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6"/>
  </p:sldMasterIdLst>
  <p:notesMasterIdLst>
    <p:notesMasterId r:id="rId21"/>
  </p:notesMasterIdLst>
  <p:handoutMasterIdLst>
    <p:handoutMasterId r:id="rId22"/>
  </p:handoutMasterIdLst>
  <p:sldIdLst>
    <p:sldId id="929" r:id="rId7"/>
    <p:sldId id="1033" r:id="rId8"/>
    <p:sldId id="1043" r:id="rId9"/>
    <p:sldId id="1063" r:id="rId10"/>
    <p:sldId id="1074" r:id="rId11"/>
    <p:sldId id="1065" r:id="rId12"/>
    <p:sldId id="1066" r:id="rId13"/>
    <p:sldId id="1067" r:id="rId14"/>
    <p:sldId id="1068" r:id="rId15"/>
    <p:sldId id="1069" r:id="rId16"/>
    <p:sldId id="1070" r:id="rId17"/>
    <p:sldId id="1062" r:id="rId18"/>
    <p:sldId id="965" r:id="rId19"/>
    <p:sldId id="1075" r:id="rId20"/>
  </p:sldIdLst>
  <p:sldSz cx="9144000" cy="6858000" type="screen4x3"/>
  <p:notesSz cx="9939338" cy="68072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1584" userDrawn="1">
          <p15:clr>
            <a:srgbClr val="A4A3A4"/>
          </p15:clr>
        </p15:guide>
        <p15:guide id="2" pos="4128"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6485138-CCC9-915F-08E2-C538F2D671C6}" name="Tanaka, Ken (SGC)" initials="T(" userId="S::ken.tanaka2@sony.com::8eebf16d-daf3-40db-bade-6ac4142fd3ef" providerId="AD"/>
  <p188:author id="{DABDB6A9-BEAA-50CA-D51D-DD0EB47F2EC7}" name="Handte, Thomas" initials="HT" userId="S::Thomas.Handte@sony.com::a14f4c9d-dc8b-439f-ba69-993c71622e0a" providerId="AD"/>
  <p188:author id="{3CA1ABF2-C9F1-C2F2-5B22-62E10F3F5B4F}" name="Tanaka, Ken (SGC)" initials="TK(" userId="S::Ken.Tanaka2@sony.com::8eebf16d-daf3-40db-bade-6ac4142fd3e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Tanaka, Yusuke (Sony)" initials="TY( [2]" lastIdx="70" clrIdx="6">
    <p:extLst>
      <p:ext uri="{19B8F6BF-5375-455C-9EA6-DF929625EA0E}">
        <p15:presenceInfo xmlns:p15="http://schemas.microsoft.com/office/powerpoint/2012/main" userId="S::Yusuke.YT.Tanaka@sony.com::0efda558-2ed7-4f77-ac8b-f18b00df4b4b" providerId="AD"/>
      </p:ext>
    </p:extLst>
  </p:cmAuthor>
  <p:cmAuthor id="1" name="Carney, William" initials="CW" lastIdx="9" clrIdx="0"/>
  <p:cmAuthor id="8" name="Furuichi, Sho (Sony)" initials="FS" lastIdx="1" clrIdx="7">
    <p:extLst>
      <p:ext uri="{19B8F6BF-5375-455C-9EA6-DF929625EA0E}">
        <p15:presenceInfo xmlns:p15="http://schemas.microsoft.com/office/powerpoint/2012/main" userId="Furuichi, Sho (Sony)" providerId="None"/>
      </p:ext>
    </p:extLst>
  </p:cmAuthor>
  <p:cmAuthor id="2" name="Morioka, Yuichi" initials="MY" lastIdx="2" clrIdx="1"/>
  <p:cmAuthor id="3" name="Furuichi, Sho" initials="FS" lastIdx="8" clrIdx="2"/>
  <p:cmAuthor id="4" name="Tanaka, Yusuke (Sony)" initials="TY(" lastIdx="5" clrIdx="3">
    <p:extLst>
      <p:ext uri="{19B8F6BF-5375-455C-9EA6-DF929625EA0E}">
        <p15:presenceInfo xmlns:p15="http://schemas.microsoft.com/office/powerpoint/2012/main" userId="S-1-5-21-1202660629-1425521274-1801674531-623882" providerId="AD"/>
      </p:ext>
    </p:extLst>
  </p:cmAuthor>
  <p:cmAuthor id="5" name="Aio, Kosuke (Sony)" initials="AK(" lastIdx="11" clrIdx="4">
    <p:extLst>
      <p:ext uri="{19B8F6BF-5375-455C-9EA6-DF929625EA0E}">
        <p15:presenceInfo xmlns:p15="http://schemas.microsoft.com/office/powerpoint/2012/main" userId="S-1-5-21-1202660629-1425521274-1801674531-1018487" providerId="AD"/>
      </p:ext>
    </p:extLst>
  </p:cmAuthor>
  <p:cmAuthor id="6" name="Aio, Kosuke (Sony)" initials="AK( [2]" lastIdx="42" clrIdx="5">
    <p:extLst>
      <p:ext uri="{19B8F6BF-5375-455C-9EA6-DF929625EA0E}">
        <p15:presenceInfo xmlns:p15="http://schemas.microsoft.com/office/powerpoint/2012/main" userId="S::Kosuke.Aio@sony.com::4ca0a952-a8c3-4ae4-877b-7a498285cc8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9966"/>
    <a:srgbClr val="0B66DF"/>
    <a:srgbClr val="FFFFFF"/>
    <a:srgbClr val="FF00FF"/>
    <a:srgbClr val="FF97DA"/>
    <a:srgbClr val="FF33CC"/>
    <a:srgbClr val="00CC99"/>
    <a:srgbClr val="FFFFCC"/>
    <a:srgbClr val="99FF66"/>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391" autoAdjust="0"/>
  </p:normalViewPr>
  <p:slideViewPr>
    <p:cSldViewPr>
      <p:cViewPr varScale="1">
        <p:scale>
          <a:sx n="63" d="100"/>
          <a:sy n="63" d="100"/>
        </p:scale>
        <p:origin x="1332"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588" y="-860"/>
      </p:cViewPr>
      <p:guideLst>
        <p:guide orient="horz" pos="1584"/>
        <p:guide pos="41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commentAuthors" Target="commentAuthors.xml"/><Relationship Id="rId28" Type="http://schemas.microsoft.com/office/2018/10/relationships/authors" Target="author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0000104066\Downloads\BER_256QAM_LDPC_Rate=0.8333.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smoothMarker"/>
        <c:varyColors val="0"/>
        <c:ser>
          <c:idx val="0"/>
          <c:order val="0"/>
          <c:spPr>
            <a:ln w="19050" cap="rnd">
              <a:solidFill>
                <a:schemeClr val="accent1"/>
              </a:solidFill>
              <a:round/>
            </a:ln>
            <a:effectLst/>
          </c:spPr>
          <c:marker>
            <c:symbol val="none"/>
          </c:marker>
          <c:xVal>
            <c:numRef>
              <c:f>test!$B$2:$B$32</c:f>
              <c:numCache>
                <c:formatCode>General</c:formatCode>
                <c:ptCount val="31"/>
                <c:pt idx="0">
                  <c:v>15</c:v>
                </c:pt>
                <c:pt idx="1">
                  <c:v>15.5</c:v>
                </c:pt>
                <c:pt idx="2">
                  <c:v>16</c:v>
                </c:pt>
                <c:pt idx="3">
                  <c:v>16.5</c:v>
                </c:pt>
                <c:pt idx="4">
                  <c:v>17</c:v>
                </c:pt>
                <c:pt idx="5">
                  <c:v>17.5</c:v>
                </c:pt>
                <c:pt idx="6">
                  <c:v>18</c:v>
                </c:pt>
                <c:pt idx="7">
                  <c:v>18.5</c:v>
                </c:pt>
                <c:pt idx="8">
                  <c:v>19</c:v>
                </c:pt>
                <c:pt idx="9">
                  <c:v>19.5</c:v>
                </c:pt>
                <c:pt idx="10">
                  <c:v>20</c:v>
                </c:pt>
                <c:pt idx="11">
                  <c:v>20.5</c:v>
                </c:pt>
                <c:pt idx="12">
                  <c:v>21</c:v>
                </c:pt>
                <c:pt idx="13">
                  <c:v>21.5</c:v>
                </c:pt>
                <c:pt idx="14">
                  <c:v>22</c:v>
                </c:pt>
                <c:pt idx="15">
                  <c:v>22.5</c:v>
                </c:pt>
                <c:pt idx="16">
                  <c:v>23</c:v>
                </c:pt>
                <c:pt idx="17">
                  <c:v>23.5</c:v>
                </c:pt>
                <c:pt idx="18">
                  <c:v>24</c:v>
                </c:pt>
                <c:pt idx="19">
                  <c:v>24.5</c:v>
                </c:pt>
                <c:pt idx="20">
                  <c:v>25</c:v>
                </c:pt>
                <c:pt idx="21">
                  <c:v>25.5</c:v>
                </c:pt>
                <c:pt idx="22">
                  <c:v>26</c:v>
                </c:pt>
                <c:pt idx="23">
                  <c:v>26.5</c:v>
                </c:pt>
                <c:pt idx="24">
                  <c:v>27</c:v>
                </c:pt>
                <c:pt idx="25">
                  <c:v>27.5</c:v>
                </c:pt>
                <c:pt idx="26">
                  <c:v>28</c:v>
                </c:pt>
                <c:pt idx="27">
                  <c:v>28.5</c:v>
                </c:pt>
                <c:pt idx="28">
                  <c:v>29</c:v>
                </c:pt>
                <c:pt idx="29">
                  <c:v>29.5</c:v>
                </c:pt>
                <c:pt idx="30">
                  <c:v>30</c:v>
                </c:pt>
              </c:numCache>
            </c:numRef>
          </c:xVal>
          <c:yVal>
            <c:numRef>
              <c:f>test!$C$2:$C$32</c:f>
              <c:numCache>
                <c:formatCode>General</c:formatCode>
                <c:ptCount val="31"/>
                <c:pt idx="0">
                  <c:v>0.14691000000000001</c:v>
                </c:pt>
                <c:pt idx="1">
                  <c:v>0.14383000000000001</c:v>
                </c:pt>
                <c:pt idx="2">
                  <c:v>0.12469</c:v>
                </c:pt>
                <c:pt idx="3">
                  <c:v>0.13086</c:v>
                </c:pt>
                <c:pt idx="4">
                  <c:v>0.11265</c:v>
                </c:pt>
                <c:pt idx="5">
                  <c:v>0.10864</c:v>
                </c:pt>
                <c:pt idx="6">
                  <c:v>9.1975000000000001E-2</c:v>
                </c:pt>
                <c:pt idx="7">
                  <c:v>9.1357999999999995E-2</c:v>
                </c:pt>
                <c:pt idx="8">
                  <c:v>7.7778E-2</c:v>
                </c:pt>
                <c:pt idx="9">
                  <c:v>7.2221999999999995E-2</c:v>
                </c:pt>
                <c:pt idx="10">
                  <c:v>6.1727999999999998E-2</c:v>
                </c:pt>
                <c:pt idx="11">
                  <c:v>5.4732999999999997E-2</c:v>
                </c:pt>
                <c:pt idx="12">
                  <c:v>5.3704000000000002E-2</c:v>
                </c:pt>
                <c:pt idx="13">
                  <c:v>3.7037E-2</c:v>
                </c:pt>
                <c:pt idx="14">
                  <c:v>1.8287000000000001E-2</c:v>
                </c:pt>
                <c:pt idx="15">
                  <c:v>2.3414E-3</c:v>
                </c:pt>
                <c:pt idx="16">
                  <c:v>2.5692E-4</c:v>
                </c:pt>
                <c:pt idx="17" formatCode="0.00E+00">
                  <c:v>3.7409999999999998E-6</c:v>
                </c:pt>
                <c:pt idx="18" formatCode="0.00E+00">
                  <c:v>4.0741000000000002E-7</c:v>
                </c:pt>
                <c:pt idx="19">
                  <c:v>0</c:v>
                </c:pt>
                <c:pt idx="20">
                  <c:v>0</c:v>
                </c:pt>
                <c:pt idx="21">
                  <c:v>0</c:v>
                </c:pt>
                <c:pt idx="22">
                  <c:v>0</c:v>
                </c:pt>
                <c:pt idx="23">
                  <c:v>0</c:v>
                </c:pt>
                <c:pt idx="24">
                  <c:v>0</c:v>
                </c:pt>
                <c:pt idx="25">
                  <c:v>0</c:v>
                </c:pt>
                <c:pt idx="26">
                  <c:v>0</c:v>
                </c:pt>
                <c:pt idx="27">
                  <c:v>0</c:v>
                </c:pt>
                <c:pt idx="28">
                  <c:v>0</c:v>
                </c:pt>
                <c:pt idx="29">
                  <c:v>0</c:v>
                </c:pt>
                <c:pt idx="30">
                  <c:v>0</c:v>
                </c:pt>
              </c:numCache>
            </c:numRef>
          </c:yVal>
          <c:smooth val="1"/>
          <c:extLst>
            <c:ext xmlns:c16="http://schemas.microsoft.com/office/drawing/2014/chart" uri="{C3380CC4-5D6E-409C-BE32-E72D297353CC}">
              <c16:uniqueId val="{00000000-BD1E-4B07-BC16-DF04DD4A0987}"/>
            </c:ext>
          </c:extLst>
        </c:ser>
        <c:ser>
          <c:idx val="1"/>
          <c:order val="1"/>
          <c:spPr>
            <a:ln w="19050" cap="rnd">
              <a:solidFill>
                <a:schemeClr val="accent2"/>
              </a:solidFill>
              <a:round/>
            </a:ln>
            <a:effectLst/>
          </c:spPr>
          <c:marker>
            <c:symbol val="none"/>
          </c:marker>
          <c:xVal>
            <c:numRef>
              <c:f>test!$B$2:$B$42</c:f>
              <c:numCache>
                <c:formatCode>General</c:formatCode>
                <c:ptCount val="41"/>
                <c:pt idx="0">
                  <c:v>15</c:v>
                </c:pt>
                <c:pt idx="1">
                  <c:v>15.5</c:v>
                </c:pt>
                <c:pt idx="2">
                  <c:v>16</c:v>
                </c:pt>
                <c:pt idx="3">
                  <c:v>16.5</c:v>
                </c:pt>
                <c:pt idx="4">
                  <c:v>17</c:v>
                </c:pt>
                <c:pt idx="5">
                  <c:v>17.5</c:v>
                </c:pt>
                <c:pt idx="6">
                  <c:v>18</c:v>
                </c:pt>
                <c:pt idx="7">
                  <c:v>18.5</c:v>
                </c:pt>
                <c:pt idx="8">
                  <c:v>19</c:v>
                </c:pt>
                <c:pt idx="9">
                  <c:v>19.5</c:v>
                </c:pt>
                <c:pt idx="10">
                  <c:v>20</c:v>
                </c:pt>
                <c:pt idx="11">
                  <c:v>20.5</c:v>
                </c:pt>
                <c:pt idx="12">
                  <c:v>21</c:v>
                </c:pt>
                <c:pt idx="13">
                  <c:v>21.5</c:v>
                </c:pt>
                <c:pt idx="14">
                  <c:v>22</c:v>
                </c:pt>
                <c:pt idx="15">
                  <c:v>22.5</c:v>
                </c:pt>
                <c:pt idx="16">
                  <c:v>23</c:v>
                </c:pt>
                <c:pt idx="17">
                  <c:v>23.5</c:v>
                </c:pt>
                <c:pt idx="18">
                  <c:v>24</c:v>
                </c:pt>
                <c:pt idx="19">
                  <c:v>24.5</c:v>
                </c:pt>
                <c:pt idx="20">
                  <c:v>25</c:v>
                </c:pt>
                <c:pt idx="21">
                  <c:v>25.5</c:v>
                </c:pt>
                <c:pt idx="22">
                  <c:v>26</c:v>
                </c:pt>
                <c:pt idx="23">
                  <c:v>26.5</c:v>
                </c:pt>
                <c:pt idx="24">
                  <c:v>27</c:v>
                </c:pt>
                <c:pt idx="25">
                  <c:v>27.5</c:v>
                </c:pt>
                <c:pt idx="26">
                  <c:v>28</c:v>
                </c:pt>
                <c:pt idx="27">
                  <c:v>28.5</c:v>
                </c:pt>
                <c:pt idx="28">
                  <c:v>29</c:v>
                </c:pt>
                <c:pt idx="29">
                  <c:v>29.5</c:v>
                </c:pt>
                <c:pt idx="30">
                  <c:v>30</c:v>
                </c:pt>
                <c:pt idx="31">
                  <c:v>30.5</c:v>
                </c:pt>
                <c:pt idx="32">
                  <c:v>31</c:v>
                </c:pt>
                <c:pt idx="33">
                  <c:v>31.5</c:v>
                </c:pt>
                <c:pt idx="34">
                  <c:v>32</c:v>
                </c:pt>
                <c:pt idx="35">
                  <c:v>32.5</c:v>
                </c:pt>
                <c:pt idx="36">
                  <c:v>33</c:v>
                </c:pt>
                <c:pt idx="37">
                  <c:v>33.5</c:v>
                </c:pt>
                <c:pt idx="38">
                  <c:v>34</c:v>
                </c:pt>
                <c:pt idx="39">
                  <c:v>34.5</c:v>
                </c:pt>
                <c:pt idx="40">
                  <c:v>35</c:v>
                </c:pt>
              </c:numCache>
            </c:numRef>
          </c:xVal>
          <c:yVal>
            <c:numRef>
              <c:f>test!$H$2:$H$42</c:f>
              <c:numCache>
                <c:formatCode>General</c:formatCode>
                <c:ptCount val="41"/>
                <c:pt idx="0">
                  <c:v>0.15707430401165906</c:v>
                </c:pt>
                <c:pt idx="1">
                  <c:v>0.1501345636526264</c:v>
                </c:pt>
                <c:pt idx="2">
                  <c:v>0.14296128012128226</c:v>
                </c:pt>
                <c:pt idx="3">
                  <c:v>0.13556868978890577</c:v>
                </c:pt>
                <c:pt idx="4">
                  <c:v>0.1279755553837745</c:v>
                </c:pt>
                <c:pt idx="5">
                  <c:v>0.12020568074718958</c:v>
                </c:pt>
                <c:pt idx="6">
                  <c:v>0.1122883921238539</c:v>
                </c:pt>
                <c:pt idx="7">
                  <c:v>0.1042589511302064</c:v>
                </c:pt>
                <c:pt idx="8">
                  <c:v>9.6158855364394918E-2</c:v>
                </c:pt>
                <c:pt idx="9">
                  <c:v>8.8035973162525108E-2</c:v>
                </c:pt>
                <c:pt idx="10">
                  <c:v>7.9944450227329128E-2</c:v>
                </c:pt>
                <c:pt idx="11">
                  <c:v>7.1944319206910134E-2</c:v>
                </c:pt>
                <c:pt idx="12">
                  <c:v>6.4100740797364442E-2</c:v>
                </c:pt>
                <c:pt idx="13">
                  <c:v>5.6482809172106879E-2</c:v>
                </c:pt>
                <c:pt idx="14">
                  <c:v>4.9161868546343877E-2</c:v>
                </c:pt>
                <c:pt idx="15">
                  <c:v>4.2209314644988581E-2</c:v>
                </c:pt>
                <c:pt idx="16">
                  <c:v>3.5693897460938873E-2</c:v>
                </c:pt>
                <c:pt idx="17">
                  <c:v>2.9678601244865242E-2</c:v>
                </c:pt>
                <c:pt idx="18">
                  <c:v>2.4217252709588598E-2</c:v>
                </c:pt>
                <c:pt idx="19">
                  <c:v>1.935109328996696E-2</c:v>
                </c:pt>
                <c:pt idx="20">
                  <c:v>1.5105634730499482E-2</c:v>
                </c:pt>
                <c:pt idx="21">
                  <c:v>1.1488181896879201E-2</c:v>
                </c:pt>
                <c:pt idx="22">
                  <c:v>8.4864300911985588E-3</c:v>
                </c:pt>
                <c:pt idx="23">
                  <c:v>6.0685024748271836E-3</c:v>
                </c:pt>
                <c:pt idx="24">
                  <c:v>4.184668053188797E-3</c:v>
                </c:pt>
                <c:pt idx="25">
                  <c:v>2.7707684166613858E-3</c:v>
                </c:pt>
                <c:pt idx="26">
                  <c:v>1.7531028202378983E-3</c:v>
                </c:pt>
                <c:pt idx="27">
                  <c:v>1.0542267887452383E-3</c:v>
                </c:pt>
                <c:pt idx="28">
                  <c:v>5.9888519438052368E-4</c:v>
                </c:pt>
                <c:pt idx="29">
                  <c:v>3.1920949490697758E-4</c:v>
                </c:pt>
                <c:pt idx="30">
                  <c:v>1.5841903071175386E-4</c:v>
                </c:pt>
                <c:pt idx="31">
                  <c:v>7.2578367999676625E-5</c:v>
                </c:pt>
                <c:pt idx="32">
                  <c:v>3.0400924009308975E-5</c:v>
                </c:pt>
                <c:pt idx="33">
                  <c:v>1.1517125537390647E-5</c:v>
                </c:pt>
                <c:pt idx="34">
                  <c:v>3.8985308243226959E-6</c:v>
                </c:pt>
                <c:pt idx="35">
                  <c:v>1.1631419177202749E-6</c:v>
                </c:pt>
                <c:pt idx="36">
                  <c:v>3.0122373971494769E-7</c:v>
                </c:pt>
                <c:pt idx="37">
                  <c:v>6.6558941333114796E-8</c:v>
                </c:pt>
                <c:pt idx="38">
                  <c:v>1.2308555724813217E-8</c:v>
                </c:pt>
                <c:pt idx="39">
                  <c:v>1.8641868667456811E-9</c:v>
                </c:pt>
                <c:pt idx="40">
                  <c:v>2.2568468622840943E-10</c:v>
                </c:pt>
              </c:numCache>
            </c:numRef>
          </c:yVal>
          <c:smooth val="1"/>
          <c:extLst>
            <c:ext xmlns:c16="http://schemas.microsoft.com/office/drawing/2014/chart" uri="{C3380CC4-5D6E-409C-BE32-E72D297353CC}">
              <c16:uniqueId val="{00000001-BD1E-4B07-BC16-DF04DD4A0987}"/>
            </c:ext>
          </c:extLst>
        </c:ser>
        <c:dLbls>
          <c:showLegendKey val="0"/>
          <c:showVal val="0"/>
          <c:showCatName val="0"/>
          <c:showSerName val="0"/>
          <c:showPercent val="0"/>
          <c:showBubbleSize val="0"/>
        </c:dLbls>
        <c:axId val="602870808"/>
        <c:axId val="601395152"/>
      </c:scatterChart>
      <c:valAx>
        <c:axId val="602870808"/>
        <c:scaling>
          <c:orientation val="minMax"/>
          <c:min val="1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lang="ja-JP" sz="1100" b="0" i="0" u="none" strike="noStrike" kern="1200" baseline="0">
                    <a:solidFill>
                      <a:schemeClr val="tx1">
                        <a:lumMod val="65000"/>
                        <a:lumOff val="35000"/>
                      </a:schemeClr>
                    </a:solidFill>
                    <a:latin typeface="SST"/>
                    <a:ea typeface="+mn-ea"/>
                    <a:cs typeface="+mn-cs"/>
                  </a:defRPr>
                </a:pPr>
                <a:r>
                  <a:rPr lang="en-US"/>
                  <a:t>SNR (dB)</a:t>
                </a:r>
                <a:endParaRPr lang="ja-JP"/>
              </a:p>
            </c:rich>
          </c:tx>
          <c:overlay val="0"/>
          <c:spPr>
            <a:noFill/>
            <a:ln>
              <a:noFill/>
            </a:ln>
            <a:effectLst/>
          </c:spPr>
          <c:txPr>
            <a:bodyPr rot="0" spcFirstLastPara="1" vertOverflow="ellipsis" vert="horz" wrap="square" anchor="ctr" anchorCtr="1"/>
            <a:lstStyle/>
            <a:p>
              <a:pPr>
                <a:defRPr lang="ja-JP" sz="1100" b="0" i="0" u="none" strike="noStrike" kern="1200" baseline="0">
                  <a:solidFill>
                    <a:schemeClr val="tx1">
                      <a:lumMod val="65000"/>
                      <a:lumOff val="35000"/>
                    </a:schemeClr>
                  </a:solidFill>
                  <a:latin typeface="SST"/>
                  <a:ea typeface="+mn-ea"/>
                  <a:cs typeface="+mn-cs"/>
                </a:defRPr>
              </a:pPr>
              <a:endParaRPr lang="ja-JP"/>
            </a:p>
          </c:txPr>
        </c:title>
        <c:numFmt formatCode="General" sourceLinked="1"/>
        <c:majorTickMark val="none"/>
        <c:minorTickMark val="none"/>
        <c:tickLblPos val="low"/>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lang="ja-JP" sz="1100" b="0" i="0" u="none" strike="noStrike" kern="1200" baseline="0">
                <a:solidFill>
                  <a:schemeClr val="tx1">
                    <a:lumMod val="65000"/>
                    <a:lumOff val="35000"/>
                  </a:schemeClr>
                </a:solidFill>
                <a:latin typeface="SST"/>
                <a:ea typeface="+mn-ea"/>
                <a:cs typeface="+mn-cs"/>
              </a:defRPr>
            </a:pPr>
            <a:endParaRPr lang="ja-JP"/>
          </a:p>
        </c:txPr>
        <c:crossAx val="601395152"/>
        <c:crosses val="autoZero"/>
        <c:crossBetween val="midCat"/>
      </c:valAx>
      <c:valAx>
        <c:axId val="601395152"/>
        <c:scaling>
          <c:logBase val="10"/>
          <c:orientation val="minMax"/>
          <c:min val="1.0000000000000005E-9"/>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100" b="0" i="0" u="none" strike="noStrike" kern="1200" baseline="0">
                    <a:solidFill>
                      <a:schemeClr val="tx1">
                        <a:lumMod val="65000"/>
                        <a:lumOff val="35000"/>
                      </a:schemeClr>
                    </a:solidFill>
                    <a:latin typeface="SST"/>
                    <a:ea typeface="+mn-ea"/>
                    <a:cs typeface="+mn-cs"/>
                  </a:defRPr>
                </a:pPr>
                <a:r>
                  <a:rPr lang="en-US"/>
                  <a:t>Bit Error Rate</a:t>
                </a:r>
                <a:endParaRPr lang="ja-JP"/>
              </a:p>
            </c:rich>
          </c:tx>
          <c:overlay val="0"/>
          <c:spPr>
            <a:noFill/>
            <a:ln>
              <a:noFill/>
            </a:ln>
            <a:effectLst/>
          </c:spPr>
          <c:txPr>
            <a:bodyPr rot="-5400000" spcFirstLastPara="1" vertOverflow="ellipsis" vert="horz" wrap="square" anchor="ctr" anchorCtr="1"/>
            <a:lstStyle/>
            <a:p>
              <a:pPr>
                <a:defRPr lang="ja-JP" sz="1100" b="0" i="0" u="none" strike="noStrike" kern="1200" baseline="0">
                  <a:solidFill>
                    <a:schemeClr val="tx1">
                      <a:lumMod val="65000"/>
                      <a:lumOff val="35000"/>
                    </a:schemeClr>
                  </a:solidFill>
                  <a:latin typeface="SST"/>
                  <a:ea typeface="+mn-ea"/>
                  <a:cs typeface="+mn-cs"/>
                </a:defRPr>
              </a:pPr>
              <a:endParaRPr lang="ja-JP"/>
            </a:p>
          </c:txPr>
        </c:title>
        <c:numFmt formatCode="0.E+0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lang="ja-JP" sz="1100" b="0" i="0" u="none" strike="noStrike" kern="1200" baseline="0">
                <a:solidFill>
                  <a:schemeClr val="tx1">
                    <a:lumMod val="65000"/>
                    <a:lumOff val="35000"/>
                  </a:schemeClr>
                </a:solidFill>
                <a:latin typeface="SST"/>
                <a:ea typeface="+mn-ea"/>
                <a:cs typeface="+mn-cs"/>
              </a:defRPr>
            </a:pPr>
            <a:endParaRPr lang="ja-JP"/>
          </a:p>
        </c:txPr>
        <c:crossAx val="602870808"/>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latin typeface="SST"/>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7247" y="70514"/>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802.11-23/1450r0</a:t>
            </a:r>
            <a:endParaRPr lang="en-US" dirty="0"/>
          </a:p>
        </p:txBody>
      </p:sp>
      <p:sp>
        <p:nvSpPr>
          <p:cNvPr id="3075" name="Rectangle 3"/>
          <p:cNvSpPr>
            <a:spLocks noGrp="1" noChangeArrowheads="1"/>
          </p:cNvSpPr>
          <p:nvPr>
            <p:ph type="dt" sz="quarter" idx="1"/>
          </p:nvPr>
        </p:nvSpPr>
        <p:spPr bwMode="auto">
          <a:xfrm>
            <a:off x="996236" y="70514"/>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ltLang="ja-JP" dirty="0"/>
              <a:t>March 2020</a:t>
            </a:r>
            <a:endParaRPr lang="en-GB" altLang="en-US" dirty="0"/>
          </a:p>
        </p:txBody>
      </p:sp>
      <p:sp>
        <p:nvSpPr>
          <p:cNvPr id="3076" name="Rectangle 4"/>
          <p:cNvSpPr>
            <a:spLocks noGrp="1" noChangeArrowheads="1"/>
          </p:cNvSpPr>
          <p:nvPr>
            <p:ph type="ftr" sz="quarter" idx="2"/>
          </p:nvPr>
        </p:nvSpPr>
        <p:spPr bwMode="auto">
          <a:xfrm>
            <a:off x="6542461" y="6588663"/>
            <a:ext cx="25133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r>
              <a:rPr lang="fr-FR" altLang="ja-JP"/>
              <a:t>Kosuke Aio(Sony Corporation), et al.</a:t>
            </a:r>
            <a:endParaRPr lang="en-US" altLang="ja-JP" dirty="0"/>
          </a:p>
        </p:txBody>
      </p:sp>
      <p:sp>
        <p:nvSpPr>
          <p:cNvPr id="3077" name="Rectangle 5"/>
          <p:cNvSpPr>
            <a:spLocks noGrp="1" noChangeArrowheads="1"/>
          </p:cNvSpPr>
          <p:nvPr>
            <p:ph type="sldNum" sz="quarter" idx="3"/>
          </p:nvPr>
        </p:nvSpPr>
        <p:spPr bwMode="auto">
          <a:xfrm>
            <a:off x="4599198" y="6588663"/>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dirty="0"/>
              <a:t>Page </a:t>
            </a:r>
            <a:fld id="{2364F18D-6796-4527-858C-05238C0F4A9C}" type="slidenum">
              <a:rPr lang="en-US"/>
              <a:pPr>
                <a:defRPr/>
              </a:pPr>
              <a:t>‹#›</a:t>
            </a:fld>
            <a:endParaRPr lang="en-US" dirty="0"/>
          </a:p>
        </p:txBody>
      </p:sp>
      <p:sp>
        <p:nvSpPr>
          <p:cNvPr id="5126" name="Line 6"/>
          <p:cNvSpPr>
            <a:spLocks noChangeShapeType="1"/>
          </p:cNvSpPr>
          <p:nvPr/>
        </p:nvSpPr>
        <p:spPr bwMode="auto">
          <a:xfrm>
            <a:off x="993934" y="283633"/>
            <a:ext cx="795147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dirty="0"/>
          </a:p>
        </p:txBody>
      </p:sp>
      <p:sp>
        <p:nvSpPr>
          <p:cNvPr id="35847" name="Rectangle 7"/>
          <p:cNvSpPr>
            <a:spLocks noChangeArrowheads="1"/>
          </p:cNvSpPr>
          <p:nvPr/>
        </p:nvSpPr>
        <p:spPr bwMode="auto">
          <a:xfrm>
            <a:off x="993935" y="658866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dirty="0"/>
              <a:t>Submission</a:t>
            </a:r>
          </a:p>
        </p:txBody>
      </p:sp>
      <p:sp>
        <p:nvSpPr>
          <p:cNvPr id="5128" name="Line 8"/>
          <p:cNvSpPr>
            <a:spLocks noChangeShapeType="1"/>
          </p:cNvSpPr>
          <p:nvPr/>
        </p:nvSpPr>
        <p:spPr bwMode="auto">
          <a:xfrm>
            <a:off x="993934" y="6580527"/>
            <a:ext cx="817234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dirty="0"/>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9366" y="12393"/>
            <a:ext cx="219585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802.11-23/1450r0</a:t>
            </a:r>
            <a:endParaRPr lang="en-US" dirty="0"/>
          </a:p>
        </p:txBody>
      </p:sp>
      <p:sp>
        <p:nvSpPr>
          <p:cNvPr id="2051" name="Rectangle 3"/>
          <p:cNvSpPr>
            <a:spLocks noGrp="1" noChangeArrowheads="1"/>
          </p:cNvSpPr>
          <p:nvPr>
            <p:ph type="dt" idx="1"/>
          </p:nvPr>
        </p:nvSpPr>
        <p:spPr bwMode="auto">
          <a:xfrm>
            <a:off x="936417" y="12393"/>
            <a:ext cx="1227837"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ltLang="ja-JP" dirty="0"/>
              <a:t>September 2018</a:t>
            </a:r>
            <a:endParaRPr lang="en-GB" altLang="en-US" dirty="0"/>
          </a:p>
        </p:txBody>
      </p:sp>
      <p:sp>
        <p:nvSpPr>
          <p:cNvPr id="4100" name="Rectangle 4"/>
          <p:cNvSpPr>
            <a:spLocks noGrp="1" noRot="1" noChangeAspect="1" noChangeArrowheads="1" noTextEdit="1"/>
          </p:cNvSpPr>
          <p:nvPr>
            <p:ph type="sldImg" idx="2"/>
          </p:nvPr>
        </p:nvSpPr>
        <p:spPr bwMode="auto">
          <a:xfrm>
            <a:off x="3273425" y="514350"/>
            <a:ext cx="3395663" cy="25463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5245" y="3233885"/>
            <a:ext cx="7288848" cy="306417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37452" y="6590988"/>
            <a:ext cx="26845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spcBef>
                <a:spcPct val="0"/>
              </a:spcBef>
              <a:buFontTx/>
              <a:buNone/>
              <a:defRPr/>
            </a:lvl1pPr>
            <a:lvl5pPr marL="458788" lvl="4" algn="r" defTabSz="938213">
              <a:defRPr sz="1200" b="0"/>
            </a:lvl5pPr>
          </a:lstStyle>
          <a:p>
            <a:r>
              <a:rPr lang="fr-FR" altLang="ja-JP" sz="1200"/>
              <a:t>Kosuke Aio(Sony Corporation), et al.</a:t>
            </a:r>
            <a:endParaRPr lang="en-US" altLang="ja-JP" sz="1200" dirty="0"/>
          </a:p>
        </p:txBody>
      </p:sp>
      <p:sp>
        <p:nvSpPr>
          <p:cNvPr id="2055" name="Rectangle 7"/>
          <p:cNvSpPr>
            <a:spLocks noGrp="1" noChangeArrowheads="1"/>
          </p:cNvSpPr>
          <p:nvPr>
            <p:ph type="sldNum" sz="quarter" idx="5"/>
          </p:nvPr>
        </p:nvSpPr>
        <p:spPr bwMode="auto">
          <a:xfrm>
            <a:off x="4836130" y="6590988"/>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dirty="0"/>
              <a:t>Page </a:t>
            </a:r>
            <a:fld id="{0FE52186-36B6-4054-BEF3-62B8BA7A57CB}" type="slidenum">
              <a:rPr lang="en-US"/>
              <a:pPr>
                <a:defRPr/>
              </a:pPr>
              <a:t>‹#›</a:t>
            </a:fld>
            <a:endParaRPr lang="en-US" dirty="0"/>
          </a:p>
        </p:txBody>
      </p:sp>
      <p:sp>
        <p:nvSpPr>
          <p:cNvPr id="25608" name="Rectangle 8"/>
          <p:cNvSpPr>
            <a:spLocks noChangeArrowheads="1"/>
          </p:cNvSpPr>
          <p:nvPr/>
        </p:nvSpPr>
        <p:spPr bwMode="auto">
          <a:xfrm>
            <a:off x="1037649" y="6590988"/>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dirty="0"/>
              <a:t>Submission</a:t>
            </a:r>
          </a:p>
        </p:txBody>
      </p:sp>
      <p:sp>
        <p:nvSpPr>
          <p:cNvPr id="4105" name="Line 9"/>
          <p:cNvSpPr>
            <a:spLocks noChangeShapeType="1"/>
          </p:cNvSpPr>
          <p:nvPr/>
        </p:nvSpPr>
        <p:spPr bwMode="auto">
          <a:xfrm>
            <a:off x="1037650" y="6589825"/>
            <a:ext cx="786404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dirty="0"/>
          </a:p>
        </p:txBody>
      </p:sp>
      <p:sp>
        <p:nvSpPr>
          <p:cNvPr id="4106" name="Line 10"/>
          <p:cNvSpPr>
            <a:spLocks noChangeShapeType="1"/>
          </p:cNvSpPr>
          <p:nvPr/>
        </p:nvSpPr>
        <p:spPr bwMode="auto">
          <a:xfrm>
            <a:off x="927214" y="217375"/>
            <a:ext cx="808491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dirty="0"/>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b="1" dirty="0"/>
          </a:p>
        </p:txBody>
      </p:sp>
      <p:sp>
        <p:nvSpPr>
          <p:cNvPr id="4" name="ヘッダー プレースホルダー 3"/>
          <p:cNvSpPr>
            <a:spLocks noGrp="1"/>
          </p:cNvSpPr>
          <p:nvPr>
            <p:ph type="hdr" sz="quarter"/>
          </p:nvPr>
        </p:nvSpPr>
        <p:spPr>
          <a:xfrm>
            <a:off x="6809367" y="12393"/>
            <a:ext cx="2195858" cy="215444"/>
          </a:xfrm>
        </p:spPr>
        <p:txBody>
          <a:bodyPr/>
          <a:lstStyle/>
          <a:p>
            <a:pPr>
              <a:defRPr/>
            </a:pPr>
            <a:r>
              <a:rPr lang="en-US"/>
              <a:t>doc.: IEEE 802.11-23/1450r0</a:t>
            </a:r>
            <a:endParaRPr lang="en-US" dirty="0"/>
          </a:p>
        </p:txBody>
      </p:sp>
      <p:sp>
        <p:nvSpPr>
          <p:cNvPr id="6" name="フッター プレースホルダー 5"/>
          <p:cNvSpPr>
            <a:spLocks noGrp="1"/>
          </p:cNvSpPr>
          <p:nvPr>
            <p:ph type="ftr" sz="quarter" idx="4"/>
          </p:nvPr>
        </p:nvSpPr>
        <p:spPr/>
        <p:txBody>
          <a:bodyPr/>
          <a:lstStyle/>
          <a:p>
            <a:r>
              <a:rPr lang="fr-FR" altLang="ja-JP" sz="1200"/>
              <a:t>Kosuke Aio(Sony Corporation), et al.</a:t>
            </a:r>
            <a:endParaRPr lang="en-US" altLang="ja-JP" sz="1200" dirty="0"/>
          </a:p>
        </p:txBody>
      </p:sp>
      <p:sp>
        <p:nvSpPr>
          <p:cNvPr id="7" name="スライド番号プレースホルダー 6"/>
          <p:cNvSpPr>
            <a:spLocks noGrp="1"/>
          </p:cNvSpPr>
          <p:nvPr>
            <p:ph type="sldNum" sz="quarter" idx="5"/>
          </p:nvPr>
        </p:nvSpPr>
        <p:spPr/>
        <p:txBody>
          <a:bodyPr/>
          <a:lstStyle/>
          <a:p>
            <a:pPr>
              <a:defRPr/>
            </a:pPr>
            <a:r>
              <a:rPr lang="en-US" dirty="0"/>
              <a:t>Page </a:t>
            </a:r>
            <a:fld id="{0FE52186-36B6-4054-BEF3-62B8BA7A57CB}" type="slidenum">
              <a:rPr lang="en-US" smtClean="0"/>
              <a:pPr>
                <a:defRPr/>
              </a:pPr>
              <a:t>1</a:t>
            </a:fld>
            <a:endParaRPr lang="en-US" dirty="0"/>
          </a:p>
        </p:txBody>
      </p:sp>
    </p:spTree>
    <p:extLst>
      <p:ext uri="{BB962C8B-B14F-4D97-AF65-F5344CB8AC3E}">
        <p14:creationId xmlns:p14="http://schemas.microsoft.com/office/powerpoint/2010/main" val="6110174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Wingdings" panose="05000000000000000000" pitchFamily="2" charset="2"/>
              <a:buNone/>
            </a:pPr>
            <a:endParaRPr kumimoji="1" lang="en-US" altLang="ja-JP" dirty="0"/>
          </a:p>
        </p:txBody>
      </p:sp>
      <p:sp>
        <p:nvSpPr>
          <p:cNvPr id="4" name="Header Placeholder 3"/>
          <p:cNvSpPr>
            <a:spLocks noGrp="1"/>
          </p:cNvSpPr>
          <p:nvPr>
            <p:ph type="hdr" sz="quarter"/>
          </p:nvPr>
        </p:nvSpPr>
        <p:spPr/>
        <p:txBody>
          <a:bodyPr/>
          <a:lstStyle/>
          <a:p>
            <a:pPr>
              <a:defRPr/>
            </a:pPr>
            <a:r>
              <a:rPr lang="en-US"/>
              <a:t>doc.: IEEE 802.11-23/1450r0</a:t>
            </a:r>
            <a:endParaRPr lang="en-US" dirty="0"/>
          </a:p>
        </p:txBody>
      </p:sp>
      <p:sp>
        <p:nvSpPr>
          <p:cNvPr id="6" name="Footer Placeholder 5"/>
          <p:cNvSpPr>
            <a:spLocks noGrp="1"/>
          </p:cNvSpPr>
          <p:nvPr>
            <p:ph type="ftr" sz="quarter" idx="4"/>
          </p:nvPr>
        </p:nvSpPr>
        <p:spPr/>
        <p:txBody>
          <a:bodyPr/>
          <a:lstStyle/>
          <a:p>
            <a:r>
              <a:rPr lang="fr-FR" altLang="ja-JP" sz="1200"/>
              <a:t>Kosuke Aio(Sony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10</a:t>
            </a:fld>
            <a:endParaRPr lang="en-US" dirty="0"/>
          </a:p>
        </p:txBody>
      </p:sp>
    </p:spTree>
    <p:extLst>
      <p:ext uri="{BB962C8B-B14F-4D97-AF65-F5344CB8AC3E}">
        <p14:creationId xmlns:p14="http://schemas.microsoft.com/office/powerpoint/2010/main" val="33285529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Wingdings" panose="05000000000000000000" pitchFamily="2" charset="2"/>
              <a:buNone/>
            </a:pPr>
            <a:endParaRPr kumimoji="1" lang="en-US" altLang="ja-JP" dirty="0"/>
          </a:p>
        </p:txBody>
      </p:sp>
      <p:sp>
        <p:nvSpPr>
          <p:cNvPr id="4" name="Header Placeholder 3"/>
          <p:cNvSpPr>
            <a:spLocks noGrp="1"/>
          </p:cNvSpPr>
          <p:nvPr>
            <p:ph type="hdr" sz="quarter"/>
          </p:nvPr>
        </p:nvSpPr>
        <p:spPr/>
        <p:txBody>
          <a:bodyPr/>
          <a:lstStyle/>
          <a:p>
            <a:pPr>
              <a:defRPr/>
            </a:pPr>
            <a:r>
              <a:rPr lang="en-US"/>
              <a:t>doc.: IEEE 802.11-23/1450r0</a:t>
            </a:r>
            <a:endParaRPr lang="en-US" dirty="0"/>
          </a:p>
        </p:txBody>
      </p:sp>
      <p:sp>
        <p:nvSpPr>
          <p:cNvPr id="6" name="Footer Placeholder 5"/>
          <p:cNvSpPr>
            <a:spLocks noGrp="1"/>
          </p:cNvSpPr>
          <p:nvPr>
            <p:ph type="ftr" sz="quarter" idx="4"/>
          </p:nvPr>
        </p:nvSpPr>
        <p:spPr/>
        <p:txBody>
          <a:bodyPr/>
          <a:lstStyle/>
          <a:p>
            <a:r>
              <a:rPr lang="fr-FR" altLang="ja-JP" sz="1200"/>
              <a:t>Kosuke Aio(Sony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11</a:t>
            </a:fld>
            <a:endParaRPr lang="en-US" dirty="0"/>
          </a:p>
        </p:txBody>
      </p:sp>
    </p:spTree>
    <p:extLst>
      <p:ext uri="{BB962C8B-B14F-4D97-AF65-F5344CB8AC3E}">
        <p14:creationId xmlns:p14="http://schemas.microsoft.com/office/powerpoint/2010/main" val="12327985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p:nvPr>
        </p:nvSpPr>
        <p:spPr/>
        <p:txBody>
          <a:bodyPr/>
          <a:lstStyle/>
          <a:p>
            <a:pPr>
              <a:defRPr/>
            </a:pPr>
            <a:r>
              <a:rPr lang="en-US"/>
              <a:t>doc.: IEEE 802.11-23/1450r0</a:t>
            </a:r>
            <a:endParaRPr lang="en-US" dirty="0"/>
          </a:p>
        </p:txBody>
      </p:sp>
      <p:sp>
        <p:nvSpPr>
          <p:cNvPr id="6" name="フッター プレースホルダー 5"/>
          <p:cNvSpPr>
            <a:spLocks noGrp="1"/>
          </p:cNvSpPr>
          <p:nvPr>
            <p:ph type="ftr" sz="quarter" idx="4"/>
          </p:nvPr>
        </p:nvSpPr>
        <p:spPr/>
        <p:txBody>
          <a:bodyPr/>
          <a:lstStyle/>
          <a:p>
            <a:r>
              <a:rPr lang="fr-FR" altLang="ja-JP" sz="1200"/>
              <a:t>Kosuke Aio(Sony Corporation), et al.</a:t>
            </a:r>
            <a:endParaRPr lang="en-US" altLang="ja-JP" sz="1200" dirty="0"/>
          </a:p>
        </p:txBody>
      </p:sp>
      <p:sp>
        <p:nvSpPr>
          <p:cNvPr id="7" name="スライド番号プレースホルダー 6"/>
          <p:cNvSpPr>
            <a:spLocks noGrp="1"/>
          </p:cNvSpPr>
          <p:nvPr>
            <p:ph type="sldNum" sz="quarter" idx="5"/>
          </p:nvPr>
        </p:nvSpPr>
        <p:spPr/>
        <p:txBody>
          <a:bodyPr/>
          <a:lstStyle/>
          <a:p>
            <a:pPr>
              <a:defRPr/>
            </a:pPr>
            <a:r>
              <a:rPr lang="en-US"/>
              <a:t>Page </a:t>
            </a:r>
            <a:fld id="{0FE52186-36B6-4054-BEF3-62B8BA7A57CB}" type="slidenum">
              <a:rPr lang="en-US" smtClean="0"/>
              <a:pPr>
                <a:defRPr/>
              </a:pPr>
              <a:t>12</a:t>
            </a:fld>
            <a:endParaRPr lang="en-US" dirty="0"/>
          </a:p>
        </p:txBody>
      </p:sp>
    </p:spTree>
    <p:extLst>
      <p:ext uri="{BB962C8B-B14F-4D97-AF65-F5344CB8AC3E}">
        <p14:creationId xmlns:p14="http://schemas.microsoft.com/office/powerpoint/2010/main" val="855463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b="1" dirty="0">
              <a:solidFill>
                <a:srgbClr val="FF0000"/>
              </a:solidFill>
            </a:endParaRPr>
          </a:p>
        </p:txBody>
      </p:sp>
      <p:sp>
        <p:nvSpPr>
          <p:cNvPr id="4" name="ヘッダー プレースホルダー 3"/>
          <p:cNvSpPr>
            <a:spLocks noGrp="1"/>
          </p:cNvSpPr>
          <p:nvPr>
            <p:ph type="hdr" sz="quarter"/>
          </p:nvPr>
        </p:nvSpPr>
        <p:spPr/>
        <p:txBody>
          <a:bodyPr/>
          <a:lstStyle/>
          <a:p>
            <a:pPr>
              <a:defRPr/>
            </a:pPr>
            <a:r>
              <a:rPr lang="en-US"/>
              <a:t>doc.: IEEE 802.11-23/1450r0</a:t>
            </a:r>
            <a:endParaRPr lang="en-US" dirty="0"/>
          </a:p>
        </p:txBody>
      </p:sp>
      <p:sp>
        <p:nvSpPr>
          <p:cNvPr id="6" name="フッター プレースホルダー 5"/>
          <p:cNvSpPr>
            <a:spLocks noGrp="1"/>
          </p:cNvSpPr>
          <p:nvPr>
            <p:ph type="ftr" sz="quarter" idx="4"/>
          </p:nvPr>
        </p:nvSpPr>
        <p:spPr/>
        <p:txBody>
          <a:bodyPr/>
          <a:lstStyle/>
          <a:p>
            <a:r>
              <a:rPr lang="fr-FR" altLang="ja-JP" sz="1200"/>
              <a:t>Kosuke Aio(Sony Corporation), et al.</a:t>
            </a:r>
            <a:endParaRPr lang="en-US" altLang="ja-JP" sz="1200" dirty="0"/>
          </a:p>
        </p:txBody>
      </p:sp>
      <p:sp>
        <p:nvSpPr>
          <p:cNvPr id="7" name="スライド番号プレースホルダー 6"/>
          <p:cNvSpPr>
            <a:spLocks noGrp="1"/>
          </p:cNvSpPr>
          <p:nvPr>
            <p:ph type="sldNum" sz="quarter" idx="5"/>
          </p:nvPr>
        </p:nvSpPr>
        <p:spPr/>
        <p:txBody>
          <a:bodyPr/>
          <a:lstStyle/>
          <a:p>
            <a:pPr>
              <a:defRPr/>
            </a:pPr>
            <a:r>
              <a:rPr lang="en-US" dirty="0"/>
              <a:t>Page </a:t>
            </a:r>
            <a:fld id="{0FE52186-36B6-4054-BEF3-62B8BA7A57CB}" type="slidenum">
              <a:rPr lang="en-US" smtClean="0"/>
              <a:pPr>
                <a:defRPr/>
              </a:pPr>
              <a:t>2</a:t>
            </a:fld>
            <a:endParaRPr lang="en-US" dirty="0"/>
          </a:p>
        </p:txBody>
      </p:sp>
    </p:spTree>
    <p:extLst>
      <p:ext uri="{BB962C8B-B14F-4D97-AF65-F5344CB8AC3E}">
        <p14:creationId xmlns:p14="http://schemas.microsoft.com/office/powerpoint/2010/main" val="1515753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Wingdings" panose="05000000000000000000" pitchFamily="2" charset="2"/>
              <a:buNone/>
            </a:pPr>
            <a:endParaRPr kumimoji="1" lang="en-US" altLang="ja-JP" dirty="0"/>
          </a:p>
        </p:txBody>
      </p:sp>
      <p:sp>
        <p:nvSpPr>
          <p:cNvPr id="4" name="Header Placeholder 3"/>
          <p:cNvSpPr>
            <a:spLocks noGrp="1"/>
          </p:cNvSpPr>
          <p:nvPr>
            <p:ph type="hdr" sz="quarter"/>
          </p:nvPr>
        </p:nvSpPr>
        <p:spPr/>
        <p:txBody>
          <a:bodyPr/>
          <a:lstStyle/>
          <a:p>
            <a:pPr>
              <a:defRPr/>
            </a:pPr>
            <a:r>
              <a:rPr lang="en-US"/>
              <a:t>doc.: IEEE 802.11-23/1450r0</a:t>
            </a:r>
            <a:endParaRPr lang="en-US" dirty="0"/>
          </a:p>
        </p:txBody>
      </p:sp>
      <p:sp>
        <p:nvSpPr>
          <p:cNvPr id="6" name="Footer Placeholder 5"/>
          <p:cNvSpPr>
            <a:spLocks noGrp="1"/>
          </p:cNvSpPr>
          <p:nvPr>
            <p:ph type="ftr" sz="quarter" idx="4"/>
          </p:nvPr>
        </p:nvSpPr>
        <p:spPr/>
        <p:txBody>
          <a:bodyPr/>
          <a:lstStyle/>
          <a:p>
            <a:r>
              <a:rPr lang="fr-FR" altLang="ja-JP" sz="1200"/>
              <a:t>Kosuke Aio(Sony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3</a:t>
            </a:fld>
            <a:endParaRPr lang="en-US" dirty="0"/>
          </a:p>
        </p:txBody>
      </p:sp>
    </p:spTree>
    <p:extLst>
      <p:ext uri="{BB962C8B-B14F-4D97-AF65-F5344CB8AC3E}">
        <p14:creationId xmlns:p14="http://schemas.microsoft.com/office/powerpoint/2010/main" val="37796207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Wingdings" panose="05000000000000000000" pitchFamily="2" charset="2"/>
              <a:buNone/>
            </a:pPr>
            <a:endParaRPr kumimoji="1" lang="en-US" altLang="ja-JP" dirty="0"/>
          </a:p>
        </p:txBody>
      </p:sp>
      <p:sp>
        <p:nvSpPr>
          <p:cNvPr id="4" name="Header Placeholder 3"/>
          <p:cNvSpPr>
            <a:spLocks noGrp="1"/>
          </p:cNvSpPr>
          <p:nvPr>
            <p:ph type="hdr" sz="quarter"/>
          </p:nvPr>
        </p:nvSpPr>
        <p:spPr/>
        <p:txBody>
          <a:bodyPr/>
          <a:lstStyle/>
          <a:p>
            <a:pPr>
              <a:defRPr/>
            </a:pPr>
            <a:r>
              <a:rPr lang="en-US"/>
              <a:t>doc.: IEEE 802.11-23/1450r0</a:t>
            </a:r>
            <a:endParaRPr lang="en-US" dirty="0"/>
          </a:p>
        </p:txBody>
      </p:sp>
      <p:sp>
        <p:nvSpPr>
          <p:cNvPr id="6" name="Footer Placeholder 5"/>
          <p:cNvSpPr>
            <a:spLocks noGrp="1"/>
          </p:cNvSpPr>
          <p:nvPr>
            <p:ph type="ftr" sz="quarter" idx="4"/>
          </p:nvPr>
        </p:nvSpPr>
        <p:spPr/>
        <p:txBody>
          <a:bodyPr/>
          <a:lstStyle/>
          <a:p>
            <a:r>
              <a:rPr lang="fr-FR" altLang="ja-JP" sz="1200"/>
              <a:t>Kosuke Aio(Sony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4</a:t>
            </a:fld>
            <a:endParaRPr lang="en-US" dirty="0"/>
          </a:p>
        </p:txBody>
      </p:sp>
    </p:spTree>
    <p:extLst>
      <p:ext uri="{BB962C8B-B14F-4D97-AF65-F5344CB8AC3E}">
        <p14:creationId xmlns:p14="http://schemas.microsoft.com/office/powerpoint/2010/main" val="25650365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Wingdings" panose="05000000000000000000" pitchFamily="2" charset="2"/>
              <a:buNone/>
            </a:pPr>
            <a:endParaRPr kumimoji="1" lang="en-US" altLang="ja-JP" dirty="0"/>
          </a:p>
        </p:txBody>
      </p:sp>
      <p:sp>
        <p:nvSpPr>
          <p:cNvPr id="4" name="Header Placeholder 3"/>
          <p:cNvSpPr>
            <a:spLocks noGrp="1"/>
          </p:cNvSpPr>
          <p:nvPr>
            <p:ph type="hdr" sz="quarter"/>
          </p:nvPr>
        </p:nvSpPr>
        <p:spPr/>
        <p:txBody>
          <a:bodyPr/>
          <a:lstStyle/>
          <a:p>
            <a:pPr>
              <a:defRPr/>
            </a:pPr>
            <a:r>
              <a:rPr lang="en-US"/>
              <a:t>doc.: IEEE 802.11-23/1450r0</a:t>
            </a:r>
            <a:endParaRPr lang="en-US" dirty="0"/>
          </a:p>
        </p:txBody>
      </p:sp>
      <p:sp>
        <p:nvSpPr>
          <p:cNvPr id="6" name="Footer Placeholder 5"/>
          <p:cNvSpPr>
            <a:spLocks noGrp="1"/>
          </p:cNvSpPr>
          <p:nvPr>
            <p:ph type="ftr" sz="quarter" idx="4"/>
          </p:nvPr>
        </p:nvSpPr>
        <p:spPr/>
        <p:txBody>
          <a:bodyPr/>
          <a:lstStyle/>
          <a:p>
            <a:r>
              <a:rPr lang="fr-FR" altLang="ja-JP" sz="1200"/>
              <a:t>Kosuke Aio(Sony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5</a:t>
            </a:fld>
            <a:endParaRPr lang="en-US" dirty="0"/>
          </a:p>
        </p:txBody>
      </p:sp>
    </p:spTree>
    <p:extLst>
      <p:ext uri="{BB962C8B-B14F-4D97-AF65-F5344CB8AC3E}">
        <p14:creationId xmlns:p14="http://schemas.microsoft.com/office/powerpoint/2010/main" val="18441518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Wingdings" panose="05000000000000000000" pitchFamily="2" charset="2"/>
              <a:buNone/>
            </a:pPr>
            <a:r>
              <a:rPr kumimoji="1" lang="ja-JP" altLang="en-US" dirty="0"/>
              <a:t>変化点は？</a:t>
            </a:r>
            <a:endParaRPr kumimoji="1" lang="en-US" altLang="ja-JP" dirty="0"/>
          </a:p>
        </p:txBody>
      </p:sp>
      <p:sp>
        <p:nvSpPr>
          <p:cNvPr id="4" name="Header Placeholder 3"/>
          <p:cNvSpPr>
            <a:spLocks noGrp="1"/>
          </p:cNvSpPr>
          <p:nvPr>
            <p:ph type="hdr" sz="quarter"/>
          </p:nvPr>
        </p:nvSpPr>
        <p:spPr/>
        <p:txBody>
          <a:bodyPr/>
          <a:lstStyle/>
          <a:p>
            <a:pPr>
              <a:defRPr/>
            </a:pPr>
            <a:r>
              <a:rPr lang="en-US"/>
              <a:t>doc.: IEEE 802.11-23/1450r0</a:t>
            </a:r>
            <a:endParaRPr lang="en-US" dirty="0"/>
          </a:p>
        </p:txBody>
      </p:sp>
      <p:sp>
        <p:nvSpPr>
          <p:cNvPr id="6" name="Footer Placeholder 5"/>
          <p:cNvSpPr>
            <a:spLocks noGrp="1"/>
          </p:cNvSpPr>
          <p:nvPr>
            <p:ph type="ftr" sz="quarter" idx="4"/>
          </p:nvPr>
        </p:nvSpPr>
        <p:spPr/>
        <p:txBody>
          <a:bodyPr/>
          <a:lstStyle/>
          <a:p>
            <a:r>
              <a:rPr lang="fr-FR" altLang="ja-JP" sz="1200"/>
              <a:t>Kosuke Aio(Sony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6</a:t>
            </a:fld>
            <a:endParaRPr lang="en-US" dirty="0"/>
          </a:p>
        </p:txBody>
      </p:sp>
    </p:spTree>
    <p:extLst>
      <p:ext uri="{BB962C8B-B14F-4D97-AF65-F5344CB8AC3E}">
        <p14:creationId xmlns:p14="http://schemas.microsoft.com/office/powerpoint/2010/main" val="32985424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Wingdings" panose="05000000000000000000" pitchFamily="2" charset="2"/>
              <a:buNone/>
            </a:pPr>
            <a:endParaRPr kumimoji="1" lang="en-US" altLang="ja-JP" dirty="0"/>
          </a:p>
        </p:txBody>
      </p:sp>
      <p:sp>
        <p:nvSpPr>
          <p:cNvPr id="4" name="Header Placeholder 3"/>
          <p:cNvSpPr>
            <a:spLocks noGrp="1"/>
          </p:cNvSpPr>
          <p:nvPr>
            <p:ph type="hdr" sz="quarter"/>
          </p:nvPr>
        </p:nvSpPr>
        <p:spPr/>
        <p:txBody>
          <a:bodyPr/>
          <a:lstStyle/>
          <a:p>
            <a:pPr>
              <a:defRPr/>
            </a:pPr>
            <a:r>
              <a:rPr lang="en-US"/>
              <a:t>doc.: IEEE 802.11-23/1450r0</a:t>
            </a:r>
            <a:endParaRPr lang="en-US" dirty="0"/>
          </a:p>
        </p:txBody>
      </p:sp>
      <p:sp>
        <p:nvSpPr>
          <p:cNvPr id="6" name="Footer Placeholder 5"/>
          <p:cNvSpPr>
            <a:spLocks noGrp="1"/>
          </p:cNvSpPr>
          <p:nvPr>
            <p:ph type="ftr" sz="quarter" idx="4"/>
          </p:nvPr>
        </p:nvSpPr>
        <p:spPr/>
        <p:txBody>
          <a:bodyPr/>
          <a:lstStyle/>
          <a:p>
            <a:r>
              <a:rPr lang="fr-FR" altLang="ja-JP" sz="1200"/>
              <a:t>Kosuke Aio(Sony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7</a:t>
            </a:fld>
            <a:endParaRPr lang="en-US" dirty="0"/>
          </a:p>
        </p:txBody>
      </p:sp>
    </p:spTree>
    <p:extLst>
      <p:ext uri="{BB962C8B-B14F-4D97-AF65-F5344CB8AC3E}">
        <p14:creationId xmlns:p14="http://schemas.microsoft.com/office/powerpoint/2010/main" val="31387079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Wingdings" panose="05000000000000000000" pitchFamily="2" charset="2"/>
              <a:buNone/>
            </a:pPr>
            <a:endParaRPr kumimoji="1" lang="en-US" altLang="ja-JP" dirty="0"/>
          </a:p>
        </p:txBody>
      </p:sp>
      <p:sp>
        <p:nvSpPr>
          <p:cNvPr id="4" name="Header Placeholder 3"/>
          <p:cNvSpPr>
            <a:spLocks noGrp="1"/>
          </p:cNvSpPr>
          <p:nvPr>
            <p:ph type="hdr" sz="quarter"/>
          </p:nvPr>
        </p:nvSpPr>
        <p:spPr/>
        <p:txBody>
          <a:bodyPr/>
          <a:lstStyle/>
          <a:p>
            <a:pPr>
              <a:defRPr/>
            </a:pPr>
            <a:r>
              <a:rPr lang="en-US"/>
              <a:t>doc.: IEEE 802.11-23/1450r0</a:t>
            </a:r>
            <a:endParaRPr lang="en-US" dirty="0"/>
          </a:p>
        </p:txBody>
      </p:sp>
      <p:sp>
        <p:nvSpPr>
          <p:cNvPr id="6" name="Footer Placeholder 5"/>
          <p:cNvSpPr>
            <a:spLocks noGrp="1"/>
          </p:cNvSpPr>
          <p:nvPr>
            <p:ph type="ftr" sz="quarter" idx="4"/>
          </p:nvPr>
        </p:nvSpPr>
        <p:spPr/>
        <p:txBody>
          <a:bodyPr/>
          <a:lstStyle/>
          <a:p>
            <a:r>
              <a:rPr lang="fr-FR" altLang="ja-JP" sz="1200"/>
              <a:t>Kosuke Aio(Sony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8</a:t>
            </a:fld>
            <a:endParaRPr lang="en-US" dirty="0"/>
          </a:p>
        </p:txBody>
      </p:sp>
    </p:spTree>
    <p:extLst>
      <p:ext uri="{BB962C8B-B14F-4D97-AF65-F5344CB8AC3E}">
        <p14:creationId xmlns:p14="http://schemas.microsoft.com/office/powerpoint/2010/main" val="8826753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Wingdings" panose="05000000000000000000" pitchFamily="2" charset="2"/>
              <a:buNone/>
            </a:pPr>
            <a:endParaRPr kumimoji="1" lang="en-US" altLang="ja-JP" dirty="0"/>
          </a:p>
        </p:txBody>
      </p:sp>
      <p:sp>
        <p:nvSpPr>
          <p:cNvPr id="4" name="Header Placeholder 3"/>
          <p:cNvSpPr>
            <a:spLocks noGrp="1"/>
          </p:cNvSpPr>
          <p:nvPr>
            <p:ph type="hdr" sz="quarter"/>
          </p:nvPr>
        </p:nvSpPr>
        <p:spPr/>
        <p:txBody>
          <a:bodyPr/>
          <a:lstStyle/>
          <a:p>
            <a:pPr>
              <a:defRPr/>
            </a:pPr>
            <a:r>
              <a:rPr lang="en-US"/>
              <a:t>doc.: IEEE 802.11-23/1450r0</a:t>
            </a:r>
            <a:endParaRPr lang="en-US" dirty="0"/>
          </a:p>
        </p:txBody>
      </p:sp>
      <p:sp>
        <p:nvSpPr>
          <p:cNvPr id="6" name="Footer Placeholder 5"/>
          <p:cNvSpPr>
            <a:spLocks noGrp="1"/>
          </p:cNvSpPr>
          <p:nvPr>
            <p:ph type="ftr" sz="quarter" idx="4"/>
          </p:nvPr>
        </p:nvSpPr>
        <p:spPr/>
        <p:txBody>
          <a:bodyPr/>
          <a:lstStyle/>
          <a:p>
            <a:r>
              <a:rPr lang="fr-FR" altLang="ja-JP" sz="1200"/>
              <a:t>Kosuke Aio(Sony Corporation), et al.</a:t>
            </a:r>
            <a:endParaRPr lang="en-US" altLang="ja-JP" sz="1200" dirty="0"/>
          </a:p>
        </p:txBody>
      </p:sp>
      <p:sp>
        <p:nvSpPr>
          <p:cNvPr id="7" name="Slide Number Placeholder 6"/>
          <p:cNvSpPr>
            <a:spLocks noGrp="1"/>
          </p:cNvSpPr>
          <p:nvPr>
            <p:ph type="sldNum" sz="quarter" idx="5"/>
          </p:nvPr>
        </p:nvSpPr>
        <p:spPr/>
        <p:txBody>
          <a:bodyPr/>
          <a:lstStyle/>
          <a:p>
            <a:pPr>
              <a:defRPr/>
            </a:pPr>
            <a:r>
              <a:rPr lang="en-US"/>
              <a:t>Page </a:t>
            </a:r>
            <a:fld id="{0FE52186-36B6-4054-BEF3-62B8BA7A57CB}" type="slidenum">
              <a:rPr lang="en-US" smtClean="0"/>
              <a:pPr>
                <a:defRPr/>
              </a:pPr>
              <a:t>9</a:t>
            </a:fld>
            <a:endParaRPr lang="en-US" dirty="0"/>
          </a:p>
        </p:txBody>
      </p:sp>
    </p:spTree>
    <p:extLst>
      <p:ext uri="{BB962C8B-B14F-4D97-AF65-F5344CB8AC3E}">
        <p14:creationId xmlns:p14="http://schemas.microsoft.com/office/powerpoint/2010/main" val="403202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18" name="タイトル 17"/>
          <p:cNvSpPr>
            <a:spLocks noGrp="1"/>
          </p:cNvSpPr>
          <p:nvPr>
            <p:ph type="title"/>
          </p:nvPr>
        </p:nvSpPr>
        <p:spPr/>
        <p:txBody>
          <a:bodyPr/>
          <a:lstStyle/>
          <a:p>
            <a:r>
              <a:rPr kumimoji="1" lang="ja-JP" altLang="en-US" dirty="0"/>
              <a:t>マスター タイトルの書式設定</a:t>
            </a:r>
          </a:p>
        </p:txBody>
      </p:sp>
      <p:sp>
        <p:nvSpPr>
          <p:cNvPr id="4" name="フッター プレースホルダー 3">
            <a:extLst>
              <a:ext uri="{FF2B5EF4-FFF2-40B4-BE49-F238E27FC236}">
                <a16:creationId xmlns:a16="http://schemas.microsoft.com/office/drawing/2014/main" id="{5E72CB58-07E5-4159-867B-77249821C1D1}"/>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5" name="スライド番号プレースホルダー 4">
            <a:extLst>
              <a:ext uri="{FF2B5EF4-FFF2-40B4-BE49-F238E27FC236}">
                <a16:creationId xmlns:a16="http://schemas.microsoft.com/office/drawing/2014/main" id="{07BDABFB-C618-403F-B59C-350283B92622}"/>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a:t>
            </a:fld>
            <a:endParaRPr lang="en-US" dirty="0"/>
          </a:p>
        </p:txBody>
      </p:sp>
    </p:spTree>
    <p:extLst>
      <p:ext uri="{BB962C8B-B14F-4D97-AF65-F5344CB8AC3E}">
        <p14:creationId xmlns:p14="http://schemas.microsoft.com/office/powerpoint/2010/main" val="2962077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771526" y="608420"/>
            <a:ext cx="7772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タイトル 12"/>
          <p:cNvSpPr>
            <a:spLocks noGrp="1"/>
          </p:cNvSpPr>
          <p:nvPr>
            <p:ph type="title"/>
          </p:nvPr>
        </p:nvSpPr>
        <p:spPr/>
        <p:txBody>
          <a:bodyPr/>
          <a:lstStyle/>
          <a:p>
            <a:r>
              <a:rPr kumimoji="1" lang="ja-JP" altLang="en-US"/>
              <a:t>マスター タイトルの書式設定</a:t>
            </a:r>
          </a:p>
        </p:txBody>
      </p:sp>
      <p:sp>
        <p:nvSpPr>
          <p:cNvPr id="8" name="スライド番号プレースホルダー 7">
            <a:extLst>
              <a:ext uri="{FF2B5EF4-FFF2-40B4-BE49-F238E27FC236}">
                <a16:creationId xmlns:a16="http://schemas.microsoft.com/office/drawing/2014/main" id="{7823F01D-059B-40B6-A941-378CE7917A7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a:t>
            </a:fld>
            <a:endParaRPr lang="en-US" dirty="0"/>
          </a:p>
        </p:txBody>
      </p:sp>
      <p:sp>
        <p:nvSpPr>
          <p:cNvPr id="9" name="フッター プレースホルダー 6">
            <a:extLst>
              <a:ext uri="{FF2B5EF4-FFF2-40B4-BE49-F238E27FC236}">
                <a16:creationId xmlns:a16="http://schemas.microsoft.com/office/drawing/2014/main" id="{DBEE88E5-BB3D-4C9B-B365-4CFF9967D04F}"/>
              </a:ext>
            </a:extLst>
          </p:cNvPr>
          <p:cNvSpPr>
            <a:spLocks noGrp="1"/>
          </p:cNvSpPr>
          <p:nvPr>
            <p:ph type="ftr" sz="quarter" idx="11"/>
          </p:nvPr>
        </p:nvSpPr>
        <p:spPr>
          <a:xfrm>
            <a:off x="5867400" y="6475413"/>
            <a:ext cx="2676526" cy="184666"/>
          </a:xfrm>
        </p:spPr>
        <p:txBody>
          <a:bodyPr/>
          <a:lstStyle/>
          <a:p>
            <a:pPr>
              <a:defRPr/>
            </a:pPr>
            <a:r>
              <a:rPr lang="fr-FR" dirty="0"/>
              <a:t>Kosuke Aio(Sony Corporation), et al.</a:t>
            </a:r>
            <a:endParaRPr lang="en-US" dirty="0"/>
          </a:p>
        </p:txBody>
      </p:sp>
    </p:spTree>
    <p:extLst>
      <p:ext uri="{BB962C8B-B14F-4D97-AF65-F5344CB8AC3E}">
        <p14:creationId xmlns:p14="http://schemas.microsoft.com/office/powerpoint/2010/main" val="30701065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5867400" y="6475413"/>
            <a:ext cx="26765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b="1"/>
            </a:lvl1pPr>
          </a:lstStyle>
          <a:p>
            <a:pPr>
              <a:defRPr/>
            </a:pPr>
            <a:r>
              <a:rPr lang="fr-FR" dirty="0"/>
              <a:t>Kosuke Aio(Sony Corporation), et al.</a:t>
            </a:r>
            <a:endParaRPr lang="en-US" dirty="0"/>
          </a:p>
        </p:txBody>
      </p:sp>
      <p:sp>
        <p:nvSpPr>
          <p:cNvPr id="1030" name="Rectangle 6"/>
          <p:cNvSpPr>
            <a:spLocks noGrp="1" noChangeArrowheads="1"/>
          </p:cNvSpPr>
          <p:nvPr>
            <p:ph type="sldNum" sz="quarter" idx="4"/>
          </p:nvPr>
        </p:nvSpPr>
        <p:spPr bwMode="auto">
          <a:xfrm>
            <a:off x="4342400" y="6475413"/>
            <a:ext cx="5354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dirty="0"/>
              <a:t>Slide </a:t>
            </a:r>
            <a:fld id="{AA0DB6A0-3FAC-4C50-B855-05E2EFEC7C93}"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dirty="0"/>
          </a:p>
        </p:txBody>
      </p:sp>
      <p:sp>
        <p:nvSpPr>
          <p:cNvPr id="8" name="Rectangle 7">
            <a:extLst>
              <a:ext uri="{FF2B5EF4-FFF2-40B4-BE49-F238E27FC236}">
                <a16:creationId xmlns:a16="http://schemas.microsoft.com/office/drawing/2014/main" id="{F47EBAF5-52AC-49CF-A3FD-31E596F2D8C6}"/>
              </a:ext>
            </a:extLst>
          </p:cNvPr>
          <p:cNvSpPr>
            <a:spLocks noChangeArrowheads="1"/>
          </p:cNvSpPr>
          <p:nvPr userDrawn="1"/>
        </p:nvSpPr>
        <p:spPr bwMode="auto">
          <a:xfrm>
            <a:off x="5129148" y="331808"/>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802.11-23/1450r1</a:t>
            </a:r>
          </a:p>
        </p:txBody>
      </p:sp>
      <p:sp>
        <p:nvSpPr>
          <p:cNvPr id="10" name="Rectangle 9">
            <a:extLst>
              <a:ext uri="{FF2B5EF4-FFF2-40B4-BE49-F238E27FC236}">
                <a16:creationId xmlns:a16="http://schemas.microsoft.com/office/drawing/2014/main" id="{8031D55B-1F73-4D59-B8F1-227F435EA8F1}"/>
              </a:ext>
            </a:extLst>
          </p:cNvPr>
          <p:cNvSpPr>
            <a:spLocks noChangeArrowheads="1"/>
          </p:cNvSpPr>
          <p:nvPr userDrawn="1"/>
        </p:nvSpPr>
        <p:spPr bwMode="auto">
          <a:xfrm>
            <a:off x="685800" y="6475413"/>
            <a:ext cx="75020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b="1" dirty="0"/>
              <a:t>Submission</a:t>
            </a:r>
          </a:p>
        </p:txBody>
      </p:sp>
      <p:sp>
        <p:nvSpPr>
          <p:cNvPr id="12" name="テキスト プレースホルダー 9">
            <a:extLst>
              <a:ext uri="{FF2B5EF4-FFF2-40B4-BE49-F238E27FC236}">
                <a16:creationId xmlns:a16="http://schemas.microsoft.com/office/drawing/2014/main" id="{6505F570-F363-4E91-9B96-F17A995D7F47}"/>
              </a:ext>
            </a:extLst>
          </p:cNvPr>
          <p:cNvSpPr txBox="1">
            <a:spLocks/>
          </p:cNvSpPr>
          <p:nvPr userDrawn="1"/>
        </p:nvSpPr>
        <p:spPr>
          <a:xfrm>
            <a:off x="685800" y="304800"/>
            <a:ext cx="1828800" cy="303613"/>
          </a:xfrm>
          <a:prstGeom prst="rect">
            <a:avLst/>
          </a:prstGeom>
        </p:spPr>
        <p:txBody>
          <a:bodyPr/>
          <a:lstStyle>
            <a:lvl1pPr marL="0" indent="0" algn="l" rtl="0" eaLnBrk="0" fontAlgn="base" hangingPunct="0">
              <a:spcBef>
                <a:spcPct val="20000"/>
              </a:spcBef>
              <a:spcAft>
                <a:spcPct val="0"/>
              </a:spcAft>
              <a:buNone/>
              <a:defRPr sz="18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kumimoji="1" lang="en-US" altLang="ja-JP" kern="0" dirty="0"/>
              <a:t>September 2023</a:t>
            </a:r>
            <a:endParaRPr kumimoji="1" lang="ja-JP" altLang="en-US" kern="0" dirty="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2.jp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F014C21-6B96-4709-9588-83A9B1F6CD59}"/>
              </a:ext>
            </a:extLst>
          </p:cNvPr>
          <p:cNvSpPr>
            <a:spLocks noGrp="1"/>
          </p:cNvSpPr>
          <p:nvPr>
            <p:ph type="title"/>
          </p:nvPr>
        </p:nvSpPr>
        <p:spPr/>
        <p:txBody>
          <a:bodyPr/>
          <a:lstStyle/>
          <a:p>
            <a:r>
              <a:rPr kumimoji="1" lang="en-US" altLang="ja-JP" dirty="0"/>
              <a:t>Consideration on UHR Relay Architecture</a:t>
            </a:r>
            <a:endParaRPr kumimoji="1" lang="ja-JP" altLang="en-US" dirty="0"/>
          </a:p>
        </p:txBody>
      </p:sp>
      <p:sp>
        <p:nvSpPr>
          <p:cNvPr id="6" name="スライド番号プレースホルダー 5">
            <a:extLst>
              <a:ext uri="{FF2B5EF4-FFF2-40B4-BE49-F238E27FC236}">
                <a16:creationId xmlns:a16="http://schemas.microsoft.com/office/drawing/2014/main" id="{58AE3308-862A-4E7C-87E2-D54EAE4B03B8}"/>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1</a:t>
            </a:fld>
            <a:endParaRPr lang="en-US" dirty="0"/>
          </a:p>
        </p:txBody>
      </p:sp>
      <p:sp>
        <p:nvSpPr>
          <p:cNvPr id="9" name="字幕 7">
            <a:extLst>
              <a:ext uri="{FF2B5EF4-FFF2-40B4-BE49-F238E27FC236}">
                <a16:creationId xmlns:a16="http://schemas.microsoft.com/office/drawing/2014/main" id="{489F3AC0-28D2-4143-93BA-258F8BE3C8C2}"/>
              </a:ext>
            </a:extLst>
          </p:cNvPr>
          <p:cNvSpPr txBox="1">
            <a:spLocks/>
          </p:cNvSpPr>
          <p:nvPr/>
        </p:nvSpPr>
        <p:spPr bwMode="auto">
          <a:xfrm>
            <a:off x="1371600" y="1981200"/>
            <a:ext cx="64008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ja-JP" sz="2000" kern="0" dirty="0"/>
              <a:t>Date:</a:t>
            </a:r>
            <a:r>
              <a:rPr lang="en-US" altLang="ja-JP" sz="2000" b="0" kern="0" dirty="0"/>
              <a:t> 2023-09-07</a:t>
            </a:r>
          </a:p>
        </p:txBody>
      </p:sp>
      <p:sp>
        <p:nvSpPr>
          <p:cNvPr id="15" name="フッター プレースホルダー 5">
            <a:extLst>
              <a:ext uri="{FF2B5EF4-FFF2-40B4-BE49-F238E27FC236}">
                <a16:creationId xmlns:a16="http://schemas.microsoft.com/office/drawing/2014/main" id="{DCA76D14-4D5C-4408-A0CB-008625DDCED0}"/>
              </a:ext>
            </a:extLst>
          </p:cNvPr>
          <p:cNvSpPr>
            <a:spLocks noGrp="1"/>
          </p:cNvSpPr>
          <p:nvPr>
            <p:ph type="ftr" sz="quarter" idx="11"/>
          </p:nvPr>
        </p:nvSpPr>
        <p:spPr>
          <a:xfrm>
            <a:off x="5867400" y="6475413"/>
            <a:ext cx="2676526" cy="184666"/>
          </a:xfrm>
        </p:spPr>
        <p:txBody>
          <a:bodyPr/>
          <a:lstStyle/>
          <a:p>
            <a:pPr>
              <a:defRPr/>
            </a:pPr>
            <a:r>
              <a:rPr lang="fr-FR" dirty="0"/>
              <a:t>Kosuke Aio(Sony Corporation), et al.</a:t>
            </a:r>
            <a:endParaRPr lang="en-US" dirty="0"/>
          </a:p>
        </p:txBody>
      </p:sp>
      <p:sp>
        <p:nvSpPr>
          <p:cNvPr id="20" name="Rectangle 12">
            <a:extLst>
              <a:ext uri="{FF2B5EF4-FFF2-40B4-BE49-F238E27FC236}">
                <a16:creationId xmlns:a16="http://schemas.microsoft.com/office/drawing/2014/main" id="{6FB1D45C-FE40-4423-AD81-8EB50459C59F}"/>
              </a:ext>
            </a:extLst>
          </p:cNvPr>
          <p:cNvSpPr>
            <a:spLocks noChangeArrowheads="1"/>
          </p:cNvSpPr>
          <p:nvPr/>
        </p:nvSpPr>
        <p:spPr bwMode="auto">
          <a:xfrm>
            <a:off x="381000" y="272796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dirty="0"/>
              <a:t>Authors:</a:t>
            </a:r>
            <a:endParaRPr lang="en-US" sz="2000" b="0" dirty="0"/>
          </a:p>
        </p:txBody>
      </p:sp>
      <p:graphicFrame>
        <p:nvGraphicFramePr>
          <p:cNvPr id="2" name="表 1">
            <a:extLst>
              <a:ext uri="{FF2B5EF4-FFF2-40B4-BE49-F238E27FC236}">
                <a16:creationId xmlns:a16="http://schemas.microsoft.com/office/drawing/2014/main" id="{0E323474-27F2-6F4F-D39F-359A99219EE9}"/>
              </a:ext>
            </a:extLst>
          </p:cNvPr>
          <p:cNvGraphicFramePr>
            <a:graphicFrameLocks noGrp="1"/>
          </p:cNvGraphicFramePr>
          <p:nvPr>
            <p:extLst>
              <p:ext uri="{D42A27DB-BD31-4B8C-83A1-F6EECF244321}">
                <p14:modId xmlns:p14="http://schemas.microsoft.com/office/powerpoint/2010/main" val="3118667084"/>
              </p:ext>
            </p:extLst>
          </p:nvPr>
        </p:nvGraphicFramePr>
        <p:xfrm>
          <a:off x="483361" y="3108960"/>
          <a:ext cx="8177277" cy="2880360"/>
        </p:xfrm>
        <a:graphic>
          <a:graphicData uri="http://schemas.openxmlformats.org/drawingml/2006/table">
            <a:tbl>
              <a:tblPr firstRow="1" bandRow="1">
                <a:tableStyleId>{5940675A-B579-460E-94D1-54222C63F5DA}</a:tableStyleId>
              </a:tblPr>
              <a:tblGrid>
                <a:gridCol w="2000568">
                  <a:extLst>
                    <a:ext uri="{9D8B030D-6E8A-4147-A177-3AD203B41FA5}">
                      <a16:colId xmlns:a16="http://schemas.microsoft.com/office/drawing/2014/main" val="20000"/>
                    </a:ext>
                  </a:extLst>
                </a:gridCol>
                <a:gridCol w="1589405">
                  <a:extLst>
                    <a:ext uri="{9D8B030D-6E8A-4147-A177-3AD203B41FA5}">
                      <a16:colId xmlns:a16="http://schemas.microsoft.com/office/drawing/2014/main" val="20001"/>
                    </a:ext>
                  </a:extLst>
                </a:gridCol>
                <a:gridCol w="895414">
                  <a:extLst>
                    <a:ext uri="{9D8B030D-6E8A-4147-A177-3AD203B41FA5}">
                      <a16:colId xmlns:a16="http://schemas.microsoft.com/office/drawing/2014/main" val="20002"/>
                    </a:ext>
                  </a:extLst>
                </a:gridCol>
                <a:gridCol w="738505">
                  <a:extLst>
                    <a:ext uri="{9D8B030D-6E8A-4147-A177-3AD203B41FA5}">
                      <a16:colId xmlns:a16="http://schemas.microsoft.com/office/drawing/2014/main" val="20003"/>
                    </a:ext>
                  </a:extLst>
                </a:gridCol>
                <a:gridCol w="2953385">
                  <a:extLst>
                    <a:ext uri="{9D8B030D-6E8A-4147-A177-3AD203B41FA5}">
                      <a16:colId xmlns:a16="http://schemas.microsoft.com/office/drawing/2014/main" val="20004"/>
                    </a:ext>
                  </a:extLst>
                </a:gridCol>
              </a:tblGrid>
              <a:tr h="279400">
                <a:tc>
                  <a:txBody>
                    <a:bodyPr/>
                    <a:lstStyle/>
                    <a:p>
                      <a:r>
                        <a:rPr kumimoji="1" lang="en-US" altLang="ja-JP" sz="1500" b="1" dirty="0"/>
                        <a:t>Name</a:t>
                      </a:r>
                      <a:endParaRPr kumimoji="1" lang="ja-JP" altLang="en-US" sz="1500" b="1" dirty="0"/>
                    </a:p>
                  </a:txBody>
                  <a:tcPr/>
                </a:tc>
                <a:tc>
                  <a:txBody>
                    <a:bodyPr/>
                    <a:lstStyle/>
                    <a:p>
                      <a:r>
                        <a:rPr kumimoji="1" lang="en-US" altLang="ja-JP" sz="1500" b="1" dirty="0"/>
                        <a:t>Company</a:t>
                      </a:r>
                      <a:endParaRPr kumimoji="1" lang="ja-JP" altLang="en-US" sz="1500" b="1" dirty="0"/>
                    </a:p>
                  </a:txBody>
                  <a:tcPr/>
                </a:tc>
                <a:tc>
                  <a:txBody>
                    <a:bodyPr/>
                    <a:lstStyle/>
                    <a:p>
                      <a:r>
                        <a:rPr kumimoji="1" lang="en-US" altLang="ja-JP" sz="1500" b="1" dirty="0"/>
                        <a:t>Address</a:t>
                      </a:r>
                      <a:endParaRPr kumimoji="1" lang="ja-JP" altLang="en-US" sz="1500" b="1" dirty="0"/>
                    </a:p>
                  </a:txBody>
                  <a:tcPr/>
                </a:tc>
                <a:tc>
                  <a:txBody>
                    <a:bodyPr/>
                    <a:lstStyle/>
                    <a:p>
                      <a:r>
                        <a:rPr kumimoji="1" lang="en-US" altLang="ja-JP" sz="1500" b="1" dirty="0"/>
                        <a:t>Phone</a:t>
                      </a:r>
                      <a:endParaRPr kumimoji="1" lang="ja-JP" altLang="en-US" sz="1500" b="1" dirty="0"/>
                    </a:p>
                  </a:txBody>
                  <a:tcPr/>
                </a:tc>
                <a:tc>
                  <a:txBody>
                    <a:bodyPr/>
                    <a:lstStyle/>
                    <a:p>
                      <a:r>
                        <a:rPr kumimoji="1" lang="en-US" altLang="ja-JP" sz="1500" b="1" dirty="0"/>
                        <a:t>Email</a:t>
                      </a:r>
                      <a:endParaRPr kumimoji="1" lang="ja-JP" altLang="en-US" sz="1500" b="1" dirty="0"/>
                    </a:p>
                  </a:txBody>
                  <a:tcPr/>
                </a:tc>
                <a:extLst>
                  <a:ext uri="{0D108BD9-81ED-4DB2-BD59-A6C34878D82A}">
                    <a16:rowId xmlns:a16="http://schemas.microsoft.com/office/drawing/2014/main" val="10000"/>
                  </a:ext>
                </a:extLst>
              </a:tr>
              <a:tr h="279400">
                <a:tc>
                  <a:txBody>
                    <a:bodyPr/>
                    <a:lstStyle/>
                    <a:p>
                      <a:r>
                        <a:rPr kumimoji="1" lang="en-US" altLang="ja-JP" sz="1500" dirty="0"/>
                        <a:t>Kosuke Aio</a:t>
                      </a:r>
                      <a:endParaRPr kumimoji="1" lang="ja-JP" altLang="en-US" sz="1500" dirty="0"/>
                    </a:p>
                  </a:txBody>
                  <a:tcPr anchor="ctr"/>
                </a:tc>
                <a:tc rowSpan="8">
                  <a:txBody>
                    <a:bodyPr/>
                    <a:lstStyle/>
                    <a:p>
                      <a:pPr algn="ctr"/>
                      <a:r>
                        <a:rPr kumimoji="1" lang="en-US" altLang="ja-JP" sz="1500" dirty="0"/>
                        <a:t>Sony</a:t>
                      </a:r>
                      <a:endParaRPr kumimoji="1" lang="ja-JP" altLang="en-US" sz="1500" dirty="0"/>
                    </a:p>
                  </a:txBody>
                  <a:tcPr anchor="ct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Kosuke.Aio@sony.com</a:t>
                      </a:r>
                      <a:endParaRPr kumimoji="1" lang="ja-JP" altLang="en-US" sz="1500" dirty="0"/>
                    </a:p>
                  </a:txBody>
                  <a:tcPr anchor="ctr"/>
                </a:tc>
                <a:extLst>
                  <a:ext uri="{0D108BD9-81ED-4DB2-BD59-A6C34878D82A}">
                    <a16:rowId xmlns:a16="http://schemas.microsoft.com/office/drawing/2014/main" val="1000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Yusuke</a:t>
                      </a:r>
                      <a:r>
                        <a:rPr kumimoji="1" lang="en-US" altLang="ja-JP" sz="1500" baseline="0" dirty="0"/>
                        <a:t> Tanaka</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a:p>
                  </a:txBody>
                  <a:tcPr anchor="ctr"/>
                </a:tc>
                <a:tc>
                  <a:txBody>
                    <a:bodyPr/>
                    <a:lstStyle/>
                    <a:p>
                      <a:endParaRPr kumimoji="1" lang="ja-JP" altLang="en-US" sz="1500"/>
                    </a:p>
                  </a:txBody>
                  <a:tcPr anchor="ctr"/>
                </a:tc>
                <a:tc>
                  <a:txBody>
                    <a:bodyPr/>
                    <a:lstStyle/>
                    <a:p>
                      <a:r>
                        <a:rPr kumimoji="1" lang="en-US" altLang="ja-JP" sz="1500" dirty="0"/>
                        <a:t>Yusuke.YT.Tanaka@sony.com</a:t>
                      </a:r>
                      <a:endParaRPr kumimoji="1" lang="ja-JP" altLang="en-US" sz="1500" dirty="0"/>
                    </a:p>
                  </a:txBody>
                  <a:tcPr anchor="ctr"/>
                </a:tc>
                <a:extLst>
                  <a:ext uri="{0D108BD9-81ED-4DB2-BD59-A6C34878D82A}">
                    <a16:rowId xmlns:a16="http://schemas.microsoft.com/office/drawing/2014/main" val="305729650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Ryuichi Hirata</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Ryuichi.Hirata@sony.com</a:t>
                      </a:r>
                      <a:endParaRPr kumimoji="1" lang="ja-JP" altLang="en-US" sz="1500" dirty="0"/>
                    </a:p>
                  </a:txBody>
                  <a:tcPr anchor="ctr"/>
                </a:tc>
                <a:extLst>
                  <a:ext uri="{0D108BD9-81ED-4DB2-BD59-A6C34878D82A}">
                    <a16:rowId xmlns:a16="http://schemas.microsoft.com/office/drawing/2014/main" val="177389795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Ken Tanaka</a:t>
                      </a: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Ken.A.Tanaka@sony.com</a:t>
                      </a:r>
                      <a:endParaRPr kumimoji="1" lang="ja-JP" altLang="en-US" sz="1500" dirty="0"/>
                    </a:p>
                  </a:txBody>
                  <a:tcPr anchor="ctr"/>
                </a:tc>
                <a:extLst>
                  <a:ext uri="{0D108BD9-81ED-4DB2-BD59-A6C34878D82A}">
                    <a16:rowId xmlns:a16="http://schemas.microsoft.com/office/drawing/2014/main" val="559786794"/>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Thomas Handte</a:t>
                      </a: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Thomas.Handte@sony.com</a:t>
                      </a:r>
                      <a:endParaRPr kumimoji="1" lang="ja-JP" altLang="en-US" sz="1500" dirty="0"/>
                    </a:p>
                  </a:txBody>
                  <a:tcPr anchor="ctr"/>
                </a:tc>
                <a:extLst>
                  <a:ext uri="{0D108BD9-81ED-4DB2-BD59-A6C34878D82A}">
                    <a16:rowId xmlns:a16="http://schemas.microsoft.com/office/drawing/2014/main" val="274992145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Dana Ciochina</a:t>
                      </a:r>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Dana.Ciochina@sony.com</a:t>
                      </a:r>
                    </a:p>
                  </a:txBody>
                  <a:tcPr anchor="ctr"/>
                </a:tc>
                <a:extLst>
                  <a:ext uri="{0D108BD9-81ED-4DB2-BD59-A6C34878D82A}">
                    <a16:rowId xmlns:a16="http://schemas.microsoft.com/office/drawing/2014/main" val="121094649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Daniel</a:t>
                      </a:r>
                      <a:r>
                        <a:rPr kumimoji="1" lang="ja-JP" altLang="en-US" sz="1500" dirty="0"/>
                        <a:t> </a:t>
                      </a:r>
                      <a:r>
                        <a:rPr kumimoji="1" lang="en-US" altLang="ja-JP" sz="1500" dirty="0"/>
                        <a:t>Verenzuela</a:t>
                      </a:r>
                    </a:p>
                  </a:txBody>
                  <a:tcPr anchor="ctr"/>
                </a:tc>
                <a:tc vMerge="1">
                  <a:txBody>
                    <a:bodyPr/>
                    <a:lstStyle/>
                    <a:p>
                      <a:pPr algn="ctr"/>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Daniel.Verenzuela@sony.com</a:t>
                      </a:r>
                    </a:p>
                  </a:txBody>
                  <a:tcPr anchor="ctr"/>
                </a:tc>
                <a:extLst>
                  <a:ext uri="{0D108BD9-81ED-4DB2-BD59-A6C34878D82A}">
                    <a16:rowId xmlns:a16="http://schemas.microsoft.com/office/drawing/2014/main" val="1983001542"/>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pt-BR" altLang="ja-JP" sz="1500" dirty="0"/>
                        <a:t>Xia Qing</a:t>
                      </a:r>
                      <a:endParaRPr kumimoji="1" lang="en-US" altLang="ja-JP" sz="1500" dirty="0"/>
                    </a:p>
                  </a:txBody>
                  <a:tcPr anchor="ctr"/>
                </a:tc>
                <a:tc vMerge="1">
                  <a:txBody>
                    <a:bodyPr/>
                    <a:lstStyle/>
                    <a:p>
                      <a:pPr algn="ctr"/>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pt-BR" altLang="ja-JP" sz="1500" dirty="0"/>
                        <a:t>Qing.Xia@sony.com</a:t>
                      </a:r>
                      <a:endParaRPr kumimoji="1" lang="en-US" altLang="ja-JP" sz="1500" dirty="0"/>
                    </a:p>
                  </a:txBody>
                  <a:tcPr anchor="ctr"/>
                </a:tc>
                <a:extLst>
                  <a:ext uri="{0D108BD9-81ED-4DB2-BD59-A6C34878D82A}">
                    <a16:rowId xmlns:a16="http://schemas.microsoft.com/office/drawing/2014/main" val="2632152773"/>
                  </a:ext>
                </a:extLst>
              </a:tr>
            </a:tbl>
          </a:graphicData>
        </a:graphic>
      </p:graphicFrame>
    </p:spTree>
    <p:extLst>
      <p:ext uri="{BB962C8B-B14F-4D97-AF65-F5344CB8AC3E}">
        <p14:creationId xmlns:p14="http://schemas.microsoft.com/office/powerpoint/2010/main" val="19992677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図 23" descr="グラフ, 折れ線グラフ&#10;&#10;自動的に生成された説明">
            <a:extLst>
              <a:ext uri="{FF2B5EF4-FFF2-40B4-BE49-F238E27FC236}">
                <a16:creationId xmlns:a16="http://schemas.microsoft.com/office/drawing/2014/main" id="{2C93474A-A398-1489-C536-34CD5ACEB7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95800" y="1962186"/>
            <a:ext cx="4680000" cy="3510000"/>
          </a:xfrm>
          <a:prstGeom prst="rect">
            <a:avLst/>
          </a:prstGeom>
        </p:spPr>
      </p:pic>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t>Simulation Results</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10</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21" name="コンテンツ プレースホルダー 1">
            <a:extLst>
              <a:ext uri="{FF2B5EF4-FFF2-40B4-BE49-F238E27FC236}">
                <a16:creationId xmlns:a16="http://schemas.microsoft.com/office/drawing/2014/main" id="{58B40DD1-50A6-401E-BD67-F758658A2A89}"/>
              </a:ext>
            </a:extLst>
          </p:cNvPr>
          <p:cNvSpPr>
            <a:spLocks noGrp="1"/>
          </p:cNvSpPr>
          <p:nvPr>
            <p:ph idx="1"/>
          </p:nvPr>
        </p:nvSpPr>
        <p:spPr>
          <a:xfrm>
            <a:off x="582333" y="1600200"/>
            <a:ext cx="3532467" cy="497533"/>
          </a:xfrm>
        </p:spPr>
        <p:txBody>
          <a:bodyPr/>
          <a:lstStyle/>
          <a:p>
            <a:r>
              <a:rPr kumimoji="1" lang="en-US" altLang="ja-JP" sz="1800" dirty="0"/>
              <a:t>CDF of Effective Throughput</a:t>
            </a:r>
            <a:endParaRPr kumimoji="1" lang="en-US" altLang="ja-JP" sz="1600" dirty="0"/>
          </a:p>
        </p:txBody>
      </p:sp>
      <p:sp>
        <p:nvSpPr>
          <p:cNvPr id="7" name="矢印: 右 6">
            <a:extLst>
              <a:ext uri="{FF2B5EF4-FFF2-40B4-BE49-F238E27FC236}">
                <a16:creationId xmlns:a16="http://schemas.microsoft.com/office/drawing/2014/main" id="{7A145B63-004E-66F5-1ADA-EE8F79CCD9AE}"/>
              </a:ext>
            </a:extLst>
          </p:cNvPr>
          <p:cNvSpPr/>
          <p:nvPr/>
        </p:nvSpPr>
        <p:spPr bwMode="auto">
          <a:xfrm>
            <a:off x="1978182" y="3600654"/>
            <a:ext cx="1930617" cy="266292"/>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1" i="0" u="none" strike="noStrike" cap="none" normalizeH="0" baseline="0">
              <a:ln>
                <a:noFill/>
              </a:ln>
              <a:solidFill>
                <a:schemeClr val="tx1"/>
              </a:solidFill>
              <a:effectLst/>
              <a:latin typeface="Times New Roman" pitchFamily="18" charset="0"/>
            </a:endParaRPr>
          </a:p>
        </p:txBody>
      </p:sp>
      <p:sp>
        <p:nvSpPr>
          <p:cNvPr id="8" name="テキスト ボックス 7">
            <a:extLst>
              <a:ext uri="{FF2B5EF4-FFF2-40B4-BE49-F238E27FC236}">
                <a16:creationId xmlns:a16="http://schemas.microsoft.com/office/drawing/2014/main" id="{292EF3A0-E2F0-DDFE-2606-62ED1E438B82}"/>
              </a:ext>
            </a:extLst>
          </p:cNvPr>
          <p:cNvSpPr txBox="1"/>
          <p:nvPr/>
        </p:nvSpPr>
        <p:spPr>
          <a:xfrm>
            <a:off x="2504908" y="3255521"/>
            <a:ext cx="877163" cy="461665"/>
          </a:xfrm>
          <a:prstGeom prst="rect">
            <a:avLst/>
          </a:prstGeom>
          <a:noFill/>
        </p:spPr>
        <p:txBody>
          <a:bodyPr wrap="none" rtlCol="0">
            <a:spAutoFit/>
          </a:bodyPr>
          <a:lstStyle/>
          <a:p>
            <a:r>
              <a:rPr kumimoji="1" lang="en-US" altLang="ja-JP" dirty="0">
                <a:solidFill>
                  <a:srgbClr val="00B050"/>
                </a:solidFill>
              </a:rPr>
              <a:t>x1.42</a:t>
            </a:r>
            <a:endParaRPr kumimoji="1" lang="ja-JP" altLang="en-US" dirty="0">
              <a:solidFill>
                <a:srgbClr val="00B050"/>
              </a:solidFill>
            </a:endParaRPr>
          </a:p>
        </p:txBody>
      </p:sp>
      <p:sp>
        <p:nvSpPr>
          <p:cNvPr id="10" name="テキスト ボックス 9">
            <a:extLst>
              <a:ext uri="{FF2B5EF4-FFF2-40B4-BE49-F238E27FC236}">
                <a16:creationId xmlns:a16="http://schemas.microsoft.com/office/drawing/2014/main" id="{A3B76214-9056-62E5-DF94-5549618704BB}"/>
              </a:ext>
            </a:extLst>
          </p:cNvPr>
          <p:cNvSpPr txBox="1"/>
          <p:nvPr/>
        </p:nvSpPr>
        <p:spPr>
          <a:xfrm>
            <a:off x="685800" y="5556251"/>
            <a:ext cx="8051240" cy="646331"/>
          </a:xfrm>
          <a:prstGeom prst="rect">
            <a:avLst/>
          </a:prstGeom>
          <a:noFill/>
        </p:spPr>
        <p:txBody>
          <a:bodyPr wrap="square" rtlCol="0">
            <a:spAutoFit/>
          </a:bodyPr>
          <a:lstStyle/>
          <a:p>
            <a:r>
              <a:rPr kumimoji="1" lang="en-US" altLang="ja-JP" sz="1800" dirty="0"/>
              <a:t>Under PER=10% environment, enabling relay transmission without Reordering Buffer is expected to improve effective throughput by nearly 1.4x.</a:t>
            </a:r>
            <a:endParaRPr kumimoji="1" lang="ja-JP" altLang="en-US" sz="1800" dirty="0"/>
          </a:p>
        </p:txBody>
      </p:sp>
      <p:sp>
        <p:nvSpPr>
          <p:cNvPr id="11" name="コンテンツ プレースホルダー 1">
            <a:extLst>
              <a:ext uri="{FF2B5EF4-FFF2-40B4-BE49-F238E27FC236}">
                <a16:creationId xmlns:a16="http://schemas.microsoft.com/office/drawing/2014/main" id="{E8912B84-7C2D-3C2D-9C66-EE7EC863BED2}"/>
              </a:ext>
            </a:extLst>
          </p:cNvPr>
          <p:cNvSpPr txBox="1">
            <a:spLocks/>
          </p:cNvSpPr>
          <p:nvPr/>
        </p:nvSpPr>
        <p:spPr bwMode="auto">
          <a:xfrm>
            <a:off x="4607953" y="1611958"/>
            <a:ext cx="4383647" cy="497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kumimoji="1" lang="en-US" altLang="ja-JP" sz="1800" kern="0" dirty="0"/>
              <a:t>50%-tile Effective Throughput vs PER</a:t>
            </a:r>
            <a:endParaRPr kumimoji="1" lang="en-US" altLang="ja-JP" sz="1600" kern="0" dirty="0"/>
          </a:p>
        </p:txBody>
      </p:sp>
      <p:pic>
        <p:nvPicPr>
          <p:cNvPr id="13" name="図 12" descr="グラフ, 折れ線グラフ&#10;&#10;自動的に生成された説明">
            <a:extLst>
              <a:ext uri="{FF2B5EF4-FFF2-40B4-BE49-F238E27FC236}">
                <a16:creationId xmlns:a16="http://schemas.microsoft.com/office/drawing/2014/main" id="{F14C594D-5BAB-2AA6-D2C6-63F133EBBEE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400" y="1942164"/>
            <a:ext cx="4680000" cy="3510000"/>
          </a:xfrm>
          <a:prstGeom prst="rect">
            <a:avLst/>
          </a:prstGeom>
        </p:spPr>
      </p:pic>
      <p:sp>
        <p:nvSpPr>
          <p:cNvPr id="18" name="矢印: 右 17">
            <a:extLst>
              <a:ext uri="{FF2B5EF4-FFF2-40B4-BE49-F238E27FC236}">
                <a16:creationId xmlns:a16="http://schemas.microsoft.com/office/drawing/2014/main" id="{B203B43B-D476-1081-992E-4370559871A9}"/>
              </a:ext>
            </a:extLst>
          </p:cNvPr>
          <p:cNvSpPr/>
          <p:nvPr/>
        </p:nvSpPr>
        <p:spPr bwMode="auto">
          <a:xfrm>
            <a:off x="1476441" y="3525142"/>
            <a:ext cx="1371600" cy="192044"/>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1" i="0" u="none" strike="noStrike" cap="none" normalizeH="0" baseline="0">
              <a:ln>
                <a:noFill/>
              </a:ln>
              <a:solidFill>
                <a:schemeClr val="tx1"/>
              </a:solidFill>
              <a:effectLst/>
              <a:latin typeface="Times New Roman" pitchFamily="18" charset="0"/>
            </a:endParaRPr>
          </a:p>
        </p:txBody>
      </p:sp>
      <p:sp>
        <p:nvSpPr>
          <p:cNvPr id="19" name="テキスト ボックス 18">
            <a:extLst>
              <a:ext uri="{FF2B5EF4-FFF2-40B4-BE49-F238E27FC236}">
                <a16:creationId xmlns:a16="http://schemas.microsoft.com/office/drawing/2014/main" id="{1AC2CA43-E29E-F4F7-90EF-58E0E1B944D1}"/>
              </a:ext>
            </a:extLst>
          </p:cNvPr>
          <p:cNvSpPr txBox="1"/>
          <p:nvPr/>
        </p:nvSpPr>
        <p:spPr>
          <a:xfrm>
            <a:off x="2109865" y="3165235"/>
            <a:ext cx="704039" cy="369332"/>
          </a:xfrm>
          <a:prstGeom prst="rect">
            <a:avLst/>
          </a:prstGeom>
          <a:solidFill>
            <a:schemeClr val="bg1"/>
          </a:solidFill>
        </p:spPr>
        <p:txBody>
          <a:bodyPr wrap="none" rtlCol="0">
            <a:spAutoFit/>
          </a:bodyPr>
          <a:lstStyle/>
          <a:p>
            <a:r>
              <a:rPr kumimoji="1" lang="en-US" altLang="ja-JP" sz="1800" b="0" dirty="0">
                <a:solidFill>
                  <a:srgbClr val="00B050"/>
                </a:solidFill>
              </a:rPr>
              <a:t>x1.42</a:t>
            </a:r>
            <a:endParaRPr kumimoji="1" lang="ja-JP" altLang="en-US" sz="1800" b="0" dirty="0">
              <a:solidFill>
                <a:srgbClr val="00B050"/>
              </a:solidFill>
            </a:endParaRPr>
          </a:p>
        </p:txBody>
      </p:sp>
      <p:sp>
        <p:nvSpPr>
          <p:cNvPr id="20" name="矢印: 右 19">
            <a:extLst>
              <a:ext uri="{FF2B5EF4-FFF2-40B4-BE49-F238E27FC236}">
                <a16:creationId xmlns:a16="http://schemas.microsoft.com/office/drawing/2014/main" id="{74F14AD0-9CBE-2518-D27B-8F3F28B3134E}"/>
              </a:ext>
            </a:extLst>
          </p:cNvPr>
          <p:cNvSpPr/>
          <p:nvPr/>
        </p:nvSpPr>
        <p:spPr bwMode="auto">
          <a:xfrm rot="16200000">
            <a:off x="8031418" y="4076131"/>
            <a:ext cx="1371600" cy="192044"/>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1" i="0" u="none" strike="noStrike" cap="none" normalizeH="0" baseline="0">
              <a:ln>
                <a:noFill/>
              </a:ln>
              <a:solidFill>
                <a:schemeClr val="tx1"/>
              </a:solidFill>
              <a:effectLst/>
              <a:latin typeface="Times New Roman" pitchFamily="18" charset="0"/>
            </a:endParaRPr>
          </a:p>
        </p:txBody>
      </p:sp>
      <p:sp>
        <p:nvSpPr>
          <p:cNvPr id="22" name="テキスト ボックス 21">
            <a:extLst>
              <a:ext uri="{FF2B5EF4-FFF2-40B4-BE49-F238E27FC236}">
                <a16:creationId xmlns:a16="http://schemas.microsoft.com/office/drawing/2014/main" id="{14F36BE6-BF78-CBE2-A3E4-05904022223C}"/>
              </a:ext>
            </a:extLst>
          </p:cNvPr>
          <p:cNvSpPr txBox="1"/>
          <p:nvPr/>
        </p:nvSpPr>
        <p:spPr>
          <a:xfrm>
            <a:off x="7900034" y="3987487"/>
            <a:ext cx="704039" cy="369332"/>
          </a:xfrm>
          <a:prstGeom prst="rect">
            <a:avLst/>
          </a:prstGeom>
          <a:solidFill>
            <a:schemeClr val="bg1"/>
          </a:solidFill>
        </p:spPr>
        <p:txBody>
          <a:bodyPr wrap="none" rtlCol="0">
            <a:spAutoFit/>
          </a:bodyPr>
          <a:lstStyle/>
          <a:p>
            <a:r>
              <a:rPr kumimoji="1" lang="en-US" altLang="ja-JP" sz="1800" b="0" dirty="0">
                <a:solidFill>
                  <a:srgbClr val="00B050"/>
                </a:solidFill>
              </a:rPr>
              <a:t>x1.42</a:t>
            </a:r>
            <a:endParaRPr kumimoji="1" lang="ja-JP" altLang="en-US" sz="1800" b="0" dirty="0">
              <a:solidFill>
                <a:srgbClr val="00B050"/>
              </a:solidFill>
            </a:endParaRPr>
          </a:p>
        </p:txBody>
      </p:sp>
    </p:spTree>
    <p:extLst>
      <p:ext uri="{BB962C8B-B14F-4D97-AF65-F5344CB8AC3E}">
        <p14:creationId xmlns:p14="http://schemas.microsoft.com/office/powerpoint/2010/main" val="23089630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t>Discussion Points</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11</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21" name="コンテンツ プレースホルダー 1">
            <a:extLst>
              <a:ext uri="{FF2B5EF4-FFF2-40B4-BE49-F238E27FC236}">
                <a16:creationId xmlns:a16="http://schemas.microsoft.com/office/drawing/2014/main" id="{58B40DD1-50A6-401E-BD67-F758658A2A89}"/>
              </a:ext>
            </a:extLst>
          </p:cNvPr>
          <p:cNvSpPr>
            <a:spLocks noGrp="1"/>
          </p:cNvSpPr>
          <p:nvPr>
            <p:ph idx="1"/>
          </p:nvPr>
        </p:nvSpPr>
        <p:spPr>
          <a:xfrm>
            <a:off x="582333" y="1600200"/>
            <a:ext cx="8051240" cy="4114800"/>
          </a:xfrm>
        </p:spPr>
        <p:txBody>
          <a:bodyPr/>
          <a:lstStyle/>
          <a:p>
            <a:r>
              <a:rPr kumimoji="1" lang="en-US" altLang="ja-JP" sz="1800" dirty="0"/>
              <a:t>Relay MLD Node architecture needs further study</a:t>
            </a:r>
          </a:p>
          <a:p>
            <a:pPr lvl="1"/>
            <a:r>
              <a:rPr kumimoji="1" lang="en-US" altLang="ja-JP" sz="1600" dirty="0"/>
              <a:t>We only considered in terms of Reordering Buffer here, but there are various trade-offs depending on the point of relay communication. For example</a:t>
            </a:r>
          </a:p>
          <a:p>
            <a:pPr lvl="2"/>
            <a:r>
              <a:rPr kumimoji="1" lang="en-US" altLang="ja-JP" sz="1600" b="1" dirty="0"/>
              <a:t>Encryption/Decryption</a:t>
            </a:r>
          </a:p>
          <a:p>
            <a:pPr lvl="3"/>
            <a:r>
              <a:rPr kumimoji="1" lang="en-US" altLang="ja-JP" sz="1400" dirty="0"/>
              <a:t>If Relay MLD Node can skip Encryption/Decryption, the processing time can be shortened, and the transmission delay may be reduced. </a:t>
            </a:r>
          </a:p>
          <a:p>
            <a:pPr lvl="3"/>
            <a:r>
              <a:rPr kumimoji="1" lang="en-US" altLang="ja-JP" sz="1400" dirty="0"/>
              <a:t>However, an association between Source Node and STA is required, so an additional association process will need to be defined.</a:t>
            </a:r>
          </a:p>
          <a:p>
            <a:pPr lvl="2"/>
            <a:r>
              <a:rPr kumimoji="1" lang="en-US" altLang="ja-JP" sz="1600" b="1" dirty="0"/>
              <a:t>Scoreboard</a:t>
            </a:r>
          </a:p>
          <a:p>
            <a:pPr lvl="3"/>
            <a:r>
              <a:rPr kumimoji="1" lang="en-US" altLang="ja-JP" sz="1400" dirty="0"/>
              <a:t>If Relay MLD Node can have a Scoreboard, retransmission processing through the Relay Node can be implemented.</a:t>
            </a:r>
          </a:p>
          <a:p>
            <a:pPr lvl="3"/>
            <a:r>
              <a:rPr kumimoji="1" lang="en-US" altLang="ja-JP" sz="1400" dirty="0"/>
              <a:t>However, Relay MLD Node must hold the relayed packets for a certain period of time.</a:t>
            </a:r>
            <a:br>
              <a:rPr kumimoji="1" lang="en-US" altLang="ja-JP" sz="1800" dirty="0"/>
            </a:br>
            <a:endParaRPr kumimoji="1" lang="en-US" altLang="ja-JP" sz="1800" dirty="0"/>
          </a:p>
          <a:p>
            <a:r>
              <a:rPr kumimoji="1" lang="en-US" altLang="ja-JP" sz="1800" dirty="0"/>
              <a:t>Spec impact of an MLD having both AP Entity and STA Entity also needs to be considered.</a:t>
            </a:r>
          </a:p>
          <a:p>
            <a:pPr lvl="2"/>
            <a:endParaRPr kumimoji="1" lang="en-US" altLang="ja-JP" sz="1400" dirty="0"/>
          </a:p>
        </p:txBody>
      </p:sp>
    </p:spTree>
    <p:extLst>
      <p:ext uri="{BB962C8B-B14F-4D97-AF65-F5344CB8AC3E}">
        <p14:creationId xmlns:p14="http://schemas.microsoft.com/office/powerpoint/2010/main" val="33414638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26AA2B1C-94B7-46E8-A01C-D0057A31F31F}"/>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12</a:t>
            </a:fld>
            <a:endParaRPr lang="en-US" dirty="0"/>
          </a:p>
        </p:txBody>
      </p:sp>
      <p:sp>
        <p:nvSpPr>
          <p:cNvPr id="6" name="フッター プレースホルダー 5">
            <a:extLst>
              <a:ext uri="{FF2B5EF4-FFF2-40B4-BE49-F238E27FC236}">
                <a16:creationId xmlns:a16="http://schemas.microsoft.com/office/drawing/2014/main" id="{C605A886-BAE6-466F-8F06-A9652F266456}"/>
              </a:ext>
            </a:extLst>
          </p:cNvPr>
          <p:cNvSpPr>
            <a:spLocks noGrp="1"/>
          </p:cNvSpPr>
          <p:nvPr>
            <p:ph type="ftr" sz="quarter" idx="11"/>
          </p:nvPr>
        </p:nvSpPr>
        <p:spPr/>
        <p:txBody>
          <a:bodyPr/>
          <a:lstStyle/>
          <a:p>
            <a:pPr>
              <a:defRPr/>
            </a:pPr>
            <a:r>
              <a:rPr lang="fr-FR"/>
              <a:t>Kosuke Aio(Sony Corporation), et al.</a:t>
            </a:r>
            <a:endParaRPr lang="en-US" dirty="0"/>
          </a:p>
        </p:txBody>
      </p:sp>
      <p:sp>
        <p:nvSpPr>
          <p:cNvPr id="10" name="タイトル 2">
            <a:extLst>
              <a:ext uri="{FF2B5EF4-FFF2-40B4-BE49-F238E27FC236}">
                <a16:creationId xmlns:a16="http://schemas.microsoft.com/office/drawing/2014/main" id="{B7DC3008-6B7F-4107-B5C9-D0BF6DB6799E}"/>
              </a:ext>
            </a:extLst>
          </p:cNvPr>
          <p:cNvSpPr>
            <a:spLocks noGrp="1"/>
          </p:cNvSpPr>
          <p:nvPr>
            <p:ph type="title"/>
          </p:nvPr>
        </p:nvSpPr>
        <p:spPr>
          <a:xfrm>
            <a:off x="685800" y="685800"/>
            <a:ext cx="7772400" cy="1066800"/>
          </a:xfrm>
        </p:spPr>
        <p:txBody>
          <a:bodyPr/>
          <a:lstStyle/>
          <a:p>
            <a:r>
              <a:rPr kumimoji="1" lang="en-US" altLang="ja-JP" sz="2800" dirty="0"/>
              <a:t>Summary</a:t>
            </a:r>
            <a:endParaRPr kumimoji="1" lang="ja-JP" altLang="en-US" sz="2800" dirty="0"/>
          </a:p>
        </p:txBody>
      </p:sp>
      <p:sp>
        <p:nvSpPr>
          <p:cNvPr id="7" name="コンテンツ プレースホルダー 1">
            <a:extLst>
              <a:ext uri="{FF2B5EF4-FFF2-40B4-BE49-F238E27FC236}">
                <a16:creationId xmlns:a16="http://schemas.microsoft.com/office/drawing/2014/main" id="{6CA8546C-6478-4725-AE4C-E7A7E008D5D7}"/>
              </a:ext>
            </a:extLst>
          </p:cNvPr>
          <p:cNvSpPr>
            <a:spLocks noGrp="1"/>
          </p:cNvSpPr>
          <p:nvPr>
            <p:ph idx="1"/>
          </p:nvPr>
        </p:nvSpPr>
        <p:spPr>
          <a:xfrm>
            <a:off x="694944" y="1828800"/>
            <a:ext cx="7858126" cy="4646613"/>
          </a:xfrm>
        </p:spPr>
        <p:txBody>
          <a:bodyPr/>
          <a:lstStyle/>
          <a:p>
            <a:endParaRPr kumimoji="1" lang="en-US" altLang="ja-JP" sz="2000" dirty="0"/>
          </a:p>
          <a:p>
            <a:r>
              <a:rPr kumimoji="1" lang="en-US" altLang="ja-JP" sz="2000" dirty="0"/>
              <a:t>We reviewed the current standards and products related to relay communication, and discusses the for next-generation relay architecture.</a:t>
            </a:r>
          </a:p>
          <a:p>
            <a:pPr lvl="1"/>
            <a:r>
              <a:rPr kumimoji="1" lang="en-US" altLang="ja-JP" sz="1800" dirty="0"/>
              <a:t>From spec/product aspects both, “Out-band Full Duplex” and “Decode and Forward” relay communication will be major for next generation Wi-Fi.</a:t>
            </a:r>
          </a:p>
          <a:p>
            <a:endParaRPr kumimoji="1" lang="en-US" altLang="ja-JP" sz="2000" dirty="0"/>
          </a:p>
          <a:p>
            <a:r>
              <a:rPr kumimoji="1" lang="en-US" altLang="ja-JP" sz="2000" dirty="0"/>
              <a:t>We proposed new relay architecture: Relay MLD node, and evaluated the performance.</a:t>
            </a:r>
          </a:p>
          <a:p>
            <a:pPr lvl="1"/>
            <a:r>
              <a:rPr kumimoji="1" lang="en-US" altLang="ja-JP" sz="1800" dirty="0"/>
              <a:t>By skipping Reordering Buffer, effective throughput was improved by nearly 1.4x under PER=10%.</a:t>
            </a:r>
          </a:p>
          <a:p>
            <a:pPr lvl="1"/>
            <a:r>
              <a:rPr kumimoji="1" lang="en-US" altLang="ja-JP" sz="1800" dirty="0"/>
              <a:t>There are many future discussion points about the detail architecture.</a:t>
            </a:r>
          </a:p>
        </p:txBody>
      </p:sp>
    </p:spTree>
    <p:extLst>
      <p:ext uri="{BB962C8B-B14F-4D97-AF65-F5344CB8AC3E}">
        <p14:creationId xmlns:p14="http://schemas.microsoft.com/office/powerpoint/2010/main" val="12852025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9EEE1DC0-5CB3-45C8-83EF-0198CD7AD217}"/>
              </a:ext>
            </a:extLst>
          </p:cNvPr>
          <p:cNvSpPr>
            <a:spLocks noGrp="1"/>
          </p:cNvSpPr>
          <p:nvPr>
            <p:ph idx="1"/>
          </p:nvPr>
        </p:nvSpPr>
        <p:spPr>
          <a:xfrm>
            <a:off x="685800" y="1981200"/>
            <a:ext cx="7772400" cy="4419600"/>
          </a:xfrm>
        </p:spPr>
        <p:txBody>
          <a:bodyPr/>
          <a:lstStyle/>
          <a:p>
            <a:pPr marL="0" indent="0">
              <a:buNone/>
            </a:pPr>
            <a:r>
              <a:rPr kumimoji="1" lang="en-US" altLang="ja-JP" sz="1800" b="0" dirty="0"/>
              <a:t>[1] Laurent Cariou (Intel), “UHR proposed PAR,” 23/0480r3, July 2023</a:t>
            </a:r>
          </a:p>
          <a:p>
            <a:pPr marL="0" indent="0">
              <a:buNone/>
            </a:pPr>
            <a:r>
              <a:rPr kumimoji="1" lang="en-US" altLang="ja-JP" sz="1800" b="0" dirty="0"/>
              <a:t>[2] Rui Cao (NXP), “UHR rate-vs-range enhancement with relay,” 22/1980r1, Nov 2022</a:t>
            </a:r>
          </a:p>
          <a:p>
            <a:pPr marL="0" indent="0">
              <a:buNone/>
            </a:pPr>
            <a:r>
              <a:rPr kumimoji="1" lang="en-US" altLang="ja-JP" sz="1800" b="0" dirty="0"/>
              <a:t>[3] Dongguk Lim (LG Electronics), “Features to consider for efficient Relay operation,” 23/1138r1, July 2023</a:t>
            </a:r>
          </a:p>
          <a:p>
            <a:pPr marL="0" indent="0">
              <a:buNone/>
            </a:pPr>
            <a:r>
              <a:rPr kumimoji="1" lang="en-US" altLang="ja-JP" sz="1800" b="0" dirty="0"/>
              <a:t>[4] </a:t>
            </a:r>
            <a:r>
              <a:rPr kumimoji="1" lang="en-US" altLang="ja-JP" sz="1800" b="0" dirty="0" err="1"/>
              <a:t>Serhat</a:t>
            </a:r>
            <a:r>
              <a:rPr kumimoji="1" lang="en-US" altLang="ja-JP" sz="1800" b="0" dirty="0"/>
              <a:t> </a:t>
            </a:r>
            <a:r>
              <a:rPr kumimoji="1" lang="en-US" altLang="ja-JP" sz="1800" b="0" dirty="0" err="1"/>
              <a:t>Erkucuk</a:t>
            </a:r>
            <a:r>
              <a:rPr kumimoji="1" lang="en-US" altLang="ja-JP" sz="1800" b="0" dirty="0"/>
              <a:t> (</a:t>
            </a:r>
            <a:r>
              <a:rPr kumimoji="1" lang="en-US" altLang="ja-JP" sz="1800" b="0" dirty="0" err="1"/>
              <a:t>Ofinno</a:t>
            </a:r>
            <a:r>
              <a:rPr kumimoji="1" lang="en-US" altLang="ja-JP" sz="1800" b="0" dirty="0"/>
              <a:t>), “Relaying for Low Latency Traffic in UHR,” 23/1146r1, July 2023</a:t>
            </a:r>
          </a:p>
          <a:p>
            <a:pPr marL="0" indent="0">
              <a:buNone/>
            </a:pPr>
            <a:r>
              <a:rPr kumimoji="1" lang="en-US" altLang="ja-JP" sz="1800" b="0" dirty="0"/>
              <a:t>[5] </a:t>
            </a:r>
            <a:r>
              <a:rPr kumimoji="1" lang="en-US" altLang="ja-JP" sz="1800" b="0" dirty="0" err="1"/>
              <a:t>Kiseon</a:t>
            </a:r>
            <a:r>
              <a:rPr kumimoji="1" lang="en-US" altLang="ja-JP" sz="1800" b="0" dirty="0"/>
              <a:t> Ryu (NXP), “UHR relay follow up,” 23/1175r0, Aug 2023</a:t>
            </a:r>
          </a:p>
          <a:p>
            <a:pPr marL="0" indent="0">
              <a:buNone/>
            </a:pPr>
            <a:endParaRPr kumimoji="1" lang="en-US" altLang="ja-JP" sz="1800" b="0" dirty="0"/>
          </a:p>
          <a:p>
            <a:pPr marL="0" indent="0">
              <a:buNone/>
            </a:pPr>
            <a:endParaRPr kumimoji="1" lang="en-US" altLang="ja-JP" sz="1800" b="0" dirty="0"/>
          </a:p>
          <a:p>
            <a:pPr marL="0" indent="0">
              <a:buNone/>
            </a:pPr>
            <a:endParaRPr kumimoji="1" lang="en-US" altLang="ja-JP" sz="1800" b="0" dirty="0"/>
          </a:p>
        </p:txBody>
      </p:sp>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t>Reference</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13</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a:t>Kosuke Aio(Sony Corporation), et al.</a:t>
            </a:r>
            <a:endParaRPr lang="en-US" dirty="0"/>
          </a:p>
        </p:txBody>
      </p:sp>
    </p:spTree>
    <p:extLst>
      <p:ext uri="{BB962C8B-B14F-4D97-AF65-F5344CB8AC3E}">
        <p14:creationId xmlns:p14="http://schemas.microsoft.com/office/powerpoint/2010/main" val="24419783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209A24D1-840E-658D-F1E5-587EECF1C509}"/>
              </a:ext>
            </a:extLst>
          </p:cNvPr>
          <p:cNvSpPr>
            <a:spLocks noGrp="1"/>
          </p:cNvSpPr>
          <p:nvPr>
            <p:ph idx="1"/>
          </p:nvPr>
        </p:nvSpPr>
        <p:spPr/>
        <p:txBody>
          <a:bodyPr/>
          <a:lstStyle/>
          <a:p>
            <a:r>
              <a:rPr kumimoji="1" lang="en-US" altLang="ja-JP" sz="2000" dirty="0"/>
              <a:t>BER Analysis (Backhaul BER (256QAM, AWGN, LDPC))</a:t>
            </a:r>
            <a:endParaRPr kumimoji="1" lang="ja-JP" altLang="en-US" sz="2000" dirty="0"/>
          </a:p>
        </p:txBody>
      </p:sp>
      <p:sp>
        <p:nvSpPr>
          <p:cNvPr id="3" name="タイトル 2">
            <a:extLst>
              <a:ext uri="{FF2B5EF4-FFF2-40B4-BE49-F238E27FC236}">
                <a16:creationId xmlns:a16="http://schemas.microsoft.com/office/drawing/2014/main" id="{B32D7BD0-2F36-1420-01B0-E491A47A446E}"/>
              </a:ext>
            </a:extLst>
          </p:cNvPr>
          <p:cNvSpPr>
            <a:spLocks noGrp="1"/>
          </p:cNvSpPr>
          <p:nvPr>
            <p:ph type="title"/>
          </p:nvPr>
        </p:nvSpPr>
        <p:spPr/>
        <p:txBody>
          <a:bodyPr/>
          <a:lstStyle/>
          <a:p>
            <a:r>
              <a:rPr kumimoji="1" lang="en-US" altLang="ja-JP" dirty="0"/>
              <a:t>Appendix</a:t>
            </a:r>
            <a:endParaRPr kumimoji="1" lang="ja-JP" altLang="en-US" dirty="0"/>
          </a:p>
        </p:txBody>
      </p:sp>
      <p:sp>
        <p:nvSpPr>
          <p:cNvPr id="4" name="スライド番号プレースホルダー 3">
            <a:extLst>
              <a:ext uri="{FF2B5EF4-FFF2-40B4-BE49-F238E27FC236}">
                <a16:creationId xmlns:a16="http://schemas.microsoft.com/office/drawing/2014/main" id="{8EA9B0AA-B1CB-6E79-7243-B3CF14792897}"/>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14</a:t>
            </a:fld>
            <a:endParaRPr lang="en-US" dirty="0"/>
          </a:p>
        </p:txBody>
      </p:sp>
      <p:sp>
        <p:nvSpPr>
          <p:cNvPr id="5" name="フッター プレースホルダー 4">
            <a:extLst>
              <a:ext uri="{FF2B5EF4-FFF2-40B4-BE49-F238E27FC236}">
                <a16:creationId xmlns:a16="http://schemas.microsoft.com/office/drawing/2014/main" id="{B1FFED0B-278E-0C26-7A5C-C1B16EF4C765}"/>
              </a:ext>
            </a:extLst>
          </p:cNvPr>
          <p:cNvSpPr>
            <a:spLocks noGrp="1"/>
          </p:cNvSpPr>
          <p:nvPr>
            <p:ph type="ftr" sz="quarter" idx="11"/>
          </p:nvPr>
        </p:nvSpPr>
        <p:spPr/>
        <p:txBody>
          <a:bodyPr/>
          <a:lstStyle/>
          <a:p>
            <a:pPr>
              <a:defRPr/>
            </a:pPr>
            <a:r>
              <a:rPr lang="fr-FR"/>
              <a:t>Kosuke Aio(Sony Corporation), et al.</a:t>
            </a:r>
            <a:endParaRPr lang="en-US" dirty="0"/>
          </a:p>
        </p:txBody>
      </p:sp>
      <p:graphicFrame>
        <p:nvGraphicFramePr>
          <p:cNvPr id="6" name="グラフ 5">
            <a:extLst>
              <a:ext uri="{FF2B5EF4-FFF2-40B4-BE49-F238E27FC236}">
                <a16:creationId xmlns:a16="http://schemas.microsoft.com/office/drawing/2014/main" id="{19D131F4-AA0F-17E1-2B56-94A86CE1B533}"/>
              </a:ext>
            </a:extLst>
          </p:cNvPr>
          <p:cNvGraphicFramePr>
            <a:graphicFrameLocks/>
          </p:cNvGraphicFramePr>
          <p:nvPr>
            <p:extLst>
              <p:ext uri="{D42A27DB-BD31-4B8C-83A1-F6EECF244321}">
                <p14:modId xmlns:p14="http://schemas.microsoft.com/office/powerpoint/2010/main" val="2641413029"/>
              </p:ext>
            </p:extLst>
          </p:nvPr>
        </p:nvGraphicFramePr>
        <p:xfrm>
          <a:off x="838200" y="2697229"/>
          <a:ext cx="6878488" cy="3474971"/>
        </p:xfrm>
        <a:graphic>
          <a:graphicData uri="http://schemas.openxmlformats.org/drawingml/2006/chart">
            <c:chart xmlns:c="http://schemas.openxmlformats.org/drawingml/2006/chart" xmlns:r="http://schemas.openxmlformats.org/officeDocument/2006/relationships" r:id="rId2"/>
          </a:graphicData>
        </a:graphic>
      </p:graphicFrame>
      <p:sp>
        <p:nvSpPr>
          <p:cNvPr id="7" name="吹き出し: 角を丸めた四角形 6">
            <a:extLst>
              <a:ext uri="{FF2B5EF4-FFF2-40B4-BE49-F238E27FC236}">
                <a16:creationId xmlns:a16="http://schemas.microsoft.com/office/drawing/2014/main" id="{42A2A2E9-39F0-B87B-1A2A-2E953C610F4F}"/>
              </a:ext>
            </a:extLst>
          </p:cNvPr>
          <p:cNvSpPr/>
          <p:nvPr/>
        </p:nvSpPr>
        <p:spPr>
          <a:xfrm>
            <a:off x="1966553" y="4225142"/>
            <a:ext cx="2176528" cy="630838"/>
          </a:xfrm>
          <a:prstGeom prst="wedgeRoundRectCallout">
            <a:avLst>
              <a:gd name="adj1" fmla="val 47570"/>
              <a:gd name="adj2" fmla="val -81681"/>
              <a:gd name="adj3" fmla="val 16667"/>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u="sng" dirty="0">
                <a:solidFill>
                  <a:schemeClr val="accent1"/>
                </a:solidFill>
                <a:latin typeface="SST"/>
              </a:rPr>
              <a:t>DF Relay </a:t>
            </a:r>
          </a:p>
          <a:p>
            <a:pPr algn="ctr"/>
            <a:r>
              <a:rPr lang="en-US" altLang="ja-JP" sz="1600" dirty="0">
                <a:solidFill>
                  <a:schemeClr val="accent1"/>
                </a:solidFill>
                <a:latin typeface="SST"/>
              </a:rPr>
              <a:t>BER &lt; 1e-9</a:t>
            </a:r>
            <a:r>
              <a:rPr lang="ja-JP" altLang="en-US" sz="1600" dirty="0">
                <a:solidFill>
                  <a:schemeClr val="accent1"/>
                </a:solidFill>
                <a:latin typeface="SST"/>
              </a:rPr>
              <a:t> </a:t>
            </a:r>
            <a:r>
              <a:rPr lang="en-US" altLang="ja-JP" sz="1600" dirty="0">
                <a:solidFill>
                  <a:schemeClr val="accent1"/>
                </a:solidFill>
                <a:latin typeface="SST"/>
              </a:rPr>
              <a:t>at</a:t>
            </a:r>
            <a:r>
              <a:rPr lang="ja-JP" altLang="en-US" sz="1600" dirty="0">
                <a:solidFill>
                  <a:schemeClr val="accent1"/>
                </a:solidFill>
                <a:latin typeface="SST"/>
              </a:rPr>
              <a:t> </a:t>
            </a:r>
            <a:r>
              <a:rPr lang="en-US" altLang="ja-JP" sz="1600" dirty="0">
                <a:solidFill>
                  <a:schemeClr val="accent1"/>
                </a:solidFill>
                <a:latin typeface="SST"/>
              </a:rPr>
              <a:t>SNR &gt; 25</a:t>
            </a:r>
            <a:endParaRPr kumimoji="1" lang="ja-JP" altLang="en-US" sz="1600" dirty="0">
              <a:solidFill>
                <a:schemeClr val="accent1"/>
              </a:solidFill>
              <a:latin typeface="SST"/>
            </a:endParaRPr>
          </a:p>
        </p:txBody>
      </p:sp>
      <p:sp>
        <p:nvSpPr>
          <p:cNvPr id="9" name="楕円 8">
            <a:extLst>
              <a:ext uri="{FF2B5EF4-FFF2-40B4-BE49-F238E27FC236}">
                <a16:creationId xmlns:a16="http://schemas.microsoft.com/office/drawing/2014/main" id="{A16C9DFF-C59E-3EE1-B871-FF41E23281FE}"/>
              </a:ext>
            </a:extLst>
          </p:cNvPr>
          <p:cNvSpPr/>
          <p:nvPr/>
        </p:nvSpPr>
        <p:spPr>
          <a:xfrm rot="21442735">
            <a:off x="4144615" y="3921331"/>
            <a:ext cx="216024" cy="72008"/>
          </a:xfrm>
          <a:prstGeom prst="ellipse">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
        <p:nvSpPr>
          <p:cNvPr id="10" name="吹き出し: 角を丸めた四角形 9">
            <a:extLst>
              <a:ext uri="{FF2B5EF4-FFF2-40B4-BE49-F238E27FC236}">
                <a16:creationId xmlns:a16="http://schemas.microsoft.com/office/drawing/2014/main" id="{CC551FD2-2F86-4F97-69E2-EB563232AF75}"/>
              </a:ext>
            </a:extLst>
          </p:cNvPr>
          <p:cNvSpPr/>
          <p:nvPr/>
        </p:nvSpPr>
        <p:spPr>
          <a:xfrm>
            <a:off x="6181396" y="4005578"/>
            <a:ext cx="2512701" cy="630838"/>
          </a:xfrm>
          <a:prstGeom prst="wedgeRoundRectCallout">
            <a:avLst>
              <a:gd name="adj1" fmla="val -60179"/>
              <a:gd name="adj2" fmla="val -28916"/>
              <a:gd name="adj3" fmla="val 16667"/>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u="sng" dirty="0">
                <a:solidFill>
                  <a:schemeClr val="accent2"/>
                </a:solidFill>
                <a:latin typeface="SST"/>
              </a:rPr>
              <a:t>AF Relay</a:t>
            </a:r>
          </a:p>
          <a:p>
            <a:pPr algn="ctr"/>
            <a:r>
              <a:rPr lang="en-US" altLang="ja-JP" sz="1600" dirty="0">
                <a:solidFill>
                  <a:schemeClr val="accent2"/>
                </a:solidFill>
                <a:latin typeface="SST"/>
              </a:rPr>
              <a:t>BER &lt; 1e-9 at SNR &gt;= 35dB</a:t>
            </a:r>
            <a:endParaRPr kumimoji="1" lang="ja-JP" altLang="en-US" sz="1600" dirty="0">
              <a:solidFill>
                <a:schemeClr val="accent2"/>
              </a:solidFill>
              <a:latin typeface="SST"/>
            </a:endParaRPr>
          </a:p>
        </p:txBody>
      </p:sp>
      <p:sp>
        <p:nvSpPr>
          <p:cNvPr id="11" name="楕円 10">
            <a:extLst>
              <a:ext uri="{FF2B5EF4-FFF2-40B4-BE49-F238E27FC236}">
                <a16:creationId xmlns:a16="http://schemas.microsoft.com/office/drawing/2014/main" id="{979B0330-946B-3A81-220A-CAF20BAA893B}"/>
              </a:ext>
            </a:extLst>
          </p:cNvPr>
          <p:cNvSpPr/>
          <p:nvPr/>
        </p:nvSpPr>
        <p:spPr>
          <a:xfrm rot="21442735">
            <a:off x="5667827" y="4144319"/>
            <a:ext cx="216024" cy="72008"/>
          </a:xfrm>
          <a:prstGeom prst="ellipse">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Tree>
    <p:extLst>
      <p:ext uri="{BB962C8B-B14F-4D97-AF65-F5344CB8AC3E}">
        <p14:creationId xmlns:p14="http://schemas.microsoft.com/office/powerpoint/2010/main" val="2935500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F41E165D-3EE4-4DB6-819B-3A684CE3F729}"/>
              </a:ext>
            </a:extLst>
          </p:cNvPr>
          <p:cNvSpPr>
            <a:spLocks noGrp="1"/>
          </p:cNvSpPr>
          <p:nvPr>
            <p:ph idx="1"/>
          </p:nvPr>
        </p:nvSpPr>
        <p:spPr>
          <a:xfrm>
            <a:off x="685800" y="1828800"/>
            <a:ext cx="7772400" cy="4419600"/>
          </a:xfrm>
        </p:spPr>
        <p:txBody>
          <a:bodyPr/>
          <a:lstStyle/>
          <a:p>
            <a:r>
              <a:rPr kumimoji="1" lang="en-US" altLang="ja-JP" sz="1800" dirty="0"/>
              <a:t>UHR SG defines Rate-vs-Range throughput improvement as scope [1].</a:t>
            </a:r>
          </a:p>
          <a:p>
            <a:endParaRPr kumimoji="1" lang="en-US" altLang="ja-JP" sz="1800" dirty="0"/>
          </a:p>
          <a:p>
            <a:r>
              <a:rPr kumimoji="1" lang="en-US" altLang="ja-JP" sz="1800" dirty="0"/>
              <a:t>Relay communication is effective for improving Rate-vs-Range throughput [2] – [5]</a:t>
            </a:r>
          </a:p>
          <a:p>
            <a:pPr lvl="1"/>
            <a:r>
              <a:rPr kumimoji="1" lang="en-US" altLang="ja-JP" sz="1600" dirty="0"/>
              <a:t>Relay communication to STAs that cannot receive signals from AP is expected to enable communication between AP and STAs.</a:t>
            </a:r>
          </a:p>
          <a:p>
            <a:pPr lvl="1"/>
            <a:r>
              <a:rPr kumimoji="1" lang="en-US" altLang="ja-JP" sz="1600" dirty="0"/>
              <a:t>Relay communication to STAs with low SNR from AP is expected to improve throughput by improving SNR of STAs.</a:t>
            </a:r>
          </a:p>
          <a:p>
            <a:pPr lvl="1"/>
            <a:endParaRPr kumimoji="1" lang="en-US" altLang="ja-JP" sz="1600" dirty="0"/>
          </a:p>
          <a:p>
            <a:r>
              <a:rPr kumimoji="1" lang="en-US" altLang="ja-JP" sz="1800" dirty="0"/>
              <a:t>This contribution reviews the current standards and products related to relay communication, and discusses the next-generation relay architecture. </a:t>
            </a:r>
          </a:p>
          <a:p>
            <a:endParaRPr kumimoji="1" lang="en-US" altLang="ja-JP" sz="1600" dirty="0"/>
          </a:p>
        </p:txBody>
      </p:sp>
      <p:sp>
        <p:nvSpPr>
          <p:cNvPr id="3" name="タイトル 2">
            <a:extLst>
              <a:ext uri="{FF2B5EF4-FFF2-40B4-BE49-F238E27FC236}">
                <a16:creationId xmlns:a16="http://schemas.microsoft.com/office/drawing/2014/main" id="{E1CE9585-D7EC-454F-B779-982576D5D04C}"/>
              </a:ext>
            </a:extLst>
          </p:cNvPr>
          <p:cNvSpPr>
            <a:spLocks noGrp="1"/>
          </p:cNvSpPr>
          <p:nvPr>
            <p:ph type="title"/>
          </p:nvPr>
        </p:nvSpPr>
        <p:spPr/>
        <p:txBody>
          <a:bodyPr/>
          <a:lstStyle/>
          <a:p>
            <a:r>
              <a:rPr kumimoji="1" lang="en-US" altLang="ja-JP" sz="2800" dirty="0"/>
              <a:t>Introduction</a:t>
            </a:r>
            <a:endParaRPr kumimoji="1" lang="ja-JP" altLang="en-US" sz="2800" dirty="0"/>
          </a:p>
        </p:txBody>
      </p:sp>
      <p:sp>
        <p:nvSpPr>
          <p:cNvPr id="5" name="スライド番号プレースホルダー 4">
            <a:extLst>
              <a:ext uri="{FF2B5EF4-FFF2-40B4-BE49-F238E27FC236}">
                <a16:creationId xmlns:a16="http://schemas.microsoft.com/office/drawing/2014/main" id="{BF898CAF-B6F3-4619-9119-452589D6CF01}"/>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2</a:t>
            </a:fld>
            <a:endParaRPr lang="en-US" dirty="0"/>
          </a:p>
        </p:txBody>
      </p:sp>
      <p:sp>
        <p:nvSpPr>
          <p:cNvPr id="6" name="フッター プレースホルダー 5">
            <a:extLst>
              <a:ext uri="{FF2B5EF4-FFF2-40B4-BE49-F238E27FC236}">
                <a16:creationId xmlns:a16="http://schemas.microsoft.com/office/drawing/2014/main" id="{5A972597-5914-42A4-8C71-11AE2874E5FB}"/>
              </a:ext>
            </a:extLst>
          </p:cNvPr>
          <p:cNvSpPr>
            <a:spLocks noGrp="1"/>
          </p:cNvSpPr>
          <p:nvPr>
            <p:ph type="ftr" sz="quarter" idx="11"/>
          </p:nvPr>
        </p:nvSpPr>
        <p:spPr/>
        <p:txBody>
          <a:bodyPr/>
          <a:lstStyle/>
          <a:p>
            <a:pPr>
              <a:defRPr/>
            </a:pPr>
            <a:r>
              <a:rPr lang="fr-FR" dirty="0"/>
              <a:t>Kosuke Aio(Sony Corporation), et al.</a:t>
            </a:r>
            <a:endParaRPr lang="en-US" dirty="0"/>
          </a:p>
        </p:txBody>
      </p:sp>
    </p:spTree>
    <p:extLst>
      <p:ext uri="{BB962C8B-B14F-4D97-AF65-F5344CB8AC3E}">
        <p14:creationId xmlns:p14="http://schemas.microsoft.com/office/powerpoint/2010/main" val="3155080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t>Recap on Relay Communication (1/3)</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3</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21" name="コンテンツ プレースホルダー 1">
            <a:extLst>
              <a:ext uri="{FF2B5EF4-FFF2-40B4-BE49-F238E27FC236}">
                <a16:creationId xmlns:a16="http://schemas.microsoft.com/office/drawing/2014/main" id="{58B40DD1-50A6-401E-BD67-F758658A2A89}"/>
              </a:ext>
            </a:extLst>
          </p:cNvPr>
          <p:cNvSpPr>
            <a:spLocks noGrp="1"/>
          </p:cNvSpPr>
          <p:nvPr>
            <p:ph idx="1"/>
          </p:nvPr>
        </p:nvSpPr>
        <p:spPr>
          <a:xfrm>
            <a:off x="582333" y="1600200"/>
            <a:ext cx="8051240" cy="4114800"/>
          </a:xfrm>
        </p:spPr>
        <p:txBody>
          <a:bodyPr/>
          <a:lstStyle/>
          <a:p>
            <a:r>
              <a:rPr kumimoji="1" lang="en-US" altLang="ja-JP" sz="1800" dirty="0"/>
              <a:t>IEEE802.11 spec</a:t>
            </a:r>
          </a:p>
          <a:p>
            <a:pPr lvl="1"/>
            <a:r>
              <a:rPr kumimoji="1" lang="en-US" altLang="ja-JP" sz="1600" u="sng" dirty="0"/>
              <a:t>WDS</a:t>
            </a:r>
            <a:r>
              <a:rPr kumimoji="1" lang="ja-JP" altLang="en-US" sz="1600" u="sng" dirty="0"/>
              <a:t> </a:t>
            </a:r>
            <a:r>
              <a:rPr kumimoji="1" lang="en-US" altLang="ja-JP" sz="1600" u="sng" dirty="0"/>
              <a:t>(Wireless</a:t>
            </a:r>
            <a:r>
              <a:rPr kumimoji="1" lang="ja-JP" altLang="en-US" sz="1600" u="sng" dirty="0"/>
              <a:t> </a:t>
            </a:r>
            <a:r>
              <a:rPr kumimoji="1" lang="en-US" altLang="ja-JP" sz="1600" u="sng" dirty="0"/>
              <a:t>Distributed System)</a:t>
            </a:r>
          </a:p>
          <a:p>
            <a:pPr lvl="2"/>
            <a:r>
              <a:rPr kumimoji="1" lang="en-US" altLang="ja-JP" sz="1600" dirty="0"/>
              <a:t>Enable wireless communication between APs (Ad-hoc mode)</a:t>
            </a:r>
          </a:p>
          <a:p>
            <a:pPr lvl="1"/>
            <a:r>
              <a:rPr kumimoji="1" lang="en-US" altLang="ja-JP" sz="1600" u="sng" dirty="0"/>
              <a:t>Mesh (11s)</a:t>
            </a:r>
          </a:p>
          <a:p>
            <a:pPr lvl="2"/>
            <a:r>
              <a:rPr kumimoji="1" lang="en-US" altLang="ja-JP" sz="1600" dirty="0"/>
              <a:t>Relay operation and routing to build a mesh network between APs/STAs</a:t>
            </a:r>
          </a:p>
          <a:p>
            <a:pPr lvl="1"/>
            <a:r>
              <a:rPr kumimoji="1" lang="en-US" altLang="ja-JP" sz="1600" u="sng" dirty="0"/>
              <a:t>DMG Relay (11ad)</a:t>
            </a:r>
          </a:p>
          <a:p>
            <a:pPr lvl="2"/>
            <a:r>
              <a:rPr kumimoji="1" lang="en-US" altLang="ja-JP" sz="1600" dirty="0"/>
              <a:t>Operation for 60GHz band wireless relay (Link Switching, Link cooperation)</a:t>
            </a:r>
          </a:p>
          <a:p>
            <a:pPr lvl="1"/>
            <a:r>
              <a:rPr kumimoji="1" lang="en-US" altLang="ja-JP" sz="1600" u="sng" dirty="0"/>
              <a:t>S1G Relay (11ah)</a:t>
            </a:r>
          </a:p>
          <a:p>
            <a:pPr lvl="2"/>
            <a:r>
              <a:rPr kumimoji="1" lang="en-US" altLang="ja-JP" sz="1600" dirty="0"/>
              <a:t>Operation for sub-1GHz band wireless relay (Implicit Ack, TXOP sharing)</a:t>
            </a:r>
          </a:p>
          <a:p>
            <a:pPr marL="857250" lvl="2" indent="0">
              <a:buNone/>
            </a:pPr>
            <a:endParaRPr kumimoji="1" lang="en-US" altLang="ja-JP" sz="1600" dirty="0"/>
          </a:p>
        </p:txBody>
      </p:sp>
      <p:pic>
        <p:nvPicPr>
          <p:cNvPr id="2" name="図 1">
            <a:extLst>
              <a:ext uri="{FF2B5EF4-FFF2-40B4-BE49-F238E27FC236}">
                <a16:creationId xmlns:a16="http://schemas.microsoft.com/office/drawing/2014/main" id="{EF7D4608-4051-7BB3-84C8-59D40663FA70}"/>
              </a:ext>
            </a:extLst>
          </p:cNvPr>
          <p:cNvPicPr>
            <a:picLocks noChangeAspect="1"/>
          </p:cNvPicPr>
          <p:nvPr/>
        </p:nvPicPr>
        <p:blipFill>
          <a:blip r:embed="rId3"/>
          <a:stretch>
            <a:fillRect/>
          </a:stretch>
        </p:blipFill>
        <p:spPr>
          <a:xfrm>
            <a:off x="1295400" y="4648200"/>
            <a:ext cx="2886693" cy="1731372"/>
          </a:xfrm>
          <a:prstGeom prst="rect">
            <a:avLst/>
          </a:prstGeom>
        </p:spPr>
      </p:pic>
      <p:pic>
        <p:nvPicPr>
          <p:cNvPr id="4" name="図 3">
            <a:extLst>
              <a:ext uri="{FF2B5EF4-FFF2-40B4-BE49-F238E27FC236}">
                <a16:creationId xmlns:a16="http://schemas.microsoft.com/office/drawing/2014/main" id="{9BF4FFA1-E6CF-A1C9-6C85-B511FD2B1492}"/>
              </a:ext>
            </a:extLst>
          </p:cNvPr>
          <p:cNvPicPr>
            <a:picLocks noChangeAspect="1"/>
          </p:cNvPicPr>
          <p:nvPr/>
        </p:nvPicPr>
        <p:blipFill>
          <a:blip r:embed="rId4"/>
          <a:stretch>
            <a:fillRect/>
          </a:stretch>
        </p:blipFill>
        <p:spPr>
          <a:xfrm>
            <a:off x="4522099" y="4397125"/>
            <a:ext cx="3478901" cy="1988977"/>
          </a:xfrm>
          <a:prstGeom prst="rect">
            <a:avLst/>
          </a:prstGeom>
        </p:spPr>
      </p:pic>
    </p:spTree>
    <p:extLst>
      <p:ext uri="{BB962C8B-B14F-4D97-AF65-F5344CB8AC3E}">
        <p14:creationId xmlns:p14="http://schemas.microsoft.com/office/powerpoint/2010/main" val="1727685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t>Recap on Relay Communication (2/3)</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4</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21" name="コンテンツ プレースホルダー 1">
            <a:extLst>
              <a:ext uri="{FF2B5EF4-FFF2-40B4-BE49-F238E27FC236}">
                <a16:creationId xmlns:a16="http://schemas.microsoft.com/office/drawing/2014/main" id="{58B40DD1-50A6-401E-BD67-F758658A2A89}"/>
              </a:ext>
            </a:extLst>
          </p:cNvPr>
          <p:cNvSpPr>
            <a:spLocks noGrp="1"/>
          </p:cNvSpPr>
          <p:nvPr>
            <p:ph idx="1"/>
          </p:nvPr>
        </p:nvSpPr>
        <p:spPr>
          <a:xfrm>
            <a:off x="582333" y="1600200"/>
            <a:ext cx="8051240" cy="4114800"/>
          </a:xfrm>
        </p:spPr>
        <p:txBody>
          <a:bodyPr/>
          <a:lstStyle/>
          <a:p>
            <a:r>
              <a:rPr kumimoji="1" lang="en-US" altLang="ja-JP" sz="1800" dirty="0"/>
              <a:t>Wi-Fi Alliance (Products)</a:t>
            </a:r>
          </a:p>
          <a:p>
            <a:pPr lvl="1"/>
            <a:r>
              <a:rPr kumimoji="1" lang="en-US" altLang="ja-JP" sz="1800" u="sng" dirty="0"/>
              <a:t>EasyMesh</a:t>
            </a:r>
          </a:p>
          <a:p>
            <a:pPr lvl="2"/>
            <a:r>
              <a:rPr kumimoji="1" lang="en-US" altLang="ja-JP" sz="1600" dirty="0"/>
              <a:t>Enables wireless relay of multiple installed in-home APs.</a:t>
            </a:r>
          </a:p>
          <a:p>
            <a:pPr lvl="2"/>
            <a:r>
              <a:rPr kumimoji="1" lang="en-US" altLang="ja-JP" sz="1600" dirty="0"/>
              <a:t>Define routing and network management by upper layers (PHY/MAC layers aren’t target of this spec).</a:t>
            </a:r>
          </a:p>
          <a:p>
            <a:pPr lvl="2"/>
            <a:r>
              <a:rPr kumimoji="1" lang="en-US" altLang="ja-JP" sz="1600" dirty="0"/>
              <a:t>AP for wireless relay has both STA Entity and AP Entity.</a:t>
            </a:r>
          </a:p>
          <a:p>
            <a:pPr lvl="2"/>
            <a:r>
              <a:rPr kumimoji="1" lang="en-US" altLang="ja-JP" sz="1600" dirty="0"/>
              <a:t>There are lot of products of EasyMesh-like AP.</a:t>
            </a:r>
          </a:p>
        </p:txBody>
      </p:sp>
      <p:pic>
        <p:nvPicPr>
          <p:cNvPr id="2" name="図 1">
            <a:extLst>
              <a:ext uri="{FF2B5EF4-FFF2-40B4-BE49-F238E27FC236}">
                <a16:creationId xmlns:a16="http://schemas.microsoft.com/office/drawing/2014/main" id="{34EA1365-B3C2-80A9-C16B-963309234A18}"/>
              </a:ext>
            </a:extLst>
          </p:cNvPr>
          <p:cNvPicPr>
            <a:picLocks noChangeAspect="1"/>
          </p:cNvPicPr>
          <p:nvPr/>
        </p:nvPicPr>
        <p:blipFill>
          <a:blip r:embed="rId3"/>
          <a:stretch>
            <a:fillRect/>
          </a:stretch>
        </p:blipFill>
        <p:spPr>
          <a:xfrm>
            <a:off x="3124200" y="3826991"/>
            <a:ext cx="3061201" cy="2556820"/>
          </a:xfrm>
          <a:prstGeom prst="rect">
            <a:avLst/>
          </a:prstGeom>
        </p:spPr>
      </p:pic>
    </p:spTree>
    <p:extLst>
      <p:ext uri="{BB962C8B-B14F-4D97-AF65-F5344CB8AC3E}">
        <p14:creationId xmlns:p14="http://schemas.microsoft.com/office/powerpoint/2010/main" val="1928145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t>Recap on Relay Communication (3/3)</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5</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21" name="コンテンツ プレースホルダー 1">
            <a:extLst>
              <a:ext uri="{FF2B5EF4-FFF2-40B4-BE49-F238E27FC236}">
                <a16:creationId xmlns:a16="http://schemas.microsoft.com/office/drawing/2014/main" id="{58B40DD1-50A6-401E-BD67-F758658A2A89}"/>
              </a:ext>
            </a:extLst>
          </p:cNvPr>
          <p:cNvSpPr>
            <a:spLocks noGrp="1"/>
          </p:cNvSpPr>
          <p:nvPr>
            <p:ph idx="1"/>
          </p:nvPr>
        </p:nvSpPr>
        <p:spPr>
          <a:xfrm>
            <a:off x="582333" y="1600200"/>
            <a:ext cx="8051240" cy="4114800"/>
          </a:xfrm>
        </p:spPr>
        <p:txBody>
          <a:bodyPr/>
          <a:lstStyle/>
          <a:p>
            <a:r>
              <a:rPr kumimoji="1" lang="en-US" altLang="ja-JP" sz="1800" dirty="0"/>
              <a:t>Relay type</a:t>
            </a:r>
          </a:p>
          <a:p>
            <a:pPr lvl="1"/>
            <a:r>
              <a:rPr kumimoji="1" lang="en-US" altLang="ja-JP" sz="1600" u="sng" dirty="0"/>
              <a:t>“Full-Duplex” vs. “Half-Duplex”</a:t>
            </a:r>
          </a:p>
          <a:p>
            <a:pPr lvl="2"/>
            <a:r>
              <a:rPr kumimoji="1" lang="en-US" altLang="ja-JP" sz="1400" dirty="0"/>
              <a:t>FD (Full Duplex) : Can transmit Fronthaul/Backhaul simultaneously</a:t>
            </a:r>
          </a:p>
          <a:p>
            <a:pPr lvl="3"/>
            <a:r>
              <a:rPr kumimoji="1" lang="en-US" altLang="ja-JP" sz="1400" dirty="0"/>
              <a:t> Both In-band and Out-band</a:t>
            </a:r>
          </a:p>
          <a:p>
            <a:pPr lvl="2"/>
            <a:r>
              <a:rPr kumimoji="1" lang="en-US" altLang="ja-JP" sz="1400" dirty="0"/>
              <a:t>HD (Half Duplex) : Cannot transmit Fronthaul/Backhaul simultaneously</a:t>
            </a:r>
          </a:p>
          <a:p>
            <a:pPr lvl="1"/>
            <a:r>
              <a:rPr kumimoji="1" lang="en-US" altLang="ja-JP" sz="1600" u="sng" dirty="0"/>
              <a:t>“Amplify and Forward” vs. “Decode and Forward”</a:t>
            </a:r>
          </a:p>
          <a:p>
            <a:pPr lvl="2"/>
            <a:r>
              <a:rPr kumimoji="1" lang="en-US" altLang="ja-JP" sz="1400" dirty="0"/>
              <a:t>AF (Amplify and Forward) : Received signals are amplified and relayed without decoding</a:t>
            </a:r>
          </a:p>
          <a:p>
            <a:pPr lvl="2"/>
            <a:r>
              <a:rPr kumimoji="1" lang="en-US" altLang="ja-JP" sz="1400" dirty="0"/>
              <a:t>DF (Decode and Forward) : Received signals are decoded, re-coded, amplified and relayed</a:t>
            </a:r>
          </a:p>
          <a:p>
            <a:endParaRPr kumimoji="1" lang="en-US" altLang="ja-JP" sz="1200" dirty="0"/>
          </a:p>
          <a:p>
            <a:r>
              <a:rPr kumimoji="1" lang="en-US" altLang="ja-JP" sz="1800" dirty="0"/>
              <a:t>Enabled relay type for each spec/feature</a:t>
            </a:r>
          </a:p>
        </p:txBody>
      </p:sp>
      <p:graphicFrame>
        <p:nvGraphicFramePr>
          <p:cNvPr id="2" name="表 3">
            <a:extLst>
              <a:ext uri="{FF2B5EF4-FFF2-40B4-BE49-F238E27FC236}">
                <a16:creationId xmlns:a16="http://schemas.microsoft.com/office/drawing/2014/main" id="{2F59ABF8-4A7C-C4A3-A136-40BA131D448C}"/>
              </a:ext>
            </a:extLst>
          </p:cNvPr>
          <p:cNvGraphicFramePr>
            <a:graphicFrameLocks noGrp="1"/>
          </p:cNvGraphicFramePr>
          <p:nvPr>
            <p:extLst>
              <p:ext uri="{D42A27DB-BD31-4B8C-83A1-F6EECF244321}">
                <p14:modId xmlns:p14="http://schemas.microsoft.com/office/powerpoint/2010/main" val="2233587418"/>
              </p:ext>
            </p:extLst>
          </p:nvPr>
        </p:nvGraphicFramePr>
        <p:xfrm>
          <a:off x="1881073" y="4353560"/>
          <a:ext cx="5453760" cy="2047240"/>
        </p:xfrm>
        <a:graphic>
          <a:graphicData uri="http://schemas.openxmlformats.org/drawingml/2006/table">
            <a:tbl>
              <a:tblPr firstRow="1" bandRow="1">
                <a:tableStyleId>{5C22544A-7EE6-4342-B048-85BDC9FD1C3A}</a:tableStyleId>
              </a:tblPr>
              <a:tblGrid>
                <a:gridCol w="784923">
                  <a:extLst>
                    <a:ext uri="{9D8B030D-6E8A-4147-A177-3AD203B41FA5}">
                      <a16:colId xmlns:a16="http://schemas.microsoft.com/office/drawing/2014/main" val="3048559524"/>
                    </a:ext>
                  </a:extLst>
                </a:gridCol>
                <a:gridCol w="1232217">
                  <a:extLst>
                    <a:ext uri="{9D8B030D-6E8A-4147-A177-3AD203B41FA5}">
                      <a16:colId xmlns:a16="http://schemas.microsoft.com/office/drawing/2014/main" val="3965871945"/>
                    </a:ext>
                  </a:extLst>
                </a:gridCol>
                <a:gridCol w="841693">
                  <a:extLst>
                    <a:ext uri="{9D8B030D-6E8A-4147-A177-3AD203B41FA5}">
                      <a16:colId xmlns:a16="http://schemas.microsoft.com/office/drawing/2014/main" val="2509913637"/>
                    </a:ext>
                  </a:extLst>
                </a:gridCol>
                <a:gridCol w="841693">
                  <a:extLst>
                    <a:ext uri="{9D8B030D-6E8A-4147-A177-3AD203B41FA5}">
                      <a16:colId xmlns:a16="http://schemas.microsoft.com/office/drawing/2014/main" val="643461630"/>
                    </a:ext>
                  </a:extLst>
                </a:gridCol>
                <a:gridCol w="876617">
                  <a:extLst>
                    <a:ext uri="{9D8B030D-6E8A-4147-A177-3AD203B41FA5}">
                      <a16:colId xmlns:a16="http://schemas.microsoft.com/office/drawing/2014/main" val="1014355469"/>
                    </a:ext>
                  </a:extLst>
                </a:gridCol>
                <a:gridCol w="876617">
                  <a:extLst>
                    <a:ext uri="{9D8B030D-6E8A-4147-A177-3AD203B41FA5}">
                      <a16:colId xmlns:a16="http://schemas.microsoft.com/office/drawing/2014/main" val="1981735495"/>
                    </a:ext>
                  </a:extLst>
                </a:gridCol>
              </a:tblGrid>
              <a:tr h="140789">
                <a:tc>
                  <a:txBody>
                    <a:bodyPr/>
                    <a:lstStyle/>
                    <a:p>
                      <a:pPr algn="ctr"/>
                      <a:r>
                        <a:rPr kumimoji="1" lang="en-US" altLang="ja-JP" sz="1600" dirty="0">
                          <a:solidFill>
                            <a:schemeClr val="tx1"/>
                          </a:solidFill>
                        </a:rPr>
                        <a:t>Spec</a:t>
                      </a:r>
                      <a:endParaRPr kumimoji="1" lang="ja-JP" altLang="en-US" sz="1600" dirty="0">
                        <a:solidFill>
                          <a:schemeClr val="tx1"/>
                        </a:solidFill>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600" dirty="0">
                          <a:solidFill>
                            <a:schemeClr val="tx1"/>
                          </a:solidFill>
                        </a:rPr>
                        <a:t>Feature</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600" dirty="0">
                          <a:solidFill>
                            <a:schemeClr val="tx1"/>
                          </a:solidFill>
                        </a:rPr>
                        <a:t>FD-AF</a:t>
                      </a:r>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600" dirty="0">
                          <a:solidFill>
                            <a:schemeClr val="tx1"/>
                          </a:solidFill>
                        </a:rPr>
                        <a:t>FD-DF</a:t>
                      </a:r>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600" dirty="0">
                          <a:solidFill>
                            <a:schemeClr val="tx1"/>
                          </a:solidFill>
                        </a:rPr>
                        <a:t>HD-AF</a:t>
                      </a:r>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600" dirty="0">
                          <a:solidFill>
                            <a:schemeClr val="tx1"/>
                          </a:solidFill>
                        </a:rPr>
                        <a:t>HD-DF</a:t>
                      </a:r>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958962054"/>
                  </a:ext>
                </a:extLst>
              </a:tr>
              <a:tr h="0">
                <a:tc rowSpan="4">
                  <a:txBody>
                    <a:bodyPr/>
                    <a:lstStyle/>
                    <a:p>
                      <a:pPr algn="ctr"/>
                      <a:r>
                        <a:rPr kumimoji="1" lang="en-US" altLang="ja-JP" sz="1600" dirty="0"/>
                        <a:t>802.11</a:t>
                      </a:r>
                      <a:endParaRPr kumimoji="1" lang="ja-JP" altLang="en-US" sz="1600"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600" dirty="0"/>
                        <a:t>WDS</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dirty="0"/>
                        <a:t>〇</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8807482"/>
                  </a:ext>
                </a:extLst>
              </a:tr>
              <a:tr h="153261">
                <a:tc vMerge="1">
                  <a:txBody>
                    <a:bodyPr/>
                    <a:lstStyle/>
                    <a:p>
                      <a:endParaRPr kumimoji="1" lang="ja-JP" altLang="en-US" dirty="0"/>
                    </a:p>
                  </a:txBody>
                  <a:tcPr/>
                </a:tc>
                <a:tc>
                  <a:txBody>
                    <a:bodyPr/>
                    <a:lstStyle/>
                    <a:p>
                      <a:pPr algn="ctr"/>
                      <a:r>
                        <a:rPr kumimoji="1" lang="en-US" altLang="ja-JP" sz="1600" dirty="0"/>
                        <a:t>Mesh</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〇</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44800412"/>
                  </a:ext>
                </a:extLst>
              </a:tr>
              <a:tr h="122781">
                <a:tc vMerge="1">
                  <a:txBody>
                    <a:bodyPr/>
                    <a:lstStyle/>
                    <a:p>
                      <a:endParaRPr kumimoji="1" lang="ja-JP" altLang="en-US" dirty="0"/>
                    </a:p>
                  </a:txBody>
                  <a:tcPr/>
                </a:tc>
                <a:tc>
                  <a:txBody>
                    <a:bodyPr/>
                    <a:lstStyle/>
                    <a:p>
                      <a:pPr algn="ctr"/>
                      <a:r>
                        <a:rPr kumimoji="1" lang="en-US" altLang="ja-JP" sz="1600" dirty="0"/>
                        <a:t>DMG Relay</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〇</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14918849"/>
                  </a:ext>
                </a:extLst>
              </a:tr>
              <a:tr h="0">
                <a:tc vMerge="1">
                  <a:txBody>
                    <a:bodyPr/>
                    <a:lstStyle/>
                    <a:p>
                      <a:endParaRPr kumimoji="1" lang="ja-JP" altLang="en-US" dirty="0"/>
                    </a:p>
                  </a:txBody>
                  <a:tcPr/>
                </a:tc>
                <a:tc>
                  <a:txBody>
                    <a:bodyPr/>
                    <a:lstStyle/>
                    <a:p>
                      <a:pPr algn="ctr"/>
                      <a:r>
                        <a:rPr kumimoji="1" lang="en-US" altLang="ja-JP" sz="1600" dirty="0"/>
                        <a:t>S1G Relay</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〇</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08240692"/>
                  </a:ext>
                </a:extLst>
              </a:tr>
              <a:tr h="370840">
                <a:tc>
                  <a:txBody>
                    <a:bodyPr/>
                    <a:lstStyle/>
                    <a:p>
                      <a:pPr algn="ctr"/>
                      <a:r>
                        <a:rPr kumimoji="1" lang="en-US" altLang="ja-JP" sz="1600" dirty="0"/>
                        <a:t>WFA</a:t>
                      </a:r>
                      <a:endParaRPr kumimoji="1" lang="ja-JP" altLang="en-US" sz="1600"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a:r>
                        <a:rPr kumimoji="1" lang="en-US" altLang="ja-JP" sz="1600" dirty="0"/>
                        <a:t>EasyMesh</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〇</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213090956"/>
                  </a:ext>
                </a:extLst>
              </a:tr>
            </a:tbl>
          </a:graphicData>
        </a:graphic>
      </p:graphicFrame>
    </p:spTree>
    <p:extLst>
      <p:ext uri="{BB962C8B-B14F-4D97-AF65-F5344CB8AC3E}">
        <p14:creationId xmlns:p14="http://schemas.microsoft.com/office/powerpoint/2010/main" val="2291417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t>Future Directions of Relay Architecture</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6</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21" name="コンテンツ プレースホルダー 1">
            <a:extLst>
              <a:ext uri="{FF2B5EF4-FFF2-40B4-BE49-F238E27FC236}">
                <a16:creationId xmlns:a16="http://schemas.microsoft.com/office/drawing/2014/main" id="{58B40DD1-50A6-401E-BD67-F758658A2A89}"/>
              </a:ext>
            </a:extLst>
          </p:cNvPr>
          <p:cNvSpPr>
            <a:spLocks noGrp="1"/>
          </p:cNvSpPr>
          <p:nvPr>
            <p:ph idx="1"/>
          </p:nvPr>
        </p:nvSpPr>
        <p:spPr>
          <a:xfrm>
            <a:off x="582333" y="1600200"/>
            <a:ext cx="8051240" cy="4114800"/>
          </a:xfrm>
        </p:spPr>
        <p:txBody>
          <a:bodyPr/>
          <a:lstStyle/>
          <a:p>
            <a:r>
              <a:rPr kumimoji="1" lang="en-US" altLang="ja-JP" sz="1800" dirty="0"/>
              <a:t>Since coverage extension with high reliability is required for next generation Wi-Fi, it is desirable to decode once at the relay node.</a:t>
            </a:r>
          </a:p>
          <a:p>
            <a:pPr lvl="1"/>
            <a:r>
              <a:rPr kumimoji="1" lang="en-US" altLang="ja-JP" sz="1600" dirty="0"/>
              <a:t>AF (Amplify and Forward) accumulates noise, making it difficult to improve reliability.</a:t>
            </a:r>
          </a:p>
          <a:p>
            <a:endParaRPr kumimoji="1" lang="en-US" altLang="ja-JP" sz="1800" dirty="0"/>
          </a:p>
          <a:p>
            <a:r>
              <a:rPr kumimoji="1" lang="en-US" altLang="ja-JP" sz="1800" dirty="0"/>
              <a:t>Currently, many standards/products can be configured for </a:t>
            </a:r>
            <a:r>
              <a:rPr kumimoji="1" lang="en-US" altLang="ja-JP" sz="1800" dirty="0">
                <a:solidFill>
                  <a:srgbClr val="0B66DF"/>
                </a:solidFill>
              </a:rPr>
              <a:t>Out-Band Full-Duplex (FD) </a:t>
            </a:r>
            <a:r>
              <a:rPr kumimoji="1" lang="en-US" altLang="ja-JP" sz="1800" dirty="0"/>
              <a:t>and we should consider on this type.</a:t>
            </a:r>
          </a:p>
          <a:p>
            <a:pPr lvl="1"/>
            <a:r>
              <a:rPr kumimoji="1" lang="en-US" altLang="ja-JP" sz="1600" dirty="0"/>
              <a:t>In S1G Relay and EasyMesh, it is assumed that the relay node has both STA Entity and AP Entity, and each can be configured with a different channel (band).</a:t>
            </a:r>
          </a:p>
          <a:p>
            <a:pPr lvl="1"/>
            <a:r>
              <a:rPr kumimoji="1" lang="en-US" altLang="ja-JP" sz="1600" dirty="0"/>
              <a:t>The relay node can be just after the MAC SAP (for S1G Relay) or in the DS (Distributed System) (for Easy Mesh). In  both cases, the relay operation is performed after all processing at MAC layer is completed.</a:t>
            </a:r>
          </a:p>
          <a:p>
            <a:pPr lvl="1"/>
            <a:r>
              <a:rPr kumimoji="1" lang="en-US" altLang="ja-JP" sz="1600" dirty="0"/>
              <a:t>Of course, a more simplified relay node could be introduced.</a:t>
            </a:r>
          </a:p>
        </p:txBody>
      </p:sp>
    </p:spTree>
    <p:extLst>
      <p:ext uri="{BB962C8B-B14F-4D97-AF65-F5344CB8AC3E}">
        <p14:creationId xmlns:p14="http://schemas.microsoft.com/office/powerpoint/2010/main" val="2693860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t>Issues of Current Relay Node</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7</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21" name="コンテンツ プレースホルダー 1">
            <a:extLst>
              <a:ext uri="{FF2B5EF4-FFF2-40B4-BE49-F238E27FC236}">
                <a16:creationId xmlns:a16="http://schemas.microsoft.com/office/drawing/2014/main" id="{58B40DD1-50A6-401E-BD67-F758658A2A89}"/>
              </a:ext>
            </a:extLst>
          </p:cNvPr>
          <p:cNvSpPr>
            <a:spLocks noGrp="1"/>
          </p:cNvSpPr>
          <p:nvPr>
            <p:ph idx="1"/>
          </p:nvPr>
        </p:nvSpPr>
        <p:spPr>
          <a:xfrm>
            <a:off x="582333" y="1600200"/>
            <a:ext cx="8051240" cy="4114800"/>
          </a:xfrm>
        </p:spPr>
        <p:txBody>
          <a:bodyPr/>
          <a:lstStyle/>
          <a:p>
            <a:r>
              <a:rPr kumimoji="1" lang="en-US" altLang="ja-JP" sz="1800" dirty="0"/>
              <a:t>When relaying packets after processing in MAC layer, throughput may be reduced because some packets are buffered in the "Reordering Buffer".</a:t>
            </a:r>
          </a:p>
          <a:p>
            <a:pPr lvl="1"/>
            <a:r>
              <a:rPr kumimoji="1" lang="en-US" altLang="ja-JP" sz="1600" dirty="0"/>
              <a:t>When some packets are lost on the backhaul, packets after the lost packet are buffered in Reordering Buffer of the relay device. (packets before the lost packet are transferred to STA).</a:t>
            </a:r>
          </a:p>
          <a:p>
            <a:pPr lvl="1"/>
            <a:r>
              <a:rPr kumimoji="1" lang="en-US" altLang="ja-JP" sz="1600" dirty="0"/>
              <a:t>In this case, even if the channel of Fronthaul link is idle, sufficient relay transmission is not performed, resulting in a decrease in throughput (longer transmission time).</a:t>
            </a:r>
          </a:p>
        </p:txBody>
      </p:sp>
      <p:pic>
        <p:nvPicPr>
          <p:cNvPr id="59" name="図 58">
            <a:extLst>
              <a:ext uri="{FF2B5EF4-FFF2-40B4-BE49-F238E27FC236}">
                <a16:creationId xmlns:a16="http://schemas.microsoft.com/office/drawing/2014/main" id="{08F6CADD-EE6C-EA50-2BE3-9CADCBDA4C7A}"/>
              </a:ext>
            </a:extLst>
          </p:cNvPr>
          <p:cNvPicPr>
            <a:picLocks noChangeAspect="1"/>
          </p:cNvPicPr>
          <p:nvPr/>
        </p:nvPicPr>
        <p:blipFill>
          <a:blip r:embed="rId3"/>
          <a:stretch>
            <a:fillRect/>
          </a:stretch>
        </p:blipFill>
        <p:spPr>
          <a:xfrm>
            <a:off x="3016845" y="4387311"/>
            <a:ext cx="5974755" cy="1819275"/>
          </a:xfrm>
          <a:prstGeom prst="rect">
            <a:avLst/>
          </a:prstGeom>
        </p:spPr>
      </p:pic>
      <p:pic>
        <p:nvPicPr>
          <p:cNvPr id="61" name="図 60">
            <a:extLst>
              <a:ext uri="{FF2B5EF4-FFF2-40B4-BE49-F238E27FC236}">
                <a16:creationId xmlns:a16="http://schemas.microsoft.com/office/drawing/2014/main" id="{9846E1BA-A75E-CB63-CB6A-34760E4F4A6D}"/>
              </a:ext>
            </a:extLst>
          </p:cNvPr>
          <p:cNvPicPr>
            <a:picLocks noChangeAspect="1"/>
          </p:cNvPicPr>
          <p:nvPr/>
        </p:nvPicPr>
        <p:blipFill>
          <a:blip r:embed="rId4"/>
          <a:stretch>
            <a:fillRect/>
          </a:stretch>
        </p:blipFill>
        <p:spPr>
          <a:xfrm>
            <a:off x="420869" y="3989383"/>
            <a:ext cx="2573511" cy="1159930"/>
          </a:xfrm>
          <a:prstGeom prst="rect">
            <a:avLst/>
          </a:prstGeom>
        </p:spPr>
      </p:pic>
      <p:pic>
        <p:nvPicPr>
          <p:cNvPr id="62" name="図 61">
            <a:extLst>
              <a:ext uri="{FF2B5EF4-FFF2-40B4-BE49-F238E27FC236}">
                <a16:creationId xmlns:a16="http://schemas.microsoft.com/office/drawing/2014/main" id="{2B509202-02FF-F153-E076-69C8AF334970}"/>
              </a:ext>
            </a:extLst>
          </p:cNvPr>
          <p:cNvPicPr>
            <a:picLocks noChangeAspect="1"/>
          </p:cNvPicPr>
          <p:nvPr/>
        </p:nvPicPr>
        <p:blipFill>
          <a:blip r:embed="rId5"/>
          <a:stretch>
            <a:fillRect/>
          </a:stretch>
        </p:blipFill>
        <p:spPr>
          <a:xfrm>
            <a:off x="1066800" y="5234218"/>
            <a:ext cx="1484882" cy="1242782"/>
          </a:xfrm>
          <a:prstGeom prst="rect">
            <a:avLst/>
          </a:prstGeom>
        </p:spPr>
      </p:pic>
      <p:sp>
        <p:nvSpPr>
          <p:cNvPr id="63" name="吹き出し: 四角形 62">
            <a:extLst>
              <a:ext uri="{FF2B5EF4-FFF2-40B4-BE49-F238E27FC236}">
                <a16:creationId xmlns:a16="http://schemas.microsoft.com/office/drawing/2014/main" id="{44C73283-B470-7177-BEFE-740D73501C7C}"/>
              </a:ext>
            </a:extLst>
          </p:cNvPr>
          <p:cNvSpPr/>
          <p:nvPr/>
        </p:nvSpPr>
        <p:spPr bwMode="auto">
          <a:xfrm>
            <a:off x="990600" y="5149313"/>
            <a:ext cx="1676400" cy="1327687"/>
          </a:xfrm>
          <a:prstGeom prst="wedgeRectCallout">
            <a:avLst>
              <a:gd name="adj1" fmla="val -11742"/>
              <a:gd name="adj2" fmla="val -64191"/>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1" i="0" u="none" strike="noStrike" cap="none" normalizeH="0" baseline="0">
              <a:ln>
                <a:noFill/>
              </a:ln>
              <a:solidFill>
                <a:schemeClr val="tx1"/>
              </a:solidFill>
              <a:effectLst/>
              <a:latin typeface="Times New Roman" pitchFamily="18" charset="0"/>
            </a:endParaRPr>
          </a:p>
        </p:txBody>
      </p:sp>
      <p:grpSp>
        <p:nvGrpSpPr>
          <p:cNvPr id="2" name="グループ化 1">
            <a:extLst>
              <a:ext uri="{FF2B5EF4-FFF2-40B4-BE49-F238E27FC236}">
                <a16:creationId xmlns:a16="http://schemas.microsoft.com/office/drawing/2014/main" id="{AB18AB07-77D8-0230-B054-C10CD6F45909}"/>
              </a:ext>
            </a:extLst>
          </p:cNvPr>
          <p:cNvGrpSpPr/>
          <p:nvPr/>
        </p:nvGrpSpPr>
        <p:grpSpPr>
          <a:xfrm>
            <a:off x="2133600" y="3968048"/>
            <a:ext cx="1404842" cy="387508"/>
            <a:chOff x="1355238" y="3858959"/>
            <a:chExt cx="1404842" cy="387508"/>
          </a:xfrm>
        </p:grpSpPr>
        <p:cxnSp>
          <p:nvCxnSpPr>
            <p:cNvPr id="4" name="直線矢印コネクタ 3">
              <a:extLst>
                <a:ext uri="{FF2B5EF4-FFF2-40B4-BE49-F238E27FC236}">
                  <a16:creationId xmlns:a16="http://schemas.microsoft.com/office/drawing/2014/main" id="{0C56CFF1-FE64-0453-F41F-5F6F37555F14}"/>
                </a:ext>
              </a:extLst>
            </p:cNvPr>
            <p:cNvCxnSpPr>
              <a:cxnSpLocks/>
            </p:cNvCxnSpPr>
            <p:nvPr/>
          </p:nvCxnSpPr>
          <p:spPr>
            <a:xfrm>
              <a:off x="1355238" y="4017010"/>
              <a:ext cx="336738" cy="0"/>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a:extLst>
                <a:ext uri="{FF2B5EF4-FFF2-40B4-BE49-F238E27FC236}">
                  <a16:creationId xmlns:a16="http://schemas.microsoft.com/office/drawing/2014/main" id="{129666E6-AFB3-2DE0-FC7B-4F08F523CA45}"/>
                </a:ext>
              </a:extLst>
            </p:cNvPr>
            <p:cNvCxnSpPr>
              <a:cxnSpLocks/>
            </p:cNvCxnSpPr>
            <p:nvPr/>
          </p:nvCxnSpPr>
          <p:spPr>
            <a:xfrm>
              <a:off x="1355238" y="4155926"/>
              <a:ext cx="336738" cy="0"/>
            </a:xfrm>
            <a:prstGeom prst="straightConnector1">
              <a:avLst/>
            </a:prstGeom>
            <a:ln w="38100">
              <a:solidFill>
                <a:srgbClr val="FF9966"/>
              </a:solidFill>
              <a:tailEnd type="triangle"/>
            </a:ln>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BEBC98A5-D683-01C1-AB6B-21581E86EB0B}"/>
                </a:ext>
              </a:extLst>
            </p:cNvPr>
            <p:cNvSpPr txBox="1"/>
            <p:nvPr/>
          </p:nvSpPr>
          <p:spPr>
            <a:xfrm>
              <a:off x="1691976" y="3858959"/>
              <a:ext cx="1068104" cy="387508"/>
            </a:xfrm>
            <a:prstGeom prst="rect">
              <a:avLst/>
            </a:prstGeom>
            <a:noFill/>
          </p:spPr>
          <p:txBody>
            <a:bodyPr wrap="none" lIns="36000" tIns="18000" rIns="36000" bIns="0" rtlCol="0" anchor="ctr" anchorCtr="0">
              <a:spAutoFit/>
            </a:bodyPr>
            <a:lstStyle/>
            <a:p>
              <a:r>
                <a:rPr kumimoji="1" lang="en-US" altLang="ja-JP" sz="1200" dirty="0">
                  <a:latin typeface="SST" panose="020B0504030504020204"/>
                </a:rPr>
                <a:t>: Backhaul Link</a:t>
              </a:r>
            </a:p>
            <a:p>
              <a:r>
                <a:rPr lang="en-US" altLang="ja-JP" sz="1200" dirty="0">
                  <a:latin typeface="SST" panose="020B0504030504020204"/>
                </a:rPr>
                <a:t>: Fronthaul Link</a:t>
              </a:r>
              <a:endParaRPr kumimoji="1" lang="ja-JP" altLang="en-US" sz="1200" dirty="0">
                <a:latin typeface="SST" panose="020B0504030504020204"/>
              </a:endParaRPr>
            </a:p>
          </p:txBody>
        </p:sp>
      </p:grpSp>
    </p:spTree>
    <p:extLst>
      <p:ext uri="{BB962C8B-B14F-4D97-AF65-F5344CB8AC3E}">
        <p14:creationId xmlns:p14="http://schemas.microsoft.com/office/powerpoint/2010/main" val="368628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 name="図 65">
            <a:extLst>
              <a:ext uri="{FF2B5EF4-FFF2-40B4-BE49-F238E27FC236}">
                <a16:creationId xmlns:a16="http://schemas.microsoft.com/office/drawing/2014/main" id="{806D3503-1224-E9D6-4052-7EE51A584D81}"/>
              </a:ext>
            </a:extLst>
          </p:cNvPr>
          <p:cNvPicPr>
            <a:picLocks noChangeAspect="1"/>
          </p:cNvPicPr>
          <p:nvPr/>
        </p:nvPicPr>
        <p:blipFill>
          <a:blip r:embed="rId3"/>
          <a:stretch>
            <a:fillRect/>
          </a:stretch>
        </p:blipFill>
        <p:spPr>
          <a:xfrm>
            <a:off x="3015600" y="4408482"/>
            <a:ext cx="5976000" cy="1807630"/>
          </a:xfrm>
          <a:prstGeom prst="rect">
            <a:avLst/>
          </a:prstGeom>
        </p:spPr>
      </p:pic>
      <p:pic>
        <p:nvPicPr>
          <p:cNvPr id="65" name="図 64">
            <a:extLst>
              <a:ext uri="{FF2B5EF4-FFF2-40B4-BE49-F238E27FC236}">
                <a16:creationId xmlns:a16="http://schemas.microsoft.com/office/drawing/2014/main" id="{E74FB66A-BC5F-D731-C0E8-42316906F75E}"/>
              </a:ext>
            </a:extLst>
          </p:cNvPr>
          <p:cNvPicPr>
            <a:picLocks noChangeAspect="1"/>
          </p:cNvPicPr>
          <p:nvPr/>
        </p:nvPicPr>
        <p:blipFill>
          <a:blip r:embed="rId4"/>
          <a:stretch>
            <a:fillRect/>
          </a:stretch>
        </p:blipFill>
        <p:spPr>
          <a:xfrm>
            <a:off x="1063637" y="5225512"/>
            <a:ext cx="1486800" cy="1247778"/>
          </a:xfrm>
          <a:prstGeom prst="rect">
            <a:avLst/>
          </a:prstGeom>
        </p:spPr>
      </p:pic>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t>New Architecture: Relay MLD Node</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8</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21" name="コンテンツ プレースホルダー 1">
            <a:extLst>
              <a:ext uri="{FF2B5EF4-FFF2-40B4-BE49-F238E27FC236}">
                <a16:creationId xmlns:a16="http://schemas.microsoft.com/office/drawing/2014/main" id="{58B40DD1-50A6-401E-BD67-F758658A2A89}"/>
              </a:ext>
            </a:extLst>
          </p:cNvPr>
          <p:cNvSpPr>
            <a:spLocks noGrp="1"/>
          </p:cNvSpPr>
          <p:nvPr>
            <p:ph idx="1"/>
          </p:nvPr>
        </p:nvSpPr>
        <p:spPr>
          <a:xfrm>
            <a:off x="582333" y="1600200"/>
            <a:ext cx="8051240" cy="4114800"/>
          </a:xfrm>
        </p:spPr>
        <p:txBody>
          <a:bodyPr/>
          <a:lstStyle/>
          <a:p>
            <a:r>
              <a:rPr kumimoji="1" lang="en-US" altLang="ja-JP" sz="1800" dirty="0">
                <a:solidFill>
                  <a:srgbClr val="0B66DF"/>
                </a:solidFill>
              </a:rPr>
              <a:t>Relay MLD Node</a:t>
            </a:r>
            <a:r>
              <a:rPr kumimoji="1" lang="en-US" altLang="ja-JP" sz="1800" dirty="0"/>
              <a:t>: Newly defined node that relays before Reordering Buffer using MLO Architecture.</a:t>
            </a:r>
          </a:p>
          <a:p>
            <a:pPr lvl="1"/>
            <a:r>
              <a:rPr kumimoji="1" lang="en-US" altLang="ja-JP" sz="1600" dirty="0"/>
              <a:t>Relay MLD Node: MLD with both STA Entity and AP Entity</a:t>
            </a:r>
          </a:p>
          <a:p>
            <a:pPr lvl="1"/>
            <a:r>
              <a:rPr kumimoji="1" lang="en-US" altLang="ja-JP" sz="1600" dirty="0"/>
              <a:t>By relaying in the middle of MAC layer to skip Reordering Buffer, packets after the lost packet in Backhaul can be relayed sequentially. It is expected to avoid throughput degradation during relay communication.</a:t>
            </a:r>
          </a:p>
          <a:p>
            <a:pPr lvl="1"/>
            <a:r>
              <a:rPr kumimoji="1" lang="en-US" altLang="ja-JP" sz="1600" dirty="0"/>
              <a:t>Further reduction of latency may be expected by skipping some blocks (Encryption/Decryption, Linux layer, and so on).</a:t>
            </a:r>
            <a:endParaRPr kumimoji="1" lang="en-US" altLang="ja-JP" sz="1800" dirty="0"/>
          </a:p>
        </p:txBody>
      </p:sp>
      <p:pic>
        <p:nvPicPr>
          <p:cNvPr id="61" name="図 60">
            <a:extLst>
              <a:ext uri="{FF2B5EF4-FFF2-40B4-BE49-F238E27FC236}">
                <a16:creationId xmlns:a16="http://schemas.microsoft.com/office/drawing/2014/main" id="{375314C0-2B60-367D-DDA4-316CAB889D78}"/>
              </a:ext>
            </a:extLst>
          </p:cNvPr>
          <p:cNvPicPr>
            <a:picLocks noChangeAspect="1"/>
          </p:cNvPicPr>
          <p:nvPr/>
        </p:nvPicPr>
        <p:blipFill>
          <a:blip r:embed="rId5"/>
          <a:stretch>
            <a:fillRect/>
          </a:stretch>
        </p:blipFill>
        <p:spPr>
          <a:xfrm>
            <a:off x="419624" y="3989383"/>
            <a:ext cx="2573511" cy="1159930"/>
          </a:xfrm>
          <a:prstGeom prst="rect">
            <a:avLst/>
          </a:prstGeom>
        </p:spPr>
      </p:pic>
      <p:sp>
        <p:nvSpPr>
          <p:cNvPr id="63" name="吹き出し: 四角形 62">
            <a:extLst>
              <a:ext uri="{FF2B5EF4-FFF2-40B4-BE49-F238E27FC236}">
                <a16:creationId xmlns:a16="http://schemas.microsoft.com/office/drawing/2014/main" id="{62F6E261-60C6-89B1-C4E3-C812C105CE38}"/>
              </a:ext>
            </a:extLst>
          </p:cNvPr>
          <p:cNvSpPr/>
          <p:nvPr/>
        </p:nvSpPr>
        <p:spPr bwMode="auto">
          <a:xfrm>
            <a:off x="989355" y="5149313"/>
            <a:ext cx="1676400" cy="1327687"/>
          </a:xfrm>
          <a:prstGeom prst="wedgeRectCallout">
            <a:avLst>
              <a:gd name="adj1" fmla="val -11742"/>
              <a:gd name="adj2" fmla="val -64191"/>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1" i="0" u="none" strike="noStrike" cap="none" normalizeH="0" baseline="0">
              <a:ln>
                <a:noFill/>
              </a:ln>
              <a:solidFill>
                <a:schemeClr val="tx1"/>
              </a:solidFill>
              <a:effectLst/>
              <a:latin typeface="Times New Roman" pitchFamily="18" charset="0"/>
            </a:endParaRPr>
          </a:p>
        </p:txBody>
      </p:sp>
      <p:grpSp>
        <p:nvGrpSpPr>
          <p:cNvPr id="2" name="グループ化 1">
            <a:extLst>
              <a:ext uri="{FF2B5EF4-FFF2-40B4-BE49-F238E27FC236}">
                <a16:creationId xmlns:a16="http://schemas.microsoft.com/office/drawing/2014/main" id="{36BDA072-6B10-CED3-5780-1BC1AFB7F5C3}"/>
              </a:ext>
            </a:extLst>
          </p:cNvPr>
          <p:cNvGrpSpPr/>
          <p:nvPr/>
        </p:nvGrpSpPr>
        <p:grpSpPr>
          <a:xfrm>
            <a:off x="2133600" y="3968048"/>
            <a:ext cx="1404842" cy="387508"/>
            <a:chOff x="1355238" y="3858959"/>
            <a:chExt cx="1404842" cy="387508"/>
          </a:xfrm>
        </p:grpSpPr>
        <p:cxnSp>
          <p:nvCxnSpPr>
            <p:cNvPr id="4" name="直線矢印コネクタ 3">
              <a:extLst>
                <a:ext uri="{FF2B5EF4-FFF2-40B4-BE49-F238E27FC236}">
                  <a16:creationId xmlns:a16="http://schemas.microsoft.com/office/drawing/2014/main" id="{0BB0FBC6-4E03-4456-819A-4FC33AEE6D93}"/>
                </a:ext>
              </a:extLst>
            </p:cNvPr>
            <p:cNvCxnSpPr>
              <a:cxnSpLocks/>
            </p:cNvCxnSpPr>
            <p:nvPr/>
          </p:nvCxnSpPr>
          <p:spPr>
            <a:xfrm>
              <a:off x="1355238" y="4017010"/>
              <a:ext cx="336738" cy="0"/>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a:extLst>
                <a:ext uri="{FF2B5EF4-FFF2-40B4-BE49-F238E27FC236}">
                  <a16:creationId xmlns:a16="http://schemas.microsoft.com/office/drawing/2014/main" id="{00CF513C-ECDD-06A2-201A-81ED196641F7}"/>
                </a:ext>
              </a:extLst>
            </p:cNvPr>
            <p:cNvCxnSpPr>
              <a:cxnSpLocks/>
            </p:cNvCxnSpPr>
            <p:nvPr/>
          </p:nvCxnSpPr>
          <p:spPr>
            <a:xfrm>
              <a:off x="1355238" y="4155926"/>
              <a:ext cx="336738" cy="0"/>
            </a:xfrm>
            <a:prstGeom prst="straightConnector1">
              <a:avLst/>
            </a:prstGeom>
            <a:ln w="38100">
              <a:solidFill>
                <a:srgbClr val="FF9966"/>
              </a:solidFill>
              <a:tailEnd type="triangle"/>
            </a:ln>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92A6C44D-3904-2F20-4CBF-48704FAE1E06}"/>
                </a:ext>
              </a:extLst>
            </p:cNvPr>
            <p:cNvSpPr txBox="1"/>
            <p:nvPr/>
          </p:nvSpPr>
          <p:spPr>
            <a:xfrm>
              <a:off x="1691976" y="3858959"/>
              <a:ext cx="1068104" cy="387508"/>
            </a:xfrm>
            <a:prstGeom prst="rect">
              <a:avLst/>
            </a:prstGeom>
            <a:noFill/>
          </p:spPr>
          <p:txBody>
            <a:bodyPr wrap="none" lIns="36000" tIns="18000" rIns="36000" bIns="0" rtlCol="0" anchor="ctr" anchorCtr="0">
              <a:spAutoFit/>
            </a:bodyPr>
            <a:lstStyle/>
            <a:p>
              <a:r>
                <a:rPr kumimoji="1" lang="en-US" altLang="ja-JP" sz="1200" dirty="0">
                  <a:latin typeface="SST" panose="020B0504030504020204"/>
                </a:rPr>
                <a:t>: Backhaul Link</a:t>
              </a:r>
            </a:p>
            <a:p>
              <a:r>
                <a:rPr lang="en-US" altLang="ja-JP" sz="1200" dirty="0">
                  <a:latin typeface="SST" panose="020B0504030504020204"/>
                </a:rPr>
                <a:t>: Fronthaul Link</a:t>
              </a:r>
              <a:endParaRPr kumimoji="1" lang="ja-JP" altLang="en-US" sz="1200" dirty="0">
                <a:latin typeface="SST" panose="020B0504030504020204"/>
              </a:endParaRPr>
            </a:p>
          </p:txBody>
        </p:sp>
      </p:grpSp>
    </p:spTree>
    <p:extLst>
      <p:ext uri="{BB962C8B-B14F-4D97-AF65-F5344CB8AC3E}">
        <p14:creationId xmlns:p14="http://schemas.microsoft.com/office/powerpoint/2010/main" val="2771607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8FE94B0-B603-4F3B-A7BE-7A2750F2234D}"/>
              </a:ext>
            </a:extLst>
          </p:cNvPr>
          <p:cNvSpPr>
            <a:spLocks noGrp="1"/>
          </p:cNvSpPr>
          <p:nvPr>
            <p:ph type="title"/>
          </p:nvPr>
        </p:nvSpPr>
        <p:spPr/>
        <p:txBody>
          <a:bodyPr/>
          <a:lstStyle/>
          <a:p>
            <a:r>
              <a:rPr kumimoji="1" lang="en-US" altLang="ja-JP" sz="2800" dirty="0"/>
              <a:t>Simulation Parameters</a:t>
            </a:r>
            <a:endParaRPr kumimoji="1" lang="ja-JP" altLang="en-US" sz="2800" dirty="0"/>
          </a:p>
        </p:txBody>
      </p:sp>
      <p:sp>
        <p:nvSpPr>
          <p:cNvPr id="5" name="スライド番号プレースホルダー 4">
            <a:extLst>
              <a:ext uri="{FF2B5EF4-FFF2-40B4-BE49-F238E27FC236}">
                <a16:creationId xmlns:a16="http://schemas.microsoft.com/office/drawing/2014/main" id="{9F8AF770-9228-492C-93DD-FF11A0DCC6E4}"/>
              </a:ext>
            </a:extLst>
          </p:cNvPr>
          <p:cNvSpPr>
            <a:spLocks noGrp="1"/>
          </p:cNvSpPr>
          <p:nvPr>
            <p:ph type="sldNum" sz="quarter" idx="12"/>
          </p:nvPr>
        </p:nvSpPr>
        <p:spPr/>
        <p:txBody>
          <a:bodyPr/>
          <a:lstStyle/>
          <a:p>
            <a:pPr>
              <a:defRPr/>
            </a:pPr>
            <a:r>
              <a:rPr lang="en-US" dirty="0"/>
              <a:t>Slide </a:t>
            </a:r>
            <a:fld id="{AA0DB6A0-3FAC-4C50-B855-05E2EFEC7C93}" type="slidenum">
              <a:rPr lang="en-US" smtClean="0"/>
              <a:pPr>
                <a:defRPr/>
              </a:pPr>
              <a:t>9</a:t>
            </a:fld>
            <a:endParaRPr lang="en-US" dirty="0"/>
          </a:p>
        </p:txBody>
      </p:sp>
      <p:sp>
        <p:nvSpPr>
          <p:cNvPr id="6" name="フッター プレースホルダー 5">
            <a:extLst>
              <a:ext uri="{FF2B5EF4-FFF2-40B4-BE49-F238E27FC236}">
                <a16:creationId xmlns:a16="http://schemas.microsoft.com/office/drawing/2014/main" id="{F11B8A9E-684C-4386-864A-63B987D90156}"/>
              </a:ext>
            </a:extLst>
          </p:cNvPr>
          <p:cNvSpPr>
            <a:spLocks noGrp="1"/>
          </p:cNvSpPr>
          <p:nvPr>
            <p:ph type="ftr" sz="quarter" idx="11"/>
          </p:nvPr>
        </p:nvSpPr>
        <p:spPr/>
        <p:txBody>
          <a:bodyPr/>
          <a:lstStyle/>
          <a:p>
            <a:pPr>
              <a:defRPr/>
            </a:pPr>
            <a:r>
              <a:rPr lang="fr-FR" dirty="0"/>
              <a:t>Kosuke Aio(Sony Corporation), et al.</a:t>
            </a:r>
            <a:endParaRPr lang="en-US" dirty="0"/>
          </a:p>
        </p:txBody>
      </p:sp>
      <p:sp>
        <p:nvSpPr>
          <p:cNvPr id="21" name="コンテンツ プレースホルダー 1">
            <a:extLst>
              <a:ext uri="{FF2B5EF4-FFF2-40B4-BE49-F238E27FC236}">
                <a16:creationId xmlns:a16="http://schemas.microsoft.com/office/drawing/2014/main" id="{58B40DD1-50A6-401E-BD67-F758658A2A89}"/>
              </a:ext>
            </a:extLst>
          </p:cNvPr>
          <p:cNvSpPr>
            <a:spLocks noGrp="1"/>
          </p:cNvSpPr>
          <p:nvPr>
            <p:ph idx="1"/>
          </p:nvPr>
        </p:nvSpPr>
        <p:spPr>
          <a:xfrm>
            <a:off x="582333" y="1600200"/>
            <a:ext cx="8051240" cy="4114800"/>
          </a:xfrm>
        </p:spPr>
        <p:txBody>
          <a:bodyPr/>
          <a:lstStyle/>
          <a:p>
            <a:r>
              <a:rPr kumimoji="1" lang="en-US" altLang="ja-JP" sz="1800" dirty="0"/>
              <a:t>Evaluated the performance of  Relay MLD Node</a:t>
            </a:r>
            <a:endParaRPr kumimoji="1" lang="en-US" altLang="ja-JP" sz="1600" dirty="0"/>
          </a:p>
        </p:txBody>
      </p:sp>
      <p:grpSp>
        <p:nvGrpSpPr>
          <p:cNvPr id="2" name="グループ化 1">
            <a:extLst>
              <a:ext uri="{FF2B5EF4-FFF2-40B4-BE49-F238E27FC236}">
                <a16:creationId xmlns:a16="http://schemas.microsoft.com/office/drawing/2014/main" id="{0916A00B-0FC4-66E6-8595-ACA1A86E88C5}"/>
              </a:ext>
            </a:extLst>
          </p:cNvPr>
          <p:cNvGrpSpPr/>
          <p:nvPr/>
        </p:nvGrpSpPr>
        <p:grpSpPr>
          <a:xfrm>
            <a:off x="3030094" y="2213810"/>
            <a:ext cx="1564566" cy="449063"/>
            <a:chOff x="1355238" y="3828182"/>
            <a:chExt cx="1564566" cy="449063"/>
          </a:xfrm>
        </p:grpSpPr>
        <p:cxnSp>
          <p:nvCxnSpPr>
            <p:cNvPr id="4" name="直線矢印コネクタ 3">
              <a:extLst>
                <a:ext uri="{FF2B5EF4-FFF2-40B4-BE49-F238E27FC236}">
                  <a16:creationId xmlns:a16="http://schemas.microsoft.com/office/drawing/2014/main" id="{DB0A64BD-6B4C-2364-9775-AEC780992E18}"/>
                </a:ext>
              </a:extLst>
            </p:cNvPr>
            <p:cNvCxnSpPr>
              <a:cxnSpLocks/>
            </p:cNvCxnSpPr>
            <p:nvPr/>
          </p:nvCxnSpPr>
          <p:spPr>
            <a:xfrm>
              <a:off x="1355238" y="4017010"/>
              <a:ext cx="336738" cy="0"/>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a:extLst>
                <a:ext uri="{FF2B5EF4-FFF2-40B4-BE49-F238E27FC236}">
                  <a16:creationId xmlns:a16="http://schemas.microsoft.com/office/drawing/2014/main" id="{5509BC2E-37A2-CAF8-EF9A-A80FC5A09140}"/>
                </a:ext>
              </a:extLst>
            </p:cNvPr>
            <p:cNvCxnSpPr>
              <a:cxnSpLocks/>
            </p:cNvCxnSpPr>
            <p:nvPr/>
          </p:nvCxnSpPr>
          <p:spPr>
            <a:xfrm>
              <a:off x="1355238" y="4155926"/>
              <a:ext cx="336738" cy="0"/>
            </a:xfrm>
            <a:prstGeom prst="straightConnector1">
              <a:avLst/>
            </a:prstGeom>
            <a:ln w="38100">
              <a:solidFill>
                <a:srgbClr val="FF9966"/>
              </a:solidFill>
              <a:tailEnd type="triangle"/>
            </a:ln>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38C87604-7538-8DE6-6D1F-F95D1F8243D1}"/>
                </a:ext>
              </a:extLst>
            </p:cNvPr>
            <p:cNvSpPr txBox="1"/>
            <p:nvPr/>
          </p:nvSpPr>
          <p:spPr>
            <a:xfrm>
              <a:off x="1691976" y="3828182"/>
              <a:ext cx="1227828" cy="449063"/>
            </a:xfrm>
            <a:prstGeom prst="rect">
              <a:avLst/>
            </a:prstGeom>
            <a:noFill/>
          </p:spPr>
          <p:txBody>
            <a:bodyPr wrap="none" lIns="36000" tIns="18000" rIns="36000" bIns="0" rtlCol="0" anchor="ctr" anchorCtr="0">
              <a:spAutoFit/>
            </a:bodyPr>
            <a:lstStyle/>
            <a:p>
              <a:r>
                <a:rPr kumimoji="1" lang="en-US" altLang="ja-JP" sz="1400" dirty="0">
                  <a:latin typeface="SST" panose="020B0504030504020204"/>
                </a:rPr>
                <a:t>: Backhaul Link</a:t>
              </a:r>
            </a:p>
            <a:p>
              <a:r>
                <a:rPr lang="en-US" altLang="ja-JP" sz="1400" dirty="0">
                  <a:latin typeface="SST" panose="020B0504030504020204"/>
                </a:rPr>
                <a:t>: Fronthaul Link</a:t>
              </a:r>
              <a:endParaRPr kumimoji="1" lang="ja-JP" altLang="en-US" sz="1400" dirty="0">
                <a:latin typeface="SST" panose="020B0504030504020204"/>
              </a:endParaRPr>
            </a:p>
          </p:txBody>
        </p:sp>
      </p:grpSp>
      <p:sp>
        <p:nvSpPr>
          <p:cNvPr id="9" name="テキスト ボックス 8">
            <a:extLst>
              <a:ext uri="{FF2B5EF4-FFF2-40B4-BE49-F238E27FC236}">
                <a16:creationId xmlns:a16="http://schemas.microsoft.com/office/drawing/2014/main" id="{2D5063C6-BE31-7295-4719-B076643FC223}"/>
              </a:ext>
            </a:extLst>
          </p:cNvPr>
          <p:cNvSpPr txBox="1"/>
          <p:nvPr/>
        </p:nvSpPr>
        <p:spPr>
          <a:xfrm>
            <a:off x="4866918" y="2182369"/>
            <a:ext cx="1646285" cy="338554"/>
          </a:xfrm>
          <a:prstGeom prst="rect">
            <a:avLst/>
          </a:prstGeom>
          <a:noFill/>
        </p:spPr>
        <p:txBody>
          <a:bodyPr wrap="none" rtlCol="0">
            <a:spAutoFit/>
          </a:bodyPr>
          <a:lstStyle/>
          <a:p>
            <a:pPr marL="0" marR="0" lvl="0" indent="0" algn="l" defTabSz="914378" rtl="0" eaLnBrk="1" fontAlgn="base" latinLnBrk="0" hangingPunct="1">
              <a:lnSpc>
                <a:spcPct val="100000"/>
              </a:lnSpc>
              <a:spcBef>
                <a:spcPct val="0"/>
              </a:spcBef>
              <a:spcAft>
                <a:spcPct val="0"/>
              </a:spcAft>
              <a:buClrTx/>
              <a:buSzTx/>
              <a:buFontTx/>
              <a:buNone/>
              <a:tabLst/>
              <a:defRPr/>
            </a:pPr>
            <a:r>
              <a:rPr kumimoji="0" lang="en-US" altLang="ja-JP" sz="1600" b="1" i="0" u="sng" strike="noStrike" kern="1200" cap="none" spc="0" normalizeH="0" baseline="0" noProof="0" dirty="0">
                <a:ln>
                  <a:noFill/>
                </a:ln>
                <a:solidFill>
                  <a:prstClr val="black"/>
                </a:solidFill>
                <a:effectLst/>
                <a:uLnTx/>
                <a:uFillTx/>
                <a:latin typeface="SST" panose="020B0504030504020204"/>
                <a:ea typeface="ＭＳ Ｐゴシック" pitchFamily="-96" charset="-128"/>
                <a:cs typeface="+mn-cs"/>
              </a:rPr>
              <a:t>Parameter (Data)</a:t>
            </a:r>
            <a:endParaRPr kumimoji="0" lang="ja-JP" altLang="en-US" sz="1600" b="1" i="0" u="sng" strike="noStrike" kern="1200" cap="none" spc="0" normalizeH="0" baseline="0" noProof="0" dirty="0">
              <a:ln>
                <a:noFill/>
              </a:ln>
              <a:solidFill>
                <a:prstClr val="black"/>
              </a:solidFill>
              <a:effectLst/>
              <a:uLnTx/>
              <a:uFillTx/>
              <a:latin typeface="SST" panose="020B0504030504020204"/>
              <a:ea typeface="ＭＳ Ｐゴシック" pitchFamily="-96" charset="-128"/>
              <a:cs typeface="+mn-cs"/>
            </a:endParaRPr>
          </a:p>
        </p:txBody>
      </p:sp>
      <p:graphicFrame>
        <p:nvGraphicFramePr>
          <p:cNvPr id="10" name="表 9">
            <a:extLst>
              <a:ext uri="{FF2B5EF4-FFF2-40B4-BE49-F238E27FC236}">
                <a16:creationId xmlns:a16="http://schemas.microsoft.com/office/drawing/2014/main" id="{14C21C78-E9A4-BC46-A0A7-59B5B8BE36DD}"/>
              </a:ext>
            </a:extLst>
          </p:cNvPr>
          <p:cNvGraphicFramePr>
            <a:graphicFrameLocks noGrp="1"/>
          </p:cNvGraphicFramePr>
          <p:nvPr>
            <p:extLst>
              <p:ext uri="{D42A27DB-BD31-4B8C-83A1-F6EECF244321}">
                <p14:modId xmlns:p14="http://schemas.microsoft.com/office/powerpoint/2010/main" val="2597058419"/>
              </p:ext>
            </p:extLst>
          </p:nvPr>
        </p:nvGraphicFramePr>
        <p:xfrm>
          <a:off x="5224119" y="2592793"/>
          <a:ext cx="3680656" cy="1645920"/>
        </p:xfrm>
        <a:graphic>
          <a:graphicData uri="http://schemas.openxmlformats.org/drawingml/2006/table">
            <a:tbl>
              <a:tblPr bandRow="1">
                <a:tableStyleId>{5C22544A-7EE6-4342-B048-85BDC9FD1C3A}</a:tableStyleId>
              </a:tblPr>
              <a:tblGrid>
                <a:gridCol w="1540002">
                  <a:extLst>
                    <a:ext uri="{9D8B030D-6E8A-4147-A177-3AD203B41FA5}">
                      <a16:colId xmlns:a16="http://schemas.microsoft.com/office/drawing/2014/main" val="341009744"/>
                    </a:ext>
                  </a:extLst>
                </a:gridCol>
                <a:gridCol w="2140654">
                  <a:extLst>
                    <a:ext uri="{9D8B030D-6E8A-4147-A177-3AD203B41FA5}">
                      <a16:colId xmlns:a16="http://schemas.microsoft.com/office/drawing/2014/main" val="941825001"/>
                    </a:ext>
                  </a:extLst>
                </a:gridCol>
              </a:tblGrid>
              <a:tr h="0">
                <a:tc>
                  <a:txBody>
                    <a:bodyPr/>
                    <a:lstStyle/>
                    <a:p>
                      <a:pPr algn="ctr">
                        <a:lnSpc>
                          <a:spcPct val="100000"/>
                        </a:lnSpc>
                      </a:pPr>
                      <a:r>
                        <a:rPr lang="en-US" altLang="ja-JP" sz="1200" dirty="0">
                          <a:latin typeface="SST"/>
                        </a:rPr>
                        <a:t>Packet Size</a:t>
                      </a:r>
                      <a:endParaRPr kumimoji="1" lang="ja-JP" altLang="en-US" sz="1200" dirty="0">
                        <a:latin typeface="SST"/>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lnSpc>
                          <a:spcPct val="100000"/>
                        </a:lnSpc>
                      </a:pPr>
                      <a:r>
                        <a:rPr lang="en-US" altLang="ja-JP" sz="1200" dirty="0">
                          <a:latin typeface="SST"/>
                        </a:rPr>
                        <a:t>1500 byte</a:t>
                      </a:r>
                      <a:endParaRPr kumimoji="1" lang="ja-JP" altLang="en-US" sz="1200" dirty="0">
                        <a:latin typeface="SST"/>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05952203"/>
                  </a:ext>
                </a:extLst>
              </a:tr>
              <a:tr h="0">
                <a:tc>
                  <a:txBody>
                    <a:bodyPr/>
                    <a:lstStyle/>
                    <a:p>
                      <a:pPr algn="ctr">
                        <a:lnSpc>
                          <a:spcPct val="100000"/>
                        </a:lnSpc>
                      </a:pPr>
                      <a:r>
                        <a:rPr kumimoji="1" lang="en-US" altLang="ja-JP" sz="1200" dirty="0">
                          <a:solidFill>
                            <a:schemeClr val="tx1"/>
                          </a:solidFill>
                          <a:latin typeface="SST"/>
                        </a:rPr>
                        <a:t>Num. of Packets</a:t>
                      </a:r>
                      <a:endParaRPr kumimoji="1" lang="ja-JP" altLang="en-US" sz="1200" dirty="0">
                        <a:solidFill>
                          <a:schemeClr val="tx1"/>
                        </a:solidFill>
                        <a:latin typeface="SST"/>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lnSpc>
                          <a:spcPct val="100000"/>
                        </a:lnSpc>
                      </a:pPr>
                      <a:r>
                        <a:rPr kumimoji="1" lang="en-US" altLang="ja-JP" sz="1200" dirty="0">
                          <a:solidFill>
                            <a:schemeClr val="tx1"/>
                          </a:solidFill>
                          <a:latin typeface="SST"/>
                        </a:rPr>
                        <a:t>280</a:t>
                      </a:r>
                      <a:endParaRPr kumimoji="1" lang="ja-JP" altLang="en-US" sz="1200" baseline="30000" dirty="0">
                        <a:solidFill>
                          <a:schemeClr val="tx1"/>
                        </a:solidFill>
                        <a:latin typeface="SST"/>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44370804"/>
                  </a:ext>
                </a:extLst>
              </a:tr>
              <a:tr h="0">
                <a:tc>
                  <a:txBody>
                    <a:bodyPr/>
                    <a:lstStyle/>
                    <a:p>
                      <a:pPr algn="ctr">
                        <a:lnSpc>
                          <a:spcPct val="100000"/>
                        </a:lnSpc>
                      </a:pPr>
                      <a:r>
                        <a:rPr kumimoji="1" lang="en-US" altLang="ja-JP" sz="1200" dirty="0">
                          <a:latin typeface="SST"/>
                        </a:rPr>
                        <a:t>Max Aggregation Size</a:t>
                      </a:r>
                      <a:endParaRPr kumimoji="1" lang="ja-JP" altLang="en-US" sz="1200" dirty="0">
                        <a:latin typeface="SST"/>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lnSpc>
                          <a:spcPct val="100000"/>
                        </a:lnSpc>
                      </a:pPr>
                      <a:r>
                        <a:rPr kumimoji="1" lang="en-US" altLang="ja-JP" sz="1200" dirty="0">
                          <a:latin typeface="SST"/>
                        </a:rPr>
                        <a:t>256</a:t>
                      </a:r>
                      <a:endParaRPr kumimoji="1" lang="ja-JP" altLang="en-US" sz="1200" dirty="0">
                        <a:latin typeface="SST"/>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9936236"/>
                  </a:ext>
                </a:extLst>
              </a:tr>
              <a:tr h="0">
                <a:tc>
                  <a:txBody>
                    <a:bodyPr/>
                    <a:lstStyle/>
                    <a:p>
                      <a:pPr algn="ctr">
                        <a:lnSpc>
                          <a:spcPct val="100000"/>
                        </a:lnSpc>
                        <a:spcAft>
                          <a:spcPts val="0"/>
                        </a:spcAft>
                      </a:pPr>
                      <a:r>
                        <a:rPr lang="en-US" altLang="ja-JP" sz="1200" b="0" kern="100" dirty="0">
                          <a:effectLst/>
                          <a:latin typeface="SST" panose="020B0504030504020204"/>
                          <a:ea typeface="+mn-ea"/>
                          <a:cs typeface="Courier New" panose="02070309020205020404" pitchFamily="49" charset="0"/>
                        </a:rPr>
                        <a:t>PPDU</a:t>
                      </a:r>
                      <a:endParaRPr lang="ja-JP" sz="1200" b="0" kern="100" dirty="0">
                        <a:effectLst/>
                        <a:latin typeface="SST" panose="020B0504030504020204"/>
                        <a:ea typeface="+mn-ea"/>
                        <a:cs typeface="Courier New" panose="02070309020205020404" pitchFamily="49"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lnSpc>
                          <a:spcPct val="100000"/>
                        </a:lnSpc>
                        <a:spcAft>
                          <a:spcPts val="0"/>
                        </a:spcAft>
                      </a:pPr>
                      <a:r>
                        <a:rPr lang="en-US" altLang="ja-JP" sz="1200" b="0" kern="100" dirty="0">
                          <a:effectLst/>
                          <a:latin typeface="SST" panose="020B0504030504020204"/>
                          <a:ea typeface="+mn-ea"/>
                          <a:cs typeface="Courier New" panose="02070309020205020404" pitchFamily="49" charset="0"/>
                        </a:rPr>
                        <a:t>HE, short Guard Interval</a:t>
                      </a:r>
                      <a:endParaRPr lang="ja-JP" sz="1200" b="0" kern="100" dirty="0">
                        <a:effectLst/>
                        <a:latin typeface="SST" panose="020B0504030504020204"/>
                        <a:ea typeface="+mn-ea"/>
                        <a:cs typeface="Courier New" panose="02070309020205020404" pitchFamily="49"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43830259"/>
                  </a:ext>
                </a:extLst>
              </a:tr>
              <a:tr h="0">
                <a:tc>
                  <a:txBody>
                    <a:bodyPr/>
                    <a:lstStyle/>
                    <a:p>
                      <a:pPr algn="ctr">
                        <a:lnSpc>
                          <a:spcPct val="100000"/>
                        </a:lnSpc>
                        <a:spcAft>
                          <a:spcPts val="0"/>
                        </a:spcAft>
                      </a:pPr>
                      <a:r>
                        <a:rPr lang="en-US" altLang="ja-JP" sz="1200" b="0" kern="100" dirty="0">
                          <a:effectLst/>
                          <a:latin typeface="SST" panose="020B0504030504020204"/>
                          <a:ea typeface="+mn-ea"/>
                          <a:cs typeface="Courier New" panose="02070309020205020404" pitchFamily="49" charset="0"/>
                        </a:rPr>
                        <a:t>MCS</a:t>
                      </a:r>
                      <a:endParaRPr lang="ja-JP" sz="1200" b="0" kern="100" dirty="0">
                        <a:effectLst/>
                        <a:latin typeface="SST" panose="020B0504030504020204"/>
                        <a:ea typeface="+mn-ea"/>
                        <a:cs typeface="Courier New" panose="02070309020205020404" pitchFamily="49"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lnSpc>
                          <a:spcPct val="100000"/>
                        </a:lnSpc>
                        <a:spcAft>
                          <a:spcPts val="0"/>
                        </a:spcAft>
                      </a:pPr>
                      <a:r>
                        <a:rPr lang="en-US" altLang="ja-JP" sz="1200" b="0" kern="100" dirty="0">
                          <a:effectLst/>
                          <a:latin typeface="SST" panose="020B0504030504020204"/>
                          <a:ea typeface="+mn-ea"/>
                          <a:cs typeface="Courier New" panose="02070309020205020404" pitchFamily="49" charset="0"/>
                        </a:rPr>
                        <a:t>Fix: MCS11 (1024QAM 5/6)</a:t>
                      </a:r>
                      <a:endParaRPr lang="ja-JP" sz="1200" b="0" kern="100" dirty="0">
                        <a:effectLst/>
                        <a:latin typeface="SST" panose="020B0504030504020204"/>
                        <a:ea typeface="+mn-ea"/>
                        <a:cs typeface="Courier New" panose="02070309020205020404" pitchFamily="49"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7431213"/>
                  </a:ext>
                </a:extLst>
              </a:tr>
              <a:tr h="0">
                <a:tc>
                  <a:txBody>
                    <a:bodyPr/>
                    <a:lstStyle/>
                    <a:p>
                      <a:pPr algn="ctr">
                        <a:lnSpc>
                          <a:spcPct val="100000"/>
                        </a:lnSpc>
                        <a:spcAft>
                          <a:spcPts val="0"/>
                        </a:spcAft>
                      </a:pPr>
                      <a:r>
                        <a:rPr lang="en-US" altLang="ja-JP" sz="1200" b="0" kern="100" dirty="0">
                          <a:effectLst/>
                          <a:latin typeface="SST" panose="020B0504030504020204"/>
                          <a:ea typeface="+mn-ea"/>
                          <a:cs typeface="Courier New" panose="02070309020205020404" pitchFamily="49" charset="0"/>
                        </a:rPr>
                        <a:t>BW</a:t>
                      </a:r>
                      <a:endParaRPr lang="ja-JP" sz="1200" b="0" kern="100" dirty="0">
                        <a:effectLst/>
                        <a:latin typeface="SST" panose="020B0504030504020204"/>
                        <a:ea typeface="+mn-ea"/>
                        <a:cs typeface="Courier New" panose="02070309020205020404" pitchFamily="49"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lnSpc>
                          <a:spcPct val="100000"/>
                        </a:lnSpc>
                        <a:spcAft>
                          <a:spcPts val="0"/>
                        </a:spcAft>
                      </a:pPr>
                      <a:r>
                        <a:rPr lang="en-US" altLang="ja-JP" sz="1200" b="0" kern="100" dirty="0">
                          <a:effectLst/>
                          <a:latin typeface="SST" panose="020B0504030504020204"/>
                          <a:ea typeface="+mn-ea"/>
                          <a:cs typeface="Courier New" panose="02070309020205020404" pitchFamily="49" charset="0"/>
                        </a:rPr>
                        <a:t>80MHz</a:t>
                      </a:r>
                      <a:endParaRPr lang="ja-JP" sz="1200" b="0" kern="100" dirty="0">
                        <a:effectLst/>
                        <a:latin typeface="SST" panose="020B0504030504020204"/>
                        <a:ea typeface="+mn-ea"/>
                        <a:cs typeface="Courier New" panose="02070309020205020404" pitchFamily="49"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2294719"/>
                  </a:ext>
                </a:extLst>
              </a:tr>
              <a:tr h="0">
                <a:tc>
                  <a:txBody>
                    <a:bodyPr/>
                    <a:lstStyle/>
                    <a:p>
                      <a:pPr algn="ctr">
                        <a:lnSpc>
                          <a:spcPct val="100000"/>
                        </a:lnSpc>
                        <a:spcAft>
                          <a:spcPts val="0"/>
                        </a:spcAft>
                      </a:pPr>
                      <a:r>
                        <a:rPr lang="en-US" altLang="ja-JP" sz="1200" b="0" kern="100" dirty="0">
                          <a:effectLst/>
                          <a:latin typeface="SST" panose="020B0504030504020204"/>
                          <a:ea typeface="+mn-ea"/>
                          <a:cs typeface="Courier New" panose="02070309020205020404" pitchFamily="49" charset="0"/>
                        </a:rPr>
                        <a:t>Tx Spatial Stream</a:t>
                      </a:r>
                      <a:endParaRPr lang="ja-JP" sz="1200" b="0" kern="100" dirty="0">
                        <a:effectLst/>
                        <a:latin typeface="SST" panose="020B0504030504020204"/>
                        <a:ea typeface="+mn-ea"/>
                        <a:cs typeface="Courier New" panose="02070309020205020404" pitchFamily="49"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lnSpc>
                          <a:spcPct val="100000"/>
                        </a:lnSpc>
                        <a:spcAft>
                          <a:spcPts val="0"/>
                        </a:spcAft>
                      </a:pPr>
                      <a:r>
                        <a:rPr lang="en-US" altLang="ja-JP" sz="1200" b="0" kern="100" dirty="0">
                          <a:effectLst/>
                          <a:latin typeface="SST" panose="020B0504030504020204"/>
                          <a:ea typeface="+mn-ea"/>
                          <a:cs typeface="Courier New" panose="02070309020205020404" pitchFamily="49" charset="0"/>
                        </a:rPr>
                        <a:t>2</a:t>
                      </a:r>
                      <a:endParaRPr lang="ja-JP" sz="1200" b="0" kern="100" dirty="0">
                        <a:effectLst/>
                        <a:latin typeface="SST" panose="020B0504030504020204"/>
                        <a:ea typeface="+mn-ea"/>
                        <a:cs typeface="Courier New" panose="02070309020205020404" pitchFamily="49"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0262924"/>
                  </a:ext>
                </a:extLst>
              </a:tr>
              <a:tr h="0">
                <a:tc>
                  <a:txBody>
                    <a:bodyPr/>
                    <a:lstStyle/>
                    <a:p>
                      <a:pPr algn="ctr">
                        <a:lnSpc>
                          <a:spcPct val="100000"/>
                        </a:lnSpc>
                        <a:spcAft>
                          <a:spcPts val="0"/>
                        </a:spcAft>
                      </a:pPr>
                      <a:r>
                        <a:rPr lang="en-US" altLang="ja-JP" sz="1200" b="1" kern="100" dirty="0">
                          <a:solidFill>
                            <a:srgbClr val="FF0000"/>
                          </a:solidFill>
                          <a:effectLst/>
                          <a:latin typeface="SST" panose="020B0504030504020204"/>
                          <a:ea typeface="+mn-ea"/>
                          <a:cs typeface="Courier New" panose="02070309020205020404" pitchFamily="49" charset="0"/>
                        </a:rPr>
                        <a:t>Packet Error Rate</a:t>
                      </a:r>
                      <a:endParaRPr lang="ja-JP" sz="1200" b="1" kern="100" dirty="0">
                        <a:solidFill>
                          <a:srgbClr val="FF0000"/>
                        </a:solidFill>
                        <a:effectLst/>
                        <a:latin typeface="SST" panose="020B0504030504020204"/>
                        <a:ea typeface="+mn-ea"/>
                        <a:cs typeface="Courier New" panose="02070309020205020404" pitchFamily="49"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lnSpc>
                          <a:spcPct val="100000"/>
                        </a:lnSpc>
                        <a:spcAft>
                          <a:spcPts val="0"/>
                        </a:spcAft>
                      </a:pPr>
                      <a:r>
                        <a:rPr lang="en-US" altLang="ja-JP" sz="1200" b="1" kern="100" dirty="0">
                          <a:solidFill>
                            <a:srgbClr val="FF0000"/>
                          </a:solidFill>
                          <a:effectLst/>
                          <a:latin typeface="SST" panose="020B0504030504020204"/>
                          <a:ea typeface="+mn-ea"/>
                          <a:cs typeface="Courier New" panose="02070309020205020404" pitchFamily="49" charset="0"/>
                        </a:rPr>
                        <a:t>From 0% To 10%</a:t>
                      </a:r>
                    </a:p>
                    <a:p>
                      <a:pPr algn="l">
                        <a:lnSpc>
                          <a:spcPct val="100000"/>
                        </a:lnSpc>
                        <a:spcAft>
                          <a:spcPts val="0"/>
                        </a:spcAft>
                      </a:pPr>
                      <a:r>
                        <a:rPr lang="en-US" altLang="ja-JP" sz="1200" b="1" kern="100" dirty="0">
                          <a:solidFill>
                            <a:srgbClr val="FF0000"/>
                          </a:solidFill>
                          <a:effectLst/>
                          <a:latin typeface="SST" panose="020B0504030504020204"/>
                          <a:ea typeface="+mn-ea"/>
                          <a:cs typeface="Courier New" panose="02070309020205020404" pitchFamily="49" charset="0"/>
                        </a:rPr>
                        <a:t>For both Backhaul/Fronthaul</a:t>
                      </a:r>
                      <a:endParaRPr lang="ja-JP" sz="1200" b="1" kern="100" dirty="0">
                        <a:solidFill>
                          <a:srgbClr val="FF0000"/>
                        </a:solidFill>
                        <a:effectLst/>
                        <a:latin typeface="SST" panose="020B0504030504020204"/>
                        <a:ea typeface="+mn-ea"/>
                        <a:cs typeface="Courier New" panose="02070309020205020404" pitchFamily="49"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81807524"/>
                  </a:ext>
                </a:extLst>
              </a:tr>
            </a:tbl>
          </a:graphicData>
        </a:graphic>
      </p:graphicFrame>
      <p:sp>
        <p:nvSpPr>
          <p:cNvPr id="11" name="テキスト ボックス 10">
            <a:extLst>
              <a:ext uri="{FF2B5EF4-FFF2-40B4-BE49-F238E27FC236}">
                <a16:creationId xmlns:a16="http://schemas.microsoft.com/office/drawing/2014/main" id="{17152D2F-8A0C-6ED1-4468-05A970648187}"/>
              </a:ext>
            </a:extLst>
          </p:cNvPr>
          <p:cNvSpPr txBox="1"/>
          <p:nvPr/>
        </p:nvSpPr>
        <p:spPr>
          <a:xfrm>
            <a:off x="768247" y="2133600"/>
            <a:ext cx="917239" cy="338554"/>
          </a:xfrm>
          <a:prstGeom prst="rect">
            <a:avLst/>
          </a:prstGeom>
          <a:noFill/>
        </p:spPr>
        <p:txBody>
          <a:bodyPr wrap="none" rtlCol="0">
            <a:spAutoFit/>
          </a:bodyPr>
          <a:lstStyle/>
          <a:p>
            <a:pPr marL="0" marR="0" lvl="0" indent="0" algn="l" defTabSz="914378" rtl="0" eaLnBrk="1" fontAlgn="base" latinLnBrk="0" hangingPunct="1">
              <a:lnSpc>
                <a:spcPct val="100000"/>
              </a:lnSpc>
              <a:spcBef>
                <a:spcPct val="0"/>
              </a:spcBef>
              <a:spcAft>
                <a:spcPct val="0"/>
              </a:spcAft>
              <a:buClrTx/>
              <a:buSzTx/>
              <a:buFontTx/>
              <a:buNone/>
              <a:tabLst/>
              <a:defRPr/>
            </a:pPr>
            <a:r>
              <a:rPr kumimoji="0" lang="en-US" altLang="ja-JP" sz="1600" b="1" i="0" u="sng" strike="noStrike" kern="1200" cap="none" spc="0" normalizeH="0" baseline="0" noProof="0" dirty="0">
                <a:ln>
                  <a:noFill/>
                </a:ln>
                <a:solidFill>
                  <a:prstClr val="black"/>
                </a:solidFill>
                <a:effectLst/>
                <a:uLnTx/>
                <a:uFillTx/>
                <a:latin typeface="SST" panose="020B0504030504020204"/>
                <a:ea typeface="ＭＳ Ｐゴシック" pitchFamily="-96" charset="-128"/>
                <a:cs typeface="+mn-cs"/>
              </a:rPr>
              <a:t>Scenario</a:t>
            </a:r>
            <a:endParaRPr kumimoji="0" lang="ja-JP" altLang="en-US" sz="1600" b="1" i="0" u="sng" strike="noStrike" kern="1200" cap="none" spc="0" normalizeH="0" baseline="0" noProof="0" dirty="0">
              <a:ln>
                <a:noFill/>
              </a:ln>
              <a:solidFill>
                <a:prstClr val="black"/>
              </a:solidFill>
              <a:effectLst/>
              <a:uLnTx/>
              <a:uFillTx/>
              <a:latin typeface="SST" panose="020B0504030504020204"/>
              <a:ea typeface="ＭＳ Ｐゴシック" pitchFamily="-96" charset="-128"/>
              <a:cs typeface="+mn-cs"/>
            </a:endParaRPr>
          </a:p>
        </p:txBody>
      </p:sp>
      <p:sp>
        <p:nvSpPr>
          <p:cNvPr id="12" name="テキスト ボックス 11">
            <a:extLst>
              <a:ext uri="{FF2B5EF4-FFF2-40B4-BE49-F238E27FC236}">
                <a16:creationId xmlns:a16="http://schemas.microsoft.com/office/drawing/2014/main" id="{844CE907-4683-45E8-6B4C-3A8680224B73}"/>
              </a:ext>
            </a:extLst>
          </p:cNvPr>
          <p:cNvSpPr txBox="1"/>
          <p:nvPr/>
        </p:nvSpPr>
        <p:spPr>
          <a:xfrm>
            <a:off x="676275" y="3718446"/>
            <a:ext cx="4415567" cy="1384995"/>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sz="1400" b="0" dirty="0">
                <a:latin typeface="SST" panose="020B0504030504020204"/>
              </a:rPr>
              <a:t>Full Duplex : Backhaul</a:t>
            </a:r>
            <a:r>
              <a:rPr kumimoji="1" lang="ja-JP" altLang="en-US" sz="1400" b="0" dirty="0">
                <a:latin typeface="SST" panose="020B0504030504020204"/>
              </a:rPr>
              <a:t> </a:t>
            </a:r>
            <a:r>
              <a:rPr kumimoji="1" lang="en-US" altLang="ja-JP" sz="1400" b="0" dirty="0">
                <a:latin typeface="SST" panose="020B0504030504020204"/>
              </a:rPr>
              <a:t>&amp;</a:t>
            </a:r>
            <a:r>
              <a:rPr kumimoji="1" lang="ja-JP" altLang="en-US" sz="1400" b="0" dirty="0">
                <a:latin typeface="SST" panose="020B0504030504020204"/>
              </a:rPr>
              <a:t> </a:t>
            </a:r>
            <a:r>
              <a:rPr kumimoji="1" lang="en-US" altLang="ja-JP" sz="1400" b="0" dirty="0">
                <a:latin typeface="SST" panose="020B0504030504020204"/>
              </a:rPr>
              <a:t>Fronthaul are set to different channel and can transmit simultaneously.</a:t>
            </a:r>
          </a:p>
          <a:p>
            <a:pPr marL="285750" indent="-285750">
              <a:buFont typeface="Arial" panose="020B0604020202020204" pitchFamily="34" charset="0"/>
              <a:buChar char="•"/>
            </a:pPr>
            <a:r>
              <a:rPr lang="en-US" altLang="ja-JP" sz="1400" b="0" dirty="0">
                <a:latin typeface="SST" panose="020B0504030504020204"/>
              </a:rPr>
              <a:t>Relay node can start transmission after receiving a MPDU</a:t>
            </a:r>
          </a:p>
          <a:p>
            <a:pPr marL="285750" indent="-285750">
              <a:buFont typeface="Arial" panose="020B0604020202020204" pitchFamily="34" charset="0"/>
              <a:buChar char="•"/>
            </a:pPr>
            <a:r>
              <a:rPr lang="en-US" altLang="ja-JP" sz="1400" b="0" dirty="0">
                <a:latin typeface="SST" panose="020B0504030504020204"/>
              </a:rPr>
              <a:t>Same parameters of Backhaul/Fronthaul</a:t>
            </a:r>
          </a:p>
          <a:p>
            <a:pPr marL="285750" indent="-285750">
              <a:buFont typeface="Arial" panose="020B0604020202020204" pitchFamily="34" charset="0"/>
              <a:buChar char="•"/>
            </a:pPr>
            <a:r>
              <a:rPr lang="en-US" altLang="ja-JP" sz="1400" b="0" dirty="0">
                <a:latin typeface="SST" panose="020B0504030504020204"/>
              </a:rPr>
              <a:t>Both Source/Relay have already TXOP</a:t>
            </a:r>
          </a:p>
        </p:txBody>
      </p:sp>
      <p:sp>
        <p:nvSpPr>
          <p:cNvPr id="13" name="テキスト ボックス 12">
            <a:extLst>
              <a:ext uri="{FF2B5EF4-FFF2-40B4-BE49-F238E27FC236}">
                <a16:creationId xmlns:a16="http://schemas.microsoft.com/office/drawing/2014/main" id="{CF206572-B650-593A-7427-4D642A244C44}"/>
              </a:ext>
            </a:extLst>
          </p:cNvPr>
          <p:cNvSpPr txBox="1"/>
          <p:nvPr/>
        </p:nvSpPr>
        <p:spPr>
          <a:xfrm>
            <a:off x="982808" y="2592793"/>
            <a:ext cx="710387" cy="307777"/>
          </a:xfrm>
          <a:prstGeom prst="rect">
            <a:avLst/>
          </a:prstGeom>
          <a:noFill/>
        </p:spPr>
        <p:txBody>
          <a:bodyPr wrap="none" rtlCol="0">
            <a:spAutoFit/>
          </a:bodyPr>
          <a:lstStyle/>
          <a:p>
            <a:r>
              <a:rPr kumimoji="1" lang="en-US" altLang="ja-JP" sz="1400" dirty="0"/>
              <a:t>Source</a:t>
            </a:r>
            <a:endParaRPr kumimoji="1" lang="ja-JP" altLang="en-US" sz="1400" dirty="0"/>
          </a:p>
        </p:txBody>
      </p:sp>
      <p:pic>
        <p:nvPicPr>
          <p:cNvPr id="14" name="図 13">
            <a:extLst>
              <a:ext uri="{FF2B5EF4-FFF2-40B4-BE49-F238E27FC236}">
                <a16:creationId xmlns:a16="http://schemas.microsoft.com/office/drawing/2014/main" id="{E30BE94F-E627-D022-48B9-E7DAB80A458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76925" y="3111557"/>
            <a:ext cx="309737" cy="438136"/>
          </a:xfrm>
          <a:prstGeom prst="rect">
            <a:avLst/>
          </a:prstGeom>
        </p:spPr>
      </p:pic>
      <p:cxnSp>
        <p:nvCxnSpPr>
          <p:cNvPr id="15" name="直線矢印コネクタ 14">
            <a:extLst>
              <a:ext uri="{FF2B5EF4-FFF2-40B4-BE49-F238E27FC236}">
                <a16:creationId xmlns:a16="http://schemas.microsoft.com/office/drawing/2014/main" id="{94FBF9EE-6805-A790-DC0B-6D79AE5E58CF}"/>
              </a:ext>
            </a:extLst>
          </p:cNvPr>
          <p:cNvCxnSpPr>
            <a:cxnSpLocks/>
          </p:cNvCxnSpPr>
          <p:nvPr/>
        </p:nvCxnSpPr>
        <p:spPr>
          <a:xfrm flipV="1">
            <a:off x="1594868" y="3030041"/>
            <a:ext cx="652424" cy="272772"/>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C2B1480C-361D-89E9-71F7-B03F0A8674C7}"/>
              </a:ext>
            </a:extLst>
          </p:cNvPr>
          <p:cNvSpPr txBox="1"/>
          <p:nvPr/>
        </p:nvSpPr>
        <p:spPr>
          <a:xfrm>
            <a:off x="3344648" y="2835020"/>
            <a:ext cx="520784" cy="307777"/>
          </a:xfrm>
          <a:prstGeom prst="rect">
            <a:avLst/>
          </a:prstGeom>
          <a:noFill/>
        </p:spPr>
        <p:txBody>
          <a:bodyPr wrap="none" rtlCol="0">
            <a:spAutoFit/>
          </a:bodyPr>
          <a:lstStyle/>
          <a:p>
            <a:r>
              <a:rPr kumimoji="1" lang="en-US" altLang="ja-JP" sz="1400" dirty="0"/>
              <a:t>STA</a:t>
            </a:r>
            <a:endParaRPr kumimoji="1" lang="ja-JP" altLang="en-US" sz="1400" dirty="0"/>
          </a:p>
        </p:txBody>
      </p:sp>
      <p:pic>
        <p:nvPicPr>
          <p:cNvPr id="17" name="図 16">
            <a:extLst>
              <a:ext uri="{FF2B5EF4-FFF2-40B4-BE49-F238E27FC236}">
                <a16:creationId xmlns:a16="http://schemas.microsoft.com/office/drawing/2014/main" id="{3CADA9A6-D32E-7E55-4373-E1C2CC1A3C0F}"/>
              </a:ext>
            </a:extLst>
          </p:cNvPr>
          <p:cNvPicPr>
            <a:picLocks noChangeAspect="1"/>
          </p:cNvPicPr>
          <p:nvPr/>
        </p:nvPicPr>
        <p:blipFill>
          <a:blip r:embed="rId4"/>
          <a:stretch>
            <a:fillRect/>
          </a:stretch>
        </p:blipFill>
        <p:spPr>
          <a:xfrm>
            <a:off x="1083425" y="2861313"/>
            <a:ext cx="451919" cy="782447"/>
          </a:xfrm>
          <a:prstGeom prst="rect">
            <a:avLst/>
          </a:prstGeom>
        </p:spPr>
      </p:pic>
      <p:pic>
        <p:nvPicPr>
          <p:cNvPr id="18" name="図 17">
            <a:extLst>
              <a:ext uri="{FF2B5EF4-FFF2-40B4-BE49-F238E27FC236}">
                <a16:creationId xmlns:a16="http://schemas.microsoft.com/office/drawing/2014/main" id="{A7AC5D7F-BAAA-63AE-0638-186D8D985E28}"/>
              </a:ext>
            </a:extLst>
          </p:cNvPr>
          <p:cNvPicPr>
            <a:picLocks noChangeAspect="1"/>
          </p:cNvPicPr>
          <p:nvPr/>
        </p:nvPicPr>
        <p:blipFill>
          <a:blip r:embed="rId4"/>
          <a:stretch>
            <a:fillRect/>
          </a:stretch>
        </p:blipFill>
        <p:spPr>
          <a:xfrm>
            <a:off x="2249043" y="2470089"/>
            <a:ext cx="451919" cy="782447"/>
          </a:xfrm>
          <a:prstGeom prst="rect">
            <a:avLst/>
          </a:prstGeom>
        </p:spPr>
      </p:pic>
      <p:sp>
        <p:nvSpPr>
          <p:cNvPr id="19" name="テキスト ボックス 18">
            <a:extLst>
              <a:ext uri="{FF2B5EF4-FFF2-40B4-BE49-F238E27FC236}">
                <a16:creationId xmlns:a16="http://schemas.microsoft.com/office/drawing/2014/main" id="{4B386303-1AB3-49C2-0AD5-5F2BD505A7CE}"/>
              </a:ext>
            </a:extLst>
          </p:cNvPr>
          <p:cNvSpPr txBox="1"/>
          <p:nvPr/>
        </p:nvSpPr>
        <p:spPr>
          <a:xfrm>
            <a:off x="2239582" y="3252536"/>
            <a:ext cx="623889" cy="307777"/>
          </a:xfrm>
          <a:prstGeom prst="rect">
            <a:avLst/>
          </a:prstGeom>
          <a:noFill/>
        </p:spPr>
        <p:txBody>
          <a:bodyPr wrap="none" rtlCol="0">
            <a:spAutoFit/>
          </a:bodyPr>
          <a:lstStyle/>
          <a:p>
            <a:r>
              <a:rPr kumimoji="1" lang="en-US" altLang="ja-JP" sz="1400" dirty="0"/>
              <a:t>Relay</a:t>
            </a:r>
            <a:endParaRPr kumimoji="1" lang="ja-JP" altLang="en-US" sz="1400" dirty="0"/>
          </a:p>
        </p:txBody>
      </p:sp>
      <p:cxnSp>
        <p:nvCxnSpPr>
          <p:cNvPr id="20" name="直線矢印コネクタ 19">
            <a:extLst>
              <a:ext uri="{FF2B5EF4-FFF2-40B4-BE49-F238E27FC236}">
                <a16:creationId xmlns:a16="http://schemas.microsoft.com/office/drawing/2014/main" id="{3DAE21B7-0B90-F67F-F96F-91D43F4633D7}"/>
              </a:ext>
            </a:extLst>
          </p:cNvPr>
          <p:cNvCxnSpPr>
            <a:cxnSpLocks/>
          </p:cNvCxnSpPr>
          <p:nvPr/>
        </p:nvCxnSpPr>
        <p:spPr>
          <a:xfrm>
            <a:off x="2732731" y="3024543"/>
            <a:ext cx="747677" cy="292186"/>
          </a:xfrm>
          <a:prstGeom prst="straightConnector1">
            <a:avLst/>
          </a:prstGeom>
          <a:ln w="38100">
            <a:solidFill>
              <a:srgbClr val="FF9966"/>
            </a:solidFill>
            <a:tailEnd type="triangle"/>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7B6E28DA-162E-EAA0-3F74-CD8008DDB2A0}"/>
              </a:ext>
            </a:extLst>
          </p:cNvPr>
          <p:cNvSpPr txBox="1"/>
          <p:nvPr/>
        </p:nvSpPr>
        <p:spPr>
          <a:xfrm>
            <a:off x="710470" y="5215048"/>
            <a:ext cx="745910" cy="338554"/>
          </a:xfrm>
          <a:prstGeom prst="rect">
            <a:avLst/>
          </a:prstGeom>
          <a:noFill/>
        </p:spPr>
        <p:txBody>
          <a:bodyPr wrap="none" rtlCol="0">
            <a:spAutoFit/>
          </a:bodyPr>
          <a:lstStyle/>
          <a:p>
            <a:pPr marL="0" marR="0" lvl="0" indent="0" algn="l" defTabSz="914378" rtl="0" eaLnBrk="1" fontAlgn="base" latinLnBrk="0" hangingPunct="1">
              <a:lnSpc>
                <a:spcPct val="100000"/>
              </a:lnSpc>
              <a:spcBef>
                <a:spcPct val="0"/>
              </a:spcBef>
              <a:spcAft>
                <a:spcPct val="0"/>
              </a:spcAft>
              <a:buClrTx/>
              <a:buSzTx/>
              <a:buFontTx/>
              <a:buNone/>
              <a:tabLst/>
              <a:defRPr/>
            </a:pPr>
            <a:r>
              <a:rPr kumimoji="0" lang="en-US" altLang="ja-JP" sz="1600" b="1" i="0" u="sng" strike="noStrike" kern="1200" cap="none" spc="0" normalizeH="0" baseline="0" noProof="0" dirty="0">
                <a:ln>
                  <a:noFill/>
                </a:ln>
                <a:solidFill>
                  <a:prstClr val="black"/>
                </a:solidFill>
                <a:effectLst/>
                <a:uLnTx/>
                <a:uFillTx/>
                <a:latin typeface="SST" panose="020B0504030504020204"/>
                <a:ea typeface="ＭＳ Ｐゴシック" pitchFamily="-96" charset="-128"/>
                <a:cs typeface="+mn-cs"/>
              </a:rPr>
              <a:t>Metric</a:t>
            </a:r>
            <a:endParaRPr kumimoji="0" lang="ja-JP" altLang="en-US" sz="1600" b="1" i="0" u="sng" strike="noStrike" kern="1200" cap="none" spc="0" normalizeH="0" baseline="0" noProof="0" dirty="0">
              <a:ln>
                <a:noFill/>
              </a:ln>
              <a:solidFill>
                <a:prstClr val="black"/>
              </a:solidFill>
              <a:effectLst/>
              <a:uLnTx/>
              <a:uFillTx/>
              <a:latin typeface="SST" panose="020B0504030504020204"/>
              <a:ea typeface="ＭＳ Ｐゴシック" pitchFamily="-96" charset="-128"/>
              <a:cs typeface="+mn-cs"/>
            </a:endParaRPr>
          </a:p>
        </p:txBody>
      </p:sp>
      <p:sp>
        <p:nvSpPr>
          <p:cNvPr id="25" name="テキスト ボックス 24">
            <a:extLst>
              <a:ext uri="{FF2B5EF4-FFF2-40B4-BE49-F238E27FC236}">
                <a16:creationId xmlns:a16="http://schemas.microsoft.com/office/drawing/2014/main" id="{693DD799-4866-8661-AA47-18C9D89C6484}"/>
              </a:ext>
            </a:extLst>
          </p:cNvPr>
          <p:cNvSpPr txBox="1"/>
          <p:nvPr/>
        </p:nvSpPr>
        <p:spPr>
          <a:xfrm>
            <a:off x="858309" y="5504944"/>
            <a:ext cx="7903401" cy="954107"/>
          </a:xfrm>
          <a:prstGeom prst="rect">
            <a:avLst/>
          </a:prstGeom>
          <a:noFill/>
        </p:spPr>
        <p:txBody>
          <a:bodyPr wrap="square" rtlCol="0">
            <a:spAutoFit/>
          </a:bodyPr>
          <a:lstStyle/>
          <a:p>
            <a:r>
              <a:rPr lang="en-US" altLang="ja-JP" sz="1400" b="0" dirty="0">
                <a:latin typeface="SST" panose="020B0504030504020204"/>
              </a:rPr>
              <a:t>Effective throughput is calculated from the time required to complete all packet transmissions (Transmission Time)</a:t>
            </a:r>
          </a:p>
          <a:p>
            <a:pPr marL="285750" indent="-285750">
              <a:buFont typeface="Arial" panose="020B0604020202020204" pitchFamily="34" charset="0"/>
              <a:buChar char="•"/>
            </a:pPr>
            <a:r>
              <a:rPr lang="en-US" altLang="ja-JP" sz="1400" dirty="0">
                <a:latin typeface="SST" panose="020B0504030504020204"/>
              </a:rPr>
              <a:t>Normal  Relay </a:t>
            </a:r>
            <a:r>
              <a:rPr lang="en-US" altLang="ja-JP" sz="1400" b="0" dirty="0">
                <a:latin typeface="SST" panose="020B0504030504020204"/>
              </a:rPr>
              <a:t>: Only successfully acquired packets before the lost packet in backhaul are relayed.</a:t>
            </a:r>
          </a:p>
          <a:p>
            <a:pPr marL="285750" indent="-285750">
              <a:buFont typeface="Arial" panose="020B0604020202020204" pitchFamily="34" charset="0"/>
              <a:buChar char="•"/>
            </a:pPr>
            <a:r>
              <a:rPr lang="en-US" altLang="ja-JP" sz="1400" dirty="0">
                <a:latin typeface="SST" panose="020B0504030504020204"/>
              </a:rPr>
              <a:t>MLO Relay </a:t>
            </a:r>
            <a:r>
              <a:rPr lang="en-US" altLang="ja-JP" sz="1400" b="0" dirty="0">
                <a:latin typeface="SST" panose="020B0504030504020204"/>
              </a:rPr>
              <a:t>: All successfully acquired packets in backhaul are relayed.</a:t>
            </a:r>
          </a:p>
        </p:txBody>
      </p:sp>
    </p:spTree>
    <p:extLst>
      <p:ext uri="{BB962C8B-B14F-4D97-AF65-F5344CB8AC3E}">
        <p14:creationId xmlns:p14="http://schemas.microsoft.com/office/powerpoint/2010/main" val="3267149389"/>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ontrol xmlns="http://schemas.microsoft.com/VisualStudio/2011/storyboarding/control">
  <Id Name="7875a4f5-9099-470b-8e58-c7d70784d9cc" Revision="1" Stencil="System.MyShapes" StencilVersion="1.0"/>
</Control>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ontrol xmlns="http://schemas.microsoft.com/VisualStudio/2011/storyboarding/control">
  <Id Name="7875a4f5-9099-470b-8e58-c7d70784d9cc" Revision="1" Stencil="System.MyShapes" StencilVersion="1.0"/>
</Control>
</file>

<file path=customXml/item4.xml><?xml version="1.0" encoding="utf-8"?>
<ct:contentTypeSchema xmlns:ct="http://schemas.microsoft.com/office/2006/metadata/contentType" xmlns:ma="http://schemas.microsoft.com/office/2006/metadata/properties/metaAttributes" ct:_="" ma:_="" ma:contentTypeName="Document" ma:contentTypeID="0x01010088C04131D785E54BAD8E7F2BBC0D3A9B" ma:contentTypeVersion="15" ma:contentTypeDescription="Create a new document." ma:contentTypeScope="" ma:versionID="2621e745b969fdcf15d54e56ae217296">
  <xsd:schema xmlns:xsd="http://www.w3.org/2001/XMLSchema" xmlns:xs="http://www.w3.org/2001/XMLSchema" xmlns:p="http://schemas.microsoft.com/office/2006/metadata/properties" xmlns:ns2="7fd4e17a-388a-44c6-bd21-933d62697e68" xmlns:ns3="9f9165a0-2197-4ad8-a0aa-dc75c8979fda" targetNamespace="http://schemas.microsoft.com/office/2006/metadata/properties" ma:root="true" ma:fieldsID="2cb8aebeb77dd53d989d8bc37b9efe23" ns2:_="" ns3:_="">
    <xsd:import namespace="7fd4e17a-388a-44c6-bd21-933d62697e68"/>
    <xsd:import namespace="9f9165a0-2197-4ad8-a0aa-dc75c8979fd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OCR" minOccurs="0"/>
                <xsd:element ref="ns3:SharedWithUsers" minOccurs="0"/>
                <xsd:element ref="ns3:SharedWithDetail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d4e17a-388a-44c6-bd21-933d62697e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3cb9d403-1823-4ec6-b2f2-250b7876d07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f9165a0-2197-4ad8-a0aa-dc75c8979fda"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e7ee57a3-c671-4e52-b16c-6e90845995cb}" ma:internalName="TaxCatchAll" ma:showField="CatchAllData" ma:web="9f9165a0-2197-4ad8-a0aa-dc75c8979fd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p:properties xmlns:p="http://schemas.microsoft.com/office/2006/metadata/properties" xmlns:xsi="http://www.w3.org/2001/XMLSchema-instance" xmlns:pc="http://schemas.microsoft.com/office/infopath/2007/PartnerControls">
  <documentManagement>
    <TaxCatchAll xmlns="9f9165a0-2197-4ad8-a0aa-dc75c8979fda" xsi:nil="true"/>
    <lcf76f155ced4ddcb4097134ff3c332f xmlns="7fd4e17a-388a-44c6-bd21-933d62697e68">
      <Terms xmlns="http://schemas.microsoft.com/office/infopath/2007/PartnerControls"/>
    </lcf76f155ced4ddcb4097134ff3c332f>
    <SharedWithUsers xmlns="9f9165a0-2197-4ad8-a0aa-dc75c8979fda">
      <UserInfo>
        <DisplayName>T087-863-Sony WLAN Members</DisplayName>
        <AccountId>7</AccountId>
        <AccountType/>
      </UserInfo>
    </SharedWithUsers>
  </documentManagement>
</p:properties>
</file>

<file path=customXml/itemProps1.xml><?xml version="1.0" encoding="utf-8"?>
<ds:datastoreItem xmlns:ds="http://schemas.openxmlformats.org/officeDocument/2006/customXml" ds:itemID="{8D36BDD3-9E3A-4E97-B11B-CDBD007922C7}">
  <ds:schemaRefs>
    <ds:schemaRef ds:uri="http://schemas.microsoft.com/VisualStudio/2011/storyboarding/control"/>
  </ds:schemaRefs>
</ds:datastoreItem>
</file>

<file path=customXml/itemProps2.xml><?xml version="1.0" encoding="utf-8"?>
<ds:datastoreItem xmlns:ds="http://schemas.openxmlformats.org/officeDocument/2006/customXml" ds:itemID="{7ABE6760-8FEA-4EB3-839A-BA0957C748DD}">
  <ds:schemaRefs>
    <ds:schemaRef ds:uri="http://schemas.microsoft.com/sharepoint/v3/contenttype/forms"/>
  </ds:schemaRefs>
</ds:datastoreItem>
</file>

<file path=customXml/itemProps3.xml><?xml version="1.0" encoding="utf-8"?>
<ds:datastoreItem xmlns:ds="http://schemas.openxmlformats.org/officeDocument/2006/customXml" ds:itemID="{F7B27178-565F-4054-A315-3228EE4A97CE}">
  <ds:schemaRefs>
    <ds:schemaRef ds:uri="http://schemas.microsoft.com/VisualStudio/2011/storyboarding/control"/>
  </ds:schemaRefs>
</ds:datastoreItem>
</file>

<file path=customXml/itemProps4.xml><?xml version="1.0" encoding="utf-8"?>
<ds:datastoreItem xmlns:ds="http://schemas.openxmlformats.org/officeDocument/2006/customXml" ds:itemID="{13C3CCCA-14FD-4ACC-8F9B-12A6276315A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d4e17a-388a-44c6-bd21-933d62697e68"/>
    <ds:schemaRef ds:uri="9f9165a0-2197-4ad8-a0aa-dc75c8979fd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D1248C0D-0AD9-4A32-A255-ABDFFA64DCF7}">
  <ds:schemaRefs>
    <ds:schemaRef ds:uri="http://schemas.microsoft.com/office/2006/documentManagement/types"/>
    <ds:schemaRef ds:uri="9f9165a0-2197-4ad8-a0aa-dc75c8979fda"/>
    <ds:schemaRef ds:uri="http://purl.org/dc/elements/1.1/"/>
    <ds:schemaRef ds:uri="http://schemas.microsoft.com/office/2006/metadata/properties"/>
    <ds:schemaRef ds:uri="http://schemas.microsoft.com/office/infopath/2007/PartnerControls"/>
    <ds:schemaRef ds:uri="http://purl.org/dc/terms/"/>
    <ds:schemaRef ds:uri="http://schemas.openxmlformats.org/package/2006/metadata/core-properties"/>
    <ds:schemaRef ds:uri="7fd4e17a-388a-44c6-bd21-933d62697e68"/>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161579</TotalTime>
  <Words>1698</Words>
  <Application>Microsoft Office PowerPoint</Application>
  <PresentationFormat>画面に合わせる (4:3)</PresentationFormat>
  <Paragraphs>242</Paragraphs>
  <Slides>14</Slides>
  <Notes>12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14</vt:i4>
      </vt:variant>
    </vt:vector>
  </HeadingPairs>
  <TitlesOfParts>
    <vt:vector size="19" baseType="lpstr">
      <vt:lpstr>SST</vt:lpstr>
      <vt:lpstr>Arial</vt:lpstr>
      <vt:lpstr>Times New Roman</vt:lpstr>
      <vt:lpstr>Wingdings</vt:lpstr>
      <vt:lpstr>Default Design</vt:lpstr>
      <vt:lpstr>Consideration on UHR Relay Architecture</vt:lpstr>
      <vt:lpstr>Introduction</vt:lpstr>
      <vt:lpstr>Recap on Relay Communication (1/3)</vt:lpstr>
      <vt:lpstr>Recap on Relay Communication (2/3)</vt:lpstr>
      <vt:lpstr>Recap on Relay Communication (3/3)</vt:lpstr>
      <vt:lpstr>Future Directions of Relay Architecture</vt:lpstr>
      <vt:lpstr>Issues of Current Relay Node</vt:lpstr>
      <vt:lpstr>New Architecture: Relay MLD Node</vt:lpstr>
      <vt:lpstr>Simulation Parameters</vt:lpstr>
      <vt:lpstr>Simulation Results</vt:lpstr>
      <vt:lpstr>Discussion Points</vt:lpstr>
      <vt:lpstr>Summary</vt:lpstr>
      <vt:lpstr>Reference</vt:lpstr>
      <vt:lpstr>Appendix</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11-20-xxxx-00-00be-consideration-on-coordinated-spatial-reuse-protocol_r2.pptx</dc:title>
  <dc:creator>Aio Kosuke</dc:creator>
  <cp:lastModifiedBy>Kosuke Aio</cp:lastModifiedBy>
  <cp:revision>310</cp:revision>
  <cp:lastPrinted>2018-09-03T08:43:03Z</cp:lastPrinted>
  <dcterms:created xsi:type="dcterms:W3CDTF">1998-02-10T13:07:52Z</dcterms:created>
  <dcterms:modified xsi:type="dcterms:W3CDTF">2023-09-13T13:15:42Z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fs.IsStoryboard">
    <vt:bool>true</vt:bool>
  </property>
  <property fmtid="{D5CDD505-2E9C-101B-9397-08002B2CF9AE}" pid="3" name="ContentTypeId">
    <vt:lpwstr>0x01010088C04131D785E54BAD8E7F2BBC0D3A9B</vt:lpwstr>
  </property>
  <property fmtid="{D5CDD505-2E9C-101B-9397-08002B2CF9AE}" pid="4" name="MSIP_Label_1f8e20e6-048a-4bad-a26b-318dd1cd4d47_Enabled">
    <vt:lpwstr>true</vt:lpwstr>
  </property>
  <property fmtid="{D5CDD505-2E9C-101B-9397-08002B2CF9AE}" pid="5" name="MSIP_Label_1f8e20e6-048a-4bad-a26b-318dd1cd4d47_SetDate">
    <vt:lpwstr>2023-04-20T03:20:06Z</vt:lpwstr>
  </property>
  <property fmtid="{D5CDD505-2E9C-101B-9397-08002B2CF9AE}" pid="6" name="MSIP_Label_1f8e20e6-048a-4bad-a26b-318dd1cd4d47_Method">
    <vt:lpwstr>Privileged</vt:lpwstr>
  </property>
  <property fmtid="{D5CDD505-2E9C-101B-9397-08002B2CF9AE}" pid="7" name="MSIP_Label_1f8e20e6-048a-4bad-a26b-318dd1cd4d47_Name">
    <vt:lpwstr>1f8e20e6-048a-4bad-a26b-318dd1cd4d47</vt:lpwstr>
  </property>
  <property fmtid="{D5CDD505-2E9C-101B-9397-08002B2CF9AE}" pid="8" name="MSIP_Label_1f8e20e6-048a-4bad-a26b-318dd1cd4d47_SiteId">
    <vt:lpwstr>66c65d8a-9158-4521-a2d8-664963db48e4</vt:lpwstr>
  </property>
  <property fmtid="{D5CDD505-2E9C-101B-9397-08002B2CF9AE}" pid="9" name="MSIP_Label_1f8e20e6-048a-4bad-a26b-318dd1cd4d47_ActionId">
    <vt:lpwstr>83e20a9d-193c-4dd4-81af-55dbfda52002</vt:lpwstr>
  </property>
  <property fmtid="{D5CDD505-2E9C-101B-9397-08002B2CF9AE}" pid="10" name="MSIP_Label_1f8e20e6-048a-4bad-a26b-318dd1cd4d47_ContentBits">
    <vt:lpwstr>0</vt:lpwstr>
  </property>
  <property fmtid="{D5CDD505-2E9C-101B-9397-08002B2CF9AE}" pid="11" name="MediaServiceImageTags">
    <vt:lpwstr/>
  </property>
</Properties>
</file>