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63" r:id="rId10"/>
    <p:sldId id="1074" r:id="rId11"/>
    <p:sldId id="1065" r:id="rId12"/>
    <p:sldId id="1066" r:id="rId13"/>
    <p:sldId id="1067" r:id="rId14"/>
    <p:sldId id="1068" r:id="rId15"/>
    <p:sldId id="1069" r:id="rId16"/>
    <p:sldId id="1070" r:id="rId17"/>
    <p:sldId id="1062" r:id="rId18"/>
    <p:sldId id="965" r:id="rId19"/>
    <p:sldId id="1075"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DABDB6A9-BEAA-50CA-D51D-DD0EB47F2EC7}" name="Handte, Thomas" initials="HT" userId="S::Thomas.Handte@sony.com::a14f4c9d-dc8b-439f-ba69-993c71622e0a"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66"/>
    <a:srgbClr val="0B66DF"/>
    <a:srgbClr val="FFFFFF"/>
    <a:srgbClr val="FF00FF"/>
    <a:srgbClr val="FF97DA"/>
    <a:srgbClr val="FF33CC"/>
    <a:srgbClr val="00CC99"/>
    <a:srgbClr val="FFFFCC"/>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391" autoAdjust="0"/>
  </p:normalViewPr>
  <p:slideViewPr>
    <p:cSldViewPr>
      <p:cViewPr varScale="1">
        <p:scale>
          <a:sx n="63" d="100"/>
          <a:sy n="63" d="100"/>
        </p:scale>
        <p:origin x="133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0000104066\Downloads\BER_256QAM_LDPC_Rate=0.833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test!$B$2:$B$32</c:f>
              <c:numCache>
                <c:formatCode>General</c:formatCode>
                <c:ptCount val="3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numCache>
            </c:numRef>
          </c:xVal>
          <c:yVal>
            <c:numRef>
              <c:f>test!$C$2:$C$32</c:f>
              <c:numCache>
                <c:formatCode>General</c:formatCode>
                <c:ptCount val="31"/>
                <c:pt idx="0">
                  <c:v>0.14691000000000001</c:v>
                </c:pt>
                <c:pt idx="1">
                  <c:v>0.14383000000000001</c:v>
                </c:pt>
                <c:pt idx="2">
                  <c:v>0.12469</c:v>
                </c:pt>
                <c:pt idx="3">
                  <c:v>0.13086</c:v>
                </c:pt>
                <c:pt idx="4">
                  <c:v>0.11265</c:v>
                </c:pt>
                <c:pt idx="5">
                  <c:v>0.10864</c:v>
                </c:pt>
                <c:pt idx="6">
                  <c:v>9.1975000000000001E-2</c:v>
                </c:pt>
                <c:pt idx="7">
                  <c:v>9.1357999999999995E-2</c:v>
                </c:pt>
                <c:pt idx="8">
                  <c:v>7.7778E-2</c:v>
                </c:pt>
                <c:pt idx="9">
                  <c:v>7.2221999999999995E-2</c:v>
                </c:pt>
                <c:pt idx="10">
                  <c:v>6.1727999999999998E-2</c:v>
                </c:pt>
                <c:pt idx="11">
                  <c:v>5.4732999999999997E-2</c:v>
                </c:pt>
                <c:pt idx="12">
                  <c:v>5.3704000000000002E-2</c:v>
                </c:pt>
                <c:pt idx="13">
                  <c:v>3.7037E-2</c:v>
                </c:pt>
                <c:pt idx="14">
                  <c:v>1.8287000000000001E-2</c:v>
                </c:pt>
                <c:pt idx="15">
                  <c:v>2.3414E-3</c:v>
                </c:pt>
                <c:pt idx="16">
                  <c:v>2.5692E-4</c:v>
                </c:pt>
                <c:pt idx="17" formatCode="0.00E+00">
                  <c:v>3.7409999999999998E-6</c:v>
                </c:pt>
                <c:pt idx="18" formatCode="0.00E+00">
                  <c:v>4.0741000000000002E-7</c:v>
                </c:pt>
                <c:pt idx="19">
                  <c:v>0</c:v>
                </c:pt>
                <c:pt idx="20">
                  <c:v>0</c:v>
                </c:pt>
                <c:pt idx="21">
                  <c:v>0</c:v>
                </c:pt>
                <c:pt idx="22">
                  <c:v>0</c:v>
                </c:pt>
                <c:pt idx="23">
                  <c:v>0</c:v>
                </c:pt>
                <c:pt idx="24">
                  <c:v>0</c:v>
                </c:pt>
                <c:pt idx="25">
                  <c:v>0</c:v>
                </c:pt>
                <c:pt idx="26">
                  <c:v>0</c:v>
                </c:pt>
                <c:pt idx="27">
                  <c:v>0</c:v>
                </c:pt>
                <c:pt idx="28">
                  <c:v>0</c:v>
                </c:pt>
                <c:pt idx="29">
                  <c:v>0</c:v>
                </c:pt>
                <c:pt idx="30">
                  <c:v>0</c:v>
                </c:pt>
              </c:numCache>
            </c:numRef>
          </c:yVal>
          <c:smooth val="1"/>
          <c:extLst>
            <c:ext xmlns:c16="http://schemas.microsoft.com/office/drawing/2014/chart" uri="{C3380CC4-5D6E-409C-BE32-E72D297353CC}">
              <c16:uniqueId val="{00000000-BD1E-4B07-BC16-DF04DD4A0987}"/>
            </c:ext>
          </c:extLst>
        </c:ser>
        <c:ser>
          <c:idx val="1"/>
          <c:order val="1"/>
          <c:spPr>
            <a:ln w="19050" cap="rnd">
              <a:solidFill>
                <a:schemeClr val="accent2"/>
              </a:solidFill>
              <a:round/>
            </a:ln>
            <a:effectLst/>
          </c:spPr>
          <c:marker>
            <c:symbol val="none"/>
          </c:marker>
          <c:xVal>
            <c:numRef>
              <c:f>test!$B$2:$B$42</c:f>
              <c:numCache>
                <c:formatCode>General</c:formatCode>
                <c:ptCount val="4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pt idx="31">
                  <c:v>30.5</c:v>
                </c:pt>
                <c:pt idx="32">
                  <c:v>31</c:v>
                </c:pt>
                <c:pt idx="33">
                  <c:v>31.5</c:v>
                </c:pt>
                <c:pt idx="34">
                  <c:v>32</c:v>
                </c:pt>
                <c:pt idx="35">
                  <c:v>32.5</c:v>
                </c:pt>
                <c:pt idx="36">
                  <c:v>33</c:v>
                </c:pt>
                <c:pt idx="37">
                  <c:v>33.5</c:v>
                </c:pt>
                <c:pt idx="38">
                  <c:v>34</c:v>
                </c:pt>
                <c:pt idx="39">
                  <c:v>34.5</c:v>
                </c:pt>
                <c:pt idx="40">
                  <c:v>35</c:v>
                </c:pt>
              </c:numCache>
            </c:numRef>
          </c:xVal>
          <c:yVal>
            <c:numRef>
              <c:f>test!$H$2:$H$42</c:f>
              <c:numCache>
                <c:formatCode>General</c:formatCode>
                <c:ptCount val="41"/>
                <c:pt idx="0">
                  <c:v>0.15707430401165906</c:v>
                </c:pt>
                <c:pt idx="1">
                  <c:v>0.1501345636526264</c:v>
                </c:pt>
                <c:pt idx="2">
                  <c:v>0.14296128012128226</c:v>
                </c:pt>
                <c:pt idx="3">
                  <c:v>0.13556868978890577</c:v>
                </c:pt>
                <c:pt idx="4">
                  <c:v>0.1279755553837745</c:v>
                </c:pt>
                <c:pt idx="5">
                  <c:v>0.12020568074718958</c:v>
                </c:pt>
                <c:pt idx="6">
                  <c:v>0.1122883921238539</c:v>
                </c:pt>
                <c:pt idx="7">
                  <c:v>0.1042589511302064</c:v>
                </c:pt>
                <c:pt idx="8">
                  <c:v>9.6158855364394918E-2</c:v>
                </c:pt>
                <c:pt idx="9">
                  <c:v>8.8035973162525108E-2</c:v>
                </c:pt>
                <c:pt idx="10">
                  <c:v>7.9944450227329128E-2</c:v>
                </c:pt>
                <c:pt idx="11">
                  <c:v>7.1944319206910134E-2</c:v>
                </c:pt>
                <c:pt idx="12">
                  <c:v>6.4100740797364442E-2</c:v>
                </c:pt>
                <c:pt idx="13">
                  <c:v>5.6482809172106879E-2</c:v>
                </c:pt>
                <c:pt idx="14">
                  <c:v>4.9161868546343877E-2</c:v>
                </c:pt>
                <c:pt idx="15">
                  <c:v>4.2209314644988581E-2</c:v>
                </c:pt>
                <c:pt idx="16">
                  <c:v>3.5693897460938873E-2</c:v>
                </c:pt>
                <c:pt idx="17">
                  <c:v>2.9678601244865242E-2</c:v>
                </c:pt>
                <c:pt idx="18">
                  <c:v>2.4217252709588598E-2</c:v>
                </c:pt>
                <c:pt idx="19">
                  <c:v>1.935109328996696E-2</c:v>
                </c:pt>
                <c:pt idx="20">
                  <c:v>1.5105634730499482E-2</c:v>
                </c:pt>
                <c:pt idx="21">
                  <c:v>1.1488181896879201E-2</c:v>
                </c:pt>
                <c:pt idx="22">
                  <c:v>8.4864300911985588E-3</c:v>
                </c:pt>
                <c:pt idx="23">
                  <c:v>6.0685024748271836E-3</c:v>
                </c:pt>
                <c:pt idx="24">
                  <c:v>4.184668053188797E-3</c:v>
                </c:pt>
                <c:pt idx="25">
                  <c:v>2.7707684166613858E-3</c:v>
                </c:pt>
                <c:pt idx="26">
                  <c:v>1.7531028202378983E-3</c:v>
                </c:pt>
                <c:pt idx="27">
                  <c:v>1.0542267887452383E-3</c:v>
                </c:pt>
                <c:pt idx="28">
                  <c:v>5.9888519438052368E-4</c:v>
                </c:pt>
                <c:pt idx="29">
                  <c:v>3.1920949490697758E-4</c:v>
                </c:pt>
                <c:pt idx="30">
                  <c:v>1.5841903071175386E-4</c:v>
                </c:pt>
                <c:pt idx="31">
                  <c:v>7.2578367999676625E-5</c:v>
                </c:pt>
                <c:pt idx="32">
                  <c:v>3.0400924009308975E-5</c:v>
                </c:pt>
                <c:pt idx="33">
                  <c:v>1.1517125537390647E-5</c:v>
                </c:pt>
                <c:pt idx="34">
                  <c:v>3.8985308243226959E-6</c:v>
                </c:pt>
                <c:pt idx="35">
                  <c:v>1.1631419177202749E-6</c:v>
                </c:pt>
                <c:pt idx="36">
                  <c:v>3.0122373971494769E-7</c:v>
                </c:pt>
                <c:pt idx="37">
                  <c:v>6.6558941333114796E-8</c:v>
                </c:pt>
                <c:pt idx="38">
                  <c:v>1.2308555724813217E-8</c:v>
                </c:pt>
                <c:pt idx="39">
                  <c:v>1.8641868667456811E-9</c:v>
                </c:pt>
                <c:pt idx="40">
                  <c:v>2.2568468622840943E-10</c:v>
                </c:pt>
              </c:numCache>
            </c:numRef>
          </c:yVal>
          <c:smooth val="1"/>
          <c:extLst>
            <c:ext xmlns:c16="http://schemas.microsoft.com/office/drawing/2014/chart" uri="{C3380CC4-5D6E-409C-BE32-E72D297353CC}">
              <c16:uniqueId val="{00000001-BD1E-4B07-BC16-DF04DD4A0987}"/>
            </c:ext>
          </c:extLst>
        </c:ser>
        <c:dLbls>
          <c:showLegendKey val="0"/>
          <c:showVal val="0"/>
          <c:showCatName val="0"/>
          <c:showSerName val="0"/>
          <c:showPercent val="0"/>
          <c:showBubbleSize val="0"/>
        </c:dLbls>
        <c:axId val="602870808"/>
        <c:axId val="601395152"/>
      </c:scatterChart>
      <c:valAx>
        <c:axId val="602870808"/>
        <c:scaling>
          <c:orientation val="minMax"/>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SNR (dB)</a:t>
                </a:r>
                <a:endParaRPr lang="ja-JP"/>
              </a:p>
            </c:rich>
          </c:tx>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1395152"/>
        <c:crosses val="autoZero"/>
        <c:crossBetween val="midCat"/>
      </c:valAx>
      <c:valAx>
        <c:axId val="601395152"/>
        <c:scaling>
          <c:logBase val="10"/>
          <c:orientation val="minMax"/>
          <c:min val="1.0000000000000005E-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Bit Error Rate</a:t>
                </a:r>
                <a:endParaRPr lang="ja-JP"/>
              </a:p>
            </c:rich>
          </c:tx>
          <c:overlay val="0"/>
          <c:spPr>
            <a:noFill/>
            <a:ln>
              <a:noFill/>
            </a:ln>
            <a:effectLst/>
          </c:spPr>
          <c:txPr>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0.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28708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SST"/>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a:t>Kosuke Aio(Sony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a:t>Kosuke Aio(Sony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328552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1232798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12</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256503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84415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kumimoji="1" lang="ja-JP" altLang="en-US" dirty="0"/>
              <a:t>変化点は？</a:t>
            </a: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298542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313870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882675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0320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802.11-23/1450r0</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September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Consideration on UHR Relay Architecture</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2023-09-07</a:t>
            </a:r>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2" name="表 1">
            <a:extLst>
              <a:ext uri="{FF2B5EF4-FFF2-40B4-BE49-F238E27FC236}">
                <a16:creationId xmlns:a16="http://schemas.microsoft.com/office/drawing/2014/main" id="{0E323474-27F2-6F4F-D39F-359A99219EE9}"/>
              </a:ext>
            </a:extLst>
          </p:cNvPr>
          <p:cNvGraphicFramePr>
            <a:graphicFrameLocks noGrp="1"/>
          </p:cNvGraphicFramePr>
          <p:nvPr>
            <p:extLst>
              <p:ext uri="{D42A27DB-BD31-4B8C-83A1-F6EECF244321}">
                <p14:modId xmlns:p14="http://schemas.microsoft.com/office/powerpoint/2010/main" val="3118667084"/>
              </p:ext>
            </p:extLst>
          </p:nvPr>
        </p:nvGraphicFramePr>
        <p:xfrm>
          <a:off x="483361" y="3108960"/>
          <a:ext cx="8177277" cy="288036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8">
                  <a:txBody>
                    <a:bodyPr/>
                    <a:lstStyle/>
                    <a:p>
                      <a:pPr algn="ctr"/>
                      <a:r>
                        <a:rPr kumimoji="1" lang="en-US" altLang="ja-JP" sz="1500" dirty="0"/>
                        <a:t>Sony</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a:t>
                      </a:r>
                      <a:r>
                        <a:rPr kumimoji="1" lang="ja-JP" altLang="en-US" sz="1500" dirty="0"/>
                        <a:t> </a:t>
                      </a:r>
                      <a:r>
                        <a:rPr kumimoji="1" lang="en-US" altLang="ja-JP" sz="1500" dirty="0"/>
                        <a:t>Verenzuela</a:t>
                      </a:r>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Daniel.Verenzuela@sony.com</a:t>
                      </a:r>
                    </a:p>
                  </a:txBody>
                  <a:tcPr anchor="ctr"/>
                </a:tc>
                <a:extLst>
                  <a:ext uri="{0D108BD9-81ED-4DB2-BD59-A6C34878D82A}">
                    <a16:rowId xmlns:a16="http://schemas.microsoft.com/office/drawing/2014/main" val="1983001542"/>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Xia Qing</a:t>
                      </a:r>
                      <a:endParaRPr kumimoji="1" lang="en-US" altLang="ja-JP" sz="1500" dirty="0"/>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Qing.Xia@sony.com</a:t>
                      </a:r>
                      <a:endParaRPr kumimoji="1" lang="en-US" altLang="ja-JP" sz="1500" dirty="0"/>
                    </a:p>
                  </a:txBody>
                  <a:tcPr anchor="ctr"/>
                </a:tc>
                <a:extLst>
                  <a:ext uri="{0D108BD9-81ED-4DB2-BD59-A6C34878D82A}">
                    <a16:rowId xmlns:a16="http://schemas.microsoft.com/office/drawing/2014/main" val="2632152773"/>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descr="グラフ, 折れ線グラフ&#10;&#10;自動的に生成された説明">
            <a:extLst>
              <a:ext uri="{FF2B5EF4-FFF2-40B4-BE49-F238E27FC236}">
                <a16:creationId xmlns:a16="http://schemas.microsoft.com/office/drawing/2014/main" id="{2C93474A-A398-1489-C536-34CD5ACEB7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1962186"/>
            <a:ext cx="4680000" cy="3510000"/>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3532467" cy="497533"/>
          </a:xfrm>
        </p:spPr>
        <p:txBody>
          <a:bodyPr/>
          <a:lstStyle/>
          <a:p>
            <a:r>
              <a:rPr kumimoji="1" lang="en-US" altLang="ja-JP" sz="1800" dirty="0"/>
              <a:t>CDF of Effective Throughput</a:t>
            </a:r>
            <a:endParaRPr kumimoji="1" lang="en-US" altLang="ja-JP" sz="1600" dirty="0"/>
          </a:p>
        </p:txBody>
      </p:sp>
      <p:sp>
        <p:nvSpPr>
          <p:cNvPr id="7" name="矢印: 右 6">
            <a:extLst>
              <a:ext uri="{FF2B5EF4-FFF2-40B4-BE49-F238E27FC236}">
                <a16:creationId xmlns:a16="http://schemas.microsoft.com/office/drawing/2014/main" id="{7A145B63-004E-66F5-1ADA-EE8F79CCD9AE}"/>
              </a:ext>
            </a:extLst>
          </p:cNvPr>
          <p:cNvSpPr/>
          <p:nvPr/>
        </p:nvSpPr>
        <p:spPr bwMode="auto">
          <a:xfrm>
            <a:off x="1978182" y="3600654"/>
            <a:ext cx="1930617" cy="266292"/>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8" name="テキスト ボックス 7">
            <a:extLst>
              <a:ext uri="{FF2B5EF4-FFF2-40B4-BE49-F238E27FC236}">
                <a16:creationId xmlns:a16="http://schemas.microsoft.com/office/drawing/2014/main" id="{292EF3A0-E2F0-DDFE-2606-62ED1E438B82}"/>
              </a:ext>
            </a:extLst>
          </p:cNvPr>
          <p:cNvSpPr txBox="1"/>
          <p:nvPr/>
        </p:nvSpPr>
        <p:spPr>
          <a:xfrm>
            <a:off x="2504908" y="3255521"/>
            <a:ext cx="877163" cy="461665"/>
          </a:xfrm>
          <a:prstGeom prst="rect">
            <a:avLst/>
          </a:prstGeom>
          <a:noFill/>
        </p:spPr>
        <p:txBody>
          <a:bodyPr wrap="none" rtlCol="0">
            <a:spAutoFit/>
          </a:bodyPr>
          <a:lstStyle/>
          <a:p>
            <a:r>
              <a:rPr kumimoji="1" lang="en-US" altLang="ja-JP" dirty="0">
                <a:solidFill>
                  <a:srgbClr val="00B050"/>
                </a:solidFill>
              </a:rPr>
              <a:t>x1.42</a:t>
            </a:r>
            <a:endParaRPr kumimoji="1" lang="ja-JP" altLang="en-US" dirty="0">
              <a:solidFill>
                <a:srgbClr val="00B050"/>
              </a:solidFill>
            </a:endParaRPr>
          </a:p>
        </p:txBody>
      </p:sp>
      <p:sp>
        <p:nvSpPr>
          <p:cNvPr id="10" name="テキスト ボックス 9">
            <a:extLst>
              <a:ext uri="{FF2B5EF4-FFF2-40B4-BE49-F238E27FC236}">
                <a16:creationId xmlns:a16="http://schemas.microsoft.com/office/drawing/2014/main" id="{A3B76214-9056-62E5-DF94-5549618704BB}"/>
              </a:ext>
            </a:extLst>
          </p:cNvPr>
          <p:cNvSpPr txBox="1"/>
          <p:nvPr/>
        </p:nvSpPr>
        <p:spPr>
          <a:xfrm>
            <a:off x="685800" y="5556251"/>
            <a:ext cx="8051240" cy="646331"/>
          </a:xfrm>
          <a:prstGeom prst="rect">
            <a:avLst/>
          </a:prstGeom>
          <a:noFill/>
        </p:spPr>
        <p:txBody>
          <a:bodyPr wrap="square" rtlCol="0">
            <a:spAutoFit/>
          </a:bodyPr>
          <a:lstStyle/>
          <a:p>
            <a:r>
              <a:rPr kumimoji="1" lang="en-US" altLang="ja-JP" sz="1800" dirty="0"/>
              <a:t>Under PER=10% environment, enabling relay transmission without Reordering Buffer is expected to improve effective throughput by nearly 1.4x.</a:t>
            </a:r>
            <a:endParaRPr kumimoji="1" lang="ja-JP" altLang="en-US" sz="1800" dirty="0"/>
          </a:p>
        </p:txBody>
      </p:sp>
      <p:sp>
        <p:nvSpPr>
          <p:cNvPr id="11" name="コンテンツ プレースホルダー 1">
            <a:extLst>
              <a:ext uri="{FF2B5EF4-FFF2-40B4-BE49-F238E27FC236}">
                <a16:creationId xmlns:a16="http://schemas.microsoft.com/office/drawing/2014/main" id="{E8912B84-7C2D-3C2D-9C66-EE7EC863BED2}"/>
              </a:ext>
            </a:extLst>
          </p:cNvPr>
          <p:cNvSpPr txBox="1">
            <a:spLocks/>
          </p:cNvSpPr>
          <p:nvPr/>
        </p:nvSpPr>
        <p:spPr bwMode="auto">
          <a:xfrm>
            <a:off x="4607953" y="1611958"/>
            <a:ext cx="4383647" cy="497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800" kern="0" dirty="0"/>
              <a:t>50%-tile Effective Throughput vs PER</a:t>
            </a:r>
            <a:endParaRPr kumimoji="1" lang="en-US" altLang="ja-JP" sz="1600" kern="0" dirty="0"/>
          </a:p>
        </p:txBody>
      </p:sp>
      <p:pic>
        <p:nvPicPr>
          <p:cNvPr id="13" name="図 12" descr="グラフ, 折れ線グラフ&#10;&#10;自動的に生成された説明">
            <a:extLst>
              <a:ext uri="{FF2B5EF4-FFF2-40B4-BE49-F238E27FC236}">
                <a16:creationId xmlns:a16="http://schemas.microsoft.com/office/drawing/2014/main" id="{F14C594D-5BAB-2AA6-D2C6-63F133EBBE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00" y="1942164"/>
            <a:ext cx="4680000" cy="3510000"/>
          </a:xfrm>
          <a:prstGeom prst="rect">
            <a:avLst/>
          </a:prstGeom>
        </p:spPr>
      </p:pic>
      <p:sp>
        <p:nvSpPr>
          <p:cNvPr id="18" name="矢印: 右 17">
            <a:extLst>
              <a:ext uri="{FF2B5EF4-FFF2-40B4-BE49-F238E27FC236}">
                <a16:creationId xmlns:a16="http://schemas.microsoft.com/office/drawing/2014/main" id="{B203B43B-D476-1081-992E-4370559871A9}"/>
              </a:ext>
            </a:extLst>
          </p:cNvPr>
          <p:cNvSpPr/>
          <p:nvPr/>
        </p:nvSpPr>
        <p:spPr bwMode="auto">
          <a:xfrm>
            <a:off x="1476441" y="3525142"/>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1AC2CA43-E29E-F4F7-90EF-58E0E1B944D1}"/>
              </a:ext>
            </a:extLst>
          </p:cNvPr>
          <p:cNvSpPr txBox="1"/>
          <p:nvPr/>
        </p:nvSpPr>
        <p:spPr>
          <a:xfrm>
            <a:off x="2109865" y="3165235"/>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
        <p:nvSpPr>
          <p:cNvPr id="20" name="矢印: 右 19">
            <a:extLst>
              <a:ext uri="{FF2B5EF4-FFF2-40B4-BE49-F238E27FC236}">
                <a16:creationId xmlns:a16="http://schemas.microsoft.com/office/drawing/2014/main" id="{74F14AD0-9CBE-2518-D27B-8F3F28B3134E}"/>
              </a:ext>
            </a:extLst>
          </p:cNvPr>
          <p:cNvSpPr/>
          <p:nvPr/>
        </p:nvSpPr>
        <p:spPr bwMode="auto">
          <a:xfrm rot="16200000">
            <a:off x="8031418" y="4076131"/>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14F36BE6-BF78-CBE2-A3E4-05904022223C}"/>
              </a:ext>
            </a:extLst>
          </p:cNvPr>
          <p:cNvSpPr txBox="1"/>
          <p:nvPr/>
        </p:nvSpPr>
        <p:spPr>
          <a:xfrm>
            <a:off x="7900034" y="3987487"/>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Tree>
    <p:extLst>
      <p:ext uri="{BB962C8B-B14F-4D97-AF65-F5344CB8AC3E}">
        <p14:creationId xmlns:p14="http://schemas.microsoft.com/office/powerpoint/2010/main" val="23089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Discussion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MLD Node architecture needs further study</a:t>
            </a:r>
          </a:p>
          <a:p>
            <a:pPr lvl="1"/>
            <a:r>
              <a:rPr kumimoji="1" lang="en-US" altLang="ja-JP" sz="1600" dirty="0"/>
              <a:t>We only considered in terms of Reordering Buffer here, but there are various trade-offs depending on the point of relay communication. For example</a:t>
            </a:r>
          </a:p>
          <a:p>
            <a:pPr lvl="2"/>
            <a:r>
              <a:rPr kumimoji="1" lang="en-US" altLang="ja-JP" sz="1600" b="1" dirty="0"/>
              <a:t>Encryption/Decryption</a:t>
            </a:r>
          </a:p>
          <a:p>
            <a:pPr lvl="3"/>
            <a:r>
              <a:rPr kumimoji="1" lang="en-US" altLang="ja-JP" sz="1400" dirty="0"/>
              <a:t>If Relay MLD Node can skip Encryption/Decryption, the processing time can be shortened, and the transmission delay may be reduced. </a:t>
            </a:r>
          </a:p>
          <a:p>
            <a:pPr lvl="3"/>
            <a:r>
              <a:rPr kumimoji="1" lang="en-US" altLang="ja-JP" sz="1400" dirty="0"/>
              <a:t>However, an association between Source Node and STA is required, so an additional association process will need to be defined.</a:t>
            </a:r>
          </a:p>
          <a:p>
            <a:pPr lvl="2"/>
            <a:r>
              <a:rPr kumimoji="1" lang="en-US" altLang="ja-JP" sz="1600" b="1" dirty="0"/>
              <a:t>Scoreboard</a:t>
            </a:r>
          </a:p>
          <a:p>
            <a:pPr lvl="3"/>
            <a:r>
              <a:rPr kumimoji="1" lang="en-US" altLang="ja-JP" sz="1400" dirty="0"/>
              <a:t>If Relay MLD Node can have a Scoreboard, retransmission processing through the Relay Node can be implemented.</a:t>
            </a:r>
          </a:p>
          <a:p>
            <a:pPr lvl="3"/>
            <a:r>
              <a:rPr kumimoji="1" lang="en-US" altLang="ja-JP" sz="1400" dirty="0"/>
              <a:t>However, Relay MLD Node must hold the relayed packets for a certain period of time.</a:t>
            </a:r>
            <a:br>
              <a:rPr kumimoji="1" lang="en-US" altLang="ja-JP" sz="1800" dirty="0"/>
            </a:br>
            <a:endParaRPr kumimoji="1" lang="en-US" altLang="ja-JP" sz="1800" dirty="0"/>
          </a:p>
          <a:p>
            <a:r>
              <a:rPr kumimoji="1" lang="en-US" altLang="ja-JP" sz="1800" dirty="0"/>
              <a:t>Spec impact of an MLD having both AP Entity and STA Entity also needs to be considered.</a:t>
            </a:r>
          </a:p>
          <a:p>
            <a:pPr lvl="2"/>
            <a:endParaRPr kumimoji="1" lang="en-US" altLang="ja-JP" sz="1400" dirty="0"/>
          </a:p>
        </p:txBody>
      </p:sp>
    </p:spTree>
    <p:extLst>
      <p:ext uri="{BB962C8B-B14F-4D97-AF65-F5344CB8AC3E}">
        <p14:creationId xmlns:p14="http://schemas.microsoft.com/office/powerpoint/2010/main" val="334146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94944" y="1828800"/>
            <a:ext cx="7858126" cy="4646613"/>
          </a:xfrm>
        </p:spPr>
        <p:txBody>
          <a:bodyPr/>
          <a:lstStyle/>
          <a:p>
            <a:endParaRPr kumimoji="1" lang="en-US" altLang="ja-JP" sz="2000" dirty="0"/>
          </a:p>
          <a:p>
            <a:r>
              <a:rPr kumimoji="1" lang="en-US" altLang="ja-JP" sz="2000" dirty="0"/>
              <a:t>We reviewed the current standards and products </a:t>
            </a:r>
            <a:r>
              <a:rPr kumimoji="1" lang="en-US" altLang="ja-JP" sz="2000" dirty="0" err="1"/>
              <a:t>relatedto</a:t>
            </a:r>
            <a:r>
              <a:rPr kumimoji="1" lang="en-US" altLang="ja-JP" sz="2000" dirty="0"/>
              <a:t> relay communication, and discusses the architecture for next-generation relay communication.</a:t>
            </a:r>
          </a:p>
          <a:p>
            <a:pPr lvl="1"/>
            <a:r>
              <a:rPr kumimoji="1" lang="en-US" altLang="ja-JP" sz="1800" dirty="0"/>
              <a:t>From spec/product aspects both, “Out-band Full Duplex” and “Decode and Forward” relay communication will be major for next generation Wi-Fi.</a:t>
            </a:r>
          </a:p>
          <a:p>
            <a:endParaRPr kumimoji="1" lang="en-US" altLang="ja-JP" sz="2000" dirty="0"/>
          </a:p>
          <a:p>
            <a:r>
              <a:rPr kumimoji="1" lang="en-US" altLang="ja-JP" sz="2000" dirty="0"/>
              <a:t>We proposed new relay architecture: Relay MLD node, and evaluated the performance.</a:t>
            </a:r>
          </a:p>
          <a:p>
            <a:pPr lvl="1"/>
            <a:r>
              <a:rPr kumimoji="1" lang="en-US" altLang="ja-JP" sz="1800" dirty="0"/>
              <a:t>By skipping Reordering Buffer, effective throughput was improved by nearly 1.4x under PER=10%.</a:t>
            </a:r>
          </a:p>
          <a:p>
            <a:pPr lvl="1"/>
            <a:r>
              <a:rPr kumimoji="1" lang="en-US" altLang="ja-JP" sz="1800" dirty="0"/>
              <a:t>There are many future discussion points about the detail architecture.</a:t>
            </a:r>
          </a:p>
        </p:txBody>
      </p:sp>
    </p:spTree>
    <p:extLst>
      <p:ext uri="{BB962C8B-B14F-4D97-AF65-F5344CB8AC3E}">
        <p14:creationId xmlns:p14="http://schemas.microsoft.com/office/powerpoint/2010/main" val="128520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23/0480r3, July 2023</a:t>
            </a:r>
          </a:p>
          <a:p>
            <a:pPr marL="0" indent="0">
              <a:buNone/>
            </a:pPr>
            <a:r>
              <a:rPr kumimoji="1" lang="en-US" altLang="ja-JP" sz="1800" b="0" dirty="0"/>
              <a:t>[2] Rui Cao (NXP), “UHR rate-vs-range enhancement with relay,” 22/1980r1, Nov 2022</a:t>
            </a:r>
          </a:p>
          <a:p>
            <a:pPr marL="0" indent="0">
              <a:buNone/>
            </a:pPr>
            <a:r>
              <a:rPr kumimoji="1" lang="en-US" altLang="ja-JP" sz="1800" b="0" dirty="0"/>
              <a:t>[3] Dongguk Lim (LG Electronics), “Features to consider for efficient Relay operation,” 23/1138r1, July 2023</a:t>
            </a:r>
          </a:p>
          <a:p>
            <a:pPr marL="0" indent="0">
              <a:buNone/>
            </a:pPr>
            <a:r>
              <a:rPr kumimoji="1" lang="en-US" altLang="ja-JP" sz="1800" b="0" dirty="0"/>
              <a:t>[4] </a:t>
            </a:r>
            <a:r>
              <a:rPr kumimoji="1" lang="en-US" altLang="ja-JP" sz="1800" b="0" dirty="0" err="1"/>
              <a:t>Serhat</a:t>
            </a:r>
            <a:r>
              <a:rPr kumimoji="1" lang="en-US" altLang="ja-JP" sz="1800" b="0" dirty="0"/>
              <a:t> </a:t>
            </a:r>
            <a:r>
              <a:rPr kumimoji="1" lang="en-US" altLang="ja-JP" sz="1800" b="0" dirty="0" err="1"/>
              <a:t>Erkucuk</a:t>
            </a:r>
            <a:r>
              <a:rPr kumimoji="1" lang="en-US" altLang="ja-JP" sz="1800" b="0" dirty="0"/>
              <a:t> (</a:t>
            </a:r>
            <a:r>
              <a:rPr kumimoji="1" lang="en-US" altLang="ja-JP" sz="1800" b="0" dirty="0" err="1"/>
              <a:t>Ofinno</a:t>
            </a:r>
            <a:r>
              <a:rPr kumimoji="1" lang="en-US" altLang="ja-JP" sz="1800" b="0" dirty="0"/>
              <a:t>), “Relaying for Low Latency Traffic in UHR,” 23/1146r1, July 2023</a:t>
            </a:r>
          </a:p>
          <a:p>
            <a:pPr marL="0" indent="0">
              <a:buNone/>
            </a:pPr>
            <a:r>
              <a:rPr kumimoji="1" lang="en-US" altLang="ja-JP" sz="1800" b="0" dirty="0"/>
              <a:t>[5] </a:t>
            </a:r>
            <a:r>
              <a:rPr kumimoji="1" lang="en-US" altLang="ja-JP" sz="1800" b="0" dirty="0" err="1"/>
              <a:t>Kiseon</a:t>
            </a:r>
            <a:r>
              <a:rPr kumimoji="1" lang="en-US" altLang="ja-JP" sz="1800" b="0" dirty="0"/>
              <a:t> Ryu (NXP), “UHR relay follow up,” 23/1175r0, Aug 2023</a:t>
            </a:r>
          </a:p>
          <a:p>
            <a:pPr marL="0" indent="0">
              <a:buNone/>
            </a:pPr>
            <a:endParaRPr kumimoji="1" lang="en-US" altLang="ja-JP" sz="1800" b="0" dirty="0"/>
          </a:p>
          <a:p>
            <a:pPr marL="0" indent="0">
              <a:buNone/>
            </a:pPr>
            <a:endParaRPr kumimoji="1" lang="en-US" altLang="ja-JP" sz="1800" b="0" dirty="0"/>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09A24D1-840E-658D-F1E5-587EECF1C509}"/>
              </a:ext>
            </a:extLst>
          </p:cNvPr>
          <p:cNvSpPr>
            <a:spLocks noGrp="1"/>
          </p:cNvSpPr>
          <p:nvPr>
            <p:ph idx="1"/>
          </p:nvPr>
        </p:nvSpPr>
        <p:spPr/>
        <p:txBody>
          <a:bodyPr/>
          <a:lstStyle/>
          <a:p>
            <a:r>
              <a:rPr kumimoji="1" lang="en-US" altLang="ja-JP" sz="2000" dirty="0"/>
              <a:t>BER Analysis (Backhaul BER (256QAM, AWGN, LDPC))</a:t>
            </a:r>
            <a:endParaRPr kumimoji="1" lang="ja-JP" altLang="en-US" sz="2000" dirty="0"/>
          </a:p>
        </p:txBody>
      </p:sp>
      <p:sp>
        <p:nvSpPr>
          <p:cNvPr id="3" name="タイトル 2">
            <a:extLst>
              <a:ext uri="{FF2B5EF4-FFF2-40B4-BE49-F238E27FC236}">
                <a16:creationId xmlns:a16="http://schemas.microsoft.com/office/drawing/2014/main" id="{B32D7BD0-2F36-1420-01B0-E491A47A446E}"/>
              </a:ext>
            </a:extLst>
          </p:cNvPr>
          <p:cNvSpPr>
            <a:spLocks noGrp="1"/>
          </p:cNvSpPr>
          <p:nvPr>
            <p:ph type="title"/>
          </p:nvPr>
        </p:nvSpPr>
        <p:spPr/>
        <p:txBody>
          <a:bodyPr/>
          <a:lstStyle/>
          <a:p>
            <a:r>
              <a:rPr kumimoji="1" lang="en-US" altLang="ja-JP" dirty="0"/>
              <a:t>Appendix</a:t>
            </a:r>
            <a:endParaRPr kumimoji="1" lang="ja-JP" altLang="en-US" dirty="0"/>
          </a:p>
        </p:txBody>
      </p:sp>
      <p:sp>
        <p:nvSpPr>
          <p:cNvPr id="4" name="スライド番号プレースホルダー 3">
            <a:extLst>
              <a:ext uri="{FF2B5EF4-FFF2-40B4-BE49-F238E27FC236}">
                <a16:creationId xmlns:a16="http://schemas.microsoft.com/office/drawing/2014/main" id="{8EA9B0AA-B1CB-6E79-7243-B3CF14792897}"/>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14</a:t>
            </a:fld>
            <a:endParaRPr lang="en-US" dirty="0"/>
          </a:p>
        </p:txBody>
      </p:sp>
      <p:sp>
        <p:nvSpPr>
          <p:cNvPr id="5" name="フッター プレースホルダー 4">
            <a:extLst>
              <a:ext uri="{FF2B5EF4-FFF2-40B4-BE49-F238E27FC236}">
                <a16:creationId xmlns:a16="http://schemas.microsoft.com/office/drawing/2014/main" id="{B1FFED0B-278E-0C26-7A5C-C1B16EF4C765}"/>
              </a:ext>
            </a:extLst>
          </p:cNvPr>
          <p:cNvSpPr>
            <a:spLocks noGrp="1"/>
          </p:cNvSpPr>
          <p:nvPr>
            <p:ph type="ftr" sz="quarter" idx="11"/>
          </p:nvPr>
        </p:nvSpPr>
        <p:spPr/>
        <p:txBody>
          <a:bodyPr/>
          <a:lstStyle/>
          <a:p>
            <a:pPr>
              <a:defRPr/>
            </a:pPr>
            <a:r>
              <a:rPr lang="fr-FR"/>
              <a:t>Kosuke Aio(Sony Corporation), et al.</a:t>
            </a:r>
            <a:endParaRPr lang="en-US" dirty="0"/>
          </a:p>
        </p:txBody>
      </p:sp>
      <p:graphicFrame>
        <p:nvGraphicFramePr>
          <p:cNvPr id="6" name="グラフ 5">
            <a:extLst>
              <a:ext uri="{FF2B5EF4-FFF2-40B4-BE49-F238E27FC236}">
                <a16:creationId xmlns:a16="http://schemas.microsoft.com/office/drawing/2014/main" id="{19D131F4-AA0F-17E1-2B56-94A86CE1B533}"/>
              </a:ext>
            </a:extLst>
          </p:cNvPr>
          <p:cNvGraphicFramePr>
            <a:graphicFrameLocks/>
          </p:cNvGraphicFramePr>
          <p:nvPr>
            <p:extLst>
              <p:ext uri="{D42A27DB-BD31-4B8C-83A1-F6EECF244321}">
                <p14:modId xmlns:p14="http://schemas.microsoft.com/office/powerpoint/2010/main" val="2641413029"/>
              </p:ext>
            </p:extLst>
          </p:nvPr>
        </p:nvGraphicFramePr>
        <p:xfrm>
          <a:off x="838200" y="2697229"/>
          <a:ext cx="6878488" cy="3474971"/>
        </p:xfrm>
        <a:graphic>
          <a:graphicData uri="http://schemas.openxmlformats.org/drawingml/2006/chart">
            <c:chart xmlns:c="http://schemas.openxmlformats.org/drawingml/2006/chart" xmlns:r="http://schemas.openxmlformats.org/officeDocument/2006/relationships" r:id="rId2"/>
          </a:graphicData>
        </a:graphic>
      </p:graphicFrame>
      <p:sp>
        <p:nvSpPr>
          <p:cNvPr id="7" name="吹き出し: 角を丸めた四角形 6">
            <a:extLst>
              <a:ext uri="{FF2B5EF4-FFF2-40B4-BE49-F238E27FC236}">
                <a16:creationId xmlns:a16="http://schemas.microsoft.com/office/drawing/2014/main" id="{42A2A2E9-39F0-B87B-1A2A-2E953C610F4F}"/>
              </a:ext>
            </a:extLst>
          </p:cNvPr>
          <p:cNvSpPr/>
          <p:nvPr/>
        </p:nvSpPr>
        <p:spPr>
          <a:xfrm>
            <a:off x="1966553" y="4225142"/>
            <a:ext cx="2176528" cy="630838"/>
          </a:xfrm>
          <a:prstGeom prst="wedgeRoundRectCallout">
            <a:avLst>
              <a:gd name="adj1" fmla="val 47570"/>
              <a:gd name="adj2" fmla="val -81681"/>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1"/>
                </a:solidFill>
                <a:latin typeface="SST"/>
              </a:rPr>
              <a:t>DF Relay </a:t>
            </a:r>
          </a:p>
          <a:p>
            <a:pPr algn="ctr"/>
            <a:r>
              <a:rPr lang="en-US" altLang="ja-JP" sz="1600" dirty="0">
                <a:solidFill>
                  <a:schemeClr val="accent1"/>
                </a:solidFill>
                <a:latin typeface="SST"/>
              </a:rPr>
              <a:t>BER &lt; 1e-9</a:t>
            </a:r>
            <a:r>
              <a:rPr lang="ja-JP" altLang="en-US" sz="1600" dirty="0">
                <a:solidFill>
                  <a:schemeClr val="accent1"/>
                </a:solidFill>
                <a:latin typeface="SST"/>
              </a:rPr>
              <a:t> </a:t>
            </a:r>
            <a:r>
              <a:rPr lang="en-US" altLang="ja-JP" sz="1600" dirty="0">
                <a:solidFill>
                  <a:schemeClr val="accent1"/>
                </a:solidFill>
                <a:latin typeface="SST"/>
              </a:rPr>
              <a:t>at</a:t>
            </a:r>
            <a:r>
              <a:rPr lang="ja-JP" altLang="en-US" sz="1600" dirty="0">
                <a:solidFill>
                  <a:schemeClr val="accent1"/>
                </a:solidFill>
                <a:latin typeface="SST"/>
              </a:rPr>
              <a:t> </a:t>
            </a:r>
            <a:r>
              <a:rPr lang="en-US" altLang="ja-JP" sz="1600" dirty="0">
                <a:solidFill>
                  <a:schemeClr val="accent1"/>
                </a:solidFill>
                <a:latin typeface="SST"/>
              </a:rPr>
              <a:t>SNR &gt; 25</a:t>
            </a:r>
            <a:endParaRPr kumimoji="1" lang="ja-JP" altLang="en-US" sz="1600" dirty="0">
              <a:solidFill>
                <a:schemeClr val="accent1"/>
              </a:solidFill>
              <a:latin typeface="SST"/>
            </a:endParaRPr>
          </a:p>
        </p:txBody>
      </p:sp>
      <p:sp>
        <p:nvSpPr>
          <p:cNvPr id="9" name="楕円 8">
            <a:extLst>
              <a:ext uri="{FF2B5EF4-FFF2-40B4-BE49-F238E27FC236}">
                <a16:creationId xmlns:a16="http://schemas.microsoft.com/office/drawing/2014/main" id="{A16C9DFF-C59E-3EE1-B871-FF41E23281FE}"/>
              </a:ext>
            </a:extLst>
          </p:cNvPr>
          <p:cNvSpPr/>
          <p:nvPr/>
        </p:nvSpPr>
        <p:spPr>
          <a:xfrm rot="21442735">
            <a:off x="4144615" y="3921331"/>
            <a:ext cx="216024" cy="72008"/>
          </a:xfrm>
          <a:prstGeom prst="ellipse">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0" name="吹き出し: 角を丸めた四角形 9">
            <a:extLst>
              <a:ext uri="{FF2B5EF4-FFF2-40B4-BE49-F238E27FC236}">
                <a16:creationId xmlns:a16="http://schemas.microsoft.com/office/drawing/2014/main" id="{CC551FD2-2F86-4F97-69E2-EB563232AF75}"/>
              </a:ext>
            </a:extLst>
          </p:cNvPr>
          <p:cNvSpPr/>
          <p:nvPr/>
        </p:nvSpPr>
        <p:spPr>
          <a:xfrm>
            <a:off x="6181396" y="4005578"/>
            <a:ext cx="2512701" cy="630838"/>
          </a:xfrm>
          <a:prstGeom prst="wedgeRoundRectCallout">
            <a:avLst>
              <a:gd name="adj1" fmla="val -60179"/>
              <a:gd name="adj2" fmla="val -28916"/>
              <a:gd name="adj3" fmla="val 16667"/>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2"/>
                </a:solidFill>
                <a:latin typeface="SST"/>
              </a:rPr>
              <a:t>AF Relay</a:t>
            </a:r>
          </a:p>
          <a:p>
            <a:pPr algn="ctr"/>
            <a:r>
              <a:rPr lang="en-US" altLang="ja-JP" sz="1600" dirty="0">
                <a:solidFill>
                  <a:schemeClr val="accent2"/>
                </a:solidFill>
                <a:latin typeface="SST"/>
              </a:rPr>
              <a:t>BER &lt; 1e-9 at SNR &gt;= 35dB</a:t>
            </a:r>
            <a:endParaRPr kumimoji="1" lang="ja-JP" altLang="en-US" sz="1600" dirty="0">
              <a:solidFill>
                <a:schemeClr val="accent2"/>
              </a:solidFill>
              <a:latin typeface="SST"/>
            </a:endParaRPr>
          </a:p>
        </p:txBody>
      </p:sp>
      <p:sp>
        <p:nvSpPr>
          <p:cNvPr id="11" name="楕円 10">
            <a:extLst>
              <a:ext uri="{FF2B5EF4-FFF2-40B4-BE49-F238E27FC236}">
                <a16:creationId xmlns:a16="http://schemas.microsoft.com/office/drawing/2014/main" id="{979B0330-946B-3A81-220A-CAF20BAA893B}"/>
              </a:ext>
            </a:extLst>
          </p:cNvPr>
          <p:cNvSpPr/>
          <p:nvPr/>
        </p:nvSpPr>
        <p:spPr>
          <a:xfrm rot="21442735">
            <a:off x="5667827" y="4144319"/>
            <a:ext cx="216024" cy="72008"/>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293550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UHR SG defines Rate-vs-Range throughput improvement as scope [1].</a:t>
            </a:r>
          </a:p>
          <a:p>
            <a:endParaRPr kumimoji="1" lang="en-US" altLang="ja-JP" sz="1800" dirty="0"/>
          </a:p>
          <a:p>
            <a:r>
              <a:rPr kumimoji="1" lang="en-US" altLang="ja-JP" sz="1800" dirty="0"/>
              <a:t>Relay communication is effective for improving Rate-vs-Range throughput [2] – [5]</a:t>
            </a:r>
          </a:p>
          <a:p>
            <a:pPr lvl="1"/>
            <a:r>
              <a:rPr kumimoji="1" lang="en-US" altLang="ja-JP" sz="1600" dirty="0"/>
              <a:t>Relay communication to STAs that cannot receive signals from AP is expected to enable communication between AP and STAs.</a:t>
            </a:r>
          </a:p>
          <a:p>
            <a:pPr lvl="1"/>
            <a:r>
              <a:rPr kumimoji="1" lang="en-US" altLang="ja-JP" sz="1600" dirty="0"/>
              <a:t>Relay communication to STAs with low SNR from AP is expected to improve throughput by improving SNR of STAs.</a:t>
            </a:r>
          </a:p>
          <a:p>
            <a:pPr lvl="1"/>
            <a:endParaRPr kumimoji="1" lang="en-US" altLang="ja-JP" sz="1600" dirty="0"/>
          </a:p>
          <a:p>
            <a:r>
              <a:rPr kumimoji="1" lang="en-US" altLang="ja-JP" sz="1800" dirty="0"/>
              <a:t>This contribution reviews the current standards and products related to relay communication, and discusses the architecture for next-generation relay communication.</a:t>
            </a:r>
          </a:p>
          <a:p>
            <a:endParaRPr kumimoji="1" lang="en-US" altLang="ja-JP" sz="16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(1/3)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IEEE802.11 spec</a:t>
            </a:r>
          </a:p>
          <a:p>
            <a:pPr lvl="1"/>
            <a:r>
              <a:rPr kumimoji="1" lang="en-US" altLang="ja-JP" sz="1600" u="sng" dirty="0"/>
              <a:t>WDS</a:t>
            </a:r>
            <a:r>
              <a:rPr kumimoji="1" lang="ja-JP" altLang="en-US" sz="1600" u="sng" dirty="0"/>
              <a:t> </a:t>
            </a:r>
            <a:r>
              <a:rPr kumimoji="1" lang="en-US" altLang="ja-JP" sz="1600" u="sng" dirty="0"/>
              <a:t>(Wireless</a:t>
            </a:r>
            <a:r>
              <a:rPr kumimoji="1" lang="ja-JP" altLang="en-US" sz="1600" u="sng" dirty="0"/>
              <a:t> </a:t>
            </a:r>
            <a:r>
              <a:rPr kumimoji="1" lang="en-US" altLang="ja-JP" sz="1600" u="sng" dirty="0"/>
              <a:t>Distributed System)</a:t>
            </a:r>
          </a:p>
          <a:p>
            <a:pPr lvl="2"/>
            <a:r>
              <a:rPr kumimoji="1" lang="en-US" altLang="ja-JP" sz="1600" dirty="0"/>
              <a:t>Enable wireless communication between APs (Ad-hoc mode)</a:t>
            </a:r>
          </a:p>
          <a:p>
            <a:pPr lvl="1"/>
            <a:r>
              <a:rPr kumimoji="1" lang="en-US" altLang="ja-JP" sz="1600" u="sng" dirty="0"/>
              <a:t>Mesh (11s)</a:t>
            </a:r>
          </a:p>
          <a:p>
            <a:pPr lvl="2"/>
            <a:r>
              <a:rPr kumimoji="1" lang="en-US" altLang="ja-JP" sz="1600" dirty="0"/>
              <a:t>Relay operation and routing to build a mesh network between APs/STAs</a:t>
            </a:r>
          </a:p>
          <a:p>
            <a:pPr lvl="1"/>
            <a:r>
              <a:rPr kumimoji="1" lang="en-US" altLang="ja-JP" sz="1600" u="sng" dirty="0"/>
              <a:t>DMG Relay (11ad)</a:t>
            </a:r>
          </a:p>
          <a:p>
            <a:pPr lvl="2"/>
            <a:r>
              <a:rPr kumimoji="1" lang="en-US" altLang="ja-JP" sz="1600" dirty="0"/>
              <a:t>Operation for 60GHz band wireless relay (Link Switching, Link cooperation)</a:t>
            </a:r>
          </a:p>
          <a:p>
            <a:pPr lvl="1"/>
            <a:r>
              <a:rPr kumimoji="1" lang="en-US" altLang="ja-JP" sz="1600" u="sng" dirty="0"/>
              <a:t>S1G Relay (11ah)</a:t>
            </a:r>
          </a:p>
          <a:p>
            <a:pPr lvl="2"/>
            <a:r>
              <a:rPr kumimoji="1" lang="en-US" altLang="ja-JP" sz="1600" dirty="0"/>
              <a:t>Operation for sub-1GHz band wireless relay (Implicit Ack, TXOP sharing)</a:t>
            </a:r>
          </a:p>
          <a:p>
            <a:pPr marL="857250" lvl="2" indent="0">
              <a:buNone/>
            </a:pPr>
            <a:endParaRPr kumimoji="1" lang="en-US" altLang="ja-JP" sz="1600" dirty="0"/>
          </a:p>
        </p:txBody>
      </p:sp>
      <p:pic>
        <p:nvPicPr>
          <p:cNvPr id="2" name="図 1">
            <a:extLst>
              <a:ext uri="{FF2B5EF4-FFF2-40B4-BE49-F238E27FC236}">
                <a16:creationId xmlns:a16="http://schemas.microsoft.com/office/drawing/2014/main" id="{EF7D4608-4051-7BB3-84C8-59D40663FA70}"/>
              </a:ext>
            </a:extLst>
          </p:cNvPr>
          <p:cNvPicPr>
            <a:picLocks noChangeAspect="1"/>
          </p:cNvPicPr>
          <p:nvPr/>
        </p:nvPicPr>
        <p:blipFill>
          <a:blip r:embed="rId3"/>
          <a:stretch>
            <a:fillRect/>
          </a:stretch>
        </p:blipFill>
        <p:spPr>
          <a:xfrm>
            <a:off x="1295400" y="4648200"/>
            <a:ext cx="2886693" cy="1731372"/>
          </a:xfrm>
          <a:prstGeom prst="rect">
            <a:avLst/>
          </a:prstGeom>
        </p:spPr>
      </p:pic>
      <p:pic>
        <p:nvPicPr>
          <p:cNvPr id="4" name="図 3">
            <a:extLst>
              <a:ext uri="{FF2B5EF4-FFF2-40B4-BE49-F238E27FC236}">
                <a16:creationId xmlns:a16="http://schemas.microsoft.com/office/drawing/2014/main" id="{9BF4FFA1-E6CF-A1C9-6C85-B511FD2B1492}"/>
              </a:ext>
            </a:extLst>
          </p:cNvPr>
          <p:cNvPicPr>
            <a:picLocks noChangeAspect="1"/>
          </p:cNvPicPr>
          <p:nvPr/>
        </p:nvPicPr>
        <p:blipFill>
          <a:blip r:embed="rId4"/>
          <a:stretch>
            <a:fillRect/>
          </a:stretch>
        </p:blipFill>
        <p:spPr>
          <a:xfrm>
            <a:off x="4522099" y="4397125"/>
            <a:ext cx="3478901" cy="1988977"/>
          </a:xfrm>
          <a:prstGeom prst="rect">
            <a:avLst/>
          </a:prstGeom>
        </p:spPr>
      </p:pic>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(2/3)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Wi-Fi Alliance (Products)</a:t>
            </a:r>
          </a:p>
          <a:p>
            <a:pPr lvl="1"/>
            <a:r>
              <a:rPr kumimoji="1" lang="en-US" altLang="ja-JP" sz="1800" u="sng" dirty="0"/>
              <a:t>EasyMesh</a:t>
            </a:r>
          </a:p>
          <a:p>
            <a:pPr lvl="2"/>
            <a:r>
              <a:rPr kumimoji="1" lang="en-US" altLang="ja-JP" sz="1600" dirty="0"/>
              <a:t>Enables wireless relay of multiple installed in-home APs.</a:t>
            </a:r>
          </a:p>
          <a:p>
            <a:pPr lvl="2"/>
            <a:r>
              <a:rPr kumimoji="1" lang="en-US" altLang="ja-JP" sz="1600" dirty="0"/>
              <a:t>Define routing and network management by upper layers (PHY/MAC layers aren’t target of this spec).</a:t>
            </a:r>
          </a:p>
          <a:p>
            <a:pPr lvl="2"/>
            <a:r>
              <a:rPr kumimoji="1" lang="en-US" altLang="ja-JP" sz="1600" dirty="0"/>
              <a:t>AP for wireless relay has both STA Entity and AP Entity.</a:t>
            </a:r>
          </a:p>
          <a:p>
            <a:pPr lvl="2"/>
            <a:r>
              <a:rPr kumimoji="1" lang="en-US" altLang="ja-JP" sz="1600" dirty="0"/>
              <a:t>There are lot of products of EasyMesh-like AP.</a:t>
            </a:r>
          </a:p>
        </p:txBody>
      </p:sp>
      <p:pic>
        <p:nvPicPr>
          <p:cNvPr id="2" name="図 1">
            <a:extLst>
              <a:ext uri="{FF2B5EF4-FFF2-40B4-BE49-F238E27FC236}">
                <a16:creationId xmlns:a16="http://schemas.microsoft.com/office/drawing/2014/main" id="{34EA1365-B3C2-80A9-C16B-963309234A18}"/>
              </a:ext>
            </a:extLst>
          </p:cNvPr>
          <p:cNvPicPr>
            <a:picLocks noChangeAspect="1"/>
          </p:cNvPicPr>
          <p:nvPr/>
        </p:nvPicPr>
        <p:blipFill>
          <a:blip r:embed="rId3"/>
          <a:stretch>
            <a:fillRect/>
          </a:stretch>
        </p:blipFill>
        <p:spPr>
          <a:xfrm>
            <a:off x="3124200" y="3826991"/>
            <a:ext cx="3061201" cy="2556820"/>
          </a:xfrm>
          <a:prstGeom prst="rect">
            <a:avLst/>
          </a:prstGeom>
        </p:spPr>
      </p:pic>
    </p:spTree>
    <p:extLst>
      <p:ext uri="{BB962C8B-B14F-4D97-AF65-F5344CB8AC3E}">
        <p14:creationId xmlns:p14="http://schemas.microsoft.com/office/powerpoint/2010/main" val="192814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(3/3)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type</a:t>
            </a:r>
          </a:p>
          <a:p>
            <a:pPr lvl="1"/>
            <a:r>
              <a:rPr kumimoji="1" lang="en-US" altLang="ja-JP" sz="1600" u="sng" dirty="0"/>
              <a:t>“Full-Duplex” vs. “Half-Duplex”</a:t>
            </a:r>
          </a:p>
          <a:p>
            <a:pPr lvl="2"/>
            <a:r>
              <a:rPr kumimoji="1" lang="en-US" altLang="ja-JP" sz="1400" dirty="0"/>
              <a:t>FD (Full Duplex) : Can transmit Fronthaul/Backhaul simultaneously</a:t>
            </a:r>
          </a:p>
          <a:p>
            <a:pPr lvl="3"/>
            <a:r>
              <a:rPr kumimoji="1" lang="en-US" altLang="ja-JP" sz="1400" dirty="0"/>
              <a:t> Both In-band and Out-band</a:t>
            </a:r>
          </a:p>
          <a:p>
            <a:pPr lvl="2"/>
            <a:r>
              <a:rPr kumimoji="1" lang="en-US" altLang="ja-JP" sz="1400" dirty="0"/>
              <a:t>HD (Half Duplex) : Cannot transmit Fronthaul/Backhaul simultaneously</a:t>
            </a:r>
          </a:p>
          <a:p>
            <a:pPr lvl="1"/>
            <a:r>
              <a:rPr kumimoji="1" lang="en-US" altLang="ja-JP" sz="1600" u="sng" dirty="0"/>
              <a:t>“Amplify and Forward” vs. “Decode and Forward”</a:t>
            </a:r>
          </a:p>
          <a:p>
            <a:pPr lvl="2"/>
            <a:r>
              <a:rPr kumimoji="1" lang="en-US" altLang="ja-JP" sz="1400" dirty="0"/>
              <a:t>AF (Amplify and Forward) : Received signals are amplified and relayed without decoding</a:t>
            </a:r>
          </a:p>
          <a:p>
            <a:pPr lvl="2"/>
            <a:r>
              <a:rPr kumimoji="1" lang="en-US" altLang="ja-JP" sz="1400" dirty="0"/>
              <a:t>DF (Decode and Forward) : Received signals are decoded, re-coded, amplified and relayed</a:t>
            </a:r>
          </a:p>
          <a:p>
            <a:endParaRPr kumimoji="1" lang="en-US" altLang="ja-JP" sz="1200" dirty="0"/>
          </a:p>
          <a:p>
            <a:r>
              <a:rPr kumimoji="1" lang="en-US" altLang="ja-JP" sz="1800" dirty="0"/>
              <a:t>Enabled relay type for each spec/feature</a:t>
            </a:r>
          </a:p>
        </p:txBody>
      </p:sp>
      <p:graphicFrame>
        <p:nvGraphicFramePr>
          <p:cNvPr id="2" name="表 3">
            <a:extLst>
              <a:ext uri="{FF2B5EF4-FFF2-40B4-BE49-F238E27FC236}">
                <a16:creationId xmlns:a16="http://schemas.microsoft.com/office/drawing/2014/main" id="{2F59ABF8-4A7C-C4A3-A136-40BA131D448C}"/>
              </a:ext>
            </a:extLst>
          </p:cNvPr>
          <p:cNvGraphicFramePr>
            <a:graphicFrameLocks noGrp="1"/>
          </p:cNvGraphicFramePr>
          <p:nvPr>
            <p:extLst>
              <p:ext uri="{D42A27DB-BD31-4B8C-83A1-F6EECF244321}">
                <p14:modId xmlns:p14="http://schemas.microsoft.com/office/powerpoint/2010/main" val="2233587418"/>
              </p:ext>
            </p:extLst>
          </p:nvPr>
        </p:nvGraphicFramePr>
        <p:xfrm>
          <a:off x="1881073" y="4353560"/>
          <a:ext cx="5453760" cy="2047240"/>
        </p:xfrm>
        <a:graphic>
          <a:graphicData uri="http://schemas.openxmlformats.org/drawingml/2006/table">
            <a:tbl>
              <a:tblPr firstRow="1" bandRow="1">
                <a:tableStyleId>{5C22544A-7EE6-4342-B048-85BDC9FD1C3A}</a:tableStyleId>
              </a:tblPr>
              <a:tblGrid>
                <a:gridCol w="784923">
                  <a:extLst>
                    <a:ext uri="{9D8B030D-6E8A-4147-A177-3AD203B41FA5}">
                      <a16:colId xmlns:a16="http://schemas.microsoft.com/office/drawing/2014/main" val="3048559524"/>
                    </a:ext>
                  </a:extLst>
                </a:gridCol>
                <a:gridCol w="1232217">
                  <a:extLst>
                    <a:ext uri="{9D8B030D-6E8A-4147-A177-3AD203B41FA5}">
                      <a16:colId xmlns:a16="http://schemas.microsoft.com/office/drawing/2014/main" val="3965871945"/>
                    </a:ext>
                  </a:extLst>
                </a:gridCol>
                <a:gridCol w="841693">
                  <a:extLst>
                    <a:ext uri="{9D8B030D-6E8A-4147-A177-3AD203B41FA5}">
                      <a16:colId xmlns:a16="http://schemas.microsoft.com/office/drawing/2014/main" val="2509913637"/>
                    </a:ext>
                  </a:extLst>
                </a:gridCol>
                <a:gridCol w="841693">
                  <a:extLst>
                    <a:ext uri="{9D8B030D-6E8A-4147-A177-3AD203B41FA5}">
                      <a16:colId xmlns:a16="http://schemas.microsoft.com/office/drawing/2014/main" val="643461630"/>
                    </a:ext>
                  </a:extLst>
                </a:gridCol>
                <a:gridCol w="876617">
                  <a:extLst>
                    <a:ext uri="{9D8B030D-6E8A-4147-A177-3AD203B41FA5}">
                      <a16:colId xmlns:a16="http://schemas.microsoft.com/office/drawing/2014/main" val="1014355469"/>
                    </a:ext>
                  </a:extLst>
                </a:gridCol>
                <a:gridCol w="876617">
                  <a:extLst>
                    <a:ext uri="{9D8B030D-6E8A-4147-A177-3AD203B41FA5}">
                      <a16:colId xmlns:a16="http://schemas.microsoft.com/office/drawing/2014/main" val="1981735495"/>
                    </a:ext>
                  </a:extLst>
                </a:gridCol>
              </a:tblGrid>
              <a:tr h="140789">
                <a:tc>
                  <a:txBody>
                    <a:bodyPr/>
                    <a:lstStyle/>
                    <a:p>
                      <a:pPr algn="ctr"/>
                      <a:r>
                        <a:rPr kumimoji="1" lang="en-US" altLang="ja-JP" sz="1600" dirty="0">
                          <a:solidFill>
                            <a:schemeClr val="tx1"/>
                          </a:solidFill>
                        </a:rPr>
                        <a:t>Spec</a:t>
                      </a:r>
                      <a:endParaRPr kumimoji="1" lang="ja-JP" alt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Feature</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58962054"/>
                  </a:ext>
                </a:extLst>
              </a:tr>
              <a:tr h="0">
                <a:tc rowSpan="4">
                  <a:txBody>
                    <a:bodyPr/>
                    <a:lstStyle/>
                    <a:p>
                      <a:pPr algn="ctr"/>
                      <a:r>
                        <a:rPr kumimoji="1" lang="en-US" altLang="ja-JP" sz="1600" dirty="0"/>
                        <a:t>802.11</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t>WDS</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8807482"/>
                  </a:ext>
                </a:extLst>
              </a:tr>
              <a:tr h="153261">
                <a:tc vMerge="1">
                  <a:txBody>
                    <a:bodyPr/>
                    <a:lstStyle/>
                    <a:p>
                      <a:endParaRPr kumimoji="1" lang="ja-JP" altLang="en-US" dirty="0"/>
                    </a:p>
                  </a:txBody>
                  <a:tcPr/>
                </a:tc>
                <a:tc>
                  <a:txBody>
                    <a:bodyPr/>
                    <a:lstStyle/>
                    <a:p>
                      <a:pPr algn="ctr"/>
                      <a:r>
                        <a:rPr kumimoji="1" lang="en-US" altLang="ja-JP" sz="1600" dirty="0"/>
                        <a:t>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4800412"/>
                  </a:ext>
                </a:extLst>
              </a:tr>
              <a:tr h="122781">
                <a:tc vMerge="1">
                  <a:txBody>
                    <a:bodyPr/>
                    <a:lstStyle/>
                    <a:p>
                      <a:endParaRPr kumimoji="1" lang="ja-JP" altLang="en-US" dirty="0"/>
                    </a:p>
                  </a:txBody>
                  <a:tcPr/>
                </a:tc>
                <a:tc>
                  <a:txBody>
                    <a:bodyPr/>
                    <a:lstStyle/>
                    <a:p>
                      <a:pPr algn="ctr"/>
                      <a:r>
                        <a:rPr kumimoji="1" lang="en-US" altLang="ja-JP" sz="1600" dirty="0"/>
                        <a:t>DMG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18849"/>
                  </a:ext>
                </a:extLst>
              </a:tr>
              <a:tr h="0">
                <a:tc vMerge="1">
                  <a:txBody>
                    <a:bodyPr/>
                    <a:lstStyle/>
                    <a:p>
                      <a:endParaRPr kumimoji="1" lang="ja-JP" altLang="en-US" dirty="0"/>
                    </a:p>
                  </a:txBody>
                  <a:tcPr/>
                </a:tc>
                <a:tc>
                  <a:txBody>
                    <a:bodyPr/>
                    <a:lstStyle/>
                    <a:p>
                      <a:pPr algn="ctr"/>
                      <a:r>
                        <a:rPr kumimoji="1" lang="en-US" altLang="ja-JP" sz="1600" dirty="0"/>
                        <a:t>S1G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8240692"/>
                  </a:ext>
                </a:extLst>
              </a:tr>
              <a:tr h="370840">
                <a:tc>
                  <a:txBody>
                    <a:bodyPr/>
                    <a:lstStyle/>
                    <a:p>
                      <a:pPr algn="ctr"/>
                      <a:r>
                        <a:rPr kumimoji="1" lang="en-US" altLang="ja-JP" sz="1600" dirty="0"/>
                        <a:t>WFA</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600" dirty="0"/>
                        <a:t>EasyMesh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13090956"/>
                  </a:ext>
                </a:extLst>
              </a:tr>
            </a:tbl>
          </a:graphicData>
        </a:graphic>
      </p:graphicFrame>
    </p:spTree>
    <p:extLst>
      <p:ext uri="{BB962C8B-B14F-4D97-AF65-F5344CB8AC3E}">
        <p14:creationId xmlns:p14="http://schemas.microsoft.com/office/powerpoint/2010/main" val="229141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Future Directions of Relay Architecture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Since coverage extension with high reliability is required for next generation Wi-Fi, it is desirable to decode once at the relay node.</a:t>
            </a:r>
          </a:p>
          <a:p>
            <a:pPr lvl="1"/>
            <a:r>
              <a:rPr kumimoji="1" lang="en-US" altLang="ja-JP" sz="1600" dirty="0"/>
              <a:t>AF (Amplify and Forward) accumulates noise, making it difficult to improve reliability.</a:t>
            </a:r>
          </a:p>
          <a:p>
            <a:endParaRPr kumimoji="1" lang="en-US" altLang="ja-JP" sz="1800" dirty="0"/>
          </a:p>
          <a:p>
            <a:r>
              <a:rPr kumimoji="1" lang="en-US" altLang="ja-JP" sz="1800" dirty="0"/>
              <a:t>Currently, many standards/products can be configured for </a:t>
            </a:r>
            <a:r>
              <a:rPr kumimoji="1" lang="en-US" altLang="ja-JP" sz="1800" dirty="0">
                <a:solidFill>
                  <a:srgbClr val="0B66DF"/>
                </a:solidFill>
              </a:rPr>
              <a:t>Out-Band Full-Duplex (FD) </a:t>
            </a:r>
            <a:r>
              <a:rPr kumimoji="1" lang="en-US" altLang="ja-JP" sz="1800" dirty="0"/>
              <a:t>and we should consider on this type.</a:t>
            </a:r>
          </a:p>
          <a:p>
            <a:pPr lvl="1"/>
            <a:r>
              <a:rPr kumimoji="1" lang="en-US" altLang="ja-JP" sz="1600" dirty="0"/>
              <a:t>In S1G Relay and EasyMesh, it is assumed that the relay node has both STA Entity and AP Entity, and each can be configured with a different channel (band).</a:t>
            </a:r>
          </a:p>
          <a:p>
            <a:pPr lvl="1"/>
            <a:r>
              <a:rPr kumimoji="1" lang="en-US" altLang="ja-JP" sz="1600" dirty="0"/>
              <a:t>The relay node can be just after the MAC SAP (for S1G Relay) or in the DS (Distributed System) (for Easy Mesh). In  both cases, the relay operation is performed after all processing at MAC layer is completed.</a:t>
            </a:r>
          </a:p>
          <a:p>
            <a:pPr lvl="1"/>
            <a:r>
              <a:rPr kumimoji="1" lang="en-US" altLang="ja-JP" sz="1600" dirty="0"/>
              <a:t>Of course, a more simplified relay node could be introduced.</a:t>
            </a:r>
          </a:p>
        </p:txBody>
      </p:sp>
    </p:spTree>
    <p:extLst>
      <p:ext uri="{BB962C8B-B14F-4D97-AF65-F5344CB8AC3E}">
        <p14:creationId xmlns:p14="http://schemas.microsoft.com/office/powerpoint/2010/main" val="269386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Issues of Current Relay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When relaying packets after processing in MAC layer, throughput may be reduced because some packets are buffered in the "Reordering Buffer".</a:t>
            </a:r>
          </a:p>
          <a:p>
            <a:pPr lvl="1"/>
            <a:r>
              <a:rPr kumimoji="1" lang="en-US" altLang="ja-JP" sz="1600" dirty="0"/>
              <a:t>When some packets are lost on the backhaul, packets after the lost packet are buffered in Reordering Buffer of the relay device. (packets before the lost packet are transferred to STA).</a:t>
            </a:r>
          </a:p>
          <a:p>
            <a:pPr lvl="1"/>
            <a:r>
              <a:rPr kumimoji="1" lang="en-US" altLang="ja-JP" sz="1600" dirty="0"/>
              <a:t>In this case, even if the channel of Fronthaul link is idle, sufficient relay transmission is not performed, resulting in a decrease in throughput (longer transmission time).</a:t>
            </a:r>
          </a:p>
        </p:txBody>
      </p:sp>
      <p:pic>
        <p:nvPicPr>
          <p:cNvPr id="59" name="図 58">
            <a:extLst>
              <a:ext uri="{FF2B5EF4-FFF2-40B4-BE49-F238E27FC236}">
                <a16:creationId xmlns:a16="http://schemas.microsoft.com/office/drawing/2014/main" id="{08F6CADD-EE6C-EA50-2BE3-9CADCBDA4C7A}"/>
              </a:ext>
            </a:extLst>
          </p:cNvPr>
          <p:cNvPicPr>
            <a:picLocks noChangeAspect="1"/>
          </p:cNvPicPr>
          <p:nvPr/>
        </p:nvPicPr>
        <p:blipFill>
          <a:blip r:embed="rId3"/>
          <a:stretch>
            <a:fillRect/>
          </a:stretch>
        </p:blipFill>
        <p:spPr>
          <a:xfrm>
            <a:off x="3016845" y="4387311"/>
            <a:ext cx="5974755" cy="1819275"/>
          </a:xfrm>
          <a:prstGeom prst="rect">
            <a:avLst/>
          </a:prstGeom>
        </p:spPr>
      </p:pic>
      <p:pic>
        <p:nvPicPr>
          <p:cNvPr id="61" name="図 60">
            <a:extLst>
              <a:ext uri="{FF2B5EF4-FFF2-40B4-BE49-F238E27FC236}">
                <a16:creationId xmlns:a16="http://schemas.microsoft.com/office/drawing/2014/main" id="{9846E1BA-A75E-CB63-CB6A-34760E4F4A6D}"/>
              </a:ext>
            </a:extLst>
          </p:cNvPr>
          <p:cNvPicPr>
            <a:picLocks noChangeAspect="1"/>
          </p:cNvPicPr>
          <p:nvPr/>
        </p:nvPicPr>
        <p:blipFill>
          <a:blip r:embed="rId4"/>
          <a:stretch>
            <a:fillRect/>
          </a:stretch>
        </p:blipFill>
        <p:spPr>
          <a:xfrm>
            <a:off x="420869" y="3989383"/>
            <a:ext cx="2573511" cy="1159930"/>
          </a:xfrm>
          <a:prstGeom prst="rect">
            <a:avLst/>
          </a:prstGeom>
        </p:spPr>
      </p:pic>
      <p:pic>
        <p:nvPicPr>
          <p:cNvPr id="62" name="図 61">
            <a:extLst>
              <a:ext uri="{FF2B5EF4-FFF2-40B4-BE49-F238E27FC236}">
                <a16:creationId xmlns:a16="http://schemas.microsoft.com/office/drawing/2014/main" id="{2B509202-02FF-F153-E076-69C8AF334970}"/>
              </a:ext>
            </a:extLst>
          </p:cNvPr>
          <p:cNvPicPr>
            <a:picLocks noChangeAspect="1"/>
          </p:cNvPicPr>
          <p:nvPr/>
        </p:nvPicPr>
        <p:blipFill>
          <a:blip r:embed="rId5"/>
          <a:stretch>
            <a:fillRect/>
          </a:stretch>
        </p:blipFill>
        <p:spPr>
          <a:xfrm>
            <a:off x="1066800" y="5234218"/>
            <a:ext cx="1484882" cy="1242782"/>
          </a:xfrm>
          <a:prstGeom prst="rect">
            <a:avLst/>
          </a:prstGeom>
        </p:spPr>
      </p:pic>
      <p:sp>
        <p:nvSpPr>
          <p:cNvPr id="63" name="吹き出し: 四角形 62">
            <a:extLst>
              <a:ext uri="{FF2B5EF4-FFF2-40B4-BE49-F238E27FC236}">
                <a16:creationId xmlns:a16="http://schemas.microsoft.com/office/drawing/2014/main" id="{44C73283-B470-7177-BEFE-740D73501C7C}"/>
              </a:ext>
            </a:extLst>
          </p:cNvPr>
          <p:cNvSpPr/>
          <p:nvPr/>
        </p:nvSpPr>
        <p:spPr bwMode="auto">
          <a:xfrm>
            <a:off x="990600"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AB18AB07-77D8-0230-B054-C10CD6F45909}"/>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C56CFF1-FE64-0453-F41F-5F6F37555F14}"/>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129666E6-AFB3-2DE0-FC7B-4F08F523CA45}"/>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EBC98A5-D683-01C1-AB6B-21581E86EB0B}"/>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36862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図 65">
            <a:extLst>
              <a:ext uri="{FF2B5EF4-FFF2-40B4-BE49-F238E27FC236}">
                <a16:creationId xmlns:a16="http://schemas.microsoft.com/office/drawing/2014/main" id="{806D3503-1224-E9D6-4052-7EE51A584D81}"/>
              </a:ext>
            </a:extLst>
          </p:cNvPr>
          <p:cNvPicPr>
            <a:picLocks noChangeAspect="1"/>
          </p:cNvPicPr>
          <p:nvPr/>
        </p:nvPicPr>
        <p:blipFill>
          <a:blip r:embed="rId3"/>
          <a:stretch>
            <a:fillRect/>
          </a:stretch>
        </p:blipFill>
        <p:spPr>
          <a:xfrm>
            <a:off x="3015600" y="4408482"/>
            <a:ext cx="5976000" cy="1807630"/>
          </a:xfrm>
          <a:prstGeom prst="rect">
            <a:avLst/>
          </a:prstGeom>
        </p:spPr>
      </p:pic>
      <p:pic>
        <p:nvPicPr>
          <p:cNvPr id="65" name="図 64">
            <a:extLst>
              <a:ext uri="{FF2B5EF4-FFF2-40B4-BE49-F238E27FC236}">
                <a16:creationId xmlns:a16="http://schemas.microsoft.com/office/drawing/2014/main" id="{E74FB66A-BC5F-D731-C0E8-42316906F75E}"/>
              </a:ext>
            </a:extLst>
          </p:cNvPr>
          <p:cNvPicPr>
            <a:picLocks noChangeAspect="1"/>
          </p:cNvPicPr>
          <p:nvPr/>
        </p:nvPicPr>
        <p:blipFill>
          <a:blip r:embed="rId4"/>
          <a:stretch>
            <a:fillRect/>
          </a:stretch>
        </p:blipFill>
        <p:spPr>
          <a:xfrm>
            <a:off x="1063637" y="5225512"/>
            <a:ext cx="1486800" cy="1247778"/>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New Architecture: Relay MLO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solidFill>
                  <a:srgbClr val="0B66DF"/>
                </a:solidFill>
              </a:rPr>
              <a:t>Relay MLD Node</a:t>
            </a:r>
            <a:r>
              <a:rPr kumimoji="1" lang="en-US" altLang="ja-JP" sz="1800" dirty="0"/>
              <a:t>: Newly defined node that relays in front of Reordering Buffer using MLO Architecture.</a:t>
            </a:r>
          </a:p>
          <a:p>
            <a:pPr lvl="1"/>
            <a:r>
              <a:rPr kumimoji="1" lang="en-US" altLang="ja-JP" sz="1600" dirty="0"/>
              <a:t>Relay MLD Node: MLD with both STA Entity and AP Entity</a:t>
            </a:r>
          </a:p>
          <a:p>
            <a:pPr lvl="1"/>
            <a:r>
              <a:rPr kumimoji="1" lang="en-US" altLang="ja-JP" sz="1600" dirty="0"/>
              <a:t>By relaying in the middle of MAC layer to skip Reordering Buffer, packets after lost packet in Backhaul can be relayed sequentially. It is expected to avoid throughput degradation during relay communication.</a:t>
            </a:r>
          </a:p>
          <a:p>
            <a:pPr lvl="1"/>
            <a:r>
              <a:rPr kumimoji="1" lang="en-US" altLang="ja-JP" sz="1600" dirty="0"/>
              <a:t>Further reduction of latency may be expected by skipping some blocks (Encryption/Decryption, Linux layer, and so on).</a:t>
            </a:r>
            <a:endParaRPr kumimoji="1" lang="en-US" altLang="ja-JP" sz="1800" dirty="0"/>
          </a:p>
        </p:txBody>
      </p:sp>
      <p:pic>
        <p:nvPicPr>
          <p:cNvPr id="61" name="図 60">
            <a:extLst>
              <a:ext uri="{FF2B5EF4-FFF2-40B4-BE49-F238E27FC236}">
                <a16:creationId xmlns:a16="http://schemas.microsoft.com/office/drawing/2014/main" id="{375314C0-2B60-367D-DDA4-316CAB889D78}"/>
              </a:ext>
            </a:extLst>
          </p:cNvPr>
          <p:cNvPicPr>
            <a:picLocks noChangeAspect="1"/>
          </p:cNvPicPr>
          <p:nvPr/>
        </p:nvPicPr>
        <p:blipFill>
          <a:blip r:embed="rId5"/>
          <a:stretch>
            <a:fillRect/>
          </a:stretch>
        </p:blipFill>
        <p:spPr>
          <a:xfrm>
            <a:off x="419624" y="3989383"/>
            <a:ext cx="2573511" cy="1159930"/>
          </a:xfrm>
          <a:prstGeom prst="rect">
            <a:avLst/>
          </a:prstGeom>
        </p:spPr>
      </p:pic>
      <p:sp>
        <p:nvSpPr>
          <p:cNvPr id="63" name="吹き出し: 四角形 62">
            <a:extLst>
              <a:ext uri="{FF2B5EF4-FFF2-40B4-BE49-F238E27FC236}">
                <a16:creationId xmlns:a16="http://schemas.microsoft.com/office/drawing/2014/main" id="{62F6E261-60C6-89B1-C4E3-C812C105CE38}"/>
              </a:ext>
            </a:extLst>
          </p:cNvPr>
          <p:cNvSpPr/>
          <p:nvPr/>
        </p:nvSpPr>
        <p:spPr bwMode="auto">
          <a:xfrm>
            <a:off x="989355"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36BDA072-6B10-CED3-5780-1BC1AFB7F5C3}"/>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BB0FBC6-4E03-4456-819A-4FC33AEE6D93}"/>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00CF513C-ECDD-06A2-201A-81ED196641F7}"/>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92A6C44D-3904-2F20-4CBF-48704FAE1E06}"/>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277160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Evaluated the performance of  Relay MLD Node</a:t>
            </a:r>
            <a:endParaRPr kumimoji="1" lang="en-US" altLang="ja-JP" sz="1600" dirty="0"/>
          </a:p>
        </p:txBody>
      </p:sp>
      <p:grpSp>
        <p:nvGrpSpPr>
          <p:cNvPr id="2" name="グループ化 1">
            <a:extLst>
              <a:ext uri="{FF2B5EF4-FFF2-40B4-BE49-F238E27FC236}">
                <a16:creationId xmlns:a16="http://schemas.microsoft.com/office/drawing/2014/main" id="{0916A00B-0FC4-66E6-8595-ACA1A86E88C5}"/>
              </a:ext>
            </a:extLst>
          </p:cNvPr>
          <p:cNvGrpSpPr/>
          <p:nvPr/>
        </p:nvGrpSpPr>
        <p:grpSpPr>
          <a:xfrm>
            <a:off x="3030094" y="2213810"/>
            <a:ext cx="1564566" cy="449063"/>
            <a:chOff x="1355238" y="3828182"/>
            <a:chExt cx="1564566" cy="449063"/>
          </a:xfrm>
        </p:grpSpPr>
        <p:cxnSp>
          <p:nvCxnSpPr>
            <p:cNvPr id="4" name="直線矢印コネクタ 3">
              <a:extLst>
                <a:ext uri="{FF2B5EF4-FFF2-40B4-BE49-F238E27FC236}">
                  <a16:creationId xmlns:a16="http://schemas.microsoft.com/office/drawing/2014/main" id="{DB0A64BD-6B4C-2364-9775-AEC780992E18}"/>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509BC2E-37A2-CAF8-EF9A-A80FC5A09140}"/>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38C87604-7538-8DE6-6D1F-F95D1F8243D1}"/>
                </a:ext>
              </a:extLst>
            </p:cNvPr>
            <p:cNvSpPr txBox="1"/>
            <p:nvPr/>
          </p:nvSpPr>
          <p:spPr>
            <a:xfrm>
              <a:off x="1691976" y="3828182"/>
              <a:ext cx="1227828" cy="449063"/>
            </a:xfrm>
            <a:prstGeom prst="rect">
              <a:avLst/>
            </a:prstGeom>
            <a:noFill/>
          </p:spPr>
          <p:txBody>
            <a:bodyPr wrap="none" lIns="36000" tIns="18000" rIns="36000" bIns="0" rtlCol="0" anchor="ctr" anchorCtr="0">
              <a:spAutoFit/>
            </a:bodyPr>
            <a:lstStyle/>
            <a:p>
              <a:r>
                <a:rPr kumimoji="1" lang="en-US" altLang="ja-JP" sz="1400" dirty="0">
                  <a:latin typeface="SST" panose="020B0504030504020204"/>
                </a:rPr>
                <a:t>: Backhaul Link</a:t>
              </a:r>
            </a:p>
            <a:p>
              <a:r>
                <a:rPr lang="en-US" altLang="ja-JP" sz="1400" dirty="0">
                  <a:latin typeface="SST" panose="020B0504030504020204"/>
                </a:rPr>
                <a:t>: Fronthaul Link</a:t>
              </a:r>
              <a:endParaRPr kumimoji="1" lang="ja-JP" altLang="en-US" sz="1400" dirty="0">
                <a:latin typeface="SST" panose="020B0504030504020204"/>
              </a:endParaRPr>
            </a:p>
          </p:txBody>
        </p:sp>
      </p:grpSp>
      <p:sp>
        <p:nvSpPr>
          <p:cNvPr id="9" name="テキスト ボックス 8">
            <a:extLst>
              <a:ext uri="{FF2B5EF4-FFF2-40B4-BE49-F238E27FC236}">
                <a16:creationId xmlns:a16="http://schemas.microsoft.com/office/drawing/2014/main" id="{2D5063C6-BE31-7295-4719-B076643FC223}"/>
              </a:ext>
            </a:extLst>
          </p:cNvPr>
          <p:cNvSpPr txBox="1"/>
          <p:nvPr/>
        </p:nvSpPr>
        <p:spPr>
          <a:xfrm>
            <a:off x="4866918" y="2182369"/>
            <a:ext cx="1646285"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Parameter (Data)</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graphicFrame>
        <p:nvGraphicFramePr>
          <p:cNvPr id="10" name="表 9">
            <a:extLst>
              <a:ext uri="{FF2B5EF4-FFF2-40B4-BE49-F238E27FC236}">
                <a16:creationId xmlns:a16="http://schemas.microsoft.com/office/drawing/2014/main" id="{14C21C78-E9A4-BC46-A0A7-59B5B8BE36DD}"/>
              </a:ext>
            </a:extLst>
          </p:cNvPr>
          <p:cNvGraphicFramePr>
            <a:graphicFrameLocks noGrp="1"/>
          </p:cNvGraphicFramePr>
          <p:nvPr>
            <p:extLst>
              <p:ext uri="{D42A27DB-BD31-4B8C-83A1-F6EECF244321}">
                <p14:modId xmlns:p14="http://schemas.microsoft.com/office/powerpoint/2010/main" val="2597058419"/>
              </p:ext>
            </p:extLst>
          </p:nvPr>
        </p:nvGraphicFramePr>
        <p:xfrm>
          <a:off x="5224119" y="2592793"/>
          <a:ext cx="3680656" cy="1645920"/>
        </p:xfrm>
        <a:graphic>
          <a:graphicData uri="http://schemas.openxmlformats.org/drawingml/2006/table">
            <a:tbl>
              <a:tblPr bandRow="1">
                <a:tableStyleId>{5C22544A-7EE6-4342-B048-85BDC9FD1C3A}</a:tableStyleId>
              </a:tblPr>
              <a:tblGrid>
                <a:gridCol w="1540002">
                  <a:extLst>
                    <a:ext uri="{9D8B030D-6E8A-4147-A177-3AD203B41FA5}">
                      <a16:colId xmlns:a16="http://schemas.microsoft.com/office/drawing/2014/main" val="341009744"/>
                    </a:ext>
                  </a:extLst>
                </a:gridCol>
                <a:gridCol w="2140654">
                  <a:extLst>
                    <a:ext uri="{9D8B030D-6E8A-4147-A177-3AD203B41FA5}">
                      <a16:colId xmlns:a16="http://schemas.microsoft.com/office/drawing/2014/main" val="941825001"/>
                    </a:ext>
                  </a:extLst>
                </a:gridCol>
              </a:tblGrid>
              <a:tr h="0">
                <a:tc>
                  <a:txBody>
                    <a:bodyPr/>
                    <a:lstStyle/>
                    <a:p>
                      <a:pPr algn="ctr">
                        <a:lnSpc>
                          <a:spcPct val="100000"/>
                        </a:lnSpc>
                      </a:pPr>
                      <a:r>
                        <a:rPr lang="en-US" altLang="ja-JP" sz="1200" dirty="0">
                          <a:latin typeface="SST"/>
                        </a:rPr>
                        <a:t>Packet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lang="en-US" altLang="ja-JP" sz="1200" dirty="0">
                          <a:latin typeface="SST"/>
                        </a:rPr>
                        <a:t>1500 byte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5952203"/>
                  </a:ext>
                </a:extLst>
              </a:tr>
              <a:tr h="0">
                <a:tc>
                  <a:txBody>
                    <a:bodyPr/>
                    <a:lstStyle/>
                    <a:p>
                      <a:pPr algn="ctr">
                        <a:lnSpc>
                          <a:spcPct val="100000"/>
                        </a:lnSpc>
                      </a:pPr>
                      <a:r>
                        <a:rPr kumimoji="1" lang="en-US" altLang="ja-JP" sz="1200" dirty="0">
                          <a:solidFill>
                            <a:schemeClr val="tx1"/>
                          </a:solidFill>
                          <a:latin typeface="SST"/>
                        </a:rPr>
                        <a:t>Num. of Packets</a:t>
                      </a:r>
                      <a:endParaRPr kumimoji="1" lang="ja-JP" altLang="en-US" sz="12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solidFill>
                            <a:schemeClr val="tx1"/>
                          </a:solidFill>
                          <a:latin typeface="SST"/>
                        </a:rPr>
                        <a:t>280</a:t>
                      </a:r>
                      <a:endParaRPr kumimoji="1" lang="ja-JP" altLang="en-US" sz="1200" baseline="300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370804"/>
                  </a:ext>
                </a:extLst>
              </a:tr>
              <a:tr h="0">
                <a:tc>
                  <a:txBody>
                    <a:bodyPr/>
                    <a:lstStyle/>
                    <a:p>
                      <a:pPr algn="ctr">
                        <a:lnSpc>
                          <a:spcPct val="100000"/>
                        </a:lnSpc>
                      </a:pPr>
                      <a:r>
                        <a:rPr kumimoji="1" lang="en-US" altLang="ja-JP" sz="1200" dirty="0">
                          <a:latin typeface="SST"/>
                        </a:rPr>
                        <a:t>Max Aggregation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latin typeface="SST"/>
                        </a:rPr>
                        <a:t>256</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936236"/>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PPDU</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HE, short Guard Interval</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383025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MCS</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Fix: MCS11 (1024QAM 5/6)</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31213"/>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BW</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80MHz</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229471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Tx Spatial Stream</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2</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0262924"/>
                  </a:ext>
                </a:extLst>
              </a:tr>
              <a:tr h="0">
                <a:tc>
                  <a:txBody>
                    <a:bodyPr/>
                    <a:lstStyle/>
                    <a:p>
                      <a:pPr algn="ctr">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Packet Error Rate</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From 0% To 10%</a:t>
                      </a:r>
                    </a:p>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For both Backhaul/Fronthaul</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807524"/>
                  </a:ext>
                </a:extLst>
              </a:tr>
            </a:tbl>
          </a:graphicData>
        </a:graphic>
      </p:graphicFrame>
      <p:sp>
        <p:nvSpPr>
          <p:cNvPr id="11" name="テキスト ボックス 10">
            <a:extLst>
              <a:ext uri="{FF2B5EF4-FFF2-40B4-BE49-F238E27FC236}">
                <a16:creationId xmlns:a16="http://schemas.microsoft.com/office/drawing/2014/main" id="{17152D2F-8A0C-6ED1-4468-05A970648187}"/>
              </a:ext>
            </a:extLst>
          </p:cNvPr>
          <p:cNvSpPr txBox="1"/>
          <p:nvPr/>
        </p:nvSpPr>
        <p:spPr>
          <a:xfrm>
            <a:off x="768247" y="2133600"/>
            <a:ext cx="917239"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Scenario</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12" name="テキスト ボックス 11">
            <a:extLst>
              <a:ext uri="{FF2B5EF4-FFF2-40B4-BE49-F238E27FC236}">
                <a16:creationId xmlns:a16="http://schemas.microsoft.com/office/drawing/2014/main" id="{844CE907-4683-45E8-6B4C-3A8680224B73}"/>
              </a:ext>
            </a:extLst>
          </p:cNvPr>
          <p:cNvSpPr txBox="1"/>
          <p:nvPr/>
        </p:nvSpPr>
        <p:spPr>
          <a:xfrm>
            <a:off x="676275" y="3718446"/>
            <a:ext cx="4415567" cy="138499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400" b="0" dirty="0">
                <a:latin typeface="SST" panose="020B0504030504020204"/>
              </a:rPr>
              <a:t>Full Duplex : Backhaul</a:t>
            </a:r>
            <a:r>
              <a:rPr kumimoji="1" lang="ja-JP" altLang="en-US" sz="1400" b="0" dirty="0">
                <a:latin typeface="SST" panose="020B0504030504020204"/>
              </a:rPr>
              <a:t> </a:t>
            </a:r>
            <a:r>
              <a:rPr kumimoji="1" lang="en-US" altLang="ja-JP" sz="1400" b="0" dirty="0">
                <a:latin typeface="SST" panose="020B0504030504020204"/>
              </a:rPr>
              <a:t>&amp;</a:t>
            </a:r>
            <a:r>
              <a:rPr kumimoji="1" lang="ja-JP" altLang="en-US" sz="1400" b="0" dirty="0">
                <a:latin typeface="SST" panose="020B0504030504020204"/>
              </a:rPr>
              <a:t> </a:t>
            </a:r>
            <a:r>
              <a:rPr kumimoji="1" lang="en-US" altLang="ja-JP" sz="1400" b="0" dirty="0">
                <a:latin typeface="SST" panose="020B0504030504020204"/>
              </a:rPr>
              <a:t>Fronthaul are set to different channel and can transmit simultaneously.</a:t>
            </a:r>
          </a:p>
          <a:p>
            <a:pPr marL="285750" indent="-285750">
              <a:buFont typeface="Arial" panose="020B0604020202020204" pitchFamily="34" charset="0"/>
              <a:buChar char="•"/>
            </a:pPr>
            <a:r>
              <a:rPr lang="en-US" altLang="ja-JP" sz="1400" b="0" dirty="0">
                <a:latin typeface="SST" panose="020B0504030504020204"/>
              </a:rPr>
              <a:t>Relay node can start transmission after receiving a MPDU</a:t>
            </a:r>
          </a:p>
          <a:p>
            <a:pPr marL="285750" indent="-285750">
              <a:buFont typeface="Arial" panose="020B0604020202020204" pitchFamily="34" charset="0"/>
              <a:buChar char="•"/>
            </a:pPr>
            <a:r>
              <a:rPr lang="en-US" altLang="ja-JP" sz="1400" b="0" dirty="0">
                <a:latin typeface="SST" panose="020B0504030504020204"/>
              </a:rPr>
              <a:t>Same parameters of Backhaul/Fronthaul</a:t>
            </a:r>
          </a:p>
          <a:p>
            <a:pPr marL="285750" indent="-285750">
              <a:buFont typeface="Arial" panose="020B0604020202020204" pitchFamily="34" charset="0"/>
              <a:buChar char="•"/>
            </a:pPr>
            <a:r>
              <a:rPr lang="en-US" altLang="ja-JP" sz="1400" b="0" dirty="0">
                <a:latin typeface="SST" panose="020B0504030504020204"/>
              </a:rPr>
              <a:t>Both Source/Relay have already TXOP</a:t>
            </a:r>
          </a:p>
        </p:txBody>
      </p:sp>
      <p:sp>
        <p:nvSpPr>
          <p:cNvPr id="13" name="テキスト ボックス 12">
            <a:extLst>
              <a:ext uri="{FF2B5EF4-FFF2-40B4-BE49-F238E27FC236}">
                <a16:creationId xmlns:a16="http://schemas.microsoft.com/office/drawing/2014/main" id="{CF206572-B650-593A-7427-4D642A244C44}"/>
              </a:ext>
            </a:extLst>
          </p:cNvPr>
          <p:cNvSpPr txBox="1"/>
          <p:nvPr/>
        </p:nvSpPr>
        <p:spPr>
          <a:xfrm>
            <a:off x="982808" y="2592793"/>
            <a:ext cx="710387" cy="307777"/>
          </a:xfrm>
          <a:prstGeom prst="rect">
            <a:avLst/>
          </a:prstGeom>
          <a:noFill/>
        </p:spPr>
        <p:txBody>
          <a:bodyPr wrap="none" rtlCol="0">
            <a:spAutoFit/>
          </a:bodyPr>
          <a:lstStyle/>
          <a:p>
            <a:r>
              <a:rPr kumimoji="1" lang="en-US" altLang="ja-JP" sz="1400" dirty="0"/>
              <a:t>Source</a:t>
            </a:r>
            <a:endParaRPr kumimoji="1" lang="ja-JP" altLang="en-US" sz="1400" dirty="0"/>
          </a:p>
        </p:txBody>
      </p:sp>
      <p:pic>
        <p:nvPicPr>
          <p:cNvPr id="14" name="図 13">
            <a:extLst>
              <a:ext uri="{FF2B5EF4-FFF2-40B4-BE49-F238E27FC236}">
                <a16:creationId xmlns:a16="http://schemas.microsoft.com/office/drawing/2014/main" id="{E30BE94F-E627-D022-48B9-E7DAB80A45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6925" y="3111557"/>
            <a:ext cx="309737" cy="438136"/>
          </a:xfrm>
          <a:prstGeom prst="rect">
            <a:avLst/>
          </a:prstGeom>
        </p:spPr>
      </p:pic>
      <p:cxnSp>
        <p:nvCxnSpPr>
          <p:cNvPr id="15" name="直線矢印コネクタ 14">
            <a:extLst>
              <a:ext uri="{FF2B5EF4-FFF2-40B4-BE49-F238E27FC236}">
                <a16:creationId xmlns:a16="http://schemas.microsoft.com/office/drawing/2014/main" id="{94FBF9EE-6805-A790-DC0B-6D79AE5E58CF}"/>
              </a:ext>
            </a:extLst>
          </p:cNvPr>
          <p:cNvCxnSpPr>
            <a:cxnSpLocks/>
          </p:cNvCxnSpPr>
          <p:nvPr/>
        </p:nvCxnSpPr>
        <p:spPr>
          <a:xfrm flipV="1">
            <a:off x="1594868" y="3030041"/>
            <a:ext cx="652424" cy="27277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2B1480C-361D-89E9-71F7-B03F0A8674C7}"/>
              </a:ext>
            </a:extLst>
          </p:cNvPr>
          <p:cNvSpPr txBox="1"/>
          <p:nvPr/>
        </p:nvSpPr>
        <p:spPr>
          <a:xfrm>
            <a:off x="3344648" y="2835020"/>
            <a:ext cx="520784" cy="307777"/>
          </a:xfrm>
          <a:prstGeom prst="rect">
            <a:avLst/>
          </a:prstGeom>
          <a:noFill/>
        </p:spPr>
        <p:txBody>
          <a:bodyPr wrap="none" rtlCol="0">
            <a:spAutoFit/>
          </a:bodyPr>
          <a:lstStyle/>
          <a:p>
            <a:r>
              <a:rPr kumimoji="1" lang="en-US" altLang="ja-JP" sz="1400" dirty="0"/>
              <a:t>STA</a:t>
            </a:r>
            <a:endParaRPr kumimoji="1" lang="ja-JP" altLang="en-US" sz="1400" dirty="0"/>
          </a:p>
        </p:txBody>
      </p:sp>
      <p:pic>
        <p:nvPicPr>
          <p:cNvPr id="17" name="図 16">
            <a:extLst>
              <a:ext uri="{FF2B5EF4-FFF2-40B4-BE49-F238E27FC236}">
                <a16:creationId xmlns:a16="http://schemas.microsoft.com/office/drawing/2014/main" id="{3CADA9A6-D32E-7E55-4373-E1C2CC1A3C0F}"/>
              </a:ext>
            </a:extLst>
          </p:cNvPr>
          <p:cNvPicPr>
            <a:picLocks noChangeAspect="1"/>
          </p:cNvPicPr>
          <p:nvPr/>
        </p:nvPicPr>
        <p:blipFill>
          <a:blip r:embed="rId4"/>
          <a:stretch>
            <a:fillRect/>
          </a:stretch>
        </p:blipFill>
        <p:spPr>
          <a:xfrm>
            <a:off x="1083425" y="2861313"/>
            <a:ext cx="451919" cy="782447"/>
          </a:xfrm>
          <a:prstGeom prst="rect">
            <a:avLst/>
          </a:prstGeom>
        </p:spPr>
      </p:pic>
      <p:pic>
        <p:nvPicPr>
          <p:cNvPr id="18" name="図 17">
            <a:extLst>
              <a:ext uri="{FF2B5EF4-FFF2-40B4-BE49-F238E27FC236}">
                <a16:creationId xmlns:a16="http://schemas.microsoft.com/office/drawing/2014/main" id="{A7AC5D7F-BAAA-63AE-0638-186D8D985E28}"/>
              </a:ext>
            </a:extLst>
          </p:cNvPr>
          <p:cNvPicPr>
            <a:picLocks noChangeAspect="1"/>
          </p:cNvPicPr>
          <p:nvPr/>
        </p:nvPicPr>
        <p:blipFill>
          <a:blip r:embed="rId4"/>
          <a:stretch>
            <a:fillRect/>
          </a:stretch>
        </p:blipFill>
        <p:spPr>
          <a:xfrm>
            <a:off x="2249043" y="2470089"/>
            <a:ext cx="451919" cy="782447"/>
          </a:xfrm>
          <a:prstGeom prst="rect">
            <a:avLst/>
          </a:prstGeom>
        </p:spPr>
      </p:pic>
      <p:sp>
        <p:nvSpPr>
          <p:cNvPr id="19" name="テキスト ボックス 18">
            <a:extLst>
              <a:ext uri="{FF2B5EF4-FFF2-40B4-BE49-F238E27FC236}">
                <a16:creationId xmlns:a16="http://schemas.microsoft.com/office/drawing/2014/main" id="{4B386303-1AB3-49C2-0AD5-5F2BD505A7CE}"/>
              </a:ext>
            </a:extLst>
          </p:cNvPr>
          <p:cNvSpPr txBox="1"/>
          <p:nvPr/>
        </p:nvSpPr>
        <p:spPr>
          <a:xfrm>
            <a:off x="2239582" y="3252536"/>
            <a:ext cx="623889" cy="307777"/>
          </a:xfrm>
          <a:prstGeom prst="rect">
            <a:avLst/>
          </a:prstGeom>
          <a:noFill/>
        </p:spPr>
        <p:txBody>
          <a:bodyPr wrap="none" rtlCol="0">
            <a:spAutoFit/>
          </a:bodyPr>
          <a:lstStyle/>
          <a:p>
            <a:r>
              <a:rPr kumimoji="1" lang="en-US" altLang="ja-JP" sz="1400" dirty="0"/>
              <a:t>Relay</a:t>
            </a:r>
            <a:endParaRPr kumimoji="1" lang="ja-JP" altLang="en-US" sz="1400" dirty="0"/>
          </a:p>
        </p:txBody>
      </p:sp>
      <p:cxnSp>
        <p:nvCxnSpPr>
          <p:cNvPr id="20" name="直線矢印コネクタ 19">
            <a:extLst>
              <a:ext uri="{FF2B5EF4-FFF2-40B4-BE49-F238E27FC236}">
                <a16:creationId xmlns:a16="http://schemas.microsoft.com/office/drawing/2014/main" id="{3DAE21B7-0B90-F67F-F96F-91D43F4633D7}"/>
              </a:ext>
            </a:extLst>
          </p:cNvPr>
          <p:cNvCxnSpPr>
            <a:cxnSpLocks/>
          </p:cNvCxnSpPr>
          <p:nvPr/>
        </p:nvCxnSpPr>
        <p:spPr>
          <a:xfrm>
            <a:off x="2732731" y="3024543"/>
            <a:ext cx="747677" cy="292186"/>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7B6E28DA-162E-EAA0-3F74-CD8008DDB2A0}"/>
              </a:ext>
            </a:extLst>
          </p:cNvPr>
          <p:cNvSpPr txBox="1"/>
          <p:nvPr/>
        </p:nvSpPr>
        <p:spPr>
          <a:xfrm>
            <a:off x="710470" y="5215048"/>
            <a:ext cx="745910"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Metric</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25" name="テキスト ボックス 24">
            <a:extLst>
              <a:ext uri="{FF2B5EF4-FFF2-40B4-BE49-F238E27FC236}">
                <a16:creationId xmlns:a16="http://schemas.microsoft.com/office/drawing/2014/main" id="{693DD799-4866-8661-AA47-18C9D89C6484}"/>
              </a:ext>
            </a:extLst>
          </p:cNvPr>
          <p:cNvSpPr txBox="1"/>
          <p:nvPr/>
        </p:nvSpPr>
        <p:spPr>
          <a:xfrm>
            <a:off x="842150" y="5486400"/>
            <a:ext cx="7459699" cy="954107"/>
          </a:xfrm>
          <a:prstGeom prst="rect">
            <a:avLst/>
          </a:prstGeom>
          <a:noFill/>
        </p:spPr>
        <p:txBody>
          <a:bodyPr wrap="square" rtlCol="0">
            <a:spAutoFit/>
          </a:bodyPr>
          <a:lstStyle/>
          <a:p>
            <a:r>
              <a:rPr lang="en-US" altLang="ja-JP" sz="1400" b="0" dirty="0">
                <a:latin typeface="SST" panose="020B0504030504020204"/>
              </a:rPr>
              <a:t>Effective throughput is calculated from the time required to complete all packet transmissions (Transmission Time)</a:t>
            </a:r>
          </a:p>
          <a:p>
            <a:pPr marL="285750" indent="-285750">
              <a:buFont typeface="Arial" panose="020B0604020202020204" pitchFamily="34" charset="0"/>
              <a:buChar char="•"/>
            </a:pPr>
            <a:r>
              <a:rPr lang="en-US" altLang="ja-JP" sz="1400" dirty="0">
                <a:latin typeface="SST" panose="020B0504030504020204"/>
              </a:rPr>
              <a:t>Normal  Relay </a:t>
            </a:r>
            <a:r>
              <a:rPr lang="en-US" altLang="ja-JP" sz="1400" b="0" dirty="0">
                <a:latin typeface="SST" panose="020B0504030504020204"/>
              </a:rPr>
              <a:t>: Relay only packets before the packet that was lost during backhaul transmission</a:t>
            </a:r>
          </a:p>
          <a:p>
            <a:pPr marL="285750" indent="-285750">
              <a:buFont typeface="Arial" panose="020B0604020202020204" pitchFamily="34" charset="0"/>
              <a:buChar char="•"/>
            </a:pPr>
            <a:r>
              <a:rPr lang="en-US" altLang="ja-JP" sz="1400" dirty="0">
                <a:latin typeface="SST" panose="020B0504030504020204"/>
              </a:rPr>
              <a:t>MLO Relay </a:t>
            </a:r>
            <a:r>
              <a:rPr lang="en-US" altLang="ja-JP" sz="1400" b="0" dirty="0">
                <a:latin typeface="SST" panose="020B0504030504020204"/>
              </a:rPr>
              <a:t>: Successfully acquired packets are relayed sequentially during backhaul transmission</a:t>
            </a:r>
          </a:p>
        </p:txBody>
      </p:sp>
    </p:spTree>
    <p:extLst>
      <p:ext uri="{BB962C8B-B14F-4D97-AF65-F5344CB8AC3E}">
        <p14:creationId xmlns:p14="http://schemas.microsoft.com/office/powerpoint/2010/main" val="326714938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7875a4f5-9099-470b-8e58-c7d70784d9cc" Revision="1" Stencil="System.MyShapes" StencilVersion="1.0"/>
</Control>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ontrol xmlns="http://schemas.microsoft.com/VisualStudio/2011/storyboarding/control">
  <Id Name="7875a4f5-9099-470b-8e58-c7d70784d9cc" Revision="1" Stencil="System.MyShapes" StencilVersion="1.0"/>
</Control>
</file>

<file path=customXml/item4.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5" ma:contentTypeDescription="Create a new document." ma:contentTypeScope="" ma:versionID="2621e745b969fdcf15d54e56ae217296">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2cb8aebeb77dd53d989d8bc37b9efe23"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Props1.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customXml/itemProps2.xml><?xml version="1.0" encoding="utf-8"?>
<ds:datastoreItem xmlns:ds="http://schemas.openxmlformats.org/officeDocument/2006/customXml" ds:itemID="{7ABE6760-8FEA-4EB3-839A-BA0957C748DD}">
  <ds:schemaRefs>
    <ds:schemaRef ds:uri="http://schemas.microsoft.com/sharepoint/v3/contenttype/forms"/>
  </ds:schemaRefs>
</ds:datastoreItem>
</file>

<file path=customXml/itemProps3.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4.xml><?xml version="1.0" encoding="utf-8"?>
<ds:datastoreItem xmlns:ds="http://schemas.openxmlformats.org/officeDocument/2006/customXml" ds:itemID="{13C3CCCA-14FD-4ACC-8F9B-12A6276315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D1248C0D-0AD9-4A32-A255-ABDFFA64DCF7}">
  <ds:schemaRefs>
    <ds:schemaRef ds:uri="http://schemas.microsoft.com/office/2006/documentManagement/types"/>
    <ds:schemaRef ds:uri="9f9165a0-2197-4ad8-a0aa-dc75c8979fda"/>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7fd4e17a-388a-44c6-bd21-933d62697e6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161423</TotalTime>
  <Words>1700</Words>
  <Application>Microsoft Office PowerPoint</Application>
  <PresentationFormat>画面に合わせる (4:3)</PresentationFormat>
  <Paragraphs>242</Paragraphs>
  <Slides>14</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SST</vt:lpstr>
      <vt:lpstr>Arial</vt:lpstr>
      <vt:lpstr>Times New Roman</vt:lpstr>
      <vt:lpstr>Wingdings</vt:lpstr>
      <vt:lpstr>Default Design</vt:lpstr>
      <vt:lpstr>Consideration on UHR Relay Architecture</vt:lpstr>
      <vt:lpstr>Introduction</vt:lpstr>
      <vt:lpstr>Recap on Relay Communication (1/3)</vt:lpstr>
      <vt:lpstr>Recap on Relay Communication (2/3)</vt:lpstr>
      <vt:lpstr>Recap on Relay Communication (3/3)</vt:lpstr>
      <vt:lpstr>Future Directions of Relay Architecture</vt:lpstr>
      <vt:lpstr>Issues of Current Relay Node</vt:lpstr>
      <vt:lpstr>New Architecture: Relay MLO Node</vt:lpstr>
      <vt:lpstr>Simulation Parameters</vt:lpstr>
      <vt:lpstr>Simulation Results</vt:lpstr>
      <vt:lpstr>Discussion Points</vt:lpstr>
      <vt:lpstr>Summary</vt:lpstr>
      <vt:lpstr>Reference</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Kosuke Aio</cp:lastModifiedBy>
  <cp:revision>308</cp:revision>
  <cp:lastPrinted>2018-09-03T08:43:03Z</cp:lastPrinted>
  <dcterms:created xsi:type="dcterms:W3CDTF">1998-02-10T13:07:52Z</dcterms:created>
  <dcterms:modified xsi:type="dcterms:W3CDTF">2023-09-07T11:22:29Z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