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83" r:id="rId2"/>
    <p:sldId id="1034" r:id="rId3"/>
    <p:sldId id="1035" r:id="rId4"/>
    <p:sldId id="1054" r:id="rId5"/>
    <p:sldId id="1045" r:id="rId6"/>
    <p:sldId id="1048" r:id="rId7"/>
    <p:sldId id="1053" r:id="rId8"/>
    <p:sldId id="1055" r:id="rId9"/>
    <p:sldId id="1056" r:id="rId10"/>
    <p:sldId id="1057" r:id="rId11"/>
    <p:sldId id="1040" r:id="rId12"/>
    <p:sldId id="1036" r:id="rId13"/>
    <p:sldId id="1050" r:id="rId14"/>
    <p:sldId id="1051" r:id="rId15"/>
    <p:sldId id="1052" r:id="rId16"/>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CC"/>
    <a:srgbClr val="0000FF"/>
    <a:srgbClr val="006C31"/>
    <a:srgbClr val="00863D"/>
    <a:srgbClr val="16842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111" autoAdjust="0"/>
    <p:restoredTop sz="95034" autoAdjust="0"/>
  </p:normalViewPr>
  <p:slideViewPr>
    <p:cSldViewPr>
      <p:cViewPr varScale="1">
        <p:scale>
          <a:sx n="114" d="100"/>
          <a:sy n="114" d="100"/>
        </p:scale>
        <p:origin x="1536" y="114"/>
      </p:cViewPr>
      <p:guideLst>
        <p:guide orient="horz" pos="2160"/>
        <p:guide pos="2880"/>
      </p:guideLst>
    </p:cSldViewPr>
  </p:slideViewPr>
  <p:outlineViewPr>
    <p:cViewPr>
      <p:scale>
        <a:sx n="33" d="100"/>
        <a:sy n="33" d="100"/>
      </p:scale>
      <p:origin x="48" y="804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122" d="100"/>
          <a:sy n="122" d="100"/>
        </p:scale>
        <p:origin x="1710" y="108"/>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smtClean="0"/>
              <a:t>doc.: IEEE 802.11-yy/xxxxr0</a:t>
            </a:r>
          </a:p>
        </p:txBody>
      </p:sp>
      <p:sp>
        <p:nvSpPr>
          <p:cNvPr id="11267" name="Rectangle 3"/>
          <p:cNvSpPr>
            <a:spLocks noGrp="1" noChangeArrowheads="1"/>
          </p:cNvSpPr>
          <p:nvPr>
            <p:ph type="dt" sz="quarter" idx="1"/>
          </p:nvPr>
        </p:nvSpPr>
        <p:spPr/>
        <p:txBody>
          <a:bodyPr/>
          <a:lstStyle/>
          <a:p>
            <a:pPr>
              <a:defRPr/>
            </a:pPr>
            <a:r>
              <a:rPr lang="en-US" dirty="0" smtClean="0"/>
              <a:t>Month Year</a:t>
            </a:r>
          </a:p>
        </p:txBody>
      </p:sp>
      <p:sp>
        <p:nvSpPr>
          <p:cNvPr id="11268" name="Rectangle 6"/>
          <p:cNvSpPr>
            <a:spLocks noGrp="1" noChangeArrowheads="1"/>
          </p:cNvSpPr>
          <p:nvPr>
            <p:ph type="ftr" sz="quarter" idx="4"/>
          </p:nvPr>
        </p:nvSpPr>
        <p:spPr/>
        <p:txBody>
          <a:bodyPr/>
          <a:lstStyle/>
          <a:p>
            <a:pPr lvl="4">
              <a:defRPr/>
            </a:pPr>
            <a:r>
              <a:rPr lang="en-US" smtClean="0"/>
              <a:t>John Doe, Some Company</a:t>
            </a:r>
          </a:p>
        </p:txBody>
      </p:sp>
      <p:sp>
        <p:nvSpPr>
          <p:cNvPr id="7173" name="Rectangle 7"/>
          <p:cNvSpPr>
            <a:spLocks noGrp="1" noChangeArrowheads="1"/>
          </p:cNvSpPr>
          <p:nvPr>
            <p:ph type="sldNum" sz="quarter" idx="5"/>
          </p:nvPr>
        </p:nvSpPr>
        <p:spPr>
          <a:xfrm>
            <a:off x="4938713" y="6591300"/>
            <a:ext cx="415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smtClean="0">
                <a:cs typeface="Arial" panose="020B0604020202020204" pitchFamily="34" charset="0"/>
              </a:rPr>
              <a:t>Page </a:t>
            </a:r>
            <a:fld id="{D16F94EA-742D-44CD-9688-170CD9FE9804}" type="slidenum">
              <a:rPr lang="en-US" altLang="ko-KR" smtClean="0">
                <a:cs typeface="Arial" panose="020B0604020202020204" pitchFamily="34" charset="0"/>
              </a:rPr>
              <a:pPr>
                <a:spcBef>
                  <a:spcPct val="0"/>
                </a:spcBef>
              </a:pPr>
              <a:t>1</a:t>
            </a:fld>
            <a:endParaRPr lang="en-US" altLang="ko-KR" smtClean="0">
              <a:cs typeface="Arial" panose="020B0604020202020204" pitchFamily="34" charset="0"/>
            </a:endParaRPr>
          </a:p>
        </p:txBody>
      </p:sp>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802.11-yy/xxxxr0</a:t>
            </a:r>
            <a:endParaRPr lang="en-US"/>
          </a:p>
        </p:txBody>
      </p:sp>
      <p:sp>
        <p:nvSpPr>
          <p:cNvPr id="5" name="날짜 개체 틀 4"/>
          <p:cNvSpPr>
            <a:spLocks noGrp="1"/>
          </p:cNvSpPr>
          <p:nvPr>
            <p:ph type="dt" idx="11"/>
          </p:nvPr>
        </p:nvSpPr>
        <p:spPr/>
        <p:txBody>
          <a:bodyPr/>
          <a:lstStyle/>
          <a:p>
            <a:pPr>
              <a:defRPr/>
            </a:pPr>
            <a:r>
              <a:rPr lang="en-US" smtClean="0"/>
              <a:t>Month Year</a:t>
            </a:r>
            <a:endParaRPr lang="en-US"/>
          </a:p>
        </p:txBody>
      </p:sp>
      <p:sp>
        <p:nvSpPr>
          <p:cNvPr id="6" name="바닥글 개체 틀 5"/>
          <p:cNvSpPr>
            <a:spLocks noGrp="1"/>
          </p:cNvSpPr>
          <p:nvPr>
            <p:ph type="ftr" sz="quarter" idx="12"/>
          </p:nvPr>
        </p:nvSpPr>
        <p:spPr/>
        <p:txBody>
          <a:bodyPr/>
          <a:lstStyle/>
          <a:p>
            <a:pPr lvl="4">
              <a:defRPr/>
            </a:pPr>
            <a:r>
              <a:rPr lang="en-US" smtClean="0"/>
              <a:t>John Doe, Some Company</a:t>
            </a:r>
            <a:endParaRPr lang="en-US"/>
          </a:p>
        </p:txBody>
      </p:sp>
      <p:sp>
        <p:nvSpPr>
          <p:cNvPr id="7" name="슬라이드 번호 개체 틀 6"/>
          <p:cNvSpPr>
            <a:spLocks noGrp="1"/>
          </p:cNvSpPr>
          <p:nvPr>
            <p:ph type="sldNum" sz="quarter" idx="13"/>
          </p:nvPr>
        </p:nvSpPr>
        <p:spPr/>
        <p:txBody>
          <a:bodyPr/>
          <a:lstStyle/>
          <a:p>
            <a:pPr>
              <a:defRPr/>
            </a:pPr>
            <a:r>
              <a:rPr lang="en-US" altLang="ko-KR" smtClean="0"/>
              <a:t>Page </a:t>
            </a:r>
            <a:fld id="{5658750D-1A1F-422E-985B-C80903A5BF01}" type="slidenum">
              <a:rPr lang="en-US" altLang="ko-KR" smtClean="0"/>
              <a:pPr>
                <a:defRPr/>
              </a:pPr>
              <a:t>11</a:t>
            </a:fld>
            <a:endParaRPr lang="en-US" altLang="ko-KR"/>
          </a:p>
        </p:txBody>
      </p:sp>
    </p:spTree>
    <p:extLst>
      <p:ext uri="{BB962C8B-B14F-4D97-AF65-F5344CB8AC3E}">
        <p14:creationId xmlns:p14="http://schemas.microsoft.com/office/powerpoint/2010/main" val="55604047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7344F568-301E-46A9-87B7-B3D2507D3257}"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extLst>
      <p:ext uri="{BB962C8B-B14F-4D97-AF65-F5344CB8AC3E}">
        <p14:creationId xmlns:p14="http://schemas.microsoft.com/office/powerpoint/2010/main" val="1620915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Eunsung Park, LG Electronics</a:t>
            </a:r>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DB6D5A24-C744-4D9A-83D3-476F0D333A12}" type="slidenum">
              <a:rPr lang="en-US" altLang="ko-KR"/>
              <a:pPr>
                <a:defRPr/>
              </a:pPr>
              <a:t>‹#›</a:t>
            </a:fld>
            <a:endParaRPr lang="en-US" altLang="ko-KR"/>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dirty="0" smtClean="0"/>
              <a:t>Click to edit Master text styles</a:t>
            </a:r>
          </a:p>
          <a:p>
            <a:pPr lvl="1"/>
            <a:r>
              <a:rPr lang="en-US" altLang="ko-KR" dirty="0" smtClean="0"/>
              <a:t>Second level</a:t>
            </a:r>
          </a:p>
          <a:p>
            <a:pPr lvl="2"/>
            <a:r>
              <a:rPr lang="en-US" altLang="ko-KR" dirty="0" smtClean="0"/>
              <a:t>Third level</a:t>
            </a:r>
          </a:p>
          <a:p>
            <a:pPr lvl="3"/>
            <a:r>
              <a:rPr lang="en-US" altLang="ko-KR" dirty="0" smtClean="0"/>
              <a:t>Fourth level</a:t>
            </a:r>
          </a:p>
          <a:p>
            <a:pPr lvl="4"/>
            <a:r>
              <a:rPr lang="en-US" altLang="ko-KR" dirty="0" smtClean="0"/>
              <a:t>Fifth level</a:t>
            </a:r>
          </a:p>
        </p:txBody>
      </p:sp>
      <p:sp>
        <p:nvSpPr>
          <p:cNvPr id="1029" name="Rectangle 5"/>
          <p:cNvSpPr>
            <a:spLocks noGrp="1" noChangeArrowheads="1"/>
          </p:cNvSpPr>
          <p:nvPr>
            <p:ph type="ftr" sz="quarter" idx="3"/>
          </p:nvPr>
        </p:nvSpPr>
        <p:spPr bwMode="auto">
          <a:xfrm>
            <a:off x="6329363" y="6475413"/>
            <a:ext cx="2214562"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a:t>Eunsung Park et. al,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802.11-23/1447r0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dirty="0"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1"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Footer Placeholder 4"/>
          <p:cNvSpPr>
            <a:spLocks noGrp="1"/>
          </p:cNvSpPr>
          <p:nvPr>
            <p:ph type="ftr" sz="quarter" idx="11"/>
          </p:nvPr>
        </p:nvSpPr>
        <p:spPr/>
        <p:txBody>
          <a:bodyPr/>
          <a:lstStyle/>
          <a:p>
            <a:pPr>
              <a:defRPr/>
            </a:pPr>
            <a:r>
              <a:rPr lang="en-US" altLang="ko-KR" dirty="0" err="1"/>
              <a:t>Eunsung</a:t>
            </a:r>
            <a:r>
              <a:rPr lang="en-US" altLang="ko-KR" dirty="0"/>
              <a:t> Park, LG Electronics</a:t>
            </a:r>
          </a:p>
        </p:txBody>
      </p:sp>
      <p:sp>
        <p:nvSpPr>
          <p:cNvPr id="614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solidFill>
                  <a:schemeClr val="tx1"/>
                </a:solidFill>
                <a:ea typeface="굴림" panose="020B0600000101010101" pitchFamily="50" charset="-127"/>
              </a:rPr>
              <a:t>CFO Impact and Pilot Design for </a:t>
            </a:r>
            <a:r>
              <a:rPr lang="en-US" altLang="ko-KR" dirty="0" err="1" smtClean="0">
                <a:solidFill>
                  <a:schemeClr val="tx1"/>
                </a:solidFill>
                <a:ea typeface="굴림" panose="020B0600000101010101" pitchFamily="50" charset="-127"/>
              </a:rPr>
              <a:t>dRU</a:t>
            </a:r>
            <a:r>
              <a:rPr lang="en-US" altLang="ko-KR" dirty="0">
                <a:solidFill>
                  <a:schemeClr val="tx1"/>
                </a:solidFill>
                <a:ea typeface="굴림" panose="020B0600000101010101" pitchFamily="50" charset="-127"/>
              </a:rPr>
              <a:t/>
            </a:r>
            <a:br>
              <a:rPr lang="en-US" altLang="ko-KR" dirty="0">
                <a:solidFill>
                  <a:schemeClr val="tx1"/>
                </a:solidFill>
                <a:ea typeface="굴림" panose="020B0600000101010101" pitchFamily="50" charset="-127"/>
              </a:rPr>
            </a:br>
            <a:r>
              <a:rPr lang="en-US" altLang="ko-KR" dirty="0" smtClean="0">
                <a:solidFill>
                  <a:schemeClr val="tx1"/>
                </a:solidFill>
                <a:ea typeface="굴림" panose="020B0600000101010101" pitchFamily="50" charset="-127"/>
              </a:rPr>
              <a:t>Follow up</a:t>
            </a:r>
            <a:endParaRPr lang="en-US" altLang="ko-KR" dirty="0" smtClean="0">
              <a:ea typeface="굴림" panose="020B0600000101010101" pitchFamily="50" charset="-127"/>
            </a:endParaRP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2023-09-10</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446805279"/>
              </p:ext>
            </p:extLst>
          </p:nvPr>
        </p:nvGraphicFramePr>
        <p:xfrm>
          <a:off x="762000" y="2895605"/>
          <a:ext cx="7620000" cy="2360607"/>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50903">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8284">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esung.park@lge.com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828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Dongguk</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dongguk.lim@lge.com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828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jiny.chun@lge.com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8284">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ko-KR" altLang="en-US"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Jung</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insik0618.jung@lge.com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4053092323"/>
                  </a:ext>
                </a:extLst>
              </a:tr>
              <a:tr h="31828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Choi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js.choi@lge.com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603905182"/>
                  </a:ext>
                </a:extLst>
              </a:tr>
              <a:tr h="318284">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200" kern="1200" dirty="0" err="1"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t>hg.cho@lge.com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46445243"/>
                  </a:ext>
                </a:extLst>
              </a:tr>
            </a:tbl>
          </a:graphicData>
        </a:graphic>
      </p:graphicFrame>
      <p:sp>
        <p:nvSpPr>
          <p:cNvPr id="10"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Received Comments (3/3)</a:t>
            </a:r>
            <a:endParaRPr lang="ko-KR" altLang="en-US" dirty="0"/>
          </a:p>
        </p:txBody>
      </p:sp>
      <p:sp>
        <p:nvSpPr>
          <p:cNvPr id="3" name="내용 개체 틀 2"/>
          <p:cNvSpPr>
            <a:spLocks noGrp="1"/>
          </p:cNvSpPr>
          <p:nvPr>
            <p:ph idx="1"/>
          </p:nvPr>
        </p:nvSpPr>
        <p:spPr/>
        <p:txBody>
          <a:bodyPr/>
          <a:lstStyle/>
          <a:p>
            <a:r>
              <a:rPr lang="en-US" altLang="ko-KR" sz="2000" dirty="0" smtClean="0"/>
              <a:t>Reasonable residual CFO value given SNR (cont.)</a:t>
            </a:r>
          </a:p>
          <a:p>
            <a:pPr lvl="1"/>
            <a:r>
              <a:rPr lang="en-US" altLang="ko-KR" sz="1800" dirty="0" smtClean="0"/>
              <a:t>It </a:t>
            </a:r>
            <a:r>
              <a:rPr lang="en-US" altLang="ko-KR" sz="1800" dirty="0"/>
              <a:t>may be </a:t>
            </a:r>
            <a:r>
              <a:rPr lang="en-US" altLang="ko-KR" sz="1800" dirty="0" smtClean="0"/>
              <a:t>difficult </a:t>
            </a:r>
            <a:r>
              <a:rPr lang="en-US" altLang="ko-KR" sz="1800" dirty="0"/>
              <a:t>to choose a specific residual CFO value </a:t>
            </a:r>
            <a:r>
              <a:rPr lang="en-US" altLang="ko-KR" sz="1800" dirty="0" smtClean="0"/>
              <a:t>which can be considered reasonable at </a:t>
            </a:r>
            <a:r>
              <a:rPr lang="en-US" altLang="ko-KR" sz="1800" dirty="0"/>
              <a:t>a certain SNR for the simulation to show the TB PPDU performance</a:t>
            </a:r>
          </a:p>
          <a:p>
            <a:pPr lvl="1"/>
            <a:r>
              <a:rPr lang="en-US" altLang="ko-KR" sz="1800" dirty="0"/>
              <a:t>H</a:t>
            </a:r>
            <a:r>
              <a:rPr lang="en-US" altLang="ko-KR" sz="1800" dirty="0" smtClean="0"/>
              <a:t>aving said that the residual CFO values used in our simulation are quite </a:t>
            </a:r>
            <a:r>
              <a:rPr lang="en-US" altLang="ko-KR" sz="1800" smtClean="0"/>
              <a:t>similar </a:t>
            </a:r>
            <a:r>
              <a:rPr lang="en-US" altLang="ko-KR" sz="1800" smtClean="0"/>
              <a:t>to </a:t>
            </a:r>
            <a:r>
              <a:rPr lang="en-US" altLang="ko-KR" sz="1800" dirty="0" smtClean="0"/>
              <a:t>the average and median values</a:t>
            </a:r>
          </a:p>
          <a:p>
            <a:pPr lvl="1"/>
            <a:r>
              <a:rPr lang="en-US" altLang="ko-KR" sz="1800" dirty="0" smtClean="0"/>
              <a:t>Also, </a:t>
            </a:r>
            <a:r>
              <a:rPr lang="en-US" altLang="ko-KR" sz="1800" dirty="0"/>
              <a:t>depending on the </a:t>
            </a:r>
            <a:r>
              <a:rPr lang="en-US" altLang="ko-KR" sz="1800" dirty="0" smtClean="0"/>
              <a:t>implementation, it may be possible that the STA can measure the CFO by using any preceding DL PPDUs and can minimize the amount of the residual CFO when transmitting TB PPDU</a:t>
            </a:r>
          </a:p>
          <a:p>
            <a:pPr lvl="1"/>
            <a:r>
              <a:rPr lang="en-US" altLang="ko-KR" sz="1800" dirty="0" smtClean="0"/>
              <a:t>In addition, the residual CFO values used in our simulation may be sufficient to show the performance tendency </a:t>
            </a:r>
          </a:p>
          <a:p>
            <a:endParaRPr lang="en-US" altLang="ko-KR" sz="2000" dirty="0" smtClean="0"/>
          </a:p>
          <a:p>
            <a:r>
              <a:rPr lang="en-US" altLang="ko-KR" sz="2000" dirty="0" smtClean="0"/>
              <a:t>Tone indices for each 26-tone </a:t>
            </a:r>
            <a:r>
              <a:rPr lang="en-US" altLang="ko-KR" sz="2000" dirty="0" err="1" smtClean="0"/>
              <a:t>dRU</a:t>
            </a:r>
            <a:endParaRPr lang="en-US" altLang="ko-KR" sz="2000" dirty="0" smtClean="0"/>
          </a:p>
          <a:p>
            <a:pPr lvl="1"/>
            <a:r>
              <a:rPr lang="en-US" altLang="ko-KR" sz="1800" dirty="0" smtClean="0"/>
              <a:t>We are open for various design methods for a </a:t>
            </a:r>
            <a:r>
              <a:rPr lang="en-US" altLang="ko-KR" sz="1800" dirty="0" err="1" smtClean="0"/>
              <a:t>dRU</a:t>
            </a:r>
            <a:r>
              <a:rPr lang="en-US" altLang="ko-KR" sz="1800" dirty="0" smtClean="0"/>
              <a:t> tone plan and we think that it would be better to discuss a general design way for now </a:t>
            </a:r>
            <a:endParaRPr lang="ko-KR" altLang="en-US"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10</a:t>
            </a:fld>
            <a:endParaRPr lang="en-US" altLang="ko-KR"/>
          </a:p>
        </p:txBody>
      </p:sp>
      <p:sp>
        <p:nvSpPr>
          <p:cNvPr id="6" name="날짜 개체 틀 5"/>
          <p:cNvSpPr>
            <a:spLocks noGrp="1"/>
          </p:cNvSpPr>
          <p:nvPr>
            <p:ph type="dt" sz="half" idx="2"/>
          </p:nvPr>
        </p:nvSpPr>
        <p:spPr/>
        <p:txBody>
          <a:bodyPr/>
          <a:lstStyle/>
          <a:p>
            <a:pPr>
              <a:defRPr/>
            </a:pPr>
            <a:r>
              <a:rPr lang="en-US" smtClean="0"/>
              <a:t>September 2023</a:t>
            </a:r>
            <a:endParaRPr lang="en-US" dirty="0"/>
          </a:p>
        </p:txBody>
      </p:sp>
    </p:spTree>
    <p:extLst>
      <p:ext uri="{BB962C8B-B14F-4D97-AF65-F5344CB8AC3E}">
        <p14:creationId xmlns:p14="http://schemas.microsoft.com/office/powerpoint/2010/main" val="90522279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Conclusion</a:t>
            </a:r>
            <a:endParaRPr lang="ko-KR" altLang="en-US" dirty="0"/>
          </a:p>
        </p:txBody>
      </p:sp>
      <p:sp>
        <p:nvSpPr>
          <p:cNvPr id="3" name="내용 개체 틀 2"/>
          <p:cNvSpPr>
            <a:spLocks noGrp="1"/>
          </p:cNvSpPr>
          <p:nvPr>
            <p:ph idx="1"/>
          </p:nvPr>
        </p:nvSpPr>
        <p:spPr/>
        <p:txBody>
          <a:bodyPr/>
          <a:lstStyle/>
          <a:p>
            <a:r>
              <a:rPr lang="en-US" altLang="ko-KR" sz="2000" dirty="0" smtClean="0"/>
              <a:t>We have introduced the alternative pilot design method based on the conventional pilot tones and its performance has been compared with the previous options presented in [1]</a:t>
            </a:r>
          </a:p>
          <a:p>
            <a:pPr lvl="1"/>
            <a:r>
              <a:rPr lang="en-US" altLang="ko-KR" sz="1800" dirty="0" smtClean="0"/>
              <a:t>The alternative method exhibits comparable performance </a:t>
            </a:r>
          </a:p>
          <a:p>
            <a:r>
              <a:rPr lang="en-US" altLang="ko-KR" sz="2000" dirty="0" smtClean="0"/>
              <a:t>We have also provided simulation results with randomly generated residual CFO</a:t>
            </a:r>
          </a:p>
          <a:p>
            <a:pPr lvl="1"/>
            <a:r>
              <a:rPr lang="en-US" altLang="ko-KR" sz="1800" dirty="0" smtClean="0"/>
              <a:t>The trend is similar to the case where the residual CFO value is fixed</a:t>
            </a:r>
          </a:p>
          <a:p>
            <a:r>
              <a:rPr lang="en-US" altLang="ko-KR" sz="2000" dirty="0" smtClean="0"/>
              <a:t>In addition, we have investigated the CDF of the residual CFO</a:t>
            </a:r>
          </a:p>
          <a:p>
            <a:pPr lvl="1"/>
            <a:r>
              <a:rPr lang="en-US" altLang="ko-KR" sz="1800" dirty="0" smtClean="0"/>
              <a:t>Depending on the implementation, the residual CFO can be minimized and the used residual CFO values may be enough to identify the tendency of the </a:t>
            </a:r>
            <a:r>
              <a:rPr lang="en-US" altLang="ko-KR" sz="1800" dirty="0" err="1" smtClean="0"/>
              <a:t>dRU</a:t>
            </a:r>
            <a:r>
              <a:rPr lang="en-US" altLang="ko-KR" sz="1800" dirty="0" smtClean="0"/>
              <a:t> performance</a:t>
            </a:r>
            <a:endParaRPr lang="en-US" altLang="ko-KR" dirty="0" smtClean="0"/>
          </a:p>
          <a:p>
            <a:r>
              <a:rPr lang="en-US" altLang="ko-KR" sz="2000" dirty="0" smtClean="0"/>
              <a:t>After evaluating various design methods for a </a:t>
            </a:r>
            <a:r>
              <a:rPr lang="en-US" altLang="ko-KR" sz="2000" dirty="0" err="1" smtClean="0"/>
              <a:t>dRU</a:t>
            </a:r>
            <a:r>
              <a:rPr lang="en-US" altLang="ko-KR" sz="2000" dirty="0" smtClean="0"/>
              <a:t> tone plan, </a:t>
            </a:r>
            <a:r>
              <a:rPr lang="en-US" altLang="ko-KR" sz="2000" dirty="0"/>
              <a:t>we can further discuss details on exact tone indices </a:t>
            </a:r>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11</a:t>
            </a:fld>
            <a:endParaRPr lang="en-US" altLang="ko-KR"/>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extLst>
      <p:ext uri="{BB962C8B-B14F-4D97-AF65-F5344CB8AC3E}">
        <p14:creationId xmlns:p14="http://schemas.microsoft.com/office/powerpoint/2010/main" val="416089336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References</a:t>
            </a:r>
            <a:endParaRPr lang="ko-KR" altLang="en-US" dirty="0"/>
          </a:p>
        </p:txBody>
      </p:sp>
      <p:sp>
        <p:nvSpPr>
          <p:cNvPr id="3" name="내용 개체 틀 2"/>
          <p:cNvSpPr>
            <a:spLocks noGrp="1"/>
          </p:cNvSpPr>
          <p:nvPr>
            <p:ph idx="1"/>
          </p:nvPr>
        </p:nvSpPr>
        <p:spPr/>
        <p:txBody>
          <a:bodyPr/>
          <a:lstStyle/>
          <a:p>
            <a:pPr marL="0" indent="0">
              <a:buNone/>
            </a:pPr>
            <a:r>
              <a:rPr lang="en-US" altLang="ko-KR" sz="2000" dirty="0"/>
              <a:t>[1</a:t>
            </a:r>
            <a:r>
              <a:rPr lang="en-US" altLang="ko-KR" sz="2000"/>
              <a:t>] 11-23-1115-00-0uhr-cfo-impact-and-pilot-design-for-dru</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12</a:t>
            </a:fld>
            <a:endParaRPr lang="en-US" altLang="ko-KR"/>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extLst>
      <p:ext uri="{BB962C8B-B14F-4D97-AF65-F5344CB8AC3E}">
        <p14:creationId xmlns:p14="http://schemas.microsoft.com/office/powerpoint/2010/main" val="189941675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dirty="0"/>
          </a:p>
        </p:txBody>
      </p:sp>
      <p:sp>
        <p:nvSpPr>
          <p:cNvPr id="3" name="내용 개체 틀 2"/>
          <p:cNvSpPr>
            <a:spLocks noGrp="1"/>
          </p:cNvSpPr>
          <p:nvPr>
            <p:ph idx="1"/>
          </p:nvPr>
        </p:nvSpPr>
        <p:spPr/>
        <p:txBody>
          <a:bodyPr/>
          <a:lstStyle/>
          <a:p>
            <a:r>
              <a:rPr lang="en-US" altLang="ko-KR" sz="2000" dirty="0"/>
              <a:t>Simulation results</a:t>
            </a:r>
          </a:p>
          <a:p>
            <a:pPr lvl="1"/>
            <a:r>
              <a:rPr lang="en-US" altLang="ko-KR" sz="1800" dirty="0"/>
              <a:t>MCS </a:t>
            </a:r>
            <a:r>
              <a:rPr lang="en-US" altLang="ko-KR" sz="1800" dirty="0" smtClean="0"/>
              <a:t>0</a:t>
            </a:r>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2"/>
            <a:r>
              <a:rPr lang="en-US" altLang="ko-KR" sz="1600" dirty="0" smtClean="0"/>
              <a:t>The performance for option 1 is quite bad when </a:t>
            </a:r>
            <a:r>
              <a:rPr lang="en-US" altLang="ko-KR" sz="1600" dirty="0" err="1" smtClean="0"/>
              <a:t>rCFO</a:t>
            </a:r>
            <a:r>
              <a:rPr lang="en-US" altLang="ko-KR" sz="1600" dirty="0" smtClean="0"/>
              <a:t> </a:t>
            </a:r>
            <a:r>
              <a:rPr lang="en-US" altLang="ko-KR" sz="1600" dirty="0"/>
              <a:t>=</a:t>
            </a:r>
            <a:r>
              <a:rPr lang="en-US" altLang="ko-KR" sz="1600" dirty="0" smtClean="0"/>
              <a:t> 1 KHz</a:t>
            </a:r>
          </a:p>
          <a:p>
            <a:pPr lvl="1"/>
            <a:endParaRPr lang="ko-KR" altLang="en-US" sz="1800" dirty="0"/>
          </a:p>
          <a:p>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13</a:t>
            </a:fld>
            <a:endParaRPr lang="en-US" altLang="ko-KR"/>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pic>
        <p:nvPicPr>
          <p:cNvPr id="6" name="그림 5"/>
          <p:cNvPicPr>
            <a:picLocks noChangeAspect="1"/>
          </p:cNvPicPr>
          <p:nvPr/>
        </p:nvPicPr>
        <p:blipFill>
          <a:blip r:embed="rId2"/>
          <a:stretch>
            <a:fillRect/>
          </a:stretch>
        </p:blipFill>
        <p:spPr>
          <a:xfrm>
            <a:off x="1917824" y="2281766"/>
            <a:ext cx="5308351" cy="3285067"/>
          </a:xfrm>
          <a:prstGeom prst="rect">
            <a:avLst/>
          </a:prstGeom>
        </p:spPr>
      </p:pic>
    </p:spTree>
    <p:extLst>
      <p:ext uri="{BB962C8B-B14F-4D97-AF65-F5344CB8AC3E}">
        <p14:creationId xmlns:p14="http://schemas.microsoft.com/office/powerpoint/2010/main" val="7712757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dirty="0"/>
          </a:p>
        </p:txBody>
      </p:sp>
      <p:sp>
        <p:nvSpPr>
          <p:cNvPr id="3" name="내용 개체 틀 2"/>
          <p:cNvSpPr>
            <a:spLocks noGrp="1"/>
          </p:cNvSpPr>
          <p:nvPr>
            <p:ph idx="1"/>
          </p:nvPr>
        </p:nvSpPr>
        <p:spPr/>
        <p:txBody>
          <a:bodyPr/>
          <a:lstStyle/>
          <a:p>
            <a:r>
              <a:rPr lang="en-US" altLang="ko-KR" sz="2000" dirty="0"/>
              <a:t>Simulation results</a:t>
            </a:r>
          </a:p>
          <a:p>
            <a:pPr lvl="1"/>
            <a:r>
              <a:rPr lang="en-US" altLang="ko-KR" sz="1800" dirty="0"/>
              <a:t>MCS </a:t>
            </a:r>
            <a:r>
              <a:rPr lang="en-US" altLang="ko-KR" sz="1800" dirty="0" smtClean="0"/>
              <a:t>5</a:t>
            </a:r>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smtClean="0"/>
          </a:p>
          <a:p>
            <a:pPr lvl="2"/>
            <a:r>
              <a:rPr lang="en-US" altLang="ko-KR" sz="1600" dirty="0" smtClean="0"/>
              <a:t>Trend is similar</a:t>
            </a:r>
            <a:endParaRPr lang="en-US" altLang="ko-KR" sz="1600" dirty="0"/>
          </a:p>
          <a:p>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14</a:t>
            </a:fld>
            <a:endParaRPr lang="en-US" altLang="ko-KR"/>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pic>
        <p:nvPicPr>
          <p:cNvPr id="6" name="그림 5"/>
          <p:cNvPicPr>
            <a:picLocks noChangeAspect="1"/>
          </p:cNvPicPr>
          <p:nvPr/>
        </p:nvPicPr>
        <p:blipFill>
          <a:blip r:embed="rId2"/>
          <a:stretch>
            <a:fillRect/>
          </a:stretch>
        </p:blipFill>
        <p:spPr>
          <a:xfrm>
            <a:off x="1911374" y="2281766"/>
            <a:ext cx="5321251" cy="3285067"/>
          </a:xfrm>
          <a:prstGeom prst="rect">
            <a:avLst/>
          </a:prstGeom>
        </p:spPr>
      </p:pic>
    </p:spTree>
    <p:extLst>
      <p:ext uri="{BB962C8B-B14F-4D97-AF65-F5344CB8AC3E}">
        <p14:creationId xmlns:p14="http://schemas.microsoft.com/office/powerpoint/2010/main" val="337768814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Appendix</a:t>
            </a:r>
            <a:endParaRPr lang="ko-KR" altLang="en-US" dirty="0"/>
          </a:p>
        </p:txBody>
      </p:sp>
      <p:sp>
        <p:nvSpPr>
          <p:cNvPr id="3" name="내용 개체 틀 2"/>
          <p:cNvSpPr>
            <a:spLocks noGrp="1"/>
          </p:cNvSpPr>
          <p:nvPr>
            <p:ph idx="1"/>
          </p:nvPr>
        </p:nvSpPr>
        <p:spPr/>
        <p:txBody>
          <a:bodyPr/>
          <a:lstStyle/>
          <a:p>
            <a:r>
              <a:rPr lang="en-US" altLang="ko-KR" sz="2000" dirty="0"/>
              <a:t>Simulation results</a:t>
            </a:r>
          </a:p>
          <a:p>
            <a:pPr lvl="1"/>
            <a:r>
              <a:rPr lang="en-US" altLang="ko-KR" sz="1800" dirty="0"/>
              <a:t>MCS 8</a:t>
            </a:r>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a:p>
          <a:p>
            <a:pPr lvl="1"/>
            <a:endParaRPr lang="en-US" altLang="ko-KR" sz="1800" dirty="0"/>
          </a:p>
          <a:p>
            <a:pPr lvl="2"/>
            <a:r>
              <a:rPr lang="en-US" altLang="ko-KR" sz="1600" dirty="0" smtClean="0"/>
              <a:t>When </a:t>
            </a:r>
            <a:r>
              <a:rPr lang="en-US" altLang="ko-KR" sz="1600" dirty="0" err="1"/>
              <a:t>rCFO</a:t>
            </a:r>
            <a:r>
              <a:rPr lang="en-US" altLang="ko-KR" sz="1600" dirty="0"/>
              <a:t> = 200 Hz, it seems that all of the cases cannot achieve 10 % PER</a:t>
            </a:r>
            <a:endParaRPr lang="ko-KR" altLang="en-US" sz="16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15</a:t>
            </a:fld>
            <a:endParaRPr lang="en-US" altLang="ko-KR"/>
          </a:p>
        </p:txBody>
      </p:sp>
      <p:sp>
        <p:nvSpPr>
          <p:cNvPr id="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pic>
        <p:nvPicPr>
          <p:cNvPr id="6" name="그림 5"/>
          <p:cNvPicPr>
            <a:picLocks noChangeAspect="1"/>
          </p:cNvPicPr>
          <p:nvPr/>
        </p:nvPicPr>
        <p:blipFill>
          <a:blip r:embed="rId2"/>
          <a:stretch>
            <a:fillRect/>
          </a:stretch>
        </p:blipFill>
        <p:spPr>
          <a:xfrm>
            <a:off x="1911374" y="2281766"/>
            <a:ext cx="5321251" cy="3285067"/>
          </a:xfrm>
          <a:prstGeom prst="rect">
            <a:avLst/>
          </a:prstGeom>
        </p:spPr>
      </p:pic>
    </p:spTree>
    <p:extLst>
      <p:ext uri="{BB962C8B-B14F-4D97-AF65-F5344CB8AC3E}">
        <p14:creationId xmlns:p14="http://schemas.microsoft.com/office/powerpoint/2010/main" val="4981936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a:t>
            </a:r>
            <a:endParaRPr lang="ko-KR" altLang="en-US" dirty="0"/>
          </a:p>
        </p:txBody>
      </p:sp>
      <p:sp>
        <p:nvSpPr>
          <p:cNvPr id="3" name="내용 개체 틀 2"/>
          <p:cNvSpPr>
            <a:spLocks noGrp="1"/>
          </p:cNvSpPr>
          <p:nvPr>
            <p:ph idx="1"/>
          </p:nvPr>
        </p:nvSpPr>
        <p:spPr/>
        <p:txBody>
          <a:bodyPr/>
          <a:lstStyle/>
          <a:p>
            <a:r>
              <a:rPr lang="en-US" altLang="ko-KR" sz="2000" dirty="0" smtClean="0"/>
              <a:t>In [1], we compared two pilot design methods and investigated performance considering various values of residual CFO</a:t>
            </a:r>
          </a:p>
          <a:p>
            <a:endParaRPr lang="en-US" altLang="ko-KR" sz="2000" dirty="0" smtClean="0"/>
          </a:p>
          <a:p>
            <a:r>
              <a:rPr lang="en-US" altLang="ko-KR" sz="2000" dirty="0" smtClean="0"/>
              <a:t>In this contribution, we introduce an alternative pilot design method which is based on option 2 shown in [1] and offers an improved performance</a:t>
            </a:r>
          </a:p>
          <a:p>
            <a:endParaRPr lang="en-US" altLang="ko-KR" sz="2000" dirty="0"/>
          </a:p>
          <a:p>
            <a:r>
              <a:rPr lang="en-US" altLang="ko-KR" sz="2000" dirty="0" smtClean="0"/>
              <a:t>In addition, we provide further simulation results and our thoughts to address comments from the last presentation </a:t>
            </a:r>
            <a:endParaRPr lang="en-US" altLang="ko-KR"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2</a:t>
            </a:fld>
            <a:endParaRPr lang="en-US" altLang="ko-KR"/>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extLst>
      <p:ext uri="{BB962C8B-B14F-4D97-AF65-F5344CB8AC3E}">
        <p14:creationId xmlns:p14="http://schemas.microsoft.com/office/powerpoint/2010/main" val="367542874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Recap on Pilot Design in [1]</a:t>
            </a:r>
            <a:endParaRPr lang="ko-KR" altLang="en-US" dirty="0"/>
          </a:p>
        </p:txBody>
      </p:sp>
      <p:sp>
        <p:nvSpPr>
          <p:cNvPr id="3" name="내용 개체 틀 2"/>
          <p:cNvSpPr>
            <a:spLocks noGrp="1"/>
          </p:cNvSpPr>
          <p:nvPr>
            <p:ph idx="1"/>
          </p:nvPr>
        </p:nvSpPr>
        <p:spPr/>
        <p:txBody>
          <a:bodyPr/>
          <a:lstStyle/>
          <a:p>
            <a:r>
              <a:rPr lang="en-US" altLang="ko-KR" sz="2000" dirty="0" smtClean="0"/>
              <a:t>Option 1: define new pilot position</a:t>
            </a:r>
          </a:p>
          <a:p>
            <a:pPr lvl="1"/>
            <a:r>
              <a:rPr lang="en-US" altLang="ko-KR" sz="1800" dirty="0" smtClean="0"/>
              <a:t>For a 26-tone </a:t>
            </a:r>
            <a:r>
              <a:rPr lang="en-US" altLang="ko-KR" sz="1800" dirty="0" err="1" smtClean="0"/>
              <a:t>dRU</a:t>
            </a:r>
            <a:r>
              <a:rPr lang="en-US" altLang="ko-KR" sz="1800" dirty="0" smtClean="0"/>
              <a:t>, </a:t>
            </a:r>
            <a:r>
              <a:rPr lang="en-US" altLang="ko-KR" sz="1800" dirty="0"/>
              <a:t>26 distributed tones are allocated </a:t>
            </a:r>
            <a:r>
              <a:rPr lang="en-US" altLang="ko-KR" sz="1800" dirty="0" smtClean="0"/>
              <a:t>and </a:t>
            </a:r>
            <a:r>
              <a:rPr lang="en-US" altLang="ko-KR" sz="1800" dirty="0"/>
              <a:t>then two tones </a:t>
            </a:r>
            <a:r>
              <a:rPr lang="en-US" altLang="ko-KR" sz="1800" dirty="0" smtClean="0"/>
              <a:t>among them are </a:t>
            </a:r>
            <a:r>
              <a:rPr lang="en-US" altLang="ko-KR" sz="1800" dirty="0"/>
              <a:t>selected as pilot </a:t>
            </a:r>
            <a:r>
              <a:rPr lang="en-US" altLang="ko-KR" sz="1800" dirty="0" smtClean="0"/>
              <a:t>tones</a:t>
            </a:r>
          </a:p>
          <a:p>
            <a:pPr lvl="1"/>
            <a:r>
              <a:rPr lang="en-US" altLang="ko-KR" sz="1800" dirty="0"/>
              <a:t>W</a:t>
            </a:r>
            <a:r>
              <a:rPr lang="en-US" altLang="ko-KR" sz="1800" dirty="0" smtClean="0"/>
              <a:t>e use the 7</a:t>
            </a:r>
            <a:r>
              <a:rPr lang="en-US" altLang="ko-KR" sz="1800" baseline="30000" dirty="0" smtClean="0"/>
              <a:t>th</a:t>
            </a:r>
            <a:r>
              <a:rPr lang="en-US" altLang="ko-KR" sz="1800" dirty="0" smtClean="0"/>
              <a:t> and 20</a:t>
            </a:r>
            <a:r>
              <a:rPr lang="en-US" altLang="ko-KR" sz="1800" baseline="30000" dirty="0" smtClean="0"/>
              <a:t>th</a:t>
            </a:r>
            <a:r>
              <a:rPr lang="en-US" altLang="ko-KR" sz="1800" dirty="0" smtClean="0"/>
              <a:t> tones in each 26-tone </a:t>
            </a:r>
            <a:r>
              <a:rPr lang="en-US" altLang="ko-KR" sz="1800" dirty="0" err="1" smtClean="0"/>
              <a:t>dRU</a:t>
            </a:r>
            <a:r>
              <a:rPr lang="en-US" altLang="ko-KR" sz="1800" dirty="0" smtClean="0"/>
              <a:t> as the pilot tones</a:t>
            </a:r>
          </a:p>
          <a:p>
            <a:endParaRPr lang="en-US" altLang="ko-KR" sz="2000" dirty="0" smtClean="0"/>
          </a:p>
          <a:p>
            <a:r>
              <a:rPr lang="en-US" altLang="ko-KR" sz="2000" dirty="0" smtClean="0"/>
              <a:t>Option </a:t>
            </a:r>
            <a:r>
              <a:rPr lang="en-US" altLang="ko-KR" sz="2000" dirty="0"/>
              <a:t>2: maintain conventional pilot position</a:t>
            </a:r>
          </a:p>
          <a:p>
            <a:pPr lvl="1"/>
            <a:r>
              <a:rPr lang="en-US" altLang="ko-KR" sz="1800" dirty="0" smtClean="0"/>
              <a:t>For a </a:t>
            </a:r>
            <a:r>
              <a:rPr lang="en-US" altLang="ko-KR" sz="1800" dirty="0"/>
              <a:t>26-tone </a:t>
            </a:r>
            <a:r>
              <a:rPr lang="en-US" altLang="ko-KR" sz="1800" dirty="0" err="1"/>
              <a:t>dRU</a:t>
            </a:r>
            <a:r>
              <a:rPr lang="en-US" altLang="ko-KR" sz="1800" dirty="0"/>
              <a:t>, 24 distributed tones are allocated as data tones and then two tones among the conventional pilot tones are additionally allotted as pilot tones</a:t>
            </a:r>
          </a:p>
          <a:p>
            <a:pPr lvl="1"/>
            <a:r>
              <a:rPr lang="en-US" altLang="ko-KR" sz="1800" dirty="0"/>
              <a:t>T</a:t>
            </a:r>
            <a:r>
              <a:rPr lang="en-US" altLang="ko-KR" sz="1800" dirty="0" smtClean="0"/>
              <a:t>he pilot </a:t>
            </a:r>
            <a:r>
              <a:rPr lang="en-US" altLang="ko-KR" sz="1800" dirty="0"/>
              <a:t>tones of x-</a:t>
            </a:r>
            <a:r>
              <a:rPr lang="en-US" altLang="ko-KR" sz="1800" dirty="0" err="1"/>
              <a:t>th</a:t>
            </a:r>
            <a:r>
              <a:rPr lang="en-US" altLang="ko-KR" sz="1800" dirty="0"/>
              <a:t> 26-tone </a:t>
            </a:r>
            <a:r>
              <a:rPr lang="en-US" altLang="ko-KR" sz="1800" dirty="0" err="1" smtClean="0"/>
              <a:t>rRU</a:t>
            </a:r>
            <a:r>
              <a:rPr lang="en-US" altLang="ko-KR" sz="1800" dirty="0" smtClean="0"/>
              <a:t> are used as the pilot tones for </a:t>
            </a:r>
            <a:r>
              <a:rPr lang="en-US" altLang="ko-KR" sz="1800" dirty="0"/>
              <a:t>x-</a:t>
            </a:r>
            <a:r>
              <a:rPr lang="en-US" altLang="ko-KR" sz="1800" dirty="0" err="1"/>
              <a:t>th</a:t>
            </a:r>
            <a:r>
              <a:rPr lang="en-US" altLang="ko-KR" sz="1800" dirty="0"/>
              <a:t> 26-tone</a:t>
            </a:r>
            <a:r>
              <a:rPr lang="ko-KR" altLang="en-US" sz="1800" dirty="0"/>
              <a:t> </a:t>
            </a:r>
            <a:r>
              <a:rPr lang="en-US" altLang="ko-KR" sz="1800" dirty="0" err="1"/>
              <a:t>dRU</a:t>
            </a:r>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smtClean="0"/>
          </a:p>
          <a:p>
            <a:pPr lvl="1"/>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3</a:t>
            </a:fld>
            <a:endParaRPr lang="en-US" altLang="ko-KR"/>
          </a:p>
        </p:txBody>
      </p:sp>
      <p:sp>
        <p:nvSpPr>
          <p:cNvPr id="7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extLst>
      <p:ext uri="{BB962C8B-B14F-4D97-AF65-F5344CB8AC3E}">
        <p14:creationId xmlns:p14="http://schemas.microsoft.com/office/powerpoint/2010/main" val="30348986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Alternative Pilot Design</a:t>
            </a:r>
            <a:endParaRPr lang="ko-KR" altLang="en-US" dirty="0"/>
          </a:p>
        </p:txBody>
      </p:sp>
      <p:sp>
        <p:nvSpPr>
          <p:cNvPr id="3" name="내용 개체 틀 2"/>
          <p:cNvSpPr>
            <a:spLocks noGrp="1"/>
          </p:cNvSpPr>
          <p:nvPr>
            <p:ph idx="1"/>
          </p:nvPr>
        </p:nvSpPr>
        <p:spPr/>
        <p:txBody>
          <a:bodyPr/>
          <a:lstStyle/>
          <a:p>
            <a:r>
              <a:rPr lang="en-US" altLang="ko-KR" sz="2000" dirty="0" smtClean="0"/>
              <a:t>In [1], we showed that the performance of option 2 is worse than option 1</a:t>
            </a:r>
          </a:p>
          <a:p>
            <a:pPr lvl="1"/>
            <a:r>
              <a:rPr lang="en-US" altLang="ko-KR" sz="1800" dirty="0"/>
              <a:t>T</a:t>
            </a:r>
            <a:r>
              <a:rPr lang="en-US" altLang="ko-KR" sz="1800" dirty="0" smtClean="0"/>
              <a:t>wo pilots of each 26-tone </a:t>
            </a:r>
            <a:r>
              <a:rPr lang="en-US" altLang="ko-KR" sz="1800" dirty="0" err="1" smtClean="0"/>
              <a:t>dRU</a:t>
            </a:r>
            <a:r>
              <a:rPr lang="en-US" altLang="ko-KR" sz="1800" dirty="0" smtClean="0"/>
              <a:t> in option 2 are closely located resulting in less accurate residual CFO compensation</a:t>
            </a:r>
          </a:p>
          <a:p>
            <a:r>
              <a:rPr lang="en-US" altLang="ko-KR" sz="2000" dirty="0" smtClean="0"/>
              <a:t>To achieve a better performance, we employ an alternative method where two pilot tones located far enough away are selected out of the conventional ones for each 26-tone </a:t>
            </a:r>
            <a:r>
              <a:rPr lang="en-US" altLang="ko-KR" sz="2000" dirty="0" err="1" smtClean="0"/>
              <a:t>dRU</a:t>
            </a:r>
            <a:endParaRPr lang="en-US" altLang="ko-KR" sz="2000" dirty="0" smtClean="0"/>
          </a:p>
          <a:p>
            <a:pPr lvl="1"/>
            <a:r>
              <a:rPr lang="en-US" altLang="ko-KR" sz="1800" dirty="0" smtClean="0"/>
              <a:t>Specifically, in 20 MHz, there are 18 conventional pilot tones (pilot tone index 1 ~ 18) and each pilot tone is allocated to the </a:t>
            </a:r>
            <a:r>
              <a:rPr lang="en-US" altLang="ko-KR" sz="1800" i="1" dirty="0" smtClean="0"/>
              <a:t>n</a:t>
            </a:r>
            <a:r>
              <a:rPr lang="en-US" altLang="ko-KR" sz="1800" dirty="0" smtClean="0"/>
              <a:t>-</a:t>
            </a:r>
            <a:r>
              <a:rPr lang="en-US" altLang="ko-KR" sz="1800" dirty="0" err="1" smtClean="0"/>
              <a:t>th</a:t>
            </a:r>
            <a:r>
              <a:rPr lang="en-US" altLang="ko-KR" sz="1800" dirty="0" smtClean="0"/>
              <a:t> 26-tone </a:t>
            </a:r>
            <a:r>
              <a:rPr lang="en-US" altLang="ko-KR" sz="1800" dirty="0" err="1" smtClean="0"/>
              <a:t>dRU</a:t>
            </a:r>
            <a:endParaRPr lang="en-US" altLang="ko-KR" sz="1800" dirty="0" smtClean="0"/>
          </a:p>
          <a:p>
            <a:pPr lvl="2"/>
            <a:r>
              <a:rPr lang="en-US" altLang="ko-KR" sz="1600" dirty="0" smtClean="0"/>
              <a:t>Where </a:t>
            </a:r>
            <a:r>
              <a:rPr lang="en-US" altLang="ko-KR" sz="1600" i="1" dirty="0" smtClean="0"/>
              <a:t>n</a:t>
            </a:r>
            <a:r>
              <a:rPr lang="en-US" altLang="ko-KR" sz="1600" dirty="0" smtClean="0"/>
              <a:t> is equal to mod(pilot tone index-1, 9) + 1</a:t>
            </a:r>
          </a:p>
          <a:p>
            <a:pPr lvl="1"/>
            <a:endParaRPr lang="ko-KR" altLang="en-US"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4</a:t>
            </a:fld>
            <a:endParaRPr lang="en-US" altLang="ko-KR"/>
          </a:p>
        </p:txBody>
      </p:sp>
      <p:sp>
        <p:nvSpPr>
          <p:cNvPr id="6" name="날짜 개체 틀 5"/>
          <p:cNvSpPr>
            <a:spLocks noGrp="1"/>
          </p:cNvSpPr>
          <p:nvPr>
            <p:ph type="dt" sz="half" idx="2"/>
          </p:nvPr>
        </p:nvSpPr>
        <p:spPr/>
        <p:txBody>
          <a:bodyPr/>
          <a:lstStyle/>
          <a:p>
            <a:pPr>
              <a:defRPr/>
            </a:pPr>
            <a:r>
              <a:rPr lang="en-US" smtClean="0"/>
              <a:t>September 2023</a:t>
            </a:r>
            <a:endParaRPr lang="en-US" dirty="0"/>
          </a:p>
        </p:txBody>
      </p:sp>
      <p:grpSp>
        <p:nvGrpSpPr>
          <p:cNvPr id="114" name="그룹 113"/>
          <p:cNvGrpSpPr/>
          <p:nvPr/>
        </p:nvGrpSpPr>
        <p:grpSpPr>
          <a:xfrm>
            <a:off x="857949" y="5024009"/>
            <a:ext cx="7409751" cy="690991"/>
            <a:chOff x="857949" y="5389602"/>
            <a:chExt cx="7409751" cy="690991"/>
          </a:xfrm>
        </p:grpSpPr>
        <p:sp>
          <p:nvSpPr>
            <p:cNvPr id="89" name="직사각형 88"/>
            <p:cNvSpPr/>
            <p:nvPr/>
          </p:nvSpPr>
          <p:spPr bwMode="auto">
            <a:xfrm>
              <a:off x="1333500" y="5389602"/>
              <a:ext cx="76200" cy="381000"/>
            </a:xfrm>
            <a:prstGeom prst="rect">
              <a:avLst/>
            </a:prstGeom>
            <a:solidFill>
              <a:srgbClr val="00B0F0"/>
            </a:solidFill>
            <a:ln w="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0" name="직사각형 89"/>
            <p:cNvSpPr/>
            <p:nvPr/>
          </p:nvSpPr>
          <p:spPr bwMode="auto">
            <a:xfrm>
              <a:off x="2438400" y="5389602"/>
              <a:ext cx="76200" cy="381000"/>
            </a:xfrm>
            <a:prstGeom prst="rect">
              <a:avLst/>
            </a:prstGeom>
            <a:solidFill>
              <a:srgbClr val="FF0000"/>
            </a:solidFill>
            <a:ln w="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91" name="직사각형 90"/>
            <p:cNvSpPr/>
            <p:nvPr/>
          </p:nvSpPr>
          <p:spPr bwMode="auto">
            <a:xfrm>
              <a:off x="3543300" y="5389602"/>
              <a:ext cx="76200" cy="381000"/>
            </a:xfrm>
            <a:prstGeom prst="rect">
              <a:avLst/>
            </a:prstGeom>
            <a:solidFill>
              <a:srgbClr val="00B050"/>
            </a:solidFill>
            <a:ln w="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cxnSp>
          <p:nvCxnSpPr>
            <p:cNvPr id="95" name="직선 연결선 94"/>
            <p:cNvCxnSpPr/>
            <p:nvPr/>
          </p:nvCxnSpPr>
          <p:spPr bwMode="auto">
            <a:xfrm>
              <a:off x="952500" y="5770602"/>
              <a:ext cx="73152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96" name="TextBox 95"/>
            <p:cNvSpPr txBox="1"/>
            <p:nvPr/>
          </p:nvSpPr>
          <p:spPr>
            <a:xfrm>
              <a:off x="857949" y="5794801"/>
              <a:ext cx="1027302" cy="276999"/>
            </a:xfrm>
            <a:prstGeom prst="rect">
              <a:avLst/>
            </a:prstGeom>
            <a:noFill/>
          </p:spPr>
          <p:txBody>
            <a:bodyPr wrap="square" rtlCol="0">
              <a:spAutoFit/>
            </a:bodyPr>
            <a:lstStyle/>
            <a:p>
              <a:pPr algn="ctr"/>
              <a:r>
                <a:rPr lang="en-US" altLang="ko-KR" dirty="0" smtClean="0"/>
                <a:t>Pilot tone 1</a:t>
              </a:r>
              <a:endParaRPr lang="ko-KR" altLang="en-US" dirty="0"/>
            </a:p>
          </p:txBody>
        </p:sp>
        <p:sp>
          <p:nvSpPr>
            <p:cNvPr id="102" name="TextBox 101"/>
            <p:cNvSpPr txBox="1"/>
            <p:nvPr/>
          </p:nvSpPr>
          <p:spPr>
            <a:xfrm>
              <a:off x="4152900" y="5417403"/>
              <a:ext cx="304800" cy="276999"/>
            </a:xfrm>
            <a:prstGeom prst="rect">
              <a:avLst/>
            </a:prstGeom>
            <a:noFill/>
          </p:spPr>
          <p:txBody>
            <a:bodyPr wrap="square" rtlCol="0">
              <a:spAutoFit/>
            </a:bodyPr>
            <a:lstStyle/>
            <a:p>
              <a:r>
                <a:rPr lang="en-US" altLang="ko-KR" dirty="0" smtClean="0"/>
                <a:t>…</a:t>
              </a:r>
              <a:endParaRPr lang="ko-KR" altLang="en-US" dirty="0"/>
            </a:p>
          </p:txBody>
        </p:sp>
        <p:sp>
          <p:nvSpPr>
            <p:cNvPr id="103" name="TextBox 102"/>
            <p:cNvSpPr txBox="1"/>
            <p:nvPr/>
          </p:nvSpPr>
          <p:spPr>
            <a:xfrm>
              <a:off x="1962849" y="5794801"/>
              <a:ext cx="1027302" cy="276999"/>
            </a:xfrm>
            <a:prstGeom prst="rect">
              <a:avLst/>
            </a:prstGeom>
            <a:noFill/>
          </p:spPr>
          <p:txBody>
            <a:bodyPr wrap="square" rtlCol="0">
              <a:spAutoFit/>
            </a:bodyPr>
            <a:lstStyle/>
            <a:p>
              <a:pPr algn="ctr"/>
              <a:r>
                <a:rPr lang="en-US" altLang="ko-KR" dirty="0" smtClean="0"/>
                <a:t>Pilot tone 2</a:t>
              </a:r>
              <a:endParaRPr lang="ko-KR" altLang="en-US" dirty="0"/>
            </a:p>
          </p:txBody>
        </p:sp>
        <p:sp>
          <p:nvSpPr>
            <p:cNvPr id="107" name="TextBox 106"/>
            <p:cNvSpPr txBox="1"/>
            <p:nvPr/>
          </p:nvSpPr>
          <p:spPr>
            <a:xfrm>
              <a:off x="3067749" y="5799829"/>
              <a:ext cx="1027302" cy="276999"/>
            </a:xfrm>
            <a:prstGeom prst="rect">
              <a:avLst/>
            </a:prstGeom>
            <a:noFill/>
          </p:spPr>
          <p:txBody>
            <a:bodyPr wrap="square" rtlCol="0">
              <a:spAutoFit/>
            </a:bodyPr>
            <a:lstStyle/>
            <a:p>
              <a:pPr algn="ctr"/>
              <a:r>
                <a:rPr lang="en-US" altLang="ko-KR" dirty="0" smtClean="0"/>
                <a:t>Pilot tone 3</a:t>
              </a:r>
              <a:endParaRPr lang="ko-KR" altLang="en-US" dirty="0"/>
            </a:p>
          </p:txBody>
        </p:sp>
        <p:sp>
          <p:nvSpPr>
            <p:cNvPr id="108" name="직사각형 107"/>
            <p:cNvSpPr/>
            <p:nvPr/>
          </p:nvSpPr>
          <p:spPr bwMode="auto">
            <a:xfrm>
              <a:off x="4953699" y="5393367"/>
              <a:ext cx="76200" cy="381000"/>
            </a:xfrm>
            <a:prstGeom prst="rect">
              <a:avLst/>
            </a:prstGeom>
            <a:solidFill>
              <a:srgbClr val="00B0F0"/>
            </a:solidFill>
            <a:ln w="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09" name="직사각형 108"/>
            <p:cNvSpPr/>
            <p:nvPr/>
          </p:nvSpPr>
          <p:spPr bwMode="auto">
            <a:xfrm>
              <a:off x="6058599" y="5393367"/>
              <a:ext cx="76200" cy="381000"/>
            </a:xfrm>
            <a:prstGeom prst="rect">
              <a:avLst/>
            </a:prstGeom>
            <a:solidFill>
              <a:srgbClr val="FF0000"/>
            </a:solidFill>
            <a:ln w="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0" name="직사각형 109"/>
            <p:cNvSpPr/>
            <p:nvPr/>
          </p:nvSpPr>
          <p:spPr bwMode="auto">
            <a:xfrm>
              <a:off x="7163499" y="5393367"/>
              <a:ext cx="76200" cy="381000"/>
            </a:xfrm>
            <a:prstGeom prst="rect">
              <a:avLst/>
            </a:prstGeom>
            <a:solidFill>
              <a:srgbClr val="00B050"/>
            </a:solidFill>
            <a:ln w="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1" name="TextBox 110"/>
            <p:cNvSpPr txBox="1"/>
            <p:nvPr/>
          </p:nvSpPr>
          <p:spPr>
            <a:xfrm>
              <a:off x="4478148" y="5798566"/>
              <a:ext cx="1027302" cy="276999"/>
            </a:xfrm>
            <a:prstGeom prst="rect">
              <a:avLst/>
            </a:prstGeom>
            <a:noFill/>
          </p:spPr>
          <p:txBody>
            <a:bodyPr wrap="square" rtlCol="0">
              <a:spAutoFit/>
            </a:bodyPr>
            <a:lstStyle/>
            <a:p>
              <a:pPr algn="ctr"/>
              <a:r>
                <a:rPr lang="en-US" altLang="ko-KR" dirty="0" smtClean="0"/>
                <a:t>Pilot tone 10</a:t>
              </a:r>
              <a:endParaRPr lang="ko-KR" altLang="en-US" dirty="0"/>
            </a:p>
          </p:txBody>
        </p:sp>
        <p:sp>
          <p:nvSpPr>
            <p:cNvPr id="112" name="TextBox 111"/>
            <p:cNvSpPr txBox="1"/>
            <p:nvPr/>
          </p:nvSpPr>
          <p:spPr>
            <a:xfrm>
              <a:off x="5583048" y="5798566"/>
              <a:ext cx="1027302" cy="276999"/>
            </a:xfrm>
            <a:prstGeom prst="rect">
              <a:avLst/>
            </a:prstGeom>
            <a:noFill/>
          </p:spPr>
          <p:txBody>
            <a:bodyPr wrap="square" rtlCol="0">
              <a:spAutoFit/>
            </a:bodyPr>
            <a:lstStyle/>
            <a:p>
              <a:pPr algn="ctr"/>
              <a:r>
                <a:rPr lang="en-US" altLang="ko-KR" dirty="0" smtClean="0"/>
                <a:t>Pilot tone 11</a:t>
              </a:r>
              <a:endParaRPr lang="ko-KR" altLang="en-US" dirty="0"/>
            </a:p>
          </p:txBody>
        </p:sp>
        <p:sp>
          <p:nvSpPr>
            <p:cNvPr id="113" name="TextBox 112"/>
            <p:cNvSpPr txBox="1"/>
            <p:nvPr/>
          </p:nvSpPr>
          <p:spPr>
            <a:xfrm>
              <a:off x="6687948" y="5803594"/>
              <a:ext cx="1027302" cy="276999"/>
            </a:xfrm>
            <a:prstGeom prst="rect">
              <a:avLst/>
            </a:prstGeom>
            <a:noFill/>
          </p:spPr>
          <p:txBody>
            <a:bodyPr wrap="square" rtlCol="0">
              <a:spAutoFit/>
            </a:bodyPr>
            <a:lstStyle/>
            <a:p>
              <a:pPr algn="ctr"/>
              <a:r>
                <a:rPr lang="en-US" altLang="ko-KR" dirty="0" smtClean="0"/>
                <a:t>Pilot tone 12</a:t>
              </a:r>
              <a:endParaRPr lang="ko-KR" altLang="en-US" dirty="0"/>
            </a:p>
          </p:txBody>
        </p:sp>
      </p:grpSp>
      <p:sp>
        <p:nvSpPr>
          <p:cNvPr id="115" name="TextBox 114"/>
          <p:cNvSpPr txBox="1"/>
          <p:nvPr/>
        </p:nvSpPr>
        <p:spPr>
          <a:xfrm>
            <a:off x="7737271" y="5417403"/>
            <a:ext cx="304800" cy="276999"/>
          </a:xfrm>
          <a:prstGeom prst="rect">
            <a:avLst/>
          </a:prstGeom>
          <a:noFill/>
        </p:spPr>
        <p:txBody>
          <a:bodyPr wrap="square" rtlCol="0">
            <a:spAutoFit/>
          </a:bodyPr>
          <a:lstStyle/>
          <a:p>
            <a:r>
              <a:rPr lang="en-US" altLang="ko-KR" dirty="0" smtClean="0"/>
              <a:t>…</a:t>
            </a:r>
            <a:endParaRPr lang="ko-KR" altLang="en-US" dirty="0"/>
          </a:p>
        </p:txBody>
      </p:sp>
      <p:sp>
        <p:nvSpPr>
          <p:cNvPr id="117" name="직사각형 116"/>
          <p:cNvSpPr/>
          <p:nvPr/>
        </p:nvSpPr>
        <p:spPr bwMode="auto">
          <a:xfrm>
            <a:off x="980813" y="5943600"/>
            <a:ext cx="76200" cy="381000"/>
          </a:xfrm>
          <a:prstGeom prst="rect">
            <a:avLst/>
          </a:prstGeom>
          <a:solidFill>
            <a:srgbClr val="00B0F0"/>
          </a:solidFill>
          <a:ln w="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8" name="TextBox 117"/>
          <p:cNvSpPr txBox="1"/>
          <p:nvPr/>
        </p:nvSpPr>
        <p:spPr>
          <a:xfrm>
            <a:off x="904613" y="5995600"/>
            <a:ext cx="2514600" cy="276999"/>
          </a:xfrm>
          <a:prstGeom prst="rect">
            <a:avLst/>
          </a:prstGeom>
          <a:noFill/>
        </p:spPr>
        <p:txBody>
          <a:bodyPr wrap="square" rtlCol="0">
            <a:spAutoFit/>
          </a:bodyPr>
          <a:lstStyle/>
          <a:p>
            <a:pPr algn="ctr"/>
            <a:r>
              <a:rPr lang="en-US" altLang="ko-KR" dirty="0" smtClean="0"/>
              <a:t>Allocated to the 1st 26-tone </a:t>
            </a:r>
            <a:r>
              <a:rPr lang="en-US" altLang="ko-KR" dirty="0" err="1" smtClean="0"/>
              <a:t>dRU</a:t>
            </a:r>
            <a:endParaRPr lang="ko-KR" altLang="en-US" dirty="0"/>
          </a:p>
        </p:txBody>
      </p:sp>
      <p:sp>
        <p:nvSpPr>
          <p:cNvPr id="119" name="직사각형 118"/>
          <p:cNvSpPr/>
          <p:nvPr/>
        </p:nvSpPr>
        <p:spPr bwMode="auto">
          <a:xfrm>
            <a:off x="3431097" y="5920248"/>
            <a:ext cx="76200" cy="381000"/>
          </a:xfrm>
          <a:prstGeom prst="rect">
            <a:avLst/>
          </a:prstGeom>
          <a:solidFill>
            <a:srgbClr val="FF0000"/>
          </a:solidFill>
          <a:ln w="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0" name="TextBox 119"/>
          <p:cNvSpPr txBox="1"/>
          <p:nvPr/>
        </p:nvSpPr>
        <p:spPr>
          <a:xfrm>
            <a:off x="3352800" y="5971239"/>
            <a:ext cx="2514600" cy="276999"/>
          </a:xfrm>
          <a:prstGeom prst="rect">
            <a:avLst/>
          </a:prstGeom>
          <a:noFill/>
        </p:spPr>
        <p:txBody>
          <a:bodyPr wrap="square" rtlCol="0">
            <a:spAutoFit/>
          </a:bodyPr>
          <a:lstStyle/>
          <a:p>
            <a:pPr algn="ctr"/>
            <a:r>
              <a:rPr lang="en-US" altLang="ko-KR" dirty="0" smtClean="0"/>
              <a:t>Allocated to the 2nd 26-tone </a:t>
            </a:r>
            <a:r>
              <a:rPr lang="en-US" altLang="ko-KR" dirty="0" err="1" smtClean="0"/>
              <a:t>dRU</a:t>
            </a:r>
            <a:endParaRPr lang="ko-KR" altLang="en-US" dirty="0"/>
          </a:p>
        </p:txBody>
      </p:sp>
      <p:sp>
        <p:nvSpPr>
          <p:cNvPr id="121" name="직사각형 120"/>
          <p:cNvSpPr/>
          <p:nvPr/>
        </p:nvSpPr>
        <p:spPr bwMode="auto">
          <a:xfrm>
            <a:off x="5877624" y="5910042"/>
            <a:ext cx="76200" cy="381000"/>
          </a:xfrm>
          <a:prstGeom prst="rect">
            <a:avLst/>
          </a:prstGeom>
          <a:solidFill>
            <a:srgbClr val="00B050"/>
          </a:solidFill>
          <a:ln w="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2" name="TextBox 121"/>
          <p:cNvSpPr txBox="1"/>
          <p:nvPr/>
        </p:nvSpPr>
        <p:spPr>
          <a:xfrm>
            <a:off x="5801424" y="5962042"/>
            <a:ext cx="2514600" cy="276999"/>
          </a:xfrm>
          <a:prstGeom prst="rect">
            <a:avLst/>
          </a:prstGeom>
          <a:noFill/>
        </p:spPr>
        <p:txBody>
          <a:bodyPr wrap="square" rtlCol="0">
            <a:spAutoFit/>
          </a:bodyPr>
          <a:lstStyle/>
          <a:p>
            <a:pPr algn="ctr"/>
            <a:r>
              <a:rPr lang="en-US" altLang="ko-KR" dirty="0" smtClean="0"/>
              <a:t>Allocated to the 3rd 26-tone </a:t>
            </a:r>
            <a:r>
              <a:rPr lang="en-US" altLang="ko-KR" dirty="0" err="1" smtClean="0"/>
              <a:t>dRU</a:t>
            </a:r>
            <a:endParaRPr lang="ko-KR" altLang="en-US" dirty="0"/>
          </a:p>
        </p:txBody>
      </p:sp>
    </p:spTree>
    <p:extLst>
      <p:ext uri="{BB962C8B-B14F-4D97-AF65-F5344CB8AC3E}">
        <p14:creationId xmlns:p14="http://schemas.microsoft.com/office/powerpoint/2010/main" val="20820299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Performance Comparison (1/3)</a:t>
            </a:r>
            <a:endParaRPr lang="ko-KR" altLang="en-US" dirty="0"/>
          </a:p>
        </p:txBody>
      </p:sp>
      <p:sp>
        <p:nvSpPr>
          <p:cNvPr id="3" name="내용 개체 틀 2"/>
          <p:cNvSpPr>
            <a:spLocks noGrp="1"/>
          </p:cNvSpPr>
          <p:nvPr>
            <p:ph idx="1"/>
          </p:nvPr>
        </p:nvSpPr>
        <p:spPr/>
        <p:txBody>
          <a:bodyPr/>
          <a:lstStyle/>
          <a:p>
            <a:r>
              <a:rPr lang="en-US" altLang="ko-KR" sz="2000" dirty="0" smtClean="0"/>
              <a:t>We investigate PER performance for </a:t>
            </a:r>
            <a:r>
              <a:rPr lang="en-US" altLang="ko-KR" sz="2000" dirty="0" err="1" smtClean="0"/>
              <a:t>dRU</a:t>
            </a:r>
            <a:r>
              <a:rPr lang="en-US" altLang="ko-KR" sz="2000" dirty="0" smtClean="0"/>
              <a:t> with three options as well as </a:t>
            </a:r>
            <a:r>
              <a:rPr lang="en-US" altLang="ko-KR" sz="2000" dirty="0" err="1" smtClean="0"/>
              <a:t>rRU</a:t>
            </a:r>
            <a:r>
              <a:rPr lang="en-US" altLang="ko-KR" sz="2000" dirty="0" smtClean="0"/>
              <a:t> considering various residual CFO values</a:t>
            </a:r>
          </a:p>
          <a:p>
            <a:r>
              <a:rPr lang="en-US" altLang="ko-KR" sz="2000" dirty="0" smtClean="0"/>
              <a:t>Assumptions</a:t>
            </a:r>
          </a:p>
          <a:p>
            <a:pPr lvl="1"/>
            <a:r>
              <a:rPr lang="en-US" altLang="ko-KR" sz="1800" dirty="0" smtClean="0"/>
              <a:t>20 MHz UL TB PPDU with nine 26-tone </a:t>
            </a:r>
            <a:r>
              <a:rPr lang="en-US" altLang="ko-KR" sz="1800" dirty="0" err="1" smtClean="0"/>
              <a:t>dRUs</a:t>
            </a:r>
            <a:r>
              <a:rPr lang="en-US" altLang="ko-KR" sz="1800" dirty="0" smtClean="0"/>
              <a:t> / nine 26-tone </a:t>
            </a:r>
            <a:r>
              <a:rPr lang="en-US" altLang="ko-KR" sz="1800" dirty="0" err="1" smtClean="0"/>
              <a:t>rRUs</a:t>
            </a:r>
            <a:endParaRPr lang="en-US" altLang="ko-KR" sz="1800" dirty="0"/>
          </a:p>
          <a:p>
            <a:pPr lvl="1"/>
            <a:r>
              <a:rPr lang="en-US" altLang="ko-KR" sz="1800" dirty="0"/>
              <a:t>SISO </a:t>
            </a:r>
            <a:r>
              <a:rPr lang="en-US" altLang="ko-KR" sz="1800" dirty="0" smtClean="0"/>
              <a:t>under </a:t>
            </a:r>
            <a:r>
              <a:rPr lang="en-US" altLang="ko-KR" sz="1800" dirty="0"/>
              <a:t>Channel D </a:t>
            </a:r>
            <a:r>
              <a:rPr lang="en-US" altLang="ko-KR" sz="1800" dirty="0" err="1"/>
              <a:t>NLoS</a:t>
            </a:r>
            <a:endParaRPr lang="en-US" altLang="ko-KR" sz="1800" dirty="0" smtClean="0"/>
          </a:p>
          <a:p>
            <a:pPr lvl="1"/>
            <a:r>
              <a:rPr lang="en-US" altLang="ko-KR" sz="1800" dirty="0" smtClean="0"/>
              <a:t>1000 data bits per</a:t>
            </a:r>
            <a:r>
              <a:rPr lang="ko-KR" altLang="en-US" sz="1800" dirty="0" smtClean="0"/>
              <a:t> </a:t>
            </a:r>
            <a:r>
              <a:rPr lang="en-US" altLang="ko-KR" sz="1800" dirty="0" smtClean="0"/>
              <a:t>each STA</a:t>
            </a:r>
          </a:p>
          <a:p>
            <a:pPr lvl="1"/>
            <a:r>
              <a:rPr lang="en-US" altLang="ko-KR" sz="1800" dirty="0"/>
              <a:t>MCS </a:t>
            </a:r>
            <a:r>
              <a:rPr lang="en-US" altLang="ko-KR" sz="1800" dirty="0" smtClean="0"/>
              <a:t>0/3/5/8 with LDPC coding</a:t>
            </a:r>
            <a:endParaRPr lang="en-US" altLang="ko-KR" sz="1800" dirty="0"/>
          </a:p>
          <a:p>
            <a:pPr lvl="1"/>
            <a:r>
              <a:rPr lang="en-US" altLang="ko-KR" sz="1800" dirty="0" smtClean="0"/>
              <a:t>Residual CFO for each STA: [+</a:t>
            </a:r>
            <a:r>
              <a:rPr lang="en-US" altLang="ko-KR" sz="1800" dirty="0" err="1" smtClean="0"/>
              <a:t>rCFO</a:t>
            </a:r>
            <a:r>
              <a:rPr lang="en-US" altLang="ko-KR" sz="1800" dirty="0" smtClean="0"/>
              <a:t> –</a:t>
            </a:r>
            <a:r>
              <a:rPr lang="en-US" altLang="ko-KR" sz="1800" dirty="0" err="1" smtClean="0"/>
              <a:t>rCFO</a:t>
            </a:r>
            <a:r>
              <a:rPr lang="en-US" altLang="ko-KR" sz="1800" dirty="0" smtClean="0"/>
              <a:t> +</a:t>
            </a:r>
            <a:r>
              <a:rPr lang="en-US" altLang="ko-KR" sz="1800" dirty="0" err="1" smtClean="0"/>
              <a:t>rCFO</a:t>
            </a:r>
            <a:r>
              <a:rPr lang="en-US" altLang="ko-KR" sz="1800" dirty="0" smtClean="0"/>
              <a:t> –</a:t>
            </a:r>
            <a:r>
              <a:rPr lang="en-US" altLang="ko-KR" sz="1800" dirty="0" err="1" smtClean="0"/>
              <a:t>rCFO</a:t>
            </a:r>
            <a:r>
              <a:rPr lang="en-US" altLang="ko-KR" sz="1800" dirty="0" smtClean="0"/>
              <a:t> …]</a:t>
            </a:r>
          </a:p>
          <a:p>
            <a:pPr lvl="2"/>
            <a:r>
              <a:rPr lang="en-US" altLang="ko-KR" sz="1600" dirty="0" smtClean="0"/>
              <a:t>Different </a:t>
            </a:r>
            <a:r>
              <a:rPr lang="en-US" altLang="ko-KR" sz="1600" dirty="0" err="1" smtClean="0"/>
              <a:t>rCFO</a:t>
            </a:r>
            <a:r>
              <a:rPr lang="en-US" altLang="ko-KR" sz="1600" dirty="0" smtClean="0"/>
              <a:t> values are considered depending on the MCS level</a:t>
            </a:r>
          </a:p>
          <a:p>
            <a:pPr lvl="1"/>
            <a:r>
              <a:rPr lang="en-US" altLang="ko-KR" sz="1800" dirty="0" smtClean="0"/>
              <a:t>Pilot position for </a:t>
            </a:r>
            <a:r>
              <a:rPr lang="en-US" altLang="ko-KR" sz="1800" dirty="0" err="1" smtClean="0"/>
              <a:t>dRU</a:t>
            </a:r>
            <a:endParaRPr lang="en-US" altLang="ko-KR" sz="1800" dirty="0" smtClean="0"/>
          </a:p>
          <a:p>
            <a:pPr lvl="2"/>
            <a:r>
              <a:rPr lang="en-US" altLang="ko-KR" sz="1600" dirty="0" smtClean="0"/>
              <a:t>Option 1: 7</a:t>
            </a:r>
            <a:r>
              <a:rPr lang="en-US" altLang="ko-KR" sz="1600" baseline="30000" dirty="0" smtClean="0"/>
              <a:t>th</a:t>
            </a:r>
            <a:r>
              <a:rPr lang="en-US" altLang="ko-KR" sz="1600" dirty="0" smtClean="0"/>
              <a:t> and 20</a:t>
            </a:r>
            <a:r>
              <a:rPr lang="en-US" altLang="ko-KR" sz="1600" baseline="30000" dirty="0" smtClean="0"/>
              <a:t>th</a:t>
            </a:r>
            <a:r>
              <a:rPr lang="en-US" altLang="ko-KR" sz="1600" dirty="0" smtClean="0"/>
              <a:t> tones in each 26-tone </a:t>
            </a:r>
            <a:r>
              <a:rPr lang="en-US" altLang="ko-KR" sz="1600" dirty="0" err="1" smtClean="0"/>
              <a:t>dRU</a:t>
            </a:r>
            <a:endParaRPr lang="en-US" altLang="ko-KR" sz="1600" dirty="0" smtClean="0"/>
          </a:p>
          <a:p>
            <a:pPr lvl="2"/>
            <a:r>
              <a:rPr lang="en-US" altLang="ko-KR" sz="1600" dirty="0" smtClean="0"/>
              <a:t>Option 2: pilot tones of x-</a:t>
            </a:r>
            <a:r>
              <a:rPr lang="en-US" altLang="ko-KR" sz="1600" dirty="0" err="1" smtClean="0"/>
              <a:t>th</a:t>
            </a:r>
            <a:r>
              <a:rPr lang="en-US" altLang="ko-KR" sz="1600" dirty="0" smtClean="0"/>
              <a:t> 26-tone </a:t>
            </a:r>
            <a:r>
              <a:rPr lang="en-US" altLang="ko-KR" sz="1600" dirty="0" err="1" smtClean="0"/>
              <a:t>rRU</a:t>
            </a:r>
            <a:r>
              <a:rPr lang="en-US" altLang="ko-KR" sz="1600" dirty="0" smtClean="0"/>
              <a:t> for x-</a:t>
            </a:r>
            <a:r>
              <a:rPr lang="en-US" altLang="ko-KR" sz="1600" dirty="0" err="1" smtClean="0"/>
              <a:t>th</a:t>
            </a:r>
            <a:r>
              <a:rPr lang="en-US" altLang="ko-KR" sz="1600" dirty="0" smtClean="0"/>
              <a:t> 26-tone</a:t>
            </a:r>
            <a:r>
              <a:rPr lang="ko-KR" altLang="en-US" sz="1600" dirty="0" smtClean="0"/>
              <a:t> </a:t>
            </a:r>
            <a:r>
              <a:rPr lang="en-US" altLang="ko-KR" sz="1600" dirty="0" err="1" smtClean="0"/>
              <a:t>dRU</a:t>
            </a:r>
            <a:endParaRPr lang="en-US" altLang="ko-KR" sz="1600" dirty="0" smtClean="0"/>
          </a:p>
          <a:p>
            <a:pPr lvl="2"/>
            <a:r>
              <a:rPr lang="en-US" altLang="ko-KR" sz="1600" dirty="0"/>
              <a:t>Option </a:t>
            </a:r>
            <a:r>
              <a:rPr lang="en-US" altLang="ko-KR" sz="1600" dirty="0" smtClean="0"/>
              <a:t>3: alternative pilot design in the previous slide</a:t>
            </a:r>
          </a:p>
          <a:p>
            <a:pPr lvl="1"/>
            <a:r>
              <a:rPr lang="en-US" altLang="ko-KR" sz="1800" dirty="0" smtClean="0"/>
              <a:t>PERs for the first 26-tone </a:t>
            </a:r>
            <a:r>
              <a:rPr lang="en-US" altLang="ko-KR" sz="1800" dirty="0" err="1" smtClean="0"/>
              <a:t>dRU</a:t>
            </a:r>
            <a:r>
              <a:rPr lang="en-US" altLang="ko-KR" sz="1800" dirty="0" smtClean="0"/>
              <a:t> and first 26-tone </a:t>
            </a:r>
            <a:r>
              <a:rPr lang="en-US" altLang="ko-KR" sz="1800" dirty="0" err="1" smtClean="0"/>
              <a:t>rRU</a:t>
            </a:r>
            <a:r>
              <a:rPr lang="en-US" altLang="ko-KR" sz="1800" dirty="0" smtClean="0"/>
              <a:t> are provided</a:t>
            </a:r>
          </a:p>
        </p:txBody>
      </p:sp>
      <p:sp>
        <p:nvSpPr>
          <p:cNvPr id="4" name="바닥글 개체 틀 3"/>
          <p:cNvSpPr>
            <a:spLocks noGrp="1"/>
          </p:cNvSpPr>
          <p:nvPr>
            <p:ph type="ftr" sz="quarter" idx="11"/>
          </p:nvPr>
        </p:nvSpPr>
        <p:spPr/>
        <p:txBody>
          <a:bodyPr/>
          <a:lstStyle/>
          <a:p>
            <a:pPr>
              <a:defRPr/>
            </a:pPr>
            <a:r>
              <a:rPr lang="en-US" altLang="ko-KR" dirty="0" err="1" smtClean="0"/>
              <a:t>Eunsung</a:t>
            </a:r>
            <a:r>
              <a:rPr lang="en-US" altLang="ko-KR" dirty="0" smtClean="0"/>
              <a:t> Park, LG Electronics</a:t>
            </a:r>
            <a:endParaRPr lang="en-US" altLang="ko-KR" dirty="0"/>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5</a:t>
            </a:fld>
            <a:endParaRPr lang="en-US" altLang="ko-KR"/>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extLst>
      <p:ext uri="{BB962C8B-B14F-4D97-AF65-F5344CB8AC3E}">
        <p14:creationId xmlns:p14="http://schemas.microsoft.com/office/powerpoint/2010/main" val="26986076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Comparison (</a:t>
            </a:r>
            <a:r>
              <a:rPr lang="en-US" altLang="ko-KR" dirty="0" smtClean="0"/>
              <a:t>2/3)</a:t>
            </a:r>
            <a:endParaRPr lang="ko-KR" altLang="en-US" dirty="0"/>
          </a:p>
        </p:txBody>
      </p:sp>
      <p:sp>
        <p:nvSpPr>
          <p:cNvPr id="3" name="내용 개체 틀 2"/>
          <p:cNvSpPr>
            <a:spLocks noGrp="1"/>
          </p:cNvSpPr>
          <p:nvPr>
            <p:ph idx="1"/>
          </p:nvPr>
        </p:nvSpPr>
        <p:spPr>
          <a:xfrm>
            <a:off x="722080" y="1706812"/>
            <a:ext cx="7772400" cy="4343400"/>
          </a:xfrm>
        </p:spPr>
        <p:txBody>
          <a:bodyPr/>
          <a:lstStyle/>
          <a:p>
            <a:r>
              <a:rPr lang="en-US" altLang="ko-KR" sz="2000" dirty="0"/>
              <a:t>Simulation results</a:t>
            </a:r>
          </a:p>
          <a:p>
            <a:pPr lvl="1"/>
            <a:r>
              <a:rPr lang="en-US" altLang="ko-KR" sz="1800" dirty="0"/>
              <a:t>MCS </a:t>
            </a:r>
            <a:r>
              <a:rPr lang="en-US" altLang="ko-KR" sz="1800" dirty="0" smtClean="0"/>
              <a:t>3</a:t>
            </a:r>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2"/>
            <a:r>
              <a:rPr lang="en-US" altLang="ko-KR" sz="1600" dirty="0" smtClean="0"/>
              <a:t>When </a:t>
            </a:r>
            <a:r>
              <a:rPr lang="en-US" altLang="ko-KR" sz="1600" dirty="0" err="1" smtClean="0"/>
              <a:t>rCFO</a:t>
            </a:r>
            <a:r>
              <a:rPr lang="en-US" altLang="ko-KR" sz="1600" dirty="0" smtClean="0"/>
              <a:t> = 0 Hz, </a:t>
            </a:r>
            <a:r>
              <a:rPr lang="en-US" altLang="ko-KR" sz="1600" dirty="0" err="1" smtClean="0"/>
              <a:t>dRU</a:t>
            </a:r>
            <a:r>
              <a:rPr lang="en-US" altLang="ko-KR" sz="1600" dirty="0" smtClean="0"/>
              <a:t> provides a significant performance gain</a:t>
            </a:r>
          </a:p>
          <a:p>
            <a:pPr lvl="2"/>
            <a:r>
              <a:rPr lang="en-US" altLang="ko-KR" sz="1600" dirty="0" err="1" smtClean="0"/>
              <a:t>dRU</a:t>
            </a:r>
            <a:r>
              <a:rPr lang="en-US" altLang="ko-KR" sz="1600" dirty="0"/>
              <a:t> </a:t>
            </a:r>
            <a:r>
              <a:rPr lang="en-US" altLang="ko-KR" sz="1600" dirty="0" smtClean="0"/>
              <a:t>has a wider performance gap between with and without the residual CFO</a:t>
            </a:r>
          </a:p>
          <a:p>
            <a:pPr lvl="3"/>
            <a:r>
              <a:rPr lang="en-US" altLang="ko-KR" sz="1400" dirty="0" err="1" smtClean="0"/>
              <a:t>dRU</a:t>
            </a:r>
            <a:r>
              <a:rPr lang="en-US" altLang="ko-KR" sz="1400" dirty="0" smtClean="0"/>
              <a:t> still outperforms </a:t>
            </a:r>
            <a:r>
              <a:rPr lang="en-US" altLang="ko-KR" sz="1400" dirty="0" err="1" smtClean="0"/>
              <a:t>rRU</a:t>
            </a:r>
            <a:r>
              <a:rPr lang="en-US" altLang="ko-KR" sz="1400" dirty="0" smtClean="0"/>
              <a:t> even though a certain amount of residual CFO is present</a:t>
            </a:r>
          </a:p>
          <a:p>
            <a:pPr lvl="2"/>
            <a:r>
              <a:rPr lang="en-US" altLang="ko-KR" sz="1600" dirty="0" smtClean="0"/>
              <a:t>When </a:t>
            </a:r>
            <a:r>
              <a:rPr lang="en-US" altLang="ko-KR" sz="1600" dirty="0" err="1"/>
              <a:t>rCFO</a:t>
            </a:r>
            <a:r>
              <a:rPr lang="en-US" altLang="ko-KR" sz="1600" dirty="0"/>
              <a:t> &gt; 0 </a:t>
            </a:r>
            <a:r>
              <a:rPr lang="en-US" altLang="ko-KR" sz="1600" dirty="0" smtClean="0"/>
              <a:t>Hz, Option 1 and option 3 have similar performance and offer better performance than option 2</a:t>
            </a:r>
            <a:endParaRPr lang="ko-KR" altLang="en-US" sz="1600" dirty="0"/>
          </a:p>
          <a:p>
            <a:endParaRPr lang="ko-KR" altLang="en-US" sz="20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6</a:t>
            </a:fld>
            <a:endParaRPr lang="en-US" altLang="ko-KR"/>
          </a:p>
        </p:txBody>
      </p:sp>
      <p:sp>
        <p:nvSpPr>
          <p:cNvPr id="8" name="TextBox 7"/>
          <p:cNvSpPr txBox="1"/>
          <p:nvPr/>
        </p:nvSpPr>
        <p:spPr>
          <a:xfrm>
            <a:off x="6845370" y="4382869"/>
            <a:ext cx="1752600" cy="646331"/>
          </a:xfrm>
          <a:prstGeom prst="rect">
            <a:avLst/>
          </a:prstGeom>
          <a:noFill/>
        </p:spPr>
        <p:txBody>
          <a:bodyPr wrap="square" rtlCol="0">
            <a:spAutoFit/>
          </a:bodyPr>
          <a:lstStyle/>
          <a:p>
            <a:r>
              <a:rPr lang="en-US" altLang="ko-KR" dirty="0" smtClean="0"/>
              <a:t>PERs for MCS 0 / 5 / 8 are shown in Appendix and the trend is similar</a:t>
            </a:r>
            <a:endParaRPr lang="ko-KR" altLang="en-US" dirty="0"/>
          </a:p>
        </p:txBody>
      </p:sp>
      <p:sp>
        <p:nvSpPr>
          <p:cNvPr id="9"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
        <p:nvSpPr>
          <p:cNvPr id="6" name="TextBox 5"/>
          <p:cNvSpPr txBox="1"/>
          <p:nvPr/>
        </p:nvSpPr>
        <p:spPr>
          <a:xfrm>
            <a:off x="6845370" y="2133600"/>
            <a:ext cx="1752600" cy="2123658"/>
          </a:xfrm>
          <a:prstGeom prst="rect">
            <a:avLst/>
          </a:prstGeom>
          <a:noFill/>
        </p:spPr>
        <p:txBody>
          <a:bodyPr wrap="square" rtlCol="0">
            <a:spAutoFit/>
          </a:bodyPr>
          <a:lstStyle/>
          <a:p>
            <a:r>
              <a:rPr lang="en-US" altLang="ko-KR" dirty="0" smtClean="0"/>
              <a:t>SNR is defined as the average signal to noise power ratio per</a:t>
            </a:r>
            <a:r>
              <a:rPr lang="ko-KR" altLang="en-US" dirty="0" smtClean="0"/>
              <a:t> </a:t>
            </a:r>
            <a:r>
              <a:rPr lang="en-US" altLang="ko-KR" dirty="0" smtClean="0"/>
              <a:t>tone</a:t>
            </a:r>
          </a:p>
          <a:p>
            <a:endParaRPr lang="en-US" altLang="ko-KR" dirty="0"/>
          </a:p>
          <a:p>
            <a:r>
              <a:rPr lang="en-US" altLang="ko-KR" dirty="0"/>
              <a:t>Note that </a:t>
            </a:r>
            <a:r>
              <a:rPr lang="en-US" altLang="ko-KR" dirty="0" smtClean="0"/>
              <a:t>in [1], SNR </a:t>
            </a:r>
            <a:r>
              <a:rPr lang="en-US" altLang="ko-KR" dirty="0"/>
              <a:t>is defined as </a:t>
            </a:r>
            <a:r>
              <a:rPr lang="en-US" altLang="ko-KR" dirty="0" smtClean="0"/>
              <a:t>the average </a:t>
            </a:r>
            <a:r>
              <a:rPr lang="en-US" altLang="ko-KR" dirty="0"/>
              <a:t>signal to noise power ratio in 20 MHz for the STA assigned to the first </a:t>
            </a:r>
            <a:r>
              <a:rPr lang="en-US" altLang="ko-KR" dirty="0" err="1"/>
              <a:t>rRU</a:t>
            </a:r>
            <a:r>
              <a:rPr lang="en-US" altLang="ko-KR" dirty="0"/>
              <a:t> / </a:t>
            </a:r>
            <a:r>
              <a:rPr lang="en-US" altLang="ko-KR" dirty="0" err="1"/>
              <a:t>dRU</a:t>
            </a:r>
            <a:r>
              <a:rPr lang="en-US" altLang="ko-KR" dirty="0"/>
              <a:t> </a:t>
            </a:r>
            <a:endParaRPr lang="ko-KR" altLang="en-US" dirty="0"/>
          </a:p>
          <a:p>
            <a:endParaRPr lang="ko-KR" altLang="en-US" dirty="0"/>
          </a:p>
        </p:txBody>
      </p:sp>
      <p:pic>
        <p:nvPicPr>
          <p:cNvPr id="10" name="그림 9"/>
          <p:cNvPicPr>
            <a:picLocks noChangeAspect="1"/>
          </p:cNvPicPr>
          <p:nvPr/>
        </p:nvPicPr>
        <p:blipFill>
          <a:blip r:embed="rId2"/>
          <a:stretch>
            <a:fillRect/>
          </a:stretch>
        </p:blipFill>
        <p:spPr>
          <a:xfrm>
            <a:off x="1947654" y="1905000"/>
            <a:ext cx="5321251" cy="3278601"/>
          </a:xfrm>
          <a:prstGeom prst="rect">
            <a:avLst/>
          </a:prstGeom>
        </p:spPr>
      </p:pic>
    </p:spTree>
    <p:extLst>
      <p:ext uri="{BB962C8B-B14F-4D97-AF65-F5344CB8AC3E}">
        <p14:creationId xmlns:p14="http://schemas.microsoft.com/office/powerpoint/2010/main" val="4330121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Performance Comparison </a:t>
            </a:r>
            <a:r>
              <a:rPr lang="en-US" altLang="ko-KR" dirty="0" smtClean="0"/>
              <a:t>(3/3)</a:t>
            </a:r>
            <a:endParaRPr lang="ko-KR" altLang="en-US" dirty="0"/>
          </a:p>
        </p:txBody>
      </p:sp>
      <p:sp>
        <p:nvSpPr>
          <p:cNvPr id="3" name="내용 개체 틀 2"/>
          <p:cNvSpPr>
            <a:spLocks noGrp="1"/>
          </p:cNvSpPr>
          <p:nvPr>
            <p:ph idx="1"/>
          </p:nvPr>
        </p:nvSpPr>
        <p:spPr/>
        <p:txBody>
          <a:bodyPr/>
          <a:lstStyle/>
          <a:p>
            <a:r>
              <a:rPr lang="en-US" altLang="ko-KR" sz="1900" dirty="0" smtClean="0"/>
              <a:t>When there </a:t>
            </a:r>
            <a:r>
              <a:rPr lang="en-US" altLang="ko-KR" sz="1900" dirty="0"/>
              <a:t>is no residual </a:t>
            </a:r>
            <a:r>
              <a:rPr lang="en-US" altLang="ko-KR" sz="1900" dirty="0" smtClean="0"/>
              <a:t>CFO, </a:t>
            </a:r>
            <a:r>
              <a:rPr lang="en-US" altLang="ko-KR" sz="1900" dirty="0" err="1"/>
              <a:t>dRU</a:t>
            </a:r>
            <a:r>
              <a:rPr lang="en-US" altLang="ko-KR" sz="1900" dirty="0"/>
              <a:t> </a:t>
            </a:r>
            <a:r>
              <a:rPr lang="en-US" altLang="ko-KR" sz="1900" dirty="0" smtClean="0"/>
              <a:t>achieves quite better performance than </a:t>
            </a:r>
            <a:r>
              <a:rPr lang="en-US" altLang="ko-KR" sz="1900" dirty="0" err="1" smtClean="0"/>
              <a:t>rRU</a:t>
            </a:r>
            <a:r>
              <a:rPr lang="en-US" altLang="ko-KR" sz="1900" dirty="0" smtClean="0"/>
              <a:t>, no matter what the pilot option is</a:t>
            </a:r>
          </a:p>
          <a:p>
            <a:pPr lvl="1"/>
            <a:r>
              <a:rPr lang="en-US" altLang="ko-KR" sz="1800" dirty="0" smtClean="0"/>
              <a:t>That is because </a:t>
            </a:r>
            <a:r>
              <a:rPr lang="en-US" altLang="ko-KR" sz="1800" dirty="0" err="1" smtClean="0"/>
              <a:t>dRU</a:t>
            </a:r>
            <a:r>
              <a:rPr lang="en-US" altLang="ko-KR" sz="1800" dirty="0" smtClean="0"/>
              <a:t> can obtain a significant frequency diversity gain</a:t>
            </a:r>
          </a:p>
          <a:p>
            <a:r>
              <a:rPr lang="en-US" altLang="ko-KR" sz="1900" dirty="0" smtClean="0"/>
              <a:t>As the amount of the residual CFO increases, </a:t>
            </a:r>
            <a:r>
              <a:rPr lang="en-US" altLang="ko-KR" sz="1900" dirty="0" err="1" smtClean="0"/>
              <a:t>dRU</a:t>
            </a:r>
            <a:r>
              <a:rPr lang="en-US" altLang="ko-KR" sz="1900" dirty="0" smtClean="0"/>
              <a:t> performance deteriorates much faster</a:t>
            </a:r>
          </a:p>
          <a:p>
            <a:pPr lvl="1"/>
            <a:r>
              <a:rPr lang="en-US" altLang="ko-KR" sz="1800" dirty="0" smtClean="0"/>
              <a:t>That is because </a:t>
            </a:r>
            <a:r>
              <a:rPr lang="en-US" altLang="ko-KR" sz="1800" dirty="0" err="1" smtClean="0"/>
              <a:t>dRU</a:t>
            </a:r>
            <a:r>
              <a:rPr lang="en-US" altLang="ko-KR" sz="1800" dirty="0" smtClean="0"/>
              <a:t> is more vulnerable to the residual CFO</a:t>
            </a:r>
          </a:p>
          <a:p>
            <a:pPr lvl="1"/>
            <a:r>
              <a:rPr lang="en-US" altLang="ko-KR" sz="1800" dirty="0" smtClean="0"/>
              <a:t>However, its performance is still better than that of </a:t>
            </a:r>
            <a:r>
              <a:rPr lang="en-US" altLang="ko-KR" sz="1800" dirty="0" err="1" smtClean="0"/>
              <a:t>rRU</a:t>
            </a:r>
            <a:endParaRPr lang="en-US" altLang="ko-KR" sz="1800" dirty="0" smtClean="0"/>
          </a:p>
          <a:p>
            <a:r>
              <a:rPr lang="en-US" altLang="ko-KR" sz="1900" dirty="0" smtClean="0"/>
              <a:t>In addition, thanks to the higher transmit power for </a:t>
            </a:r>
            <a:r>
              <a:rPr lang="en-US" altLang="ko-KR" sz="1900" dirty="0" err="1" smtClean="0"/>
              <a:t>dRU</a:t>
            </a:r>
            <a:r>
              <a:rPr lang="en-US" altLang="ko-KR" sz="1900" dirty="0" smtClean="0"/>
              <a:t>, </a:t>
            </a:r>
            <a:r>
              <a:rPr lang="en-US" altLang="ko-KR" sz="1900" dirty="0" err="1" smtClean="0"/>
              <a:t>dRU</a:t>
            </a:r>
            <a:r>
              <a:rPr lang="en-US" altLang="ko-KR" sz="1900" dirty="0" smtClean="0"/>
              <a:t> performance can be further enhanced</a:t>
            </a:r>
          </a:p>
          <a:p>
            <a:r>
              <a:rPr lang="en-US" altLang="ko-KR" sz="1900" dirty="0" smtClean="0"/>
              <a:t>Option 1 and option 3 have similar performance and provide better performance than option 2</a:t>
            </a:r>
          </a:p>
          <a:p>
            <a:pPr lvl="1"/>
            <a:r>
              <a:rPr lang="en-US" altLang="ko-KR" sz="1800" dirty="0" smtClean="0"/>
              <a:t>Even though we maintain the conventional pilot tones for </a:t>
            </a:r>
            <a:r>
              <a:rPr lang="en-US" altLang="ko-KR" sz="1800" dirty="0" err="1" smtClean="0"/>
              <a:t>dRU</a:t>
            </a:r>
            <a:r>
              <a:rPr lang="en-US" altLang="ko-KR" sz="1800" dirty="0" smtClean="0"/>
              <a:t> tone plan, we can achieve comparable performance</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7</a:t>
            </a:fld>
            <a:endParaRPr lang="en-US" altLang="ko-KR"/>
          </a:p>
        </p:txBody>
      </p:sp>
      <p:sp>
        <p:nvSpPr>
          <p:cNvPr id="7"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dirty="0" smtClean="0"/>
              <a:t>September 2023</a:t>
            </a:r>
            <a:endParaRPr lang="en-US" dirty="0"/>
          </a:p>
        </p:txBody>
      </p:sp>
    </p:spTree>
    <p:extLst>
      <p:ext uri="{BB962C8B-B14F-4D97-AF65-F5344CB8AC3E}">
        <p14:creationId xmlns:p14="http://schemas.microsoft.com/office/powerpoint/2010/main" val="154970466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Received Comments (1/3)</a:t>
            </a:r>
            <a:endParaRPr lang="ko-KR" altLang="en-US" dirty="0"/>
          </a:p>
        </p:txBody>
      </p:sp>
      <p:sp>
        <p:nvSpPr>
          <p:cNvPr id="3" name="내용 개체 틀 2"/>
          <p:cNvSpPr>
            <a:spLocks noGrp="1"/>
          </p:cNvSpPr>
          <p:nvPr>
            <p:ph idx="1"/>
          </p:nvPr>
        </p:nvSpPr>
        <p:spPr/>
        <p:txBody>
          <a:bodyPr/>
          <a:lstStyle/>
          <a:p>
            <a:r>
              <a:rPr lang="en-US" altLang="ko-KR" sz="2000" dirty="0" smtClean="0"/>
              <a:t>Performance with a randomly generated residual CFO</a:t>
            </a:r>
          </a:p>
          <a:p>
            <a:pPr lvl="1"/>
            <a:r>
              <a:rPr lang="en-US" altLang="ko-KR" sz="1800" dirty="0" smtClean="0"/>
              <a:t>Assumptions are the same except that the residual CFO for each STA is randomly generated between –</a:t>
            </a:r>
            <a:r>
              <a:rPr lang="en-US" altLang="ko-KR" sz="1800" dirty="0" err="1" smtClean="0"/>
              <a:t>rCFO</a:t>
            </a:r>
            <a:r>
              <a:rPr lang="en-US" altLang="ko-KR" sz="1800" dirty="0" smtClean="0"/>
              <a:t> and +</a:t>
            </a:r>
            <a:r>
              <a:rPr lang="en-US" altLang="ko-KR" sz="1800" dirty="0" err="1" smtClean="0"/>
              <a:t>rCFO</a:t>
            </a:r>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a:p>
          <a:p>
            <a:pPr lvl="1"/>
            <a:r>
              <a:rPr lang="en-US" altLang="ko-KR" sz="1800" dirty="0" smtClean="0"/>
              <a:t>The trend is similar but the gap between the cases with and without the residual CFO becomes narrower</a:t>
            </a:r>
            <a:endParaRPr lang="en-US" altLang="ko-KR" sz="1800" dirty="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8</a:t>
            </a:fld>
            <a:endParaRPr lang="en-US" altLang="ko-KR"/>
          </a:p>
        </p:txBody>
      </p:sp>
      <p:sp>
        <p:nvSpPr>
          <p:cNvPr id="6" name="날짜 개체 틀 5"/>
          <p:cNvSpPr>
            <a:spLocks noGrp="1"/>
          </p:cNvSpPr>
          <p:nvPr>
            <p:ph type="dt" sz="half" idx="2"/>
          </p:nvPr>
        </p:nvSpPr>
        <p:spPr/>
        <p:txBody>
          <a:bodyPr/>
          <a:lstStyle/>
          <a:p>
            <a:pPr>
              <a:defRPr/>
            </a:pPr>
            <a:r>
              <a:rPr lang="en-US" smtClean="0"/>
              <a:t>September 2023</a:t>
            </a:r>
            <a:endParaRPr lang="en-US" dirty="0"/>
          </a:p>
        </p:txBody>
      </p:sp>
      <p:pic>
        <p:nvPicPr>
          <p:cNvPr id="7" name="그림 6"/>
          <p:cNvPicPr>
            <a:picLocks noChangeAspect="1"/>
          </p:cNvPicPr>
          <p:nvPr/>
        </p:nvPicPr>
        <p:blipFill>
          <a:blip r:embed="rId2"/>
          <a:stretch>
            <a:fillRect/>
          </a:stretch>
        </p:blipFill>
        <p:spPr>
          <a:xfrm>
            <a:off x="1908149" y="2667000"/>
            <a:ext cx="5327701" cy="3278601"/>
          </a:xfrm>
          <a:prstGeom prst="rect">
            <a:avLst/>
          </a:prstGeom>
        </p:spPr>
      </p:pic>
    </p:spTree>
    <p:extLst>
      <p:ext uri="{BB962C8B-B14F-4D97-AF65-F5344CB8AC3E}">
        <p14:creationId xmlns:p14="http://schemas.microsoft.com/office/powerpoint/2010/main" val="148118625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Received Comments (2/3)</a:t>
            </a:r>
            <a:endParaRPr lang="ko-KR" altLang="en-US" dirty="0"/>
          </a:p>
        </p:txBody>
      </p:sp>
      <p:sp>
        <p:nvSpPr>
          <p:cNvPr id="3" name="내용 개체 틀 2"/>
          <p:cNvSpPr>
            <a:spLocks noGrp="1"/>
          </p:cNvSpPr>
          <p:nvPr>
            <p:ph idx="1"/>
          </p:nvPr>
        </p:nvSpPr>
        <p:spPr/>
        <p:txBody>
          <a:bodyPr/>
          <a:lstStyle/>
          <a:p>
            <a:r>
              <a:rPr lang="en-US" altLang="ko-KR" sz="2000" dirty="0" smtClean="0"/>
              <a:t>Reasonable residual CFO value given SNR</a:t>
            </a:r>
          </a:p>
          <a:p>
            <a:pPr lvl="1"/>
            <a:r>
              <a:rPr lang="en-US" altLang="ko-KR" sz="1800" dirty="0" smtClean="0"/>
              <a:t>Basically, when a STA transmits a TB PPDU, we can assume that CFO is pre-compensated by using </a:t>
            </a:r>
            <a:r>
              <a:rPr lang="en-US" altLang="ko-KR" sz="1800" dirty="0"/>
              <a:t>a</a:t>
            </a:r>
            <a:r>
              <a:rPr lang="en-US" altLang="ko-KR" sz="1800" dirty="0" smtClean="0"/>
              <a:t> DL PPDU which conveys the Trigger frame that solicits the TB PPDU</a:t>
            </a:r>
          </a:p>
          <a:p>
            <a:pPr lvl="1"/>
            <a:r>
              <a:rPr lang="en-US" altLang="ko-KR" sz="1800" dirty="0" smtClean="0"/>
              <a:t>Thus, the amount of the residual CFO in the TB PPDU can be affected by the condition of the channel on which the Trigger frame is transmitted (similar to the condition of the channel where TB PPDU is transmitted)</a:t>
            </a:r>
          </a:p>
          <a:p>
            <a:pPr lvl="2"/>
            <a:r>
              <a:rPr lang="en-US" altLang="ko-KR" sz="1600" dirty="0" smtClean="0"/>
              <a:t>E.g., CDF of the absolute value of the residual CFO after compensating the CFO in a DL PPDU </a:t>
            </a:r>
            <a:r>
              <a:rPr lang="en-US" altLang="ko-KR" sz="1600" dirty="0"/>
              <a:t>at </a:t>
            </a:r>
            <a:r>
              <a:rPr lang="en-US" altLang="ko-KR" sz="1600" dirty="0" smtClean="0"/>
              <a:t>*18 </a:t>
            </a:r>
            <a:r>
              <a:rPr lang="en-US" altLang="ko-KR" sz="1600" dirty="0"/>
              <a:t>dB (average SNR per tone) when </a:t>
            </a:r>
            <a:r>
              <a:rPr lang="en-US" altLang="ko-KR" sz="1600" dirty="0" smtClean="0"/>
              <a:t>considering the CFO of 20 ppm in 5 GHz</a:t>
            </a:r>
            <a:endParaRPr lang="en-US" altLang="ko-KR" sz="1800" dirty="0" smtClean="0"/>
          </a:p>
          <a:p>
            <a:pPr lvl="1"/>
            <a:endParaRPr lang="en-US" altLang="ko-KR" sz="1800" dirty="0"/>
          </a:p>
          <a:p>
            <a:pPr lvl="1"/>
            <a:endParaRPr lang="en-US" altLang="ko-KR" sz="1800" dirty="0" smtClean="0"/>
          </a:p>
          <a:p>
            <a:pPr lvl="1"/>
            <a:endParaRPr lang="en-US" altLang="ko-KR" sz="1800" dirty="0"/>
          </a:p>
          <a:p>
            <a:pPr lvl="1"/>
            <a:endParaRPr lang="en-US" altLang="ko-KR" sz="1800" dirty="0" smtClean="0"/>
          </a:p>
          <a:p>
            <a:pPr lvl="1"/>
            <a:endParaRPr lang="en-US" altLang="ko-KR" sz="1800" dirty="0" smtClean="0"/>
          </a:p>
        </p:txBody>
      </p:sp>
      <p:sp>
        <p:nvSpPr>
          <p:cNvPr id="4" name="바닥글 개체 틀 3"/>
          <p:cNvSpPr>
            <a:spLocks noGrp="1"/>
          </p:cNvSpPr>
          <p:nvPr>
            <p:ph type="ftr" sz="quarter" idx="11"/>
          </p:nvPr>
        </p:nvSpPr>
        <p:spPr/>
        <p:txBody>
          <a:bodyPr/>
          <a:lstStyle/>
          <a:p>
            <a:pPr>
              <a:defRPr/>
            </a:pPr>
            <a:r>
              <a:rPr lang="en-US" altLang="ko-KR" smtClean="0"/>
              <a:t>Eunsung Park, LG Electronics</a:t>
            </a:r>
            <a:endParaRPr lang="en-US" altLang="ko-KR"/>
          </a:p>
        </p:txBody>
      </p:sp>
      <p:sp>
        <p:nvSpPr>
          <p:cNvPr id="5" name="슬라이드 번호 개체 틀 4"/>
          <p:cNvSpPr>
            <a:spLocks noGrp="1"/>
          </p:cNvSpPr>
          <p:nvPr>
            <p:ph type="sldNum" sz="quarter" idx="12"/>
          </p:nvPr>
        </p:nvSpPr>
        <p:spPr/>
        <p:txBody>
          <a:bodyPr/>
          <a:lstStyle/>
          <a:p>
            <a:pPr>
              <a:defRPr/>
            </a:pPr>
            <a:r>
              <a:rPr lang="en-US" altLang="ko-KR" smtClean="0"/>
              <a:t>Slide </a:t>
            </a:r>
            <a:fld id="{DB6D5A24-C744-4D9A-83D3-476F0D333A12}" type="slidenum">
              <a:rPr lang="en-US" altLang="ko-KR" smtClean="0"/>
              <a:pPr>
                <a:defRPr/>
              </a:pPr>
              <a:t>9</a:t>
            </a:fld>
            <a:endParaRPr lang="en-US" altLang="ko-KR"/>
          </a:p>
        </p:txBody>
      </p:sp>
      <p:sp>
        <p:nvSpPr>
          <p:cNvPr id="6" name="날짜 개체 틀 5"/>
          <p:cNvSpPr>
            <a:spLocks noGrp="1"/>
          </p:cNvSpPr>
          <p:nvPr>
            <p:ph type="dt" sz="half" idx="2"/>
          </p:nvPr>
        </p:nvSpPr>
        <p:spPr/>
        <p:txBody>
          <a:bodyPr/>
          <a:lstStyle/>
          <a:p>
            <a:pPr>
              <a:defRPr/>
            </a:pPr>
            <a:r>
              <a:rPr lang="en-US" smtClean="0"/>
              <a:t>September 2023</a:t>
            </a:r>
            <a:endParaRPr lang="en-US" dirty="0"/>
          </a:p>
        </p:txBody>
      </p:sp>
      <p:pic>
        <p:nvPicPr>
          <p:cNvPr id="10" name="그림 9"/>
          <p:cNvPicPr>
            <a:picLocks noChangeAspect="1"/>
          </p:cNvPicPr>
          <p:nvPr/>
        </p:nvPicPr>
        <p:blipFill>
          <a:blip r:embed="rId2"/>
          <a:stretch>
            <a:fillRect/>
          </a:stretch>
        </p:blipFill>
        <p:spPr>
          <a:xfrm>
            <a:off x="2001424" y="4598376"/>
            <a:ext cx="2570576" cy="1934063"/>
          </a:xfrm>
          <a:prstGeom prst="rect">
            <a:avLst/>
          </a:prstGeom>
        </p:spPr>
      </p:pic>
      <p:sp>
        <p:nvSpPr>
          <p:cNvPr id="7" name="TextBox 6"/>
          <p:cNvSpPr txBox="1"/>
          <p:nvPr/>
        </p:nvSpPr>
        <p:spPr>
          <a:xfrm>
            <a:off x="4495800" y="4773773"/>
            <a:ext cx="3505200" cy="1569660"/>
          </a:xfrm>
          <a:prstGeom prst="rect">
            <a:avLst/>
          </a:prstGeom>
          <a:noFill/>
        </p:spPr>
        <p:txBody>
          <a:bodyPr wrap="square" rtlCol="0">
            <a:spAutoFit/>
          </a:bodyPr>
          <a:lstStyle/>
          <a:p>
            <a:r>
              <a:rPr lang="en-US" altLang="ko-KR" dirty="0" smtClean="0"/>
              <a:t>Average: 447 Hz</a:t>
            </a:r>
          </a:p>
          <a:p>
            <a:r>
              <a:rPr lang="en-US" altLang="ko-KR" dirty="0" smtClean="0"/>
              <a:t>Median: 347 Hz</a:t>
            </a:r>
          </a:p>
          <a:p>
            <a:r>
              <a:rPr lang="en-US" altLang="ko-KR" dirty="0" smtClean="0"/>
              <a:t>Maximum: 2951 Hz</a:t>
            </a:r>
          </a:p>
          <a:p>
            <a:r>
              <a:rPr lang="en-US" altLang="ko-KR" dirty="0" smtClean="0"/>
              <a:t>Minimum: &lt;1 Hz</a:t>
            </a:r>
          </a:p>
          <a:p>
            <a:endParaRPr lang="en-US" altLang="ko-KR" dirty="0"/>
          </a:p>
          <a:p>
            <a:endParaRPr lang="en-US" altLang="ko-KR" dirty="0" smtClean="0"/>
          </a:p>
          <a:p>
            <a:endParaRPr lang="en-US" altLang="ko-KR" dirty="0" smtClean="0"/>
          </a:p>
          <a:p>
            <a:r>
              <a:rPr lang="en-US" altLang="ko-KR" dirty="0" smtClean="0"/>
              <a:t>*10 % PER is achieved for option 1 and option 3</a:t>
            </a:r>
            <a:endParaRPr lang="ko-KR" altLang="en-US" dirty="0"/>
          </a:p>
        </p:txBody>
      </p:sp>
    </p:spTree>
    <p:extLst>
      <p:ext uri="{BB962C8B-B14F-4D97-AF65-F5344CB8AC3E}">
        <p14:creationId xmlns:p14="http://schemas.microsoft.com/office/powerpoint/2010/main" val="226653604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258982</TotalTime>
  <Words>1442</Words>
  <Application>Microsoft Office PowerPoint</Application>
  <PresentationFormat>화면 슬라이드 쇼(4:3)</PresentationFormat>
  <Paragraphs>240</Paragraphs>
  <Slides>15</Slides>
  <Notes>2</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15</vt:i4>
      </vt:variant>
    </vt:vector>
  </HeadingPairs>
  <TitlesOfParts>
    <vt:vector size="21" baseType="lpstr">
      <vt:lpstr>굴림</vt:lpstr>
      <vt:lpstr>맑은 고딕</vt:lpstr>
      <vt:lpstr>맑은 고딕</vt:lpstr>
      <vt:lpstr>Arial</vt:lpstr>
      <vt:lpstr>Times New Roman</vt:lpstr>
      <vt:lpstr>802-11-Submission</vt:lpstr>
      <vt:lpstr>CFO Impact and Pilot Design for dRU Follow up</vt:lpstr>
      <vt:lpstr>Introduction</vt:lpstr>
      <vt:lpstr>Recap on Pilot Design in [1]</vt:lpstr>
      <vt:lpstr>Alternative Pilot Design</vt:lpstr>
      <vt:lpstr>Performance Comparison (1/3)</vt:lpstr>
      <vt:lpstr>Performance Comparison (2/3)</vt:lpstr>
      <vt:lpstr>Performance Comparison (3/3)</vt:lpstr>
      <vt:lpstr>Received Comments (1/3)</vt:lpstr>
      <vt:lpstr>Received Comments (2/3)</vt:lpstr>
      <vt:lpstr>Received Comments (3/3)</vt:lpstr>
      <vt:lpstr>Conclusion</vt:lpstr>
      <vt:lpstr>References</vt:lpstr>
      <vt:lpstr>Appendix</vt:lpstr>
      <vt:lpstr>Appendix</vt:lpstr>
      <vt:lpstr>Appendix</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Giwon Park</dc:creator>
  <cp:lastModifiedBy>admin</cp:lastModifiedBy>
  <cp:revision>5964</cp:revision>
  <cp:lastPrinted>2019-01-10T23:08:02Z</cp:lastPrinted>
  <dcterms:created xsi:type="dcterms:W3CDTF">2007-05-21T21:00:37Z</dcterms:created>
  <dcterms:modified xsi:type="dcterms:W3CDTF">2023-09-04T23:35:25Z</dcterms:modified>
</cp:coreProperties>
</file>