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69" r:id="rId2"/>
    <p:sldId id="477" r:id="rId3"/>
    <p:sldId id="494" r:id="rId4"/>
    <p:sldId id="496" r:id="rId5"/>
    <p:sldId id="497" r:id="rId6"/>
    <p:sldId id="510" r:id="rId7"/>
    <p:sldId id="508" r:id="rId8"/>
    <p:sldId id="499" r:id="rId9"/>
    <p:sldId id="507" r:id="rId10"/>
    <p:sldId id="500" r:id="rId11"/>
    <p:sldId id="502" r:id="rId12"/>
    <p:sldId id="501" r:id="rId13"/>
    <p:sldId id="505" r:id="rId14"/>
    <p:sldId id="504" r:id="rId15"/>
    <p:sldId id="517" r:id="rId16"/>
    <p:sldId id="518" r:id="rId17"/>
    <p:sldId id="495" r:id="rId18"/>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59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k Bong Lee" initials="WBL" lastIdx="2" clrIdx="0">
    <p:extLst>
      <p:ext uri="{19B8F6BF-5375-455C-9EA6-DF929625EA0E}">
        <p15:presenceInfo xmlns:p15="http://schemas.microsoft.com/office/powerpoint/2012/main" userId="S-1-5-21-191130273-305881739-1540833222-63856" providerId="AD"/>
      </p:ext>
    </p:extLst>
  </p:cmAuthor>
  <p:cmAuthor id="2" name="samsung" initials="s" lastIdx="8" clrIdx="1">
    <p:extLst>
      <p:ext uri="{19B8F6BF-5375-455C-9EA6-DF929625EA0E}">
        <p15:presenceInfo xmlns:p15="http://schemas.microsoft.com/office/powerpoint/2012/main" userId="samsu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C000"/>
    <a:srgbClr val="FFCCCC"/>
    <a:srgbClr val="33CCCC"/>
    <a:srgbClr val="9966FF"/>
    <a:srgbClr val="EAEAEA"/>
    <a:srgbClr val="C000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91" autoAdjust="0"/>
  </p:normalViewPr>
  <p:slideViewPr>
    <p:cSldViewPr>
      <p:cViewPr varScale="1">
        <p:scale>
          <a:sx n="76" d="100"/>
          <a:sy n="76" d="100"/>
        </p:scale>
        <p:origin x="1398" y="96"/>
      </p:cViewPr>
      <p:guideLst>
        <p:guide orient="horz" pos="1593"/>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4014" y="108"/>
      </p:cViewPr>
      <p:guideLst>
        <p:guide orient="horz" pos="3127"/>
        <p:guide pos="2141"/>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802.11-23/1441r0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2023</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Srinivas Kandala, Samsung</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01901" y="117368"/>
            <a:ext cx="23561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802.11-23/1441r0</a:t>
            </a:r>
            <a:endParaRPr lang="en-US" dirty="0"/>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2023</a:t>
            </a:r>
            <a:endParaRPr lang="en-US" dirty="0"/>
          </a:p>
        </p:txBody>
      </p:sp>
      <p:sp>
        <p:nvSpPr>
          <p:cNvPr id="1229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Srinivas Kandala, Samsung</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802.11-23/1441r0</a:t>
            </a:r>
          </a:p>
        </p:txBody>
      </p:sp>
      <p:sp>
        <p:nvSpPr>
          <p:cNvPr id="11267" name="Rectangle 3"/>
          <p:cNvSpPr>
            <a:spLocks noGrp="1" noChangeArrowheads="1"/>
          </p:cNvSpPr>
          <p:nvPr>
            <p:ph type="dt" sz="quarter" idx="1"/>
          </p:nvPr>
        </p:nvSpPr>
        <p:spPr/>
        <p:txBody>
          <a:bodyPr/>
          <a:lstStyle/>
          <a:p>
            <a:pPr>
              <a:defRPr/>
            </a:pPr>
            <a:r>
              <a:rPr lang="en-US"/>
              <a:t>September 2023</a:t>
            </a:r>
          </a:p>
        </p:txBody>
      </p:sp>
      <p:sp>
        <p:nvSpPr>
          <p:cNvPr id="11268" name="Rectangle 6"/>
          <p:cNvSpPr>
            <a:spLocks noGrp="1" noChangeArrowheads="1"/>
          </p:cNvSpPr>
          <p:nvPr>
            <p:ph type="ftr" sz="quarter" idx="4"/>
          </p:nvPr>
        </p:nvSpPr>
        <p:spPr/>
        <p:txBody>
          <a:bodyPr/>
          <a:lstStyle/>
          <a:p>
            <a:pPr lvl="4">
              <a:defRPr/>
            </a:pPr>
            <a:r>
              <a:rPr lang="en-US"/>
              <a:t>Srinivas Kandala, Samsung</a:t>
            </a:r>
          </a:p>
        </p:txBody>
      </p:sp>
      <p:sp>
        <p:nvSpPr>
          <p:cNvPr id="13317" name="Rectangle 7"/>
          <p:cNvSpPr>
            <a:spLocks noGrp="1" noChangeArrowheads="1"/>
          </p:cNvSpPr>
          <p:nvPr>
            <p:ph type="sldNum" sz="quarter" idx="5"/>
          </p:nvPr>
        </p:nvSpPr>
        <p:spPr>
          <a:xfrm>
            <a:off x="3246667" y="9610806"/>
            <a:ext cx="415177" cy="184666"/>
          </a:xfrm>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925513" y="750888"/>
            <a:ext cx="4946650" cy="3709987"/>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제목 4"/>
          <p:cNvSpPr>
            <a:spLocks noGrp="1"/>
          </p:cNvSpPr>
          <p:nvPr>
            <p:ph type="title"/>
          </p:nvPr>
        </p:nvSpPr>
        <p:spPr/>
        <p:txBody>
          <a:bodyPr/>
          <a:lstStyle/>
          <a:p>
            <a:r>
              <a:rPr lang="ko-KR" altLang="en-US" dirty="0"/>
              <a:t>마스터 제목 스타일 편집</a:t>
            </a:r>
          </a:p>
        </p:txBody>
      </p:sp>
      <p:sp>
        <p:nvSpPr>
          <p:cNvPr id="8" name="날짜 개체 틀 7"/>
          <p:cNvSpPr>
            <a:spLocks noGrp="1"/>
          </p:cNvSpPr>
          <p:nvPr>
            <p:ph type="dt" sz="half" idx="10"/>
          </p:nvPr>
        </p:nvSpPr>
        <p:spPr/>
        <p:txBody>
          <a:bodyPr/>
          <a:lstStyle/>
          <a:p>
            <a:pPr>
              <a:defRPr/>
            </a:pPr>
            <a:r>
              <a:rPr lang="en-US" altLang="ko-KR" dirty="0"/>
              <a:t>September 2023</a:t>
            </a:r>
            <a:endParaRPr lang="en-US" dirty="0"/>
          </a:p>
        </p:txBody>
      </p:sp>
      <p:sp>
        <p:nvSpPr>
          <p:cNvPr id="9" name="바닥글 개체 틀 8"/>
          <p:cNvSpPr>
            <a:spLocks noGrp="1"/>
          </p:cNvSpPr>
          <p:nvPr>
            <p:ph type="ftr" sz="quarter" idx="11"/>
          </p:nvPr>
        </p:nvSpPr>
        <p:spPr>
          <a:xfrm>
            <a:off x="6844742" y="6475413"/>
            <a:ext cx="1699183" cy="184666"/>
          </a:xfrm>
        </p:spPr>
        <p:txBody>
          <a:bodyPr/>
          <a:lstStyle/>
          <a:p>
            <a:pPr>
              <a:defRPr/>
            </a:pPr>
            <a:r>
              <a:rPr lang="en-US" altLang="ko-KR" dirty="0"/>
              <a:t>Srinivas Kandala, Samsung</a:t>
            </a:r>
          </a:p>
        </p:txBody>
      </p:sp>
      <p:sp>
        <p:nvSpPr>
          <p:cNvPr id="10" name="슬라이드 번호 개체 틀 9"/>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pPr>
              <a:defRPr/>
            </a:pPr>
            <a:r>
              <a:rPr lang="en-US" altLang="ko-KR"/>
              <a:t>September 2023</a:t>
            </a:r>
            <a:endParaRPr lang="en-US" dirty="0"/>
          </a:p>
        </p:txBody>
      </p:sp>
      <p:sp>
        <p:nvSpPr>
          <p:cNvPr id="4" name="바닥글 개체 틀 3"/>
          <p:cNvSpPr>
            <a:spLocks noGrp="1"/>
          </p:cNvSpPr>
          <p:nvPr>
            <p:ph type="ftr" sz="quarter" idx="11"/>
          </p:nvPr>
        </p:nvSpPr>
        <p:spPr/>
        <p:txBody>
          <a:bodyPr/>
          <a:lstStyle/>
          <a:p>
            <a:pPr>
              <a:defRPr/>
            </a:pPr>
            <a:r>
              <a:rPr lang="en-US" altLang="ko-KR"/>
              <a:t>Srinivas Kandala, Samsung</a:t>
            </a:r>
            <a:endParaRPr lang="en-US" altLang="ko-KR" dirty="0"/>
          </a:p>
        </p:txBody>
      </p:sp>
      <p:sp>
        <p:nvSpPr>
          <p:cNvPr id="5" name="슬라이드 번호 개체 틀 4"/>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extLst>
      <p:ext uri="{BB962C8B-B14F-4D97-AF65-F5344CB8AC3E}">
        <p14:creationId xmlns:p14="http://schemas.microsoft.com/office/powerpoint/2010/main" val="354285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a:t>September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September 2023</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September 2023</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September 2023</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a:t>September 2023</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802.11-23/1441r0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ko-KR"/>
              <a:t>September 2023</a:t>
            </a:r>
            <a:endParaRPr lang="en-US" dirty="0"/>
          </a:p>
        </p:txBody>
      </p:sp>
      <p:sp>
        <p:nvSpPr>
          <p:cNvPr id="1028" name="Footer Placeholder 4"/>
          <p:cNvSpPr>
            <a:spLocks noGrp="1"/>
          </p:cNvSpPr>
          <p:nvPr>
            <p:ph type="ftr" sz="quarter" idx="11"/>
          </p:nvPr>
        </p:nvSpPr>
        <p:spPr>
          <a:xfrm>
            <a:off x="6895524" y="6475413"/>
            <a:ext cx="1648401" cy="184666"/>
          </a:xfrm>
        </p:spPr>
        <p:txBody>
          <a:bodyPr/>
          <a:lstStyle/>
          <a:p>
            <a:pPr>
              <a:defRPr/>
            </a:pPr>
            <a:r>
              <a:rPr lang="en-US" altLang="ko-KR"/>
              <a:t>Srinivas Kandala,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t>Two Dimensional A-PPDU</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2023-09-11</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728644999"/>
              </p:ext>
            </p:extLst>
          </p:nvPr>
        </p:nvGraphicFramePr>
        <p:xfrm>
          <a:off x="764886" y="2722563"/>
          <a:ext cx="7227115" cy="1854200"/>
        </p:xfrm>
        <a:graphic>
          <a:graphicData uri="http://schemas.openxmlformats.org/drawingml/2006/table">
            <a:tbl>
              <a:tblPr firstRow="1" bandRow="1">
                <a:tableStyleId>{5940675A-B579-460E-94D1-54222C63F5DA}</a:tableStyleId>
              </a:tblPr>
              <a:tblGrid>
                <a:gridCol w="1647114">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429155">
                  <a:extLst>
                    <a:ext uri="{9D8B030D-6E8A-4147-A177-3AD203B41FA5}">
                      <a16:colId xmlns:a16="http://schemas.microsoft.com/office/drawing/2014/main" val="20002"/>
                    </a:ext>
                  </a:extLst>
                </a:gridCol>
                <a:gridCol w="910845">
                  <a:extLst>
                    <a:ext uri="{9D8B030D-6E8A-4147-A177-3AD203B41FA5}">
                      <a16:colId xmlns:a16="http://schemas.microsoft.com/office/drawing/2014/main" val="20003"/>
                    </a:ext>
                  </a:extLst>
                </a:gridCol>
                <a:gridCol w="1980001">
                  <a:extLst>
                    <a:ext uri="{9D8B030D-6E8A-4147-A177-3AD203B41FA5}">
                      <a16:colId xmlns:a16="http://schemas.microsoft.com/office/drawing/2014/main" val="20004"/>
                    </a:ext>
                  </a:extLst>
                </a:gridCol>
              </a:tblGrid>
              <a:tr h="370840">
                <a:tc>
                  <a:txBody>
                    <a:bodyPr/>
                    <a:lstStyle/>
                    <a:p>
                      <a:pPr algn="ctr"/>
                      <a:r>
                        <a:rPr lang="en-US" sz="1600" b="1" dirty="0"/>
                        <a:t>Name</a:t>
                      </a:r>
                    </a:p>
                  </a:txBody>
                  <a:tcPr anchor="ctr"/>
                </a:tc>
                <a:tc>
                  <a:txBody>
                    <a:bodyPr/>
                    <a:lstStyle/>
                    <a:p>
                      <a:pPr algn="ctr"/>
                      <a:r>
                        <a:rPr lang="en-US" sz="1600" b="1" dirty="0"/>
                        <a:t>Affiliations</a:t>
                      </a:r>
                    </a:p>
                  </a:txBody>
                  <a:tcPr anchor="ctr"/>
                </a:tc>
                <a:tc>
                  <a:txBody>
                    <a:bodyPr/>
                    <a:lstStyle/>
                    <a:p>
                      <a:pPr algn="ctr"/>
                      <a:r>
                        <a:rPr lang="en-US" sz="1600" b="1" dirty="0"/>
                        <a:t>Address</a:t>
                      </a:r>
                    </a:p>
                  </a:txBody>
                  <a:tcPr anchor="ctr"/>
                </a:tc>
                <a:tc>
                  <a:txBody>
                    <a:bodyPr/>
                    <a:lstStyle/>
                    <a:p>
                      <a:pPr algn="ctr"/>
                      <a:r>
                        <a:rPr lang="en-US" sz="1600" b="1" dirty="0"/>
                        <a:t>Phone</a:t>
                      </a:r>
                    </a:p>
                  </a:txBody>
                  <a:tcPr anchor="ctr"/>
                </a:tc>
                <a:tc>
                  <a:txBody>
                    <a:bodyPr/>
                    <a:lstStyle/>
                    <a:p>
                      <a:pPr algn="ctr"/>
                      <a:r>
                        <a:rPr lang="en-US" sz="1600" b="1" dirty="0"/>
                        <a:t>email</a:t>
                      </a:r>
                    </a:p>
                  </a:txBody>
                  <a:tcPr anchor="ctr"/>
                </a:tc>
                <a:extLst>
                  <a:ext uri="{0D108BD9-81ED-4DB2-BD59-A6C34878D82A}">
                    <a16:rowId xmlns:a16="http://schemas.microsoft.com/office/drawing/2014/main" val="10000"/>
                  </a:ext>
                </a:extLst>
              </a:tr>
              <a:tr h="370840">
                <a:tc>
                  <a:txBody>
                    <a:bodyPr/>
                    <a:lstStyle/>
                    <a:p>
                      <a:pPr algn="ctr"/>
                      <a:r>
                        <a:rPr lang="en-US" sz="1100" dirty="0"/>
                        <a:t>Srinivas Kandala</a:t>
                      </a:r>
                    </a:p>
                  </a:txBody>
                  <a:tcPr anchor="ctr"/>
                </a:tc>
                <a:tc>
                  <a:txBody>
                    <a:bodyPr/>
                    <a:lstStyle/>
                    <a:p>
                      <a:pPr algn="ctr"/>
                      <a:r>
                        <a:rPr lang="en-US" sz="1100" dirty="0"/>
                        <a:t>Samsung </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r>
                        <a:rPr lang="en-US" sz="1100" dirty="0">
                          <a:solidFill>
                            <a:schemeClr val="tx1"/>
                          </a:solidFill>
                        </a:rPr>
                        <a:t>srini.k1@samsung.com</a:t>
                      </a:r>
                    </a:p>
                  </a:txBody>
                  <a:tcPr anchor="ctr"/>
                </a:tc>
                <a:extLst>
                  <a:ext uri="{0D108BD9-81ED-4DB2-BD59-A6C34878D82A}">
                    <a16:rowId xmlns:a16="http://schemas.microsoft.com/office/drawing/2014/main" val="10001"/>
                  </a:ext>
                </a:extLst>
              </a:tr>
              <a:tr h="370840">
                <a:tc>
                  <a:txBody>
                    <a:bodyPr/>
                    <a:lstStyle/>
                    <a:p>
                      <a:pPr algn="ctr"/>
                      <a:r>
                        <a:rPr lang="en-US" sz="1100" dirty="0" err="1"/>
                        <a:t>Myeongjin</a:t>
                      </a:r>
                      <a:r>
                        <a:rPr lang="en-US" sz="1100" dirty="0"/>
                        <a:t> Kim</a:t>
                      </a:r>
                    </a:p>
                  </a:txBody>
                  <a:tcPr anchor="ctr"/>
                </a:tc>
                <a:tc>
                  <a:txBody>
                    <a:bodyPr/>
                    <a:lstStyle/>
                    <a:p>
                      <a:pPr algn="ctr"/>
                      <a:r>
                        <a:rPr lang="en-US" sz="1100" dirty="0"/>
                        <a:t>Samsung</a:t>
                      </a:r>
                    </a:p>
                  </a:txBody>
                  <a:tcPr anchor="ctr"/>
                </a:tc>
                <a:tc>
                  <a:txBody>
                    <a:bodyPr/>
                    <a:lstStyle/>
                    <a:p>
                      <a:pPr algn="ctr"/>
                      <a:endParaRPr lang="en-US" sz="1100"/>
                    </a:p>
                  </a:txBody>
                  <a:tcPr anchor="ctr"/>
                </a:tc>
                <a:tc>
                  <a:txBody>
                    <a:bodyPr/>
                    <a:lstStyle/>
                    <a:p>
                      <a:pPr algn="ctr"/>
                      <a:endParaRPr lang="en-US" sz="1100"/>
                    </a:p>
                  </a:txBody>
                  <a:tcPr anchor="ctr"/>
                </a:tc>
                <a:tc>
                  <a:txBody>
                    <a:bodyPr/>
                    <a:lstStyle/>
                    <a:p>
                      <a:pPr algn="ctr"/>
                      <a:r>
                        <a:rPr lang="en-US" sz="1100" dirty="0">
                          <a:solidFill>
                            <a:schemeClr val="tx1"/>
                          </a:solidFill>
                        </a:rPr>
                        <a:t>mj1108.kim@samsung.com</a:t>
                      </a:r>
                    </a:p>
                  </a:txBody>
                  <a:tcPr anchor="ctr"/>
                </a:tc>
                <a:extLst>
                  <a:ext uri="{0D108BD9-81ED-4DB2-BD59-A6C34878D82A}">
                    <a16:rowId xmlns:a16="http://schemas.microsoft.com/office/drawing/2014/main" val="10002"/>
                  </a:ext>
                </a:extLst>
              </a:tr>
              <a:tr h="370840">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extLst>
                  <a:ext uri="{0D108BD9-81ED-4DB2-BD59-A6C34878D82A}">
                    <a16:rowId xmlns:a16="http://schemas.microsoft.com/office/drawing/2014/main" val="10003"/>
                  </a:ext>
                </a:extLst>
              </a:tr>
              <a:tr h="370840">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Can we insert latency sensitive MSDU on going PPDU without any legacy problem?</a:t>
            </a:r>
          </a:p>
          <a:p>
            <a:pPr lvl="1"/>
            <a:r>
              <a:rPr lang="en-US" dirty="0"/>
              <a:t>We shall ensure that there is no impact on operation of the original PPDU receiver. </a:t>
            </a:r>
          </a:p>
          <a:p>
            <a:pPr lvl="1"/>
            <a:r>
              <a:rPr lang="en-US" dirty="0"/>
              <a:t>Shall be no change in original PPDU or RU reception procedure.</a:t>
            </a:r>
          </a:p>
          <a:p>
            <a:pPr lvl="1"/>
            <a:r>
              <a:rPr lang="en-US" dirty="0"/>
              <a:t>Entire PPDU shall be as indicated by the L-Length.</a:t>
            </a:r>
          </a:p>
          <a:p>
            <a:pPr lvl="1"/>
            <a:r>
              <a:rPr lang="en-US" dirty="0"/>
              <a:t>ACK or BA and other procedure followed by a PPDU shall remain same. The original PPDU recipient can send ACK/BA as instructed.</a:t>
            </a:r>
          </a:p>
          <a:p>
            <a:pPr lvl="1"/>
            <a:r>
              <a:rPr lang="en-US" dirty="0"/>
              <a:t>Data portion of inserted PPDU will be failed. Already happens in IEEE 802.11 system, e.g. by OBSS interference.</a:t>
            </a:r>
          </a:p>
          <a:p>
            <a:pPr lvl="1"/>
            <a:r>
              <a:rPr lang="en-US" dirty="0"/>
              <a:t>UHR STA may detect the start of inserted PPDU and stop decoding until the end of the inserted PPDU. </a:t>
            </a:r>
          </a:p>
          <a:p>
            <a:pPr lvl="1"/>
            <a:r>
              <a:rPr lang="en-US" dirty="0"/>
              <a:t>ACK/BA for latency sensitive PPDU can be multiplexed using MU-BAR included separately in the inserted PPDU (Need some empty resource in the MU-BAR in the original PPDU)</a:t>
            </a:r>
          </a:p>
          <a:p>
            <a:pPr lvl="1"/>
            <a:r>
              <a:rPr lang="en-US" dirty="0"/>
              <a:t>Or ACK/BA for latency sensitive PPDU can be set to delayed ACK</a:t>
            </a:r>
          </a:p>
          <a:p>
            <a:endParaRPr lang="en-US" dirty="0"/>
          </a:p>
          <a:p>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(3/5)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3393731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High level design criteria</a:t>
            </a:r>
          </a:p>
          <a:p>
            <a:pPr lvl="1"/>
            <a:r>
              <a:rPr lang="en-US" dirty="0"/>
              <a:t>Inserted PPDU start indication</a:t>
            </a:r>
          </a:p>
          <a:p>
            <a:pPr lvl="2"/>
            <a:r>
              <a:rPr lang="en-US" dirty="0"/>
              <a:t>Time-domain (auto/cross) correlation method may not work unless we process only the potential subchannel. </a:t>
            </a:r>
          </a:p>
          <a:p>
            <a:pPr lvl="2"/>
            <a:r>
              <a:rPr lang="en-US" dirty="0"/>
              <a:t>Thus, we can consider indicating it using frequency-domain method. E.g. by two repeated LTFs and CRC of SIG</a:t>
            </a:r>
            <a:r>
              <a:rPr lang="en-US" dirty="0">
                <a:solidFill>
                  <a:srgbClr val="FF0000"/>
                </a:solidFill>
              </a:rPr>
              <a:t>.</a:t>
            </a:r>
          </a:p>
          <a:p>
            <a:pPr lvl="1"/>
            <a:r>
              <a:rPr lang="en-US" dirty="0"/>
              <a:t>Predetermined start time</a:t>
            </a:r>
          </a:p>
          <a:p>
            <a:pPr lvl="2"/>
            <a:r>
              <a:rPr lang="en-US" dirty="0"/>
              <a:t>In order to reduce complexity at latency sensitive MSDU receiver, we want to use slot based start time</a:t>
            </a:r>
            <a:r>
              <a:rPr lang="en-US" altLang="ko-KR" dirty="0">
                <a:solidFill>
                  <a:srgbClr val="FF0000"/>
                </a:solidFill>
              </a:rPr>
              <a:t>.</a:t>
            </a:r>
            <a:endParaRPr lang="en-US" dirty="0"/>
          </a:p>
          <a:p>
            <a:pPr lvl="2"/>
            <a:r>
              <a:rPr lang="en-US" dirty="0"/>
              <a:t>For example, we can define a fixed number of OFDM symbol for a potential start of TD PPDU</a:t>
            </a:r>
            <a:r>
              <a:rPr lang="en-US" altLang="ko-KR" dirty="0">
                <a:solidFill>
                  <a:srgbClr val="FF0000"/>
                </a:solidFill>
              </a:rPr>
              <a:t>.</a:t>
            </a:r>
            <a:endParaRPr lang="en-US" dirty="0"/>
          </a:p>
          <a:p>
            <a:pPr lvl="1"/>
            <a:r>
              <a:rPr lang="en-US" dirty="0"/>
              <a:t>Potential indication of existence of inserted PPDU</a:t>
            </a:r>
          </a:p>
          <a:p>
            <a:pPr lvl="2"/>
            <a:r>
              <a:rPr lang="en-US" dirty="0"/>
              <a:t>We can also include potential inclusion of inserted PPDU in SIG field of original UHR PPDU</a:t>
            </a:r>
            <a:r>
              <a:rPr lang="en-US" altLang="ko-KR" dirty="0">
                <a:solidFill>
                  <a:srgbClr val="FF0000"/>
                </a:solidFill>
              </a:rPr>
              <a:t>.</a:t>
            </a:r>
            <a:endParaRPr lang="en-US" dirty="0"/>
          </a:p>
          <a:p>
            <a:pPr lvl="2"/>
            <a:r>
              <a:rPr lang="en-US" dirty="0"/>
              <a:t>It is possible to insert PPDU in UHR or EHT or HE or even VHT/HT/non-HT PPDU</a:t>
            </a:r>
            <a:r>
              <a:rPr lang="en-US" altLang="ko-KR" dirty="0">
                <a:solidFill>
                  <a:srgbClr val="FF0000"/>
                </a:solidFill>
              </a:rPr>
              <a:t> .</a:t>
            </a:r>
            <a:endParaRPr lang="en-US" dirty="0"/>
          </a:p>
          <a:p>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(4/5)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Tree>
    <p:extLst>
      <p:ext uri="{BB962C8B-B14F-4D97-AF65-F5344CB8AC3E}">
        <p14:creationId xmlns:p14="http://schemas.microsoft.com/office/powerpoint/2010/main" val="1726297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Structure</a:t>
            </a:r>
          </a:p>
          <a:p>
            <a:pPr lvl="1"/>
            <a:endParaRPr lang="en-US" dirty="0"/>
          </a:p>
          <a:p>
            <a:pPr lvl="1"/>
            <a:endParaRPr lang="en-US" dirty="0"/>
          </a:p>
          <a:p>
            <a:pPr lvl="1"/>
            <a:endParaRPr lang="en-US" dirty="0"/>
          </a:p>
          <a:p>
            <a:pPr lvl="1"/>
            <a:r>
              <a:rPr lang="en-US" dirty="0"/>
              <a:t>Bandwidth </a:t>
            </a:r>
          </a:p>
          <a:p>
            <a:pPr lvl="2"/>
            <a:r>
              <a:rPr lang="en-US" dirty="0"/>
              <a:t>To simplify receiver of latency sensitive MSDU receiver, we want to limit maximum bandwidth to 80 MHz, so, potential bandwidth can be 20/40/60/80 </a:t>
            </a:r>
            <a:r>
              <a:rPr lang="en-US" dirty="0" err="1"/>
              <a:t>MHz</a:t>
            </a:r>
            <a:r>
              <a:rPr lang="en-US" altLang="ko-KR" dirty="0" err="1">
                <a:solidFill>
                  <a:srgbClr val="FF0000"/>
                </a:solidFill>
              </a:rPr>
              <a:t>.</a:t>
            </a:r>
            <a:endParaRPr lang="en-US" dirty="0"/>
          </a:p>
          <a:p>
            <a:pPr lvl="2"/>
            <a:r>
              <a:rPr lang="en-US" dirty="0"/>
              <a:t>Should include predetermined 20 MHz, e.g. primary 20 </a:t>
            </a:r>
            <a:r>
              <a:rPr lang="en-US" dirty="0" err="1"/>
              <a:t>MHz</a:t>
            </a:r>
            <a:r>
              <a:rPr lang="en-US" altLang="ko-KR" dirty="0" err="1">
                <a:solidFill>
                  <a:srgbClr val="FF0000"/>
                </a:solidFill>
              </a:rPr>
              <a:t>.</a:t>
            </a:r>
            <a:r>
              <a:rPr lang="en-US" dirty="0"/>
              <a:t> </a:t>
            </a:r>
          </a:p>
          <a:p>
            <a:pPr lvl="1"/>
            <a:r>
              <a:rPr lang="en-US" dirty="0"/>
              <a:t>OFDMA</a:t>
            </a:r>
          </a:p>
          <a:p>
            <a:pPr lvl="2"/>
            <a:r>
              <a:rPr lang="en-US" dirty="0"/>
              <a:t>May enable OFDMA within inserted PPDU with limited resource sizes, e.g. 242-tone RU, 484-tone RU, 484+242-tone MRU, 996-tone RU</a:t>
            </a:r>
          </a:p>
          <a:p>
            <a:pPr lvl="1"/>
            <a:r>
              <a:rPr lang="en-US" dirty="0"/>
              <a:t>UHR LTF and SIG (Header) can be served as start indication.</a:t>
            </a:r>
          </a:p>
          <a:p>
            <a:pPr lvl="2"/>
            <a:r>
              <a:rPr lang="en-US" dirty="0"/>
              <a:t>Number of symbol for UHR LTF should be fixed, e.g. 2</a:t>
            </a:r>
          </a:p>
          <a:p>
            <a:pPr lvl="2"/>
            <a:r>
              <a:rPr lang="en-US" dirty="0"/>
              <a:t>Number of symbol for SIG should be fixed, e.g. 1</a:t>
            </a:r>
          </a:p>
          <a:p>
            <a:pPr lvl="2"/>
            <a:r>
              <a:rPr lang="en-US" dirty="0"/>
              <a:t>Note: numerology for UHR LTF and SIG should be same as the </a:t>
            </a:r>
            <a:r>
              <a:rPr lang="en-US" altLang="ko-KR" dirty="0"/>
              <a:t>original data symbol numerology</a:t>
            </a:r>
            <a:r>
              <a:rPr lang="en-US" altLang="ko-KR" dirty="0">
                <a:solidFill>
                  <a:srgbClr val="FF0000"/>
                </a:solidFill>
              </a:rPr>
              <a:t>.</a:t>
            </a:r>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(5/5)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29" name="Rectangle 28"/>
          <p:cNvSpPr/>
          <p:nvPr/>
        </p:nvSpPr>
        <p:spPr bwMode="auto">
          <a:xfrm>
            <a:off x="2738719" y="1809000"/>
            <a:ext cx="3192988" cy="720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eaLnBrk="0" hangingPunct="0"/>
            <a:r>
              <a:rPr lang="en-US" sz="1600" dirty="0">
                <a:solidFill>
                  <a:srgbClr val="000000"/>
                </a:solidFill>
              </a:rPr>
              <a:t>DATA</a:t>
            </a:r>
          </a:p>
        </p:txBody>
      </p:sp>
      <p:sp>
        <p:nvSpPr>
          <p:cNvPr id="30" name="Rectangle 29"/>
          <p:cNvSpPr/>
          <p:nvPr/>
        </p:nvSpPr>
        <p:spPr bwMode="auto">
          <a:xfrm>
            <a:off x="2734765" y="1809000"/>
            <a:ext cx="254612" cy="7200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LTF</a:t>
            </a:r>
          </a:p>
        </p:txBody>
      </p:sp>
      <p:sp>
        <p:nvSpPr>
          <p:cNvPr id="31" name="Rectangle 30"/>
          <p:cNvSpPr/>
          <p:nvPr/>
        </p:nvSpPr>
        <p:spPr bwMode="auto">
          <a:xfrm>
            <a:off x="2993190" y="1809289"/>
            <a:ext cx="254612" cy="720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SIG</a:t>
            </a:r>
          </a:p>
        </p:txBody>
      </p:sp>
    </p:spTree>
    <p:extLst>
      <p:ext uri="{BB962C8B-B14F-4D97-AF65-F5344CB8AC3E}">
        <p14:creationId xmlns:p14="http://schemas.microsoft.com/office/powerpoint/2010/main" val="2338046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2900" dirty="0"/>
              <a:t>LTF</a:t>
            </a:r>
          </a:p>
          <a:p>
            <a:pPr lvl="1"/>
            <a:r>
              <a:rPr lang="en-US" sz="2600" dirty="0"/>
              <a:t>Latency sensitive STA may check existence of UHR LTF in the inserted PPDU</a:t>
            </a:r>
            <a:r>
              <a:rPr lang="en-US" altLang="ko-KR" sz="2600" dirty="0"/>
              <a:t>.</a:t>
            </a:r>
            <a:endParaRPr lang="en-US" sz="2600" dirty="0"/>
          </a:p>
          <a:p>
            <a:pPr lvl="1"/>
            <a:r>
              <a:rPr lang="en-US" sz="2600" dirty="0"/>
              <a:t>No beamforming </a:t>
            </a:r>
          </a:p>
          <a:p>
            <a:pPr lvl="1"/>
            <a:r>
              <a:rPr lang="en-US" sz="2600" dirty="0"/>
              <a:t>Single stream LTF </a:t>
            </a:r>
          </a:p>
          <a:p>
            <a:pPr lvl="2"/>
            <a:r>
              <a:rPr lang="en-US" sz="2300" dirty="0"/>
              <a:t>Repeated single </a:t>
            </a:r>
            <a:r>
              <a:rPr lang="en-US" sz="2300"/>
              <a:t>stream UHR </a:t>
            </a:r>
            <a:r>
              <a:rPr lang="en-US" sz="2300" dirty="0"/>
              <a:t>LTF to enable easy LTF detection as well as CFO/CPE correction</a:t>
            </a:r>
          </a:p>
          <a:p>
            <a:endParaRPr lang="en-US" sz="2900" dirty="0"/>
          </a:p>
          <a:p>
            <a:r>
              <a:rPr lang="en-US" sz="2900" dirty="0"/>
              <a:t>SIG</a:t>
            </a:r>
          </a:p>
          <a:p>
            <a:pPr lvl="1"/>
            <a:r>
              <a:rPr lang="en-US" sz="2600" dirty="0"/>
              <a:t>A receiver can confirm existence of inserted PPDU using CRC in the SIG</a:t>
            </a:r>
            <a:r>
              <a:rPr lang="en-US" altLang="ko-KR" sz="2600" dirty="0"/>
              <a:t> .</a:t>
            </a:r>
            <a:endParaRPr lang="en-US" sz="2600" dirty="0"/>
          </a:p>
          <a:p>
            <a:pPr lvl="1"/>
            <a:r>
              <a:rPr lang="en-US" sz="2600" dirty="0"/>
              <a:t>SIG can be encoded within 20 MHz bandwidth of the inserted PP</a:t>
            </a:r>
            <a:r>
              <a:rPr lang="en-US" altLang="ko-KR" sz="2600" dirty="0"/>
              <a:t>DU, and duplicated for different 20 MHz within the bandwidth of </a:t>
            </a:r>
            <a:r>
              <a:rPr lang="en-US" sz="2600" dirty="0"/>
              <a:t>inserted </a:t>
            </a:r>
            <a:r>
              <a:rPr lang="en-US" altLang="ko-KR" sz="2600" dirty="0"/>
              <a:t>PPDU.</a:t>
            </a:r>
          </a:p>
          <a:p>
            <a:pPr lvl="1"/>
            <a:r>
              <a:rPr lang="en-US" sz="2600" dirty="0"/>
              <a:t>The following fields can be included in SIG.</a:t>
            </a:r>
          </a:p>
          <a:p>
            <a:pPr lvl="2"/>
            <a:r>
              <a:rPr lang="en-US" sz="2300" dirty="0"/>
              <a:t>PHY Version Identifier</a:t>
            </a:r>
          </a:p>
          <a:p>
            <a:pPr lvl="2"/>
            <a:r>
              <a:rPr lang="en-US" sz="2300" dirty="0"/>
              <a:t>LDPC Extra Symbol Segment</a:t>
            </a:r>
          </a:p>
          <a:p>
            <a:pPr lvl="2"/>
            <a:r>
              <a:rPr lang="en-US" sz="2300" dirty="0"/>
              <a:t>Pre-FEC Padding Factor</a:t>
            </a:r>
          </a:p>
          <a:p>
            <a:pPr lvl="2"/>
            <a:r>
              <a:rPr lang="en-US" sz="2300" dirty="0"/>
              <a:t>PE </a:t>
            </a:r>
            <a:r>
              <a:rPr lang="en-US" sz="2300" dirty="0" err="1"/>
              <a:t>Disambiguity</a:t>
            </a:r>
            <a:endParaRPr lang="en-US" sz="2300" dirty="0"/>
          </a:p>
          <a:p>
            <a:pPr lvl="2"/>
            <a:r>
              <a:rPr lang="en-US" sz="2300" dirty="0"/>
              <a:t>RU Allocation subfield: This tells BW and puncturing information of inserted PPDU.</a:t>
            </a:r>
          </a:p>
          <a:p>
            <a:pPr lvl="2"/>
            <a:endParaRPr lang="en-US" dirty="0"/>
          </a:p>
          <a:p>
            <a:pPr lvl="1"/>
            <a:endParaRPr lang="en-US" dirty="0"/>
          </a:p>
        </p:txBody>
      </p:sp>
      <p:sp>
        <p:nvSpPr>
          <p:cNvPr id="3" name="Title 2"/>
          <p:cNvSpPr>
            <a:spLocks noGrp="1"/>
          </p:cNvSpPr>
          <p:nvPr>
            <p:ph type="title"/>
          </p:nvPr>
        </p:nvSpPr>
        <p:spPr/>
        <p:txBody>
          <a:bodyPr/>
          <a:lstStyle/>
          <a:p>
            <a:r>
              <a:rPr lang="en-US" sz="2400" dirty="0">
                <a:solidFill>
                  <a:schemeClr val="tx1"/>
                </a:solidFill>
              </a:rPr>
              <a:t>Header of Inserted PPDU in Two Dimensional A-PPDU</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Tree>
    <p:extLst>
      <p:ext uri="{BB962C8B-B14F-4D97-AF65-F5344CB8AC3E}">
        <p14:creationId xmlns:p14="http://schemas.microsoft.com/office/powerpoint/2010/main" val="195184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a:p>
          <a:p>
            <a:pPr marL="457200" lvl="1" indent="0">
              <a:buNone/>
            </a:pPr>
            <a:endParaRPr lang="en-US" dirty="0"/>
          </a:p>
        </p:txBody>
      </p:sp>
      <p:sp>
        <p:nvSpPr>
          <p:cNvPr id="3" name="Title 2"/>
          <p:cNvSpPr>
            <a:spLocks noGrp="1"/>
          </p:cNvSpPr>
          <p:nvPr>
            <p:ph type="title"/>
          </p:nvPr>
        </p:nvSpPr>
        <p:spPr/>
        <p:txBody>
          <a:bodyPr/>
          <a:lstStyle/>
          <a:p>
            <a:r>
              <a:rPr lang="en-US" altLang="ko-KR" dirty="0">
                <a:solidFill>
                  <a:schemeClr val="tx1"/>
                </a:solidFill>
              </a:rPr>
              <a:t>Example of </a:t>
            </a:r>
            <a:r>
              <a:rPr lang="en-US" dirty="0"/>
              <a:t>2D A-PPDU Structure</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cxnSp>
        <p:nvCxnSpPr>
          <p:cNvPr id="11" name="Straight Arrow Connector 10"/>
          <p:cNvCxnSpPr/>
          <p:nvPr/>
        </p:nvCxnSpPr>
        <p:spPr bwMode="auto">
          <a:xfrm>
            <a:off x="1899100" y="5916000"/>
            <a:ext cx="452032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extBox 11"/>
          <p:cNvSpPr txBox="1"/>
          <p:nvPr/>
        </p:nvSpPr>
        <p:spPr>
          <a:xfrm>
            <a:off x="3852000" y="6032001"/>
            <a:ext cx="1080000" cy="276999"/>
          </a:xfrm>
          <a:prstGeom prst="rect">
            <a:avLst/>
          </a:prstGeom>
          <a:noFill/>
        </p:spPr>
        <p:txBody>
          <a:bodyPr wrap="square" rtlCol="0">
            <a:spAutoFit/>
          </a:bodyPr>
          <a:lstStyle/>
          <a:p>
            <a:r>
              <a:rPr lang="en-US" dirty="0"/>
              <a:t>L-Length </a:t>
            </a:r>
          </a:p>
        </p:txBody>
      </p:sp>
      <p:sp>
        <p:nvSpPr>
          <p:cNvPr id="18" name="TextBox 17"/>
          <p:cNvSpPr txBox="1"/>
          <p:nvPr/>
        </p:nvSpPr>
        <p:spPr>
          <a:xfrm>
            <a:off x="2594531" y="1805871"/>
            <a:ext cx="1080000" cy="461665"/>
          </a:xfrm>
          <a:prstGeom prst="rect">
            <a:avLst/>
          </a:prstGeom>
          <a:noFill/>
        </p:spPr>
        <p:txBody>
          <a:bodyPr wrap="square" rtlCol="0">
            <a:spAutoFit/>
          </a:bodyPr>
          <a:lstStyle/>
          <a:p>
            <a:pPr algn="ctr"/>
            <a:r>
              <a:rPr lang="en-US" dirty="0"/>
              <a:t>Potential Start Position</a:t>
            </a:r>
          </a:p>
        </p:txBody>
      </p:sp>
      <p:graphicFrame>
        <p:nvGraphicFramePr>
          <p:cNvPr id="25" name="Table 24">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3780418484"/>
              </p:ext>
            </p:extLst>
          </p:nvPr>
        </p:nvGraphicFramePr>
        <p:xfrm>
          <a:off x="2083759" y="2613770"/>
          <a:ext cx="2187870" cy="848209"/>
        </p:xfrm>
        <a:graphic>
          <a:graphicData uri="http://schemas.openxmlformats.org/drawingml/2006/table">
            <a:tbl>
              <a:tblPr firstRow="1" bandRow="1">
                <a:tableStyleId>{5940675A-B579-460E-94D1-54222C63F5DA}</a:tableStyleId>
              </a:tblPr>
              <a:tblGrid>
                <a:gridCol w="2187870">
                  <a:extLst>
                    <a:ext uri="{9D8B030D-6E8A-4147-A177-3AD203B41FA5}">
                      <a16:colId xmlns:a16="http://schemas.microsoft.com/office/drawing/2014/main" val="1024272082"/>
                    </a:ext>
                  </a:extLst>
                </a:gridCol>
              </a:tblGrid>
              <a:tr h="848209">
                <a:tc>
                  <a:txBody>
                    <a:bodyPr/>
                    <a:lstStyle/>
                    <a:p>
                      <a:pPr algn="ctr"/>
                      <a:r>
                        <a:rPr lang="en-US" sz="1200" dirty="0">
                          <a:solidFill>
                            <a:schemeClr val="tx1"/>
                          </a:solidFill>
                        </a:rPr>
                        <a:t>PPDU-3</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32" name="Table 31">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2435338217"/>
              </p:ext>
            </p:extLst>
          </p:nvPr>
        </p:nvGraphicFramePr>
        <p:xfrm>
          <a:off x="2083759" y="3467509"/>
          <a:ext cx="4336402" cy="878745"/>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878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PPDU-2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33" name="Table 32">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1664778946"/>
              </p:ext>
            </p:extLst>
          </p:nvPr>
        </p:nvGraphicFramePr>
        <p:xfrm>
          <a:off x="2083759" y="4350910"/>
          <a:ext cx="4336402" cy="1419387"/>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1419387">
                <a:tc>
                  <a:txBody>
                    <a:bodyPr/>
                    <a:lstStyle/>
                    <a:p>
                      <a:pPr algn="ctr"/>
                      <a:r>
                        <a:rPr lang="en-US" sz="1200" dirty="0">
                          <a:solidFill>
                            <a:schemeClr val="tx1"/>
                          </a:solidFill>
                        </a:rPr>
                        <a:t>PPDU-1</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34" name="Left Brace 33">
            <a:extLst>
              <a:ext uri="{FF2B5EF4-FFF2-40B4-BE49-F238E27FC236}">
                <a16:creationId xmlns:a16="http://schemas.microsoft.com/office/drawing/2014/main" id="{12FB9D22-C80E-4223-A9F7-2E84BC39D92B}"/>
              </a:ext>
            </a:extLst>
          </p:cNvPr>
          <p:cNvSpPr/>
          <p:nvPr/>
        </p:nvSpPr>
        <p:spPr>
          <a:xfrm>
            <a:off x="1523766" y="2616847"/>
            <a:ext cx="168234" cy="3152153"/>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5" name="TextBox 34">
            <a:extLst>
              <a:ext uri="{FF2B5EF4-FFF2-40B4-BE49-F238E27FC236}">
                <a16:creationId xmlns:a16="http://schemas.microsoft.com/office/drawing/2014/main" id="{E9141EF1-A3DD-4F38-8BB2-3B237A5E2B47}"/>
              </a:ext>
            </a:extLst>
          </p:cNvPr>
          <p:cNvSpPr txBox="1"/>
          <p:nvPr/>
        </p:nvSpPr>
        <p:spPr>
          <a:xfrm rot="10800000">
            <a:off x="1158601" y="3544587"/>
            <a:ext cx="335280" cy="1320364"/>
          </a:xfrm>
          <a:prstGeom prst="rect">
            <a:avLst/>
          </a:prstGeom>
          <a:noFill/>
        </p:spPr>
        <p:txBody>
          <a:bodyPr vert="eaVert" wrap="none" lIns="68580" tIns="34290" rIns="68580" rtlCol="0" anchor="ctr">
            <a:noAutofit/>
          </a:bodyPr>
          <a:lstStyle/>
          <a:p>
            <a:r>
              <a:rPr lang="en-US" sz="1400" dirty="0">
                <a:solidFill>
                  <a:schemeClr val="tx1"/>
                </a:solidFill>
              </a:rPr>
              <a:t>Aggregated PPDU</a:t>
            </a:r>
          </a:p>
        </p:txBody>
      </p:sp>
      <p:cxnSp>
        <p:nvCxnSpPr>
          <p:cNvPr id="36" name="Straight Arrow Connector 35">
            <a:extLst>
              <a:ext uri="{FF2B5EF4-FFF2-40B4-BE49-F238E27FC236}">
                <a16:creationId xmlns:a16="http://schemas.microsoft.com/office/drawing/2014/main" id="{F6799B6B-60AE-45FC-9B36-1DB024B44C41}"/>
              </a:ext>
            </a:extLst>
          </p:cNvPr>
          <p:cNvCxnSpPr>
            <a:cxnSpLocks/>
          </p:cNvCxnSpPr>
          <p:nvPr/>
        </p:nvCxnSpPr>
        <p:spPr bwMode="auto">
          <a:xfrm flipH="1">
            <a:off x="6552605" y="4362469"/>
            <a:ext cx="595" cy="140653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A1078EC-7B69-426F-9CA3-0DB6CF73FB0D}"/>
              </a:ext>
            </a:extLst>
          </p:cNvPr>
          <p:cNvSpPr txBox="1"/>
          <p:nvPr/>
        </p:nvSpPr>
        <p:spPr>
          <a:xfrm>
            <a:off x="6583085" y="4890446"/>
            <a:ext cx="914033" cy="338554"/>
          </a:xfrm>
          <a:prstGeom prst="rect">
            <a:avLst/>
          </a:prstGeom>
          <a:noFill/>
        </p:spPr>
        <p:txBody>
          <a:bodyPr wrap="none" rtlCol="0">
            <a:spAutoFit/>
          </a:bodyPr>
          <a:lstStyle/>
          <a:p>
            <a:r>
              <a:rPr lang="en-US" sz="1600" dirty="0">
                <a:solidFill>
                  <a:schemeClr val="tx1"/>
                </a:solidFill>
              </a:rPr>
              <a:t>160MHz</a:t>
            </a:r>
          </a:p>
        </p:txBody>
      </p:sp>
      <p:cxnSp>
        <p:nvCxnSpPr>
          <p:cNvPr id="38" name="Straight Arrow Connector 37">
            <a:extLst>
              <a:ext uri="{FF2B5EF4-FFF2-40B4-BE49-F238E27FC236}">
                <a16:creationId xmlns:a16="http://schemas.microsoft.com/office/drawing/2014/main" id="{CC371800-ED43-46F3-B8C3-7B9CA4DA435A}"/>
              </a:ext>
            </a:extLst>
          </p:cNvPr>
          <p:cNvCxnSpPr>
            <a:cxnSpLocks/>
          </p:cNvCxnSpPr>
          <p:nvPr/>
        </p:nvCxnSpPr>
        <p:spPr bwMode="auto">
          <a:xfrm>
            <a:off x="6552605" y="3465056"/>
            <a:ext cx="595" cy="89741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BF8C9872-3B76-409F-9A14-45FB7ACE1F96}"/>
              </a:ext>
            </a:extLst>
          </p:cNvPr>
          <p:cNvSpPr txBox="1"/>
          <p:nvPr/>
        </p:nvSpPr>
        <p:spPr>
          <a:xfrm>
            <a:off x="6583680" y="3609000"/>
            <a:ext cx="811441" cy="338554"/>
          </a:xfrm>
          <a:prstGeom prst="rect">
            <a:avLst/>
          </a:prstGeom>
          <a:noFill/>
        </p:spPr>
        <p:txBody>
          <a:bodyPr wrap="none" rtlCol="0">
            <a:spAutoFit/>
          </a:bodyPr>
          <a:lstStyle/>
          <a:p>
            <a:r>
              <a:rPr lang="en-US" sz="1600" dirty="0">
                <a:solidFill>
                  <a:schemeClr val="tx1"/>
                </a:solidFill>
              </a:rPr>
              <a:t>80MHz</a:t>
            </a:r>
          </a:p>
        </p:txBody>
      </p:sp>
      <p:cxnSp>
        <p:nvCxnSpPr>
          <p:cNvPr id="40" name="Straight Arrow Connector 39">
            <a:extLst>
              <a:ext uri="{FF2B5EF4-FFF2-40B4-BE49-F238E27FC236}">
                <a16:creationId xmlns:a16="http://schemas.microsoft.com/office/drawing/2014/main" id="{D7AA52BB-D0CA-43B8-B8D0-073B5195074B}"/>
              </a:ext>
            </a:extLst>
          </p:cNvPr>
          <p:cNvCxnSpPr>
            <a:cxnSpLocks/>
          </p:cNvCxnSpPr>
          <p:nvPr/>
        </p:nvCxnSpPr>
        <p:spPr bwMode="auto">
          <a:xfrm>
            <a:off x="6552605" y="2616847"/>
            <a:ext cx="0" cy="85245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1" name="TextBox 40">
            <a:extLst>
              <a:ext uri="{FF2B5EF4-FFF2-40B4-BE49-F238E27FC236}">
                <a16:creationId xmlns:a16="http://schemas.microsoft.com/office/drawing/2014/main" id="{3A2ECA23-B5A8-4745-A97D-B194DF73AA27}"/>
              </a:ext>
            </a:extLst>
          </p:cNvPr>
          <p:cNvSpPr txBox="1"/>
          <p:nvPr/>
        </p:nvSpPr>
        <p:spPr>
          <a:xfrm>
            <a:off x="6583085" y="2889000"/>
            <a:ext cx="811441" cy="338554"/>
          </a:xfrm>
          <a:prstGeom prst="rect">
            <a:avLst/>
          </a:prstGeom>
          <a:noFill/>
        </p:spPr>
        <p:txBody>
          <a:bodyPr wrap="none" rtlCol="0">
            <a:spAutoFit/>
          </a:bodyPr>
          <a:lstStyle/>
          <a:p>
            <a:r>
              <a:rPr lang="en-US" sz="1600" dirty="0">
                <a:solidFill>
                  <a:schemeClr val="tx1"/>
                </a:solidFill>
              </a:rPr>
              <a:t>80MHz</a:t>
            </a:r>
          </a:p>
        </p:txBody>
      </p:sp>
      <p:graphicFrame>
        <p:nvGraphicFramePr>
          <p:cNvPr id="42" name="Table 41">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039921035"/>
              </p:ext>
            </p:extLst>
          </p:nvPr>
        </p:nvGraphicFramePr>
        <p:xfrm>
          <a:off x="4272364" y="2613770"/>
          <a:ext cx="2147062" cy="848209"/>
        </p:xfrm>
        <a:graphic>
          <a:graphicData uri="http://schemas.openxmlformats.org/drawingml/2006/table">
            <a:tbl>
              <a:tblPr firstRow="1" bandRow="1">
                <a:tableStyleId>{5940675A-B579-460E-94D1-54222C63F5DA}</a:tableStyleId>
              </a:tblPr>
              <a:tblGrid>
                <a:gridCol w="2147062">
                  <a:extLst>
                    <a:ext uri="{9D8B030D-6E8A-4147-A177-3AD203B41FA5}">
                      <a16:colId xmlns:a16="http://schemas.microsoft.com/office/drawing/2014/main" val="1024272082"/>
                    </a:ext>
                  </a:extLst>
                </a:gridCol>
              </a:tblGrid>
              <a:tr h="848209">
                <a:tc>
                  <a:txBody>
                    <a:bodyPr/>
                    <a:lstStyle/>
                    <a:p>
                      <a:pPr algn="ctr"/>
                      <a:r>
                        <a:rPr lang="en-US" sz="1200" dirty="0">
                          <a:solidFill>
                            <a:schemeClr val="tx1"/>
                          </a:solidFill>
                        </a:rPr>
                        <a:t>Inserted PPDU-4 </a:t>
                      </a:r>
                    </a:p>
                  </a:txBody>
                  <a:tcPr marL="68580" marR="68580" marT="34290" marB="34290" anchor="ctr">
                    <a:solidFill>
                      <a:srgbClr val="FFCC99"/>
                    </a:solidFill>
                  </a:tcPr>
                </a:tc>
                <a:extLst>
                  <a:ext uri="{0D108BD9-81ED-4DB2-BD59-A6C34878D82A}">
                    <a16:rowId xmlns:a16="http://schemas.microsoft.com/office/drawing/2014/main" val="3507260615"/>
                  </a:ext>
                </a:extLst>
              </a:tr>
            </a:tbl>
          </a:graphicData>
        </a:graphic>
      </p:graphicFrame>
      <p:sp>
        <p:nvSpPr>
          <p:cNvPr id="44" name="Rectangle 43"/>
          <p:cNvSpPr/>
          <p:nvPr/>
        </p:nvSpPr>
        <p:spPr bwMode="auto">
          <a:xfrm>
            <a:off x="1719100" y="4350909"/>
            <a:ext cx="360000" cy="1419388"/>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algn="ctr" eaLnBrk="0" hangingPunct="0"/>
            <a:r>
              <a:rPr lang="en-US" dirty="0"/>
              <a:t>Preamble</a:t>
            </a:r>
          </a:p>
        </p:txBody>
      </p:sp>
      <p:sp>
        <p:nvSpPr>
          <p:cNvPr id="45" name="Rectangle 44"/>
          <p:cNvSpPr/>
          <p:nvPr/>
        </p:nvSpPr>
        <p:spPr bwMode="auto">
          <a:xfrm>
            <a:off x="1719100" y="3467509"/>
            <a:ext cx="360000" cy="87874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algn="ctr" eaLnBrk="0" hangingPunct="0"/>
            <a:r>
              <a:rPr lang="en-US" dirty="0"/>
              <a:t>Preamble</a:t>
            </a:r>
          </a:p>
        </p:txBody>
      </p:sp>
      <p:sp>
        <p:nvSpPr>
          <p:cNvPr id="46" name="Rectangle 45"/>
          <p:cNvSpPr/>
          <p:nvPr/>
        </p:nvSpPr>
        <p:spPr bwMode="auto">
          <a:xfrm>
            <a:off x="1719100" y="2613771"/>
            <a:ext cx="360000" cy="84820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Preamble</a:t>
            </a:r>
          </a:p>
        </p:txBody>
      </p:sp>
      <p:cxnSp>
        <p:nvCxnSpPr>
          <p:cNvPr id="47" name="Straight Arrow Connector 46"/>
          <p:cNvCxnSpPr/>
          <p:nvPr/>
        </p:nvCxnSpPr>
        <p:spPr bwMode="auto">
          <a:xfrm flipV="1">
            <a:off x="3112950" y="2253942"/>
            <a:ext cx="0" cy="3600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cxnSp>
        <p:nvCxnSpPr>
          <p:cNvPr id="48" name="Straight Arrow Connector 47"/>
          <p:cNvCxnSpPr/>
          <p:nvPr/>
        </p:nvCxnSpPr>
        <p:spPr bwMode="auto">
          <a:xfrm flipV="1">
            <a:off x="4282950" y="2253942"/>
            <a:ext cx="0" cy="3600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cxnSp>
        <p:nvCxnSpPr>
          <p:cNvPr id="49" name="Straight Arrow Connector 48"/>
          <p:cNvCxnSpPr/>
          <p:nvPr/>
        </p:nvCxnSpPr>
        <p:spPr bwMode="auto">
          <a:xfrm flipV="1">
            <a:off x="5452950" y="2253942"/>
            <a:ext cx="0" cy="3600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sp>
        <p:nvSpPr>
          <p:cNvPr id="50" name="TextBox 49"/>
          <p:cNvSpPr txBox="1"/>
          <p:nvPr/>
        </p:nvSpPr>
        <p:spPr>
          <a:xfrm>
            <a:off x="3733599" y="1805871"/>
            <a:ext cx="1080000" cy="461665"/>
          </a:xfrm>
          <a:prstGeom prst="rect">
            <a:avLst/>
          </a:prstGeom>
          <a:noFill/>
        </p:spPr>
        <p:txBody>
          <a:bodyPr wrap="square" rtlCol="0">
            <a:spAutoFit/>
          </a:bodyPr>
          <a:lstStyle/>
          <a:p>
            <a:pPr algn="ctr"/>
            <a:r>
              <a:rPr lang="en-US" dirty="0"/>
              <a:t>Potential Start Position</a:t>
            </a:r>
          </a:p>
        </p:txBody>
      </p:sp>
      <p:sp>
        <p:nvSpPr>
          <p:cNvPr id="51" name="TextBox 50"/>
          <p:cNvSpPr txBox="1"/>
          <p:nvPr/>
        </p:nvSpPr>
        <p:spPr>
          <a:xfrm>
            <a:off x="4903598" y="1805871"/>
            <a:ext cx="1080000" cy="461665"/>
          </a:xfrm>
          <a:prstGeom prst="rect">
            <a:avLst/>
          </a:prstGeom>
          <a:noFill/>
        </p:spPr>
        <p:txBody>
          <a:bodyPr wrap="square" rtlCol="0">
            <a:spAutoFit/>
          </a:bodyPr>
          <a:lstStyle/>
          <a:p>
            <a:pPr algn="ctr"/>
            <a:r>
              <a:rPr lang="en-US" dirty="0"/>
              <a:t>Potential Start Position</a:t>
            </a:r>
          </a:p>
        </p:txBody>
      </p:sp>
      <p:sp>
        <p:nvSpPr>
          <p:cNvPr id="52" name="Rectangle 51"/>
          <p:cNvSpPr/>
          <p:nvPr/>
        </p:nvSpPr>
        <p:spPr bwMode="auto">
          <a:xfrm>
            <a:off x="4271629" y="2610866"/>
            <a:ext cx="254612" cy="854017"/>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Header</a:t>
            </a:r>
          </a:p>
        </p:txBody>
      </p:sp>
      <p:cxnSp>
        <p:nvCxnSpPr>
          <p:cNvPr id="23" name="Straight Arrow Connector 22"/>
          <p:cNvCxnSpPr/>
          <p:nvPr/>
        </p:nvCxnSpPr>
        <p:spPr bwMode="auto">
          <a:xfrm>
            <a:off x="1899100" y="2031840"/>
            <a:ext cx="69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Connector 53"/>
          <p:cNvCxnSpPr>
            <a:stCxn id="46" idx="0"/>
          </p:cNvCxnSpPr>
          <p:nvPr/>
        </p:nvCxnSpPr>
        <p:spPr bwMode="auto">
          <a:xfrm flipV="1">
            <a:off x="1899100" y="2036704"/>
            <a:ext cx="0" cy="577067"/>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55" name="Table 54">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995195351"/>
              </p:ext>
            </p:extLst>
          </p:nvPr>
        </p:nvGraphicFramePr>
        <p:xfrm>
          <a:off x="7485910" y="2613770"/>
          <a:ext cx="506090" cy="848209"/>
        </p:xfrm>
        <a:graphic>
          <a:graphicData uri="http://schemas.openxmlformats.org/drawingml/2006/table">
            <a:tbl>
              <a:tblPr firstRow="1" bandRow="1">
                <a:tableStyleId>{5940675A-B579-460E-94D1-54222C63F5DA}</a:tableStyleId>
              </a:tblPr>
              <a:tblGrid>
                <a:gridCol w="506090">
                  <a:extLst>
                    <a:ext uri="{9D8B030D-6E8A-4147-A177-3AD203B41FA5}">
                      <a16:colId xmlns:a16="http://schemas.microsoft.com/office/drawing/2014/main" val="1024272082"/>
                    </a:ext>
                  </a:extLst>
                </a:gridCol>
              </a:tblGrid>
              <a:tr h="848209">
                <a:tc>
                  <a:txBody>
                    <a:bodyPr/>
                    <a:lstStyle/>
                    <a:p>
                      <a:pPr algn="ctr"/>
                      <a:r>
                        <a:rPr lang="en-US" sz="1200" dirty="0">
                          <a:solidFill>
                            <a:schemeClr val="tx1"/>
                          </a:solidFill>
                        </a:rPr>
                        <a:t>ACK-3 (&amp;4)</a:t>
                      </a:r>
                    </a:p>
                  </a:txBody>
                  <a:tcPr marL="68580" marR="68580" marT="34290" marB="34290" vert="vert27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56" name="Table 55">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3985945077"/>
              </p:ext>
            </p:extLst>
          </p:nvPr>
        </p:nvGraphicFramePr>
        <p:xfrm>
          <a:off x="7485910" y="3467509"/>
          <a:ext cx="506090" cy="878745"/>
        </p:xfrm>
        <a:graphic>
          <a:graphicData uri="http://schemas.openxmlformats.org/drawingml/2006/table">
            <a:tbl>
              <a:tblPr firstRow="1" bandRow="1">
                <a:tableStyleId>{5940675A-B579-460E-94D1-54222C63F5DA}</a:tableStyleId>
              </a:tblPr>
              <a:tblGrid>
                <a:gridCol w="506090">
                  <a:extLst>
                    <a:ext uri="{9D8B030D-6E8A-4147-A177-3AD203B41FA5}">
                      <a16:colId xmlns:a16="http://schemas.microsoft.com/office/drawing/2014/main" val="1024272082"/>
                    </a:ext>
                  </a:extLst>
                </a:gridCol>
              </a:tblGrid>
              <a:tr h="878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ACK2</a:t>
                      </a:r>
                    </a:p>
                  </a:txBody>
                  <a:tcPr marL="68580" marR="68580" marT="34290" marB="34290" vert="vert27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57" name="Table 56">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3390484991"/>
              </p:ext>
            </p:extLst>
          </p:nvPr>
        </p:nvGraphicFramePr>
        <p:xfrm>
          <a:off x="7485910" y="4350910"/>
          <a:ext cx="506090" cy="1419387"/>
        </p:xfrm>
        <a:graphic>
          <a:graphicData uri="http://schemas.openxmlformats.org/drawingml/2006/table">
            <a:tbl>
              <a:tblPr firstRow="1" bandRow="1">
                <a:tableStyleId>{5940675A-B579-460E-94D1-54222C63F5DA}</a:tableStyleId>
              </a:tblPr>
              <a:tblGrid>
                <a:gridCol w="506090">
                  <a:extLst>
                    <a:ext uri="{9D8B030D-6E8A-4147-A177-3AD203B41FA5}">
                      <a16:colId xmlns:a16="http://schemas.microsoft.com/office/drawing/2014/main" val="1024272082"/>
                    </a:ext>
                  </a:extLst>
                </a:gridCol>
              </a:tblGrid>
              <a:tr h="1419387">
                <a:tc>
                  <a:txBody>
                    <a:bodyPr/>
                    <a:lstStyle/>
                    <a:p>
                      <a:pPr algn="ctr"/>
                      <a:r>
                        <a:rPr lang="en-US" sz="1200" dirty="0">
                          <a:solidFill>
                            <a:schemeClr val="tx1"/>
                          </a:solidFill>
                        </a:rPr>
                        <a:t>ACK1</a:t>
                      </a:r>
                    </a:p>
                  </a:txBody>
                  <a:tcPr marL="68580" marR="68580" marT="34290" marB="34290" vert="vert270" anchor="ctr">
                    <a:solidFill>
                      <a:schemeClr val="accent3">
                        <a:lumMod val="95000"/>
                      </a:schemeClr>
                    </a:solidFill>
                  </a:tcPr>
                </a:tc>
                <a:extLst>
                  <a:ext uri="{0D108BD9-81ED-4DB2-BD59-A6C34878D82A}">
                    <a16:rowId xmlns:a16="http://schemas.microsoft.com/office/drawing/2014/main" val="3507260615"/>
                  </a:ext>
                </a:extLst>
              </a:tr>
            </a:tbl>
          </a:graphicData>
        </a:graphic>
      </p:graphicFrame>
      <p:cxnSp>
        <p:nvCxnSpPr>
          <p:cNvPr id="60" name="Straight Connector 59"/>
          <p:cNvCxnSpPr>
            <a:endCxn id="44" idx="2"/>
          </p:cNvCxnSpPr>
          <p:nvPr/>
        </p:nvCxnSpPr>
        <p:spPr bwMode="auto">
          <a:xfrm flipV="1">
            <a:off x="1899100" y="5770297"/>
            <a:ext cx="0" cy="145704"/>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871123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B7E1F5-2DB0-4C43-9DC6-C6E801DF1D47}"/>
              </a:ext>
            </a:extLst>
          </p:cNvPr>
          <p:cNvSpPr>
            <a:spLocks noGrp="1"/>
          </p:cNvSpPr>
          <p:nvPr>
            <p:ph idx="1"/>
          </p:nvPr>
        </p:nvSpPr>
        <p:spPr/>
        <p:txBody>
          <a:bodyPr/>
          <a:lstStyle/>
          <a:p>
            <a:r>
              <a:rPr lang="en-US" dirty="0"/>
              <a:t>Introduced the details of two dimensional PPDU, where RUs are not only assigned in frequency domain but also in time domain for downlink transmissions to improve latency for time sensitive MSDU.</a:t>
            </a:r>
          </a:p>
          <a:p>
            <a:endParaRPr lang="en-US" dirty="0"/>
          </a:p>
          <a:p>
            <a:r>
              <a:rPr lang="en-US" dirty="0"/>
              <a:t>Having the ability for a STA to access an inserted PPDU in the middle of PPDU would enable transmission of late-arriving low-latency MSDUs to be transmitted in a timely manner.</a:t>
            </a:r>
          </a:p>
        </p:txBody>
      </p:sp>
      <p:sp>
        <p:nvSpPr>
          <p:cNvPr id="3" name="Title 2">
            <a:extLst>
              <a:ext uri="{FF2B5EF4-FFF2-40B4-BE49-F238E27FC236}">
                <a16:creationId xmlns:a16="http://schemas.microsoft.com/office/drawing/2014/main" id="{8418DA94-17F8-4655-AE63-DEDFC0562EE7}"/>
              </a:ext>
            </a:extLst>
          </p:cNvPr>
          <p:cNvSpPr>
            <a:spLocks noGrp="1"/>
          </p:cNvSpPr>
          <p:nvPr>
            <p:ph type="title"/>
          </p:nvPr>
        </p:nvSpPr>
        <p:spPr>
          <a:xfrm>
            <a:off x="685800" y="685800"/>
            <a:ext cx="7772400" cy="685800"/>
          </a:xfrm>
        </p:spPr>
        <p:txBody>
          <a:bodyPr/>
          <a:lstStyle/>
          <a:p>
            <a:r>
              <a:rPr lang="en-US" dirty="0"/>
              <a:t>Summary and Conclusions</a:t>
            </a:r>
          </a:p>
        </p:txBody>
      </p:sp>
      <p:sp>
        <p:nvSpPr>
          <p:cNvPr id="4" name="Date Placeholder 3">
            <a:extLst>
              <a:ext uri="{FF2B5EF4-FFF2-40B4-BE49-F238E27FC236}">
                <a16:creationId xmlns:a16="http://schemas.microsoft.com/office/drawing/2014/main" id="{81044940-2F3D-46AF-BF11-BCB0D2A7EA13}"/>
              </a:ext>
            </a:extLst>
          </p:cNvPr>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5" name="Footer Placeholder 4">
            <a:extLst>
              <a:ext uri="{FF2B5EF4-FFF2-40B4-BE49-F238E27FC236}">
                <a16:creationId xmlns:a16="http://schemas.microsoft.com/office/drawing/2014/main" id="{B4013388-3A53-4F13-AE1B-A93250935082}"/>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4297016F-38B5-4673-8088-37AA9C4FABB8}"/>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15</a:t>
            </a:fld>
            <a:endParaRPr lang="en-US"/>
          </a:p>
        </p:txBody>
      </p:sp>
    </p:spTree>
    <p:extLst>
      <p:ext uri="{BB962C8B-B14F-4D97-AF65-F5344CB8AC3E}">
        <p14:creationId xmlns:p14="http://schemas.microsoft.com/office/powerpoint/2010/main" val="3036798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BBF821-B774-4F0A-BD60-1B3B2773D638}"/>
              </a:ext>
            </a:extLst>
          </p:cNvPr>
          <p:cNvSpPr>
            <a:spLocks noGrp="1"/>
          </p:cNvSpPr>
          <p:nvPr>
            <p:ph idx="1"/>
          </p:nvPr>
        </p:nvSpPr>
        <p:spPr/>
        <p:txBody>
          <a:bodyPr/>
          <a:lstStyle/>
          <a:p>
            <a:r>
              <a:rPr lang="en-US" dirty="0"/>
              <a:t>Are you in favor of supporting the concept of two dimensional PPDUs for downlink transmissions in </a:t>
            </a:r>
            <a:r>
              <a:rPr lang="en-US" dirty="0" err="1"/>
              <a:t>TGbn</a:t>
            </a:r>
            <a:r>
              <a:rPr lang="en-US" dirty="0"/>
              <a:t>?</a:t>
            </a:r>
          </a:p>
          <a:p>
            <a:endParaRPr lang="en-US" dirty="0"/>
          </a:p>
          <a:p>
            <a:r>
              <a:rPr lang="en-US" dirty="0"/>
              <a:t>Yes:</a:t>
            </a:r>
          </a:p>
          <a:p>
            <a:r>
              <a:rPr lang="en-US" dirty="0"/>
              <a:t>No: </a:t>
            </a:r>
          </a:p>
          <a:p>
            <a:r>
              <a:rPr lang="en-US" dirty="0"/>
              <a:t>Abstain:</a:t>
            </a:r>
          </a:p>
          <a:p>
            <a:endParaRPr lang="en-US" dirty="0"/>
          </a:p>
        </p:txBody>
      </p:sp>
      <p:sp>
        <p:nvSpPr>
          <p:cNvPr id="3" name="Title 2">
            <a:extLst>
              <a:ext uri="{FF2B5EF4-FFF2-40B4-BE49-F238E27FC236}">
                <a16:creationId xmlns:a16="http://schemas.microsoft.com/office/drawing/2014/main" id="{4C1E32A7-0900-4B69-B406-88C1C3E09285}"/>
              </a:ext>
            </a:extLst>
          </p:cNvPr>
          <p:cNvSpPr>
            <a:spLocks noGrp="1"/>
          </p:cNvSpPr>
          <p:nvPr>
            <p:ph type="title"/>
          </p:nvPr>
        </p:nvSpPr>
        <p:spPr>
          <a:xfrm>
            <a:off x="685800" y="685800"/>
            <a:ext cx="7772400" cy="685800"/>
          </a:xfrm>
        </p:spPr>
        <p:txBody>
          <a:bodyPr/>
          <a:lstStyle/>
          <a:p>
            <a:r>
              <a:rPr lang="en-US" dirty="0"/>
              <a:t>Straw Poll</a:t>
            </a:r>
          </a:p>
        </p:txBody>
      </p:sp>
      <p:sp>
        <p:nvSpPr>
          <p:cNvPr id="4" name="Date Placeholder 3">
            <a:extLst>
              <a:ext uri="{FF2B5EF4-FFF2-40B4-BE49-F238E27FC236}">
                <a16:creationId xmlns:a16="http://schemas.microsoft.com/office/drawing/2014/main" id="{B5D033C1-077C-4460-98B2-E9E258FA5FA6}"/>
              </a:ext>
            </a:extLst>
          </p:cNvPr>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5" name="Footer Placeholder 4">
            <a:extLst>
              <a:ext uri="{FF2B5EF4-FFF2-40B4-BE49-F238E27FC236}">
                <a16:creationId xmlns:a16="http://schemas.microsoft.com/office/drawing/2014/main" id="{A498B57A-04D4-4A38-8FE2-730D9686C32A}"/>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8F4919D5-4334-450F-8000-3DE5C334831B}"/>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16</a:t>
            </a:fld>
            <a:endParaRPr lang="en-US"/>
          </a:p>
        </p:txBody>
      </p:sp>
    </p:spTree>
    <p:extLst>
      <p:ext uri="{BB962C8B-B14F-4D97-AF65-F5344CB8AC3E}">
        <p14:creationId xmlns:p14="http://schemas.microsoft.com/office/powerpoint/2010/main" val="3461244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altLang="ko-KR" dirty="0">
                <a:ea typeface="굴림" panose="020B0600000101010101" pitchFamily="50" charset="-127"/>
              </a:rPr>
              <a:t>[1] 11-23/0480r3, UHR Proposed PAR</a:t>
            </a:r>
          </a:p>
          <a:p>
            <a:pPr marL="0" indent="0">
              <a:buNone/>
            </a:pPr>
            <a:r>
              <a:rPr lang="en-US" altLang="ko-KR" dirty="0">
                <a:ea typeface="굴림" panose="020B0600000101010101" pitchFamily="50" charset="-127"/>
              </a:rPr>
              <a:t>[2] 11-22/1393r0, Latency Reduction Scheme for UHR</a:t>
            </a:r>
          </a:p>
          <a:p>
            <a:pPr marL="0" indent="0">
              <a:buNone/>
            </a:pPr>
            <a:r>
              <a:rPr lang="en-US" dirty="0"/>
              <a:t>[3] 11-20/674r3, “Forward Compatible OFDMA”</a:t>
            </a:r>
          </a:p>
          <a:p>
            <a:pPr marL="0" indent="0">
              <a:buNone/>
            </a:pPr>
            <a:r>
              <a:rPr lang="en-US" dirty="0"/>
              <a:t>[4] 11-20/693r1, “Aggregated PPDU for Large BW”</a:t>
            </a:r>
          </a:p>
          <a:p>
            <a:pPr marL="0" indent="0">
              <a:buNone/>
            </a:pPr>
            <a:r>
              <a:rPr lang="en-US" dirty="0"/>
              <a:t>[5] 11-21/670r0, “F</a:t>
            </a:r>
            <a:r>
              <a:rPr lang="en-US" altLang="zh-CN" dirty="0"/>
              <a:t>urther Improve Latency Performance in 11be”</a:t>
            </a:r>
          </a:p>
          <a:p>
            <a:pPr marL="0" indent="0">
              <a:buNone/>
            </a:pPr>
            <a:r>
              <a:rPr lang="en-US" altLang="zh-CN" dirty="0"/>
              <a:t>[6] 11-23/1229r1, “</a:t>
            </a:r>
            <a:r>
              <a:rPr lang="en-US" dirty="0"/>
              <a:t>Preemption for low latency application (Follow up)”</a:t>
            </a:r>
          </a:p>
          <a:p>
            <a:pPr marL="0" indent="0">
              <a:buNone/>
            </a:pPr>
            <a:r>
              <a:rPr lang="en-US" altLang="zh-CN" dirty="0"/>
              <a:t>[7] 11-23/1174r0, “</a:t>
            </a:r>
            <a:r>
              <a:rPr lang="en-US" dirty="0"/>
              <a:t>TXOP preemption follow up”</a:t>
            </a:r>
          </a:p>
          <a:p>
            <a:pPr marL="0" indent="0">
              <a:buNone/>
            </a:pPr>
            <a:r>
              <a:rPr lang="en-US" altLang="zh-CN" dirty="0"/>
              <a:t>[8] 11-23/1194r0, “Overlapped indication to support preemption”</a:t>
            </a:r>
          </a:p>
          <a:p>
            <a:pPr marL="0" indent="0">
              <a:buNone/>
            </a:pPr>
            <a:r>
              <a:rPr lang="en-US" altLang="zh-CN" dirty="0"/>
              <a:t>[9] 11-23/1242r1, “</a:t>
            </a:r>
            <a:r>
              <a:rPr lang="en-US" dirty="0"/>
              <a:t>Considerations on Inter-PPDU based Preemption Scheme”</a:t>
            </a:r>
            <a:endParaRPr lang="en-US" altLang="zh-CN" dirty="0"/>
          </a:p>
          <a:p>
            <a:pPr marL="0" indent="0">
              <a:buNone/>
            </a:pPr>
            <a:r>
              <a:rPr lang="en-US" altLang="zh-CN" dirty="0"/>
              <a:t>[10] Draft P802.11ay_D5.0</a:t>
            </a:r>
          </a:p>
        </p:txBody>
      </p:sp>
      <p:sp>
        <p:nvSpPr>
          <p:cNvPr id="3" name="Title 2"/>
          <p:cNvSpPr>
            <a:spLocks noGrp="1"/>
          </p:cNvSpPr>
          <p:nvPr>
            <p:ph type="title"/>
          </p:nvPr>
        </p:nvSpPr>
        <p:spPr/>
        <p:txBody>
          <a:bodyPr/>
          <a:lstStyle/>
          <a:p>
            <a:r>
              <a:rPr lang="en-US" dirty="0"/>
              <a:t>References</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17</a:t>
            </a:fld>
            <a:endParaRPr lang="en-US"/>
          </a:p>
        </p:txBody>
      </p:sp>
    </p:spTree>
    <p:extLst>
      <p:ext uri="{BB962C8B-B14F-4D97-AF65-F5344CB8AC3E}">
        <p14:creationId xmlns:p14="http://schemas.microsoft.com/office/powerpoint/2010/main" val="349746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Introduction</a:t>
            </a:r>
            <a:endParaRPr lang="ko-KR" altLang="en-US" dirty="0"/>
          </a:p>
        </p:txBody>
      </p:sp>
      <p:sp>
        <p:nvSpPr>
          <p:cNvPr id="3" name="내용 개체 틀 2"/>
          <p:cNvSpPr>
            <a:spLocks noGrp="1"/>
          </p:cNvSpPr>
          <p:nvPr>
            <p:ph idx="1"/>
          </p:nvPr>
        </p:nvSpPr>
        <p:spPr>
          <a:xfrm>
            <a:off x="685800" y="1480800"/>
            <a:ext cx="7772400" cy="4648200"/>
          </a:xfrm>
        </p:spPr>
        <p:txBody>
          <a:bodyPr/>
          <a:lstStyle/>
          <a:p>
            <a:r>
              <a:rPr lang="en-US" altLang="ko-KR" dirty="0"/>
              <a:t>One of the main objectives in UHR is low latency as described in UHR proposed PAR document [1]. </a:t>
            </a:r>
          </a:p>
          <a:p>
            <a:endParaRPr lang="en-US" altLang="ko-KR" dirty="0"/>
          </a:p>
          <a:p>
            <a:r>
              <a:rPr lang="en-US" altLang="ko-KR" dirty="0"/>
              <a:t>Various latency reduction technologies were introduced in many UHR contributions [2-9]. </a:t>
            </a:r>
          </a:p>
          <a:p>
            <a:endParaRPr lang="en-US" altLang="ko-KR" dirty="0"/>
          </a:p>
          <a:p>
            <a:r>
              <a:rPr lang="en-US" altLang="ko-KR" dirty="0"/>
              <a:t>We briefly proposed two dimensional (2D) A-PPDU in [2] as one of solutions to support low latency application.</a:t>
            </a:r>
          </a:p>
          <a:p>
            <a:endParaRPr lang="en-US" altLang="ko-KR" dirty="0"/>
          </a:p>
          <a:p>
            <a:r>
              <a:rPr lang="en-US" altLang="ko-KR" dirty="0"/>
              <a:t>In this contribution, we discuss 2D A-PPDU for downlink in more detail, with the ability of inserting PPDUs in the middle of a PPDU.</a:t>
            </a:r>
          </a:p>
          <a:p>
            <a:endParaRPr lang="en-US" altLang="ko-KR" dirty="0"/>
          </a:p>
          <a:p>
            <a:endParaRPr lang="en-US" altLang="ko-KR" dirty="0"/>
          </a:p>
          <a:p>
            <a:pPr lvl="1"/>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ko-KR" altLang="en-US"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6" name="바닥글 개체 틀 5"/>
          <p:cNvSpPr>
            <a:spLocks noGrp="1"/>
          </p:cNvSpPr>
          <p:nvPr>
            <p:ph type="ftr" sz="quarter" idx="11"/>
          </p:nvPr>
        </p:nvSpPr>
        <p:spPr>
          <a:xfrm>
            <a:off x="6895524" y="6475413"/>
            <a:ext cx="1648401" cy="184666"/>
          </a:xfrm>
        </p:spPr>
        <p:txBody>
          <a:bodyPr/>
          <a:lstStyle/>
          <a:p>
            <a:pPr>
              <a:defRPr/>
            </a:pPr>
            <a:r>
              <a:rPr lang="en-US" altLang="ko-KR"/>
              <a:t>Srinivas Kandala, Samsung</a:t>
            </a:r>
            <a:endParaRPr lang="en-US" altLang="ko-KR" dirty="0"/>
          </a:p>
        </p:txBody>
      </p:sp>
    </p:spTree>
    <p:extLst>
      <p:ext uri="{BB962C8B-B14F-4D97-AF65-F5344CB8AC3E}">
        <p14:creationId xmlns:p14="http://schemas.microsoft.com/office/powerpoint/2010/main" val="1634898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In [3], forward compatible OFDMA was proposed.</a:t>
            </a:r>
          </a:p>
          <a:p>
            <a:pPr lvl="1"/>
            <a:r>
              <a:rPr lang="en-US" dirty="0"/>
              <a:t>Multiplexing between different generations of 802.11 PPDUs in frequency domain</a:t>
            </a:r>
          </a:p>
          <a:p>
            <a:pPr lvl="1"/>
            <a:r>
              <a:rPr lang="en-US" dirty="0"/>
              <a:t>To improve scheduling flexibility and efficiency</a:t>
            </a:r>
          </a:p>
          <a:p>
            <a:endParaRPr lang="en-US" dirty="0"/>
          </a:p>
          <a:p>
            <a:r>
              <a:rPr lang="en-US" dirty="0"/>
              <a:t>In [4], aggregated PPDU for large BW was proposed.</a:t>
            </a:r>
          </a:p>
          <a:p>
            <a:pPr lvl="1"/>
            <a:r>
              <a:rPr lang="en-US" dirty="0"/>
              <a:t>Multiplexing between different BW capable STAs in a PPDU in frequency domain</a:t>
            </a:r>
          </a:p>
          <a:p>
            <a:endParaRPr lang="en-US" dirty="0"/>
          </a:p>
          <a:p>
            <a:pPr lvl="1"/>
            <a:endParaRPr lang="en-US" dirty="0"/>
          </a:p>
        </p:txBody>
      </p:sp>
      <p:sp>
        <p:nvSpPr>
          <p:cNvPr id="3" name="Title 2"/>
          <p:cNvSpPr>
            <a:spLocks noGrp="1"/>
          </p:cNvSpPr>
          <p:nvPr>
            <p:ph type="title"/>
          </p:nvPr>
        </p:nvSpPr>
        <p:spPr/>
        <p:txBody>
          <a:bodyPr/>
          <a:lstStyle/>
          <a:p>
            <a:r>
              <a:rPr lang="en-US" dirty="0"/>
              <a:t>Recap: FD A-PPDU</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743732637"/>
              </p:ext>
            </p:extLst>
          </p:nvPr>
        </p:nvGraphicFramePr>
        <p:xfrm>
          <a:off x="2083759" y="4456234"/>
          <a:ext cx="4336402" cy="445453"/>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5453">
                <a:tc>
                  <a:txBody>
                    <a:bodyPr/>
                    <a:lstStyle/>
                    <a:p>
                      <a:pPr algn="ctr"/>
                      <a:r>
                        <a:rPr lang="en-US" sz="1600" dirty="0">
                          <a:solidFill>
                            <a:schemeClr val="tx1"/>
                          </a:solidFill>
                        </a:rPr>
                        <a:t>PPDU-3</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511254907"/>
              </p:ext>
            </p:extLst>
          </p:nvPr>
        </p:nvGraphicFramePr>
        <p:xfrm>
          <a:off x="2083759" y="489568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PPDU-2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1036738394"/>
              </p:ext>
            </p:extLst>
          </p:nvPr>
        </p:nvGraphicFramePr>
        <p:xfrm>
          <a:off x="2083759" y="533746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600" dirty="0">
                          <a:solidFill>
                            <a:schemeClr val="tx1"/>
                          </a:solidFill>
                        </a:rPr>
                        <a:t>PPDU-1</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10" name="Left Brace 9">
            <a:extLst>
              <a:ext uri="{FF2B5EF4-FFF2-40B4-BE49-F238E27FC236}">
                <a16:creationId xmlns:a16="http://schemas.microsoft.com/office/drawing/2014/main" id="{12FB9D22-C80E-4223-A9F7-2E84BC39D92B}"/>
              </a:ext>
            </a:extLst>
          </p:cNvPr>
          <p:cNvSpPr/>
          <p:nvPr/>
        </p:nvSpPr>
        <p:spPr>
          <a:xfrm>
            <a:off x="1828800" y="441684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11" name="TextBox 10">
            <a:extLst>
              <a:ext uri="{FF2B5EF4-FFF2-40B4-BE49-F238E27FC236}">
                <a16:creationId xmlns:a16="http://schemas.microsoft.com/office/drawing/2014/main" id="{E9141EF1-A3DD-4F38-8BB2-3B237A5E2B47}"/>
              </a:ext>
            </a:extLst>
          </p:cNvPr>
          <p:cNvSpPr txBox="1"/>
          <p:nvPr/>
        </p:nvSpPr>
        <p:spPr>
          <a:xfrm rot="10800000">
            <a:off x="1447801" y="4532434"/>
            <a:ext cx="335280" cy="1320364"/>
          </a:xfrm>
          <a:prstGeom prst="rect">
            <a:avLst/>
          </a:prstGeom>
          <a:noFill/>
        </p:spPr>
        <p:txBody>
          <a:bodyPr vert="eaVert" wrap="none" lIns="68580" tIns="34290" rIns="68580" rtlCol="0" anchor="ctr">
            <a:noAutofit/>
          </a:bodyPr>
          <a:lstStyle/>
          <a:p>
            <a:r>
              <a:rPr lang="en-US" sz="1400" dirty="0">
                <a:solidFill>
                  <a:schemeClr val="tx1"/>
                </a:solidFill>
              </a:rPr>
              <a:t>Aggregated PPDU</a:t>
            </a:r>
          </a:p>
        </p:txBody>
      </p:sp>
      <p:cxnSp>
        <p:nvCxnSpPr>
          <p:cNvPr id="12" name="Straight Arrow Connector 11">
            <a:extLst>
              <a:ext uri="{FF2B5EF4-FFF2-40B4-BE49-F238E27FC236}">
                <a16:creationId xmlns:a16="http://schemas.microsoft.com/office/drawing/2014/main" id="{F6799B6B-60AE-45FC-9B36-1DB024B44C41}"/>
              </a:ext>
            </a:extLst>
          </p:cNvPr>
          <p:cNvCxnSpPr>
            <a:cxnSpLocks/>
          </p:cNvCxnSpPr>
          <p:nvPr/>
        </p:nvCxnSpPr>
        <p:spPr bwMode="auto">
          <a:xfrm>
            <a:off x="6553200" y="535031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7A1078EC-7B69-426F-9CA3-0DB6CF73FB0D}"/>
              </a:ext>
            </a:extLst>
          </p:cNvPr>
          <p:cNvSpPr txBox="1"/>
          <p:nvPr/>
        </p:nvSpPr>
        <p:spPr>
          <a:xfrm>
            <a:off x="6583085" y="5549590"/>
            <a:ext cx="914033" cy="338554"/>
          </a:xfrm>
          <a:prstGeom prst="rect">
            <a:avLst/>
          </a:prstGeom>
          <a:noFill/>
        </p:spPr>
        <p:txBody>
          <a:bodyPr wrap="none" rtlCol="0">
            <a:spAutoFit/>
          </a:bodyPr>
          <a:lstStyle/>
          <a:p>
            <a:r>
              <a:rPr lang="en-US" sz="1600" dirty="0">
                <a:solidFill>
                  <a:schemeClr val="tx1"/>
                </a:solidFill>
              </a:rPr>
              <a:t>160MHz</a:t>
            </a:r>
          </a:p>
        </p:txBody>
      </p:sp>
      <p:cxnSp>
        <p:nvCxnSpPr>
          <p:cNvPr id="14" name="Straight Arrow Connector 13">
            <a:extLst>
              <a:ext uri="{FF2B5EF4-FFF2-40B4-BE49-F238E27FC236}">
                <a16:creationId xmlns:a16="http://schemas.microsoft.com/office/drawing/2014/main" id="{CC371800-ED43-46F3-B8C3-7B9CA4DA435A}"/>
              </a:ext>
            </a:extLst>
          </p:cNvPr>
          <p:cNvCxnSpPr>
            <a:cxnSpLocks/>
          </p:cNvCxnSpPr>
          <p:nvPr/>
        </p:nvCxnSpPr>
        <p:spPr bwMode="auto">
          <a:xfrm>
            <a:off x="6553200" y="490486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TextBox 14">
            <a:extLst>
              <a:ext uri="{FF2B5EF4-FFF2-40B4-BE49-F238E27FC236}">
                <a16:creationId xmlns:a16="http://schemas.microsoft.com/office/drawing/2014/main" id="{BF8C9872-3B76-409F-9A14-45FB7ACE1F96}"/>
              </a:ext>
            </a:extLst>
          </p:cNvPr>
          <p:cNvSpPr txBox="1"/>
          <p:nvPr/>
        </p:nvSpPr>
        <p:spPr>
          <a:xfrm>
            <a:off x="6583680" y="4969046"/>
            <a:ext cx="811441" cy="338554"/>
          </a:xfrm>
          <a:prstGeom prst="rect">
            <a:avLst/>
          </a:prstGeom>
          <a:noFill/>
        </p:spPr>
        <p:txBody>
          <a:bodyPr wrap="none" rtlCol="0">
            <a:spAutoFit/>
          </a:bodyPr>
          <a:lstStyle/>
          <a:p>
            <a:r>
              <a:rPr lang="en-US" sz="1600" dirty="0">
                <a:solidFill>
                  <a:schemeClr val="tx1"/>
                </a:solidFill>
              </a:rPr>
              <a:t>80MHz</a:t>
            </a:r>
          </a:p>
        </p:txBody>
      </p:sp>
      <p:cxnSp>
        <p:nvCxnSpPr>
          <p:cNvPr id="16" name="Straight Arrow Connector 15">
            <a:extLst>
              <a:ext uri="{FF2B5EF4-FFF2-40B4-BE49-F238E27FC236}">
                <a16:creationId xmlns:a16="http://schemas.microsoft.com/office/drawing/2014/main" id="{D7AA52BB-D0CA-43B8-B8D0-073B5195074B}"/>
              </a:ext>
            </a:extLst>
          </p:cNvPr>
          <p:cNvCxnSpPr>
            <a:cxnSpLocks/>
          </p:cNvCxnSpPr>
          <p:nvPr/>
        </p:nvCxnSpPr>
        <p:spPr bwMode="auto">
          <a:xfrm>
            <a:off x="6552605" y="445737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3A2ECA23-B5A8-4745-A97D-B194DF73AA27}"/>
              </a:ext>
            </a:extLst>
          </p:cNvPr>
          <p:cNvSpPr txBox="1"/>
          <p:nvPr/>
        </p:nvSpPr>
        <p:spPr>
          <a:xfrm>
            <a:off x="6583085" y="4534255"/>
            <a:ext cx="811441" cy="338554"/>
          </a:xfrm>
          <a:prstGeom prst="rect">
            <a:avLst/>
          </a:prstGeom>
          <a:noFill/>
        </p:spPr>
        <p:txBody>
          <a:bodyPr wrap="none" rtlCol="0">
            <a:spAutoFit/>
          </a:bodyPr>
          <a:lstStyle/>
          <a:p>
            <a:r>
              <a:rPr lang="en-US" sz="1600" dirty="0">
                <a:solidFill>
                  <a:schemeClr val="tx1"/>
                </a:solidFill>
              </a:rPr>
              <a:t>80MHz</a:t>
            </a:r>
          </a:p>
        </p:txBody>
      </p:sp>
    </p:spTree>
    <p:extLst>
      <p:ext uri="{BB962C8B-B14F-4D97-AF65-F5344CB8AC3E}">
        <p14:creationId xmlns:p14="http://schemas.microsoft.com/office/powerpoint/2010/main" val="2987577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Transparent to legacy STAs</a:t>
            </a:r>
          </a:p>
          <a:p>
            <a:r>
              <a:rPr lang="en-US" dirty="0"/>
              <a:t>PHY</a:t>
            </a:r>
          </a:p>
          <a:p>
            <a:pPr lvl="1"/>
            <a:r>
              <a:rPr lang="en-US" dirty="0"/>
              <a:t>OFDM numerology including symbol duration shall be aligned</a:t>
            </a:r>
          </a:p>
          <a:p>
            <a:pPr lvl="2"/>
            <a:r>
              <a:rPr lang="en-US" dirty="0"/>
              <a:t>EHT MU PPDU + HE MU PPDU</a:t>
            </a:r>
          </a:p>
          <a:p>
            <a:pPr lvl="2"/>
            <a:r>
              <a:rPr lang="en-US" dirty="0"/>
              <a:t>EHT TB PPDU + HE TB PPDU </a:t>
            </a:r>
          </a:p>
          <a:p>
            <a:pPr lvl="2"/>
            <a:r>
              <a:rPr lang="en-US" dirty="0"/>
              <a:t>UHR PPDUs (TBD)</a:t>
            </a:r>
          </a:p>
          <a:p>
            <a:pPr lvl="2"/>
            <a:r>
              <a:rPr lang="en-US" dirty="0"/>
              <a:t>AP can align these using explicit signaling, such as “Number of EHT-SIG Symbols”, “Number of EHT-LTF Symbols”, “GI+LTF Size”,  </a:t>
            </a:r>
          </a:p>
          <a:p>
            <a:pPr lvl="1"/>
            <a:r>
              <a:rPr lang="en-US" dirty="0"/>
              <a:t>SIG design to support frequency domain multiplexing of different PPDUs</a:t>
            </a:r>
          </a:p>
          <a:p>
            <a:pPr lvl="2"/>
            <a:r>
              <a:rPr lang="en-US" dirty="0"/>
              <a:t>Per 80 MHz U-SIG,</a:t>
            </a:r>
            <a:r>
              <a:rPr lang="en-US" strike="sngStrike" dirty="0"/>
              <a:t> </a:t>
            </a:r>
            <a:r>
              <a:rPr lang="en-US" dirty="0"/>
              <a:t>EHT-SIG and UHR-SIG</a:t>
            </a:r>
          </a:p>
          <a:p>
            <a:pPr lvl="1"/>
            <a:r>
              <a:rPr lang="en-US" dirty="0"/>
              <a:t>HE PPDU shall be 160 MHz, otherwise HE STA may decode wrong L-Length </a:t>
            </a:r>
          </a:p>
          <a:p>
            <a:pPr lvl="1"/>
            <a:r>
              <a:rPr lang="en-US" dirty="0"/>
              <a:t>EHT and EHT+ PPDU multiplexing, there is no such restriction as long as it is 80MHz granularity </a:t>
            </a:r>
          </a:p>
          <a:p>
            <a:r>
              <a:rPr lang="en-US" dirty="0"/>
              <a:t>MAC</a:t>
            </a:r>
          </a:p>
          <a:p>
            <a:pPr lvl="1"/>
            <a:r>
              <a:rPr lang="en-US" dirty="0"/>
              <a:t>Trigger frame design to support frequency domain multiplexing of different PPDUs</a:t>
            </a:r>
          </a:p>
          <a:p>
            <a:pPr lvl="2"/>
            <a:r>
              <a:rPr lang="en-US" dirty="0"/>
              <a:t>Refer Trigger frame design</a:t>
            </a:r>
          </a:p>
          <a:p>
            <a:pPr lvl="1"/>
            <a:r>
              <a:rPr lang="en-US" dirty="0"/>
              <a:t>SST operation together with TWT</a:t>
            </a:r>
          </a:p>
          <a:p>
            <a:endParaRPr lang="en-US" dirty="0"/>
          </a:p>
        </p:txBody>
      </p:sp>
      <p:sp>
        <p:nvSpPr>
          <p:cNvPr id="3" name="Title 2"/>
          <p:cNvSpPr>
            <a:spLocks noGrp="1"/>
          </p:cNvSpPr>
          <p:nvPr>
            <p:ph type="title"/>
          </p:nvPr>
        </p:nvSpPr>
        <p:spPr/>
        <p:txBody>
          <a:bodyPr/>
          <a:lstStyle/>
          <a:p>
            <a:r>
              <a:rPr lang="en-US" dirty="0"/>
              <a:t>Recap: Requirements for FD A-PPDU</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7065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[5], pre-emptible PPDU aggregation was proposed:</a:t>
            </a:r>
          </a:p>
          <a:p>
            <a:pPr lvl="1"/>
            <a:r>
              <a:rPr lang="en-US" dirty="0"/>
              <a:t>Multiplexing between different PPDUs in time domain</a:t>
            </a:r>
          </a:p>
          <a:p>
            <a:pPr lvl="1"/>
            <a:r>
              <a:rPr lang="en-US" dirty="0"/>
              <a:t>To improve latency for time sensitive MSDUs</a:t>
            </a:r>
          </a:p>
          <a:p>
            <a:r>
              <a:rPr lang="en-US" dirty="0"/>
              <a:t>Detail mechanism is </a:t>
            </a:r>
            <a:r>
              <a:rPr lang="en-US"/>
              <a:t>as follows:</a:t>
            </a:r>
            <a:endParaRPr lang="en-US" dirty="0"/>
          </a:p>
          <a:p>
            <a:pPr lvl="1"/>
            <a:r>
              <a:rPr lang="en-US" dirty="0"/>
              <a:t>The transmitter can end the ongoing PPDU after the nearest slot with a PPDU end marker, and then send latency-sensitive traffic within the TXOP.</a:t>
            </a:r>
          </a:p>
          <a:p>
            <a:pPr lvl="1"/>
            <a:r>
              <a:rPr lang="en-US" dirty="0"/>
              <a:t>The PPDU end marker could be a rotation of L-LTF or some other predefined sequences.</a:t>
            </a:r>
          </a:p>
          <a:p>
            <a:r>
              <a:rPr lang="en-US" dirty="0"/>
              <a:t>Examples,</a:t>
            </a:r>
          </a:p>
          <a:p>
            <a:pPr lvl="1"/>
            <a:r>
              <a:rPr lang="en-US" dirty="0"/>
              <a:t>When no latency sensitive traffic arrived</a:t>
            </a:r>
          </a:p>
          <a:p>
            <a:pPr lvl="1"/>
            <a:endParaRPr lang="en-US" dirty="0"/>
          </a:p>
          <a:p>
            <a:pPr lvl="1"/>
            <a:r>
              <a:rPr lang="en-US" dirty="0"/>
              <a:t>When latency sensitive traffic arrived</a:t>
            </a:r>
          </a:p>
          <a:p>
            <a:endParaRPr lang="en-US" dirty="0"/>
          </a:p>
        </p:txBody>
      </p:sp>
      <p:sp>
        <p:nvSpPr>
          <p:cNvPr id="3" name="Title 2"/>
          <p:cNvSpPr>
            <a:spLocks noGrp="1"/>
          </p:cNvSpPr>
          <p:nvPr>
            <p:ph type="title"/>
          </p:nvPr>
        </p:nvSpPr>
        <p:spPr/>
        <p:txBody>
          <a:bodyPr/>
          <a:lstStyle/>
          <a:p>
            <a:r>
              <a:rPr lang="en-US" dirty="0"/>
              <a:t>Recap: Pre-emptible PPDU Aggregation (1/2)</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pic>
        <p:nvPicPr>
          <p:cNvPr id="58" name="Picture 57"/>
          <p:cNvPicPr>
            <a:picLocks noChangeAspect="1"/>
          </p:cNvPicPr>
          <p:nvPr/>
        </p:nvPicPr>
        <p:blipFill>
          <a:blip r:embed="rId2"/>
          <a:stretch>
            <a:fillRect/>
          </a:stretch>
        </p:blipFill>
        <p:spPr>
          <a:xfrm>
            <a:off x="1139654" y="5675341"/>
            <a:ext cx="6864691" cy="1091279"/>
          </a:xfrm>
          <a:prstGeom prst="rect">
            <a:avLst/>
          </a:prstGeom>
          <a:solidFill>
            <a:schemeClr val="bg1"/>
          </a:solidFill>
        </p:spPr>
      </p:pic>
      <p:pic>
        <p:nvPicPr>
          <p:cNvPr id="65" name="Picture 64"/>
          <p:cNvPicPr>
            <a:picLocks noChangeAspect="1"/>
          </p:cNvPicPr>
          <p:nvPr/>
        </p:nvPicPr>
        <p:blipFill>
          <a:blip r:embed="rId3"/>
          <a:stretch>
            <a:fillRect/>
          </a:stretch>
        </p:blipFill>
        <p:spPr>
          <a:xfrm>
            <a:off x="1136760" y="5055401"/>
            <a:ext cx="6712278" cy="353599"/>
          </a:xfrm>
          <a:prstGeom prst="rect">
            <a:avLst/>
          </a:prstGeom>
        </p:spPr>
      </p:pic>
    </p:spTree>
    <p:extLst>
      <p:ext uri="{BB962C8B-B14F-4D97-AF65-F5344CB8AC3E}">
        <p14:creationId xmlns:p14="http://schemas.microsoft.com/office/powerpoint/2010/main" val="394079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2BD9F3-A64F-4982-9041-29F0273A37F0}"/>
              </a:ext>
            </a:extLst>
          </p:cNvPr>
          <p:cNvSpPr>
            <a:spLocks noGrp="1"/>
          </p:cNvSpPr>
          <p:nvPr>
            <p:ph idx="1"/>
          </p:nvPr>
        </p:nvSpPr>
        <p:spPr/>
        <p:txBody>
          <a:bodyPr/>
          <a:lstStyle/>
          <a:p>
            <a:r>
              <a:rPr lang="en-US" dirty="0"/>
              <a:t>[6] proposes:</a:t>
            </a:r>
          </a:p>
          <a:p>
            <a:pPr lvl="1"/>
            <a:r>
              <a:rPr lang="en-US" dirty="0"/>
              <a:t>TXOP preemption indication that indicates if preemption is allowed</a:t>
            </a:r>
          </a:p>
          <a:p>
            <a:pPr lvl="1"/>
            <a:r>
              <a:rPr lang="en-US" dirty="0"/>
              <a:t>Time gap preemption indication will signal if preemption is allowed after a gap period.</a:t>
            </a:r>
          </a:p>
          <a:p>
            <a:pPr lvl="1"/>
            <a:r>
              <a:rPr lang="en-US" dirty="0"/>
              <a:t>Mechanism provides flexibility for both UL and DL to be able to transmit low-latency frames amidst a TXOP</a:t>
            </a:r>
            <a:r>
              <a:rPr lang="en-US" altLang="ko-KR" dirty="0"/>
              <a:t>. </a:t>
            </a:r>
          </a:p>
          <a:p>
            <a:pPr lvl="1"/>
            <a:r>
              <a:rPr lang="en-US" dirty="0"/>
              <a:t>Breaks the TXOP into multiple PPDUs, which increases the overhead.</a:t>
            </a:r>
          </a:p>
          <a:p>
            <a:r>
              <a:rPr lang="en-US" dirty="0"/>
              <a:t>[7] enhances the basic concepts in [6] after considering some of its  limitations.</a:t>
            </a:r>
          </a:p>
          <a:p>
            <a:r>
              <a:rPr lang="en-US" dirty="0"/>
              <a:t>[8] proposes the indication of low latency indication frame amidst an on-going TB PPDU transmission through a pre-agreed signal</a:t>
            </a:r>
            <a:r>
              <a:rPr lang="en-US" altLang="ko-KR" dirty="0"/>
              <a:t>.</a:t>
            </a:r>
            <a:endParaRPr lang="en-US" dirty="0"/>
          </a:p>
          <a:p>
            <a:r>
              <a:rPr lang="en-US" dirty="0"/>
              <a:t>[9] builds on [6] on preemption coordination, channel access and resource allocation</a:t>
            </a:r>
            <a:r>
              <a:rPr lang="en-US" altLang="ko-KR" dirty="0"/>
              <a:t>.</a:t>
            </a:r>
            <a:endParaRPr lang="en-US" dirty="0"/>
          </a:p>
          <a:p>
            <a:endParaRPr lang="en-US" dirty="0"/>
          </a:p>
        </p:txBody>
      </p:sp>
      <p:sp>
        <p:nvSpPr>
          <p:cNvPr id="4" name="Date Placeholder 3">
            <a:extLst>
              <a:ext uri="{FF2B5EF4-FFF2-40B4-BE49-F238E27FC236}">
                <a16:creationId xmlns:a16="http://schemas.microsoft.com/office/drawing/2014/main" id="{CB0DCAE1-17C9-4A56-8B7B-EB061D11DD4B}"/>
              </a:ext>
            </a:extLst>
          </p:cNvPr>
          <p:cNvSpPr>
            <a:spLocks noGrp="1"/>
          </p:cNvSpPr>
          <p:nvPr>
            <p:ph type="dt" sz="half" idx="10"/>
          </p:nvPr>
        </p:nvSpPr>
        <p:spPr/>
        <p:txBody>
          <a:bodyPr/>
          <a:lstStyle/>
          <a:p>
            <a:pPr>
              <a:defRPr/>
            </a:pPr>
            <a:r>
              <a:rPr lang="en-US" altLang="ko-KR"/>
              <a:t>September 2023</a:t>
            </a:r>
            <a:endParaRPr lang="en-US" dirty="0"/>
          </a:p>
        </p:txBody>
      </p:sp>
      <p:sp>
        <p:nvSpPr>
          <p:cNvPr id="5" name="Footer Placeholder 4">
            <a:extLst>
              <a:ext uri="{FF2B5EF4-FFF2-40B4-BE49-F238E27FC236}">
                <a16:creationId xmlns:a16="http://schemas.microsoft.com/office/drawing/2014/main" id="{5189406A-133E-4254-933D-D7593D9DBFF7}"/>
              </a:ext>
            </a:extLst>
          </p:cNvPr>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B5E1ECCA-826F-4B08-B508-081B8FC1692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
        <p:nvSpPr>
          <p:cNvPr id="7" name="Title 2">
            <a:extLst>
              <a:ext uri="{FF2B5EF4-FFF2-40B4-BE49-F238E27FC236}">
                <a16:creationId xmlns:a16="http://schemas.microsoft.com/office/drawing/2014/main" id="{17D4F84B-D886-4400-B33D-091AC62BE713}"/>
              </a:ext>
            </a:extLst>
          </p:cNvPr>
          <p:cNvSpPr>
            <a:spLocks noGrp="1"/>
          </p:cNvSpPr>
          <p:nvPr>
            <p:ph type="title"/>
          </p:nvPr>
        </p:nvSpPr>
        <p:spPr>
          <a:xfrm>
            <a:off x="685800" y="685800"/>
            <a:ext cx="7772400" cy="685800"/>
          </a:xfrm>
        </p:spPr>
        <p:txBody>
          <a:bodyPr/>
          <a:lstStyle/>
          <a:p>
            <a:r>
              <a:rPr lang="en-US" dirty="0"/>
              <a:t>Recap: Pre-emptible PPDU Aggregation (2/2)</a:t>
            </a:r>
          </a:p>
        </p:txBody>
      </p:sp>
    </p:spTree>
    <p:extLst>
      <p:ext uri="{BB962C8B-B14F-4D97-AF65-F5344CB8AC3E}">
        <p14:creationId xmlns:p14="http://schemas.microsoft.com/office/powerpoint/2010/main" val="346542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section 28.3.2.2 of [10], EDMG A-PPDU is defined as follows</a:t>
            </a:r>
          </a:p>
          <a:p>
            <a:pPr lvl="1"/>
            <a:r>
              <a:rPr lang="en-US" dirty="0"/>
              <a:t>Only to a single user and shall not be transmitted to multiple users.</a:t>
            </a:r>
          </a:p>
          <a:p>
            <a:pPr lvl="1"/>
            <a:r>
              <a:rPr lang="en-US" dirty="0"/>
              <a:t>Each subsequent PPDU includes EDMG Header A and Data field only.</a:t>
            </a:r>
          </a:p>
          <a:p>
            <a:pPr lvl="1"/>
            <a:r>
              <a:rPr lang="en-US" dirty="0"/>
              <a:t>Actual A-PPDU duration is unknown at the time of L-Header transmission. </a:t>
            </a:r>
          </a:p>
          <a:p>
            <a:pPr lvl="1"/>
            <a:r>
              <a:rPr lang="en-US" dirty="0"/>
              <a:t>Each EDMG-Header-A includes PSDU length and Additional EDMG PPDU subfield.</a:t>
            </a:r>
          </a:p>
          <a:p>
            <a:pPr lvl="1"/>
            <a:r>
              <a:rPr lang="en-US" dirty="0"/>
              <a:t>It seems A-PPDU </a:t>
            </a:r>
            <a:r>
              <a:rPr lang="en-US" altLang="ko-KR" dirty="0"/>
              <a:t>is</a:t>
            </a:r>
            <a:r>
              <a:rPr lang="ko-KR" altLang="en-US" dirty="0"/>
              <a:t> </a:t>
            </a:r>
            <a:r>
              <a:rPr lang="en-US" altLang="ko-KR" dirty="0"/>
              <a:t>to same user as there is no EDMG-CEF for the subsequent PPDUs.</a:t>
            </a:r>
          </a:p>
          <a:p>
            <a:pPr marL="457200" lvl="1" indent="0">
              <a:buNone/>
            </a:pPr>
            <a:r>
              <a:rPr lang="en-US" dirty="0"/>
              <a:t> </a:t>
            </a:r>
          </a:p>
        </p:txBody>
      </p:sp>
      <p:sp>
        <p:nvSpPr>
          <p:cNvPr id="3" name="Title 2"/>
          <p:cNvSpPr>
            <a:spLocks noGrp="1"/>
          </p:cNvSpPr>
          <p:nvPr>
            <p:ph type="title"/>
          </p:nvPr>
        </p:nvSpPr>
        <p:spPr/>
        <p:txBody>
          <a:bodyPr/>
          <a:lstStyle/>
          <a:p>
            <a:r>
              <a:rPr lang="en-US" dirty="0"/>
              <a:t>Recap: 11ay A-PPDU</a:t>
            </a:r>
          </a:p>
        </p:txBody>
      </p:sp>
      <p:sp>
        <p:nvSpPr>
          <p:cNvPr id="4" name="Date Placeholder 3"/>
          <p:cNvSpPr>
            <a:spLocks noGrp="1"/>
          </p:cNvSpPr>
          <p:nvPr>
            <p:ph type="dt" sz="half" idx="10"/>
          </p:nvPr>
        </p:nvSpPr>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pic>
        <p:nvPicPr>
          <p:cNvPr id="7" name="Picture 6"/>
          <p:cNvPicPr>
            <a:picLocks noChangeAspect="1"/>
          </p:cNvPicPr>
          <p:nvPr/>
        </p:nvPicPr>
        <p:blipFill>
          <a:blip r:embed="rId2"/>
          <a:stretch>
            <a:fillRect/>
          </a:stretch>
        </p:blipFill>
        <p:spPr>
          <a:xfrm>
            <a:off x="914400" y="4748500"/>
            <a:ext cx="7315200" cy="1726023"/>
          </a:xfrm>
          <a:prstGeom prst="rect">
            <a:avLst/>
          </a:prstGeom>
        </p:spPr>
      </p:pic>
    </p:spTree>
    <p:extLst>
      <p:ext uri="{BB962C8B-B14F-4D97-AF65-F5344CB8AC3E}">
        <p14:creationId xmlns:p14="http://schemas.microsoft.com/office/powerpoint/2010/main" val="30467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9000"/>
            <a:ext cx="7772400" cy="4648200"/>
          </a:xfrm>
        </p:spPr>
        <p:txBody>
          <a:bodyPr/>
          <a:lstStyle/>
          <a:p>
            <a:r>
              <a:rPr lang="en-US" dirty="0"/>
              <a:t>Requirement of inserted PPDU for latency sensitive MSDUs</a:t>
            </a:r>
          </a:p>
          <a:p>
            <a:pPr lvl="1"/>
            <a:r>
              <a:rPr lang="en-US" dirty="0"/>
              <a:t>Transparent to legacy STA including 11be R1 STA</a:t>
            </a:r>
          </a:p>
          <a:p>
            <a:pPr lvl="1"/>
            <a:r>
              <a:rPr lang="en-US" dirty="0"/>
              <a:t>We want to transmit latency sensitive MSDU on on-going PPDU including FD A-PPDU as much as possible so that we can reduce latency</a:t>
            </a:r>
            <a:r>
              <a:rPr lang="en-US" altLang="ko-KR" dirty="0"/>
              <a:t>.</a:t>
            </a:r>
            <a:endParaRPr lang="en-US" dirty="0"/>
          </a:p>
          <a:p>
            <a:pPr lvl="1"/>
            <a:r>
              <a:rPr lang="en-US" dirty="0"/>
              <a:t>Using only necessary subchannel(s). Entire 320 MHz PPDU is quite wasteful given the size of latency sensitive traffic is typically small.</a:t>
            </a:r>
          </a:p>
          <a:p>
            <a:r>
              <a:rPr lang="en-US" dirty="0"/>
              <a:t>Considering these requirements, we propose two dimensional (2D) A-PPDU as the following example.</a:t>
            </a:r>
          </a:p>
          <a:p>
            <a:endParaRPr lang="en-US" dirty="0"/>
          </a:p>
          <a:p>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a:t>
            </a:r>
            <a:r>
              <a:rPr lang="en-US" dirty="0">
                <a:solidFill>
                  <a:schemeClr val="tx1"/>
                </a:solidFill>
              </a:rPr>
              <a:t> A-PPDU (1/5)</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529703649"/>
              </p:ext>
            </p:extLst>
          </p:nvPr>
        </p:nvGraphicFramePr>
        <p:xfrm>
          <a:off x="2083759" y="4674318"/>
          <a:ext cx="2187870" cy="445453"/>
        </p:xfrm>
        <a:graphic>
          <a:graphicData uri="http://schemas.openxmlformats.org/drawingml/2006/table">
            <a:tbl>
              <a:tblPr firstRow="1" bandRow="1">
                <a:tableStyleId>{5940675A-B579-460E-94D1-54222C63F5DA}</a:tableStyleId>
              </a:tblPr>
              <a:tblGrid>
                <a:gridCol w="2187870">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PPDU-3</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1800262632"/>
              </p:ext>
            </p:extLst>
          </p:nvPr>
        </p:nvGraphicFramePr>
        <p:xfrm>
          <a:off x="2083759" y="511687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PPDU-2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2053921063"/>
              </p:ext>
            </p:extLst>
          </p:nvPr>
        </p:nvGraphicFramePr>
        <p:xfrm>
          <a:off x="2083759" y="555865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PPDU-1</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10" name="Left Brace 9">
            <a:extLst>
              <a:ext uri="{FF2B5EF4-FFF2-40B4-BE49-F238E27FC236}">
                <a16:creationId xmlns:a16="http://schemas.microsoft.com/office/drawing/2014/main" id="{12FB9D22-C80E-4223-A9F7-2E84BC39D92B}"/>
              </a:ext>
            </a:extLst>
          </p:cNvPr>
          <p:cNvSpPr/>
          <p:nvPr/>
        </p:nvSpPr>
        <p:spPr>
          <a:xfrm>
            <a:off x="1828800" y="463803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11" name="TextBox 10">
            <a:extLst>
              <a:ext uri="{FF2B5EF4-FFF2-40B4-BE49-F238E27FC236}">
                <a16:creationId xmlns:a16="http://schemas.microsoft.com/office/drawing/2014/main" id="{E9141EF1-A3DD-4F38-8BB2-3B237A5E2B47}"/>
              </a:ext>
            </a:extLst>
          </p:cNvPr>
          <p:cNvSpPr txBox="1"/>
          <p:nvPr/>
        </p:nvSpPr>
        <p:spPr>
          <a:xfrm rot="10800000">
            <a:off x="1447801" y="4753624"/>
            <a:ext cx="335280" cy="1320364"/>
          </a:xfrm>
          <a:prstGeom prst="rect">
            <a:avLst/>
          </a:prstGeom>
          <a:noFill/>
        </p:spPr>
        <p:txBody>
          <a:bodyPr vert="eaVert" wrap="none" lIns="68580" tIns="34290" rIns="68580" rtlCol="0" anchor="ctr">
            <a:noAutofit/>
          </a:bodyPr>
          <a:lstStyle/>
          <a:p>
            <a:r>
              <a:rPr lang="en-US" sz="1400" dirty="0">
                <a:solidFill>
                  <a:schemeClr val="tx1"/>
                </a:solidFill>
              </a:rPr>
              <a:t>Aggregated PPDU</a:t>
            </a:r>
          </a:p>
        </p:txBody>
      </p:sp>
      <p:cxnSp>
        <p:nvCxnSpPr>
          <p:cNvPr id="12" name="Straight Arrow Connector 11">
            <a:extLst>
              <a:ext uri="{FF2B5EF4-FFF2-40B4-BE49-F238E27FC236}">
                <a16:creationId xmlns:a16="http://schemas.microsoft.com/office/drawing/2014/main" id="{F6799B6B-60AE-45FC-9B36-1DB024B44C41}"/>
              </a:ext>
            </a:extLst>
          </p:cNvPr>
          <p:cNvCxnSpPr>
            <a:cxnSpLocks/>
          </p:cNvCxnSpPr>
          <p:nvPr/>
        </p:nvCxnSpPr>
        <p:spPr bwMode="auto">
          <a:xfrm>
            <a:off x="6553200" y="557150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7A1078EC-7B69-426F-9CA3-0DB6CF73FB0D}"/>
              </a:ext>
            </a:extLst>
          </p:cNvPr>
          <p:cNvSpPr txBox="1"/>
          <p:nvPr/>
        </p:nvSpPr>
        <p:spPr>
          <a:xfrm>
            <a:off x="6583085" y="5770780"/>
            <a:ext cx="914033" cy="338554"/>
          </a:xfrm>
          <a:prstGeom prst="rect">
            <a:avLst/>
          </a:prstGeom>
          <a:noFill/>
        </p:spPr>
        <p:txBody>
          <a:bodyPr wrap="none" rtlCol="0">
            <a:spAutoFit/>
          </a:bodyPr>
          <a:lstStyle/>
          <a:p>
            <a:r>
              <a:rPr lang="en-US" sz="1600" dirty="0">
                <a:solidFill>
                  <a:schemeClr val="tx1"/>
                </a:solidFill>
              </a:rPr>
              <a:t>160MHz</a:t>
            </a:r>
          </a:p>
        </p:txBody>
      </p:sp>
      <p:cxnSp>
        <p:nvCxnSpPr>
          <p:cNvPr id="14" name="Straight Arrow Connector 13">
            <a:extLst>
              <a:ext uri="{FF2B5EF4-FFF2-40B4-BE49-F238E27FC236}">
                <a16:creationId xmlns:a16="http://schemas.microsoft.com/office/drawing/2014/main" id="{CC371800-ED43-46F3-B8C3-7B9CA4DA435A}"/>
              </a:ext>
            </a:extLst>
          </p:cNvPr>
          <p:cNvCxnSpPr>
            <a:cxnSpLocks/>
          </p:cNvCxnSpPr>
          <p:nvPr/>
        </p:nvCxnSpPr>
        <p:spPr bwMode="auto">
          <a:xfrm>
            <a:off x="6553200" y="512605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TextBox 14">
            <a:extLst>
              <a:ext uri="{FF2B5EF4-FFF2-40B4-BE49-F238E27FC236}">
                <a16:creationId xmlns:a16="http://schemas.microsoft.com/office/drawing/2014/main" id="{BF8C9872-3B76-409F-9A14-45FB7ACE1F96}"/>
              </a:ext>
            </a:extLst>
          </p:cNvPr>
          <p:cNvSpPr txBox="1"/>
          <p:nvPr/>
        </p:nvSpPr>
        <p:spPr>
          <a:xfrm>
            <a:off x="6583680" y="5190236"/>
            <a:ext cx="811441" cy="338554"/>
          </a:xfrm>
          <a:prstGeom prst="rect">
            <a:avLst/>
          </a:prstGeom>
          <a:noFill/>
        </p:spPr>
        <p:txBody>
          <a:bodyPr wrap="none" rtlCol="0">
            <a:spAutoFit/>
          </a:bodyPr>
          <a:lstStyle/>
          <a:p>
            <a:r>
              <a:rPr lang="en-US" sz="1600" dirty="0">
                <a:solidFill>
                  <a:schemeClr val="tx1"/>
                </a:solidFill>
              </a:rPr>
              <a:t>80MHz</a:t>
            </a:r>
          </a:p>
        </p:txBody>
      </p:sp>
      <p:cxnSp>
        <p:nvCxnSpPr>
          <p:cNvPr id="16" name="Straight Arrow Connector 15">
            <a:extLst>
              <a:ext uri="{FF2B5EF4-FFF2-40B4-BE49-F238E27FC236}">
                <a16:creationId xmlns:a16="http://schemas.microsoft.com/office/drawing/2014/main" id="{D7AA52BB-D0CA-43B8-B8D0-073B5195074B}"/>
              </a:ext>
            </a:extLst>
          </p:cNvPr>
          <p:cNvCxnSpPr>
            <a:cxnSpLocks/>
          </p:cNvCxnSpPr>
          <p:nvPr/>
        </p:nvCxnSpPr>
        <p:spPr bwMode="auto">
          <a:xfrm>
            <a:off x="6552605" y="467856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3A2ECA23-B5A8-4745-A97D-B194DF73AA27}"/>
              </a:ext>
            </a:extLst>
          </p:cNvPr>
          <p:cNvSpPr txBox="1"/>
          <p:nvPr/>
        </p:nvSpPr>
        <p:spPr>
          <a:xfrm>
            <a:off x="6583085" y="4755445"/>
            <a:ext cx="811441" cy="338554"/>
          </a:xfrm>
          <a:prstGeom prst="rect">
            <a:avLst/>
          </a:prstGeom>
          <a:noFill/>
        </p:spPr>
        <p:txBody>
          <a:bodyPr wrap="none" rtlCol="0">
            <a:spAutoFit/>
          </a:bodyPr>
          <a:lstStyle/>
          <a:p>
            <a:r>
              <a:rPr lang="en-US" sz="1600" dirty="0">
                <a:solidFill>
                  <a:schemeClr val="tx1"/>
                </a:solidFill>
              </a:rPr>
              <a:t>80MHz</a:t>
            </a:r>
          </a:p>
        </p:txBody>
      </p:sp>
      <p:graphicFrame>
        <p:nvGraphicFramePr>
          <p:cNvPr id="18" name="Table 1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342172562"/>
              </p:ext>
            </p:extLst>
          </p:nvPr>
        </p:nvGraphicFramePr>
        <p:xfrm>
          <a:off x="4272364" y="4674318"/>
          <a:ext cx="2147062" cy="445453"/>
        </p:xfrm>
        <a:graphic>
          <a:graphicData uri="http://schemas.openxmlformats.org/drawingml/2006/table">
            <a:tbl>
              <a:tblPr firstRow="1" bandRow="1">
                <a:tableStyleId>{5940675A-B579-460E-94D1-54222C63F5DA}</a:tableStyleId>
              </a:tblPr>
              <a:tblGrid>
                <a:gridCol w="2147062">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Inserted PPDU </a:t>
                      </a:r>
                    </a:p>
                    <a:p>
                      <a:pPr algn="ctr"/>
                      <a:r>
                        <a:rPr lang="en-US" sz="1200" dirty="0">
                          <a:solidFill>
                            <a:schemeClr val="tx1"/>
                          </a:solidFill>
                        </a:rPr>
                        <a:t>(Latency Sensitive</a:t>
                      </a:r>
                      <a:r>
                        <a:rPr lang="en-US" sz="1200" baseline="0" dirty="0">
                          <a:solidFill>
                            <a:schemeClr val="tx1"/>
                          </a:solidFill>
                        </a:rPr>
                        <a:t> PSDU)</a:t>
                      </a:r>
                      <a:endParaRPr lang="en-US" sz="1600" dirty="0">
                        <a:solidFill>
                          <a:schemeClr val="tx1"/>
                        </a:solidFill>
                      </a:endParaRPr>
                    </a:p>
                  </a:txBody>
                  <a:tcPr marL="68580" marR="68580" marT="34290" marB="34290" anchor="ctr">
                    <a:solidFill>
                      <a:srgbClr val="FFCC99"/>
                    </a:solidFill>
                  </a:tcPr>
                </a:tc>
                <a:extLst>
                  <a:ext uri="{0D108BD9-81ED-4DB2-BD59-A6C34878D82A}">
                    <a16:rowId xmlns:a16="http://schemas.microsoft.com/office/drawing/2014/main" val="3507260615"/>
                  </a:ext>
                </a:extLst>
              </a:tr>
            </a:tbl>
          </a:graphicData>
        </a:graphic>
      </p:graphicFrame>
      <p:cxnSp>
        <p:nvCxnSpPr>
          <p:cNvPr id="19" name="Straight Arrow Connector 18"/>
          <p:cNvCxnSpPr/>
          <p:nvPr/>
        </p:nvCxnSpPr>
        <p:spPr bwMode="auto">
          <a:xfrm>
            <a:off x="2845800" y="4321110"/>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p:cNvSpPr txBox="1"/>
          <p:nvPr/>
        </p:nvSpPr>
        <p:spPr>
          <a:xfrm>
            <a:off x="2305800" y="4093191"/>
            <a:ext cx="1080000" cy="276999"/>
          </a:xfrm>
          <a:prstGeom prst="rect">
            <a:avLst/>
          </a:prstGeom>
          <a:noFill/>
        </p:spPr>
        <p:txBody>
          <a:bodyPr wrap="square" rtlCol="0">
            <a:spAutoFit/>
          </a:bodyPr>
          <a:lstStyle/>
          <a:p>
            <a:r>
              <a:rPr lang="en-US" dirty="0"/>
              <a:t>Traffic arrives</a:t>
            </a:r>
          </a:p>
        </p:txBody>
      </p:sp>
      <p:cxnSp>
        <p:nvCxnSpPr>
          <p:cNvPr id="21" name="Straight Arrow Connector 20"/>
          <p:cNvCxnSpPr/>
          <p:nvPr/>
        </p:nvCxnSpPr>
        <p:spPr bwMode="auto">
          <a:xfrm>
            <a:off x="4285800" y="4312251"/>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p:cNvSpPr txBox="1"/>
          <p:nvPr/>
        </p:nvSpPr>
        <p:spPr>
          <a:xfrm>
            <a:off x="3385800" y="4084332"/>
            <a:ext cx="2626200" cy="276999"/>
          </a:xfrm>
          <a:prstGeom prst="rect">
            <a:avLst/>
          </a:prstGeom>
          <a:noFill/>
        </p:spPr>
        <p:txBody>
          <a:bodyPr wrap="square" rtlCol="0">
            <a:spAutoFit/>
          </a:bodyPr>
          <a:lstStyle/>
          <a:p>
            <a:r>
              <a:rPr lang="en-US" dirty="0"/>
              <a:t>Inserted at predetermined location</a:t>
            </a:r>
          </a:p>
        </p:txBody>
      </p:sp>
    </p:spTree>
    <p:extLst>
      <p:ext uri="{BB962C8B-B14F-4D97-AF65-F5344CB8AC3E}">
        <p14:creationId xmlns:p14="http://schemas.microsoft.com/office/powerpoint/2010/main" val="4243365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9000"/>
            <a:ext cx="7772400" cy="4648200"/>
          </a:xfrm>
        </p:spPr>
        <p:txBody>
          <a:bodyPr/>
          <a:lstStyle/>
          <a:p>
            <a:r>
              <a:rPr lang="en-US" dirty="0"/>
              <a:t>Another example is within one DL OFDMA MU PPDU </a:t>
            </a:r>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(2/5)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2697648453"/>
              </p:ext>
            </p:extLst>
          </p:nvPr>
        </p:nvGraphicFramePr>
        <p:xfrm>
          <a:off x="2083759" y="4453128"/>
          <a:ext cx="2187870" cy="445453"/>
        </p:xfrm>
        <a:graphic>
          <a:graphicData uri="http://schemas.openxmlformats.org/drawingml/2006/table">
            <a:tbl>
              <a:tblPr firstRow="1" bandRow="1">
                <a:tableStyleId>{5940675A-B579-460E-94D1-54222C63F5DA}</a:tableStyleId>
              </a:tblPr>
              <a:tblGrid>
                <a:gridCol w="2187870">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RU 1</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2228644148"/>
              </p:ext>
            </p:extLst>
          </p:nvPr>
        </p:nvGraphicFramePr>
        <p:xfrm>
          <a:off x="2083759" y="489568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 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3965328806"/>
              </p:ext>
            </p:extLst>
          </p:nvPr>
        </p:nvGraphicFramePr>
        <p:xfrm>
          <a:off x="2083759" y="533746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 3</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10" name="Left Brace 9">
            <a:extLst>
              <a:ext uri="{FF2B5EF4-FFF2-40B4-BE49-F238E27FC236}">
                <a16:creationId xmlns:a16="http://schemas.microsoft.com/office/drawing/2014/main" id="{12FB9D22-C80E-4223-A9F7-2E84BC39D92B}"/>
              </a:ext>
            </a:extLst>
          </p:cNvPr>
          <p:cNvSpPr/>
          <p:nvPr/>
        </p:nvSpPr>
        <p:spPr>
          <a:xfrm>
            <a:off x="1828800" y="441684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11" name="TextBox 10">
            <a:extLst>
              <a:ext uri="{FF2B5EF4-FFF2-40B4-BE49-F238E27FC236}">
                <a16:creationId xmlns:a16="http://schemas.microsoft.com/office/drawing/2014/main" id="{E9141EF1-A3DD-4F38-8BB2-3B237A5E2B47}"/>
              </a:ext>
            </a:extLst>
          </p:cNvPr>
          <p:cNvSpPr txBox="1"/>
          <p:nvPr/>
        </p:nvSpPr>
        <p:spPr>
          <a:xfrm rot="10800000">
            <a:off x="1447801" y="4785202"/>
            <a:ext cx="335280" cy="983798"/>
          </a:xfrm>
          <a:prstGeom prst="rect">
            <a:avLst/>
          </a:prstGeom>
          <a:noFill/>
        </p:spPr>
        <p:txBody>
          <a:bodyPr vert="eaVert" wrap="none" lIns="68580" tIns="34290" rIns="68580" rtlCol="0" anchor="ctr">
            <a:noAutofit/>
          </a:bodyPr>
          <a:lstStyle/>
          <a:p>
            <a:r>
              <a:rPr lang="en-US" sz="1400" dirty="0">
                <a:solidFill>
                  <a:schemeClr val="tx1"/>
                </a:solidFill>
              </a:rPr>
              <a:t>2D OFDMA</a:t>
            </a:r>
          </a:p>
        </p:txBody>
      </p:sp>
      <p:cxnSp>
        <p:nvCxnSpPr>
          <p:cNvPr id="12" name="Straight Arrow Connector 11">
            <a:extLst>
              <a:ext uri="{FF2B5EF4-FFF2-40B4-BE49-F238E27FC236}">
                <a16:creationId xmlns:a16="http://schemas.microsoft.com/office/drawing/2014/main" id="{F6799B6B-60AE-45FC-9B36-1DB024B44C41}"/>
              </a:ext>
            </a:extLst>
          </p:cNvPr>
          <p:cNvCxnSpPr>
            <a:cxnSpLocks/>
          </p:cNvCxnSpPr>
          <p:nvPr/>
        </p:nvCxnSpPr>
        <p:spPr bwMode="auto">
          <a:xfrm>
            <a:off x="6553200" y="535031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7A1078EC-7B69-426F-9CA3-0DB6CF73FB0D}"/>
              </a:ext>
            </a:extLst>
          </p:cNvPr>
          <p:cNvSpPr txBox="1"/>
          <p:nvPr/>
        </p:nvSpPr>
        <p:spPr>
          <a:xfrm>
            <a:off x="6583085" y="5549590"/>
            <a:ext cx="811441" cy="338554"/>
          </a:xfrm>
          <a:prstGeom prst="rect">
            <a:avLst/>
          </a:prstGeom>
          <a:noFill/>
        </p:spPr>
        <p:txBody>
          <a:bodyPr wrap="none" rtlCol="0">
            <a:spAutoFit/>
          </a:bodyPr>
          <a:lstStyle/>
          <a:p>
            <a:r>
              <a:rPr lang="en-US" sz="1600" dirty="0">
                <a:solidFill>
                  <a:schemeClr val="tx1"/>
                </a:solidFill>
              </a:rPr>
              <a:t>40MHz</a:t>
            </a:r>
          </a:p>
        </p:txBody>
      </p:sp>
      <p:cxnSp>
        <p:nvCxnSpPr>
          <p:cNvPr id="14" name="Straight Arrow Connector 13">
            <a:extLst>
              <a:ext uri="{FF2B5EF4-FFF2-40B4-BE49-F238E27FC236}">
                <a16:creationId xmlns:a16="http://schemas.microsoft.com/office/drawing/2014/main" id="{CC371800-ED43-46F3-B8C3-7B9CA4DA435A}"/>
              </a:ext>
            </a:extLst>
          </p:cNvPr>
          <p:cNvCxnSpPr>
            <a:cxnSpLocks/>
          </p:cNvCxnSpPr>
          <p:nvPr/>
        </p:nvCxnSpPr>
        <p:spPr bwMode="auto">
          <a:xfrm>
            <a:off x="6553200" y="490486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TextBox 14">
            <a:extLst>
              <a:ext uri="{FF2B5EF4-FFF2-40B4-BE49-F238E27FC236}">
                <a16:creationId xmlns:a16="http://schemas.microsoft.com/office/drawing/2014/main" id="{BF8C9872-3B76-409F-9A14-45FB7ACE1F96}"/>
              </a:ext>
            </a:extLst>
          </p:cNvPr>
          <p:cNvSpPr txBox="1"/>
          <p:nvPr/>
        </p:nvSpPr>
        <p:spPr>
          <a:xfrm>
            <a:off x="6583680" y="4969046"/>
            <a:ext cx="811441" cy="338554"/>
          </a:xfrm>
          <a:prstGeom prst="rect">
            <a:avLst/>
          </a:prstGeom>
          <a:noFill/>
        </p:spPr>
        <p:txBody>
          <a:bodyPr wrap="none" rtlCol="0">
            <a:spAutoFit/>
          </a:bodyPr>
          <a:lstStyle/>
          <a:p>
            <a:r>
              <a:rPr lang="en-US" sz="1600" dirty="0">
                <a:solidFill>
                  <a:schemeClr val="tx1"/>
                </a:solidFill>
              </a:rPr>
              <a:t>20MHz</a:t>
            </a:r>
          </a:p>
        </p:txBody>
      </p:sp>
      <p:cxnSp>
        <p:nvCxnSpPr>
          <p:cNvPr id="16" name="Straight Arrow Connector 15">
            <a:extLst>
              <a:ext uri="{FF2B5EF4-FFF2-40B4-BE49-F238E27FC236}">
                <a16:creationId xmlns:a16="http://schemas.microsoft.com/office/drawing/2014/main" id="{D7AA52BB-D0CA-43B8-B8D0-073B5195074B}"/>
              </a:ext>
            </a:extLst>
          </p:cNvPr>
          <p:cNvCxnSpPr>
            <a:cxnSpLocks/>
          </p:cNvCxnSpPr>
          <p:nvPr/>
        </p:nvCxnSpPr>
        <p:spPr bwMode="auto">
          <a:xfrm>
            <a:off x="6552605" y="445737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3A2ECA23-B5A8-4745-A97D-B194DF73AA27}"/>
              </a:ext>
            </a:extLst>
          </p:cNvPr>
          <p:cNvSpPr txBox="1"/>
          <p:nvPr/>
        </p:nvSpPr>
        <p:spPr>
          <a:xfrm>
            <a:off x="6583085" y="4534255"/>
            <a:ext cx="811441" cy="338554"/>
          </a:xfrm>
          <a:prstGeom prst="rect">
            <a:avLst/>
          </a:prstGeom>
          <a:noFill/>
        </p:spPr>
        <p:txBody>
          <a:bodyPr wrap="none" rtlCol="0">
            <a:spAutoFit/>
          </a:bodyPr>
          <a:lstStyle/>
          <a:p>
            <a:r>
              <a:rPr lang="en-US" sz="1600" dirty="0">
                <a:solidFill>
                  <a:schemeClr val="tx1"/>
                </a:solidFill>
              </a:rPr>
              <a:t>20MHz</a:t>
            </a:r>
          </a:p>
        </p:txBody>
      </p:sp>
      <p:graphicFrame>
        <p:nvGraphicFramePr>
          <p:cNvPr id="18" name="Table 1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498645806"/>
              </p:ext>
            </p:extLst>
          </p:nvPr>
        </p:nvGraphicFramePr>
        <p:xfrm>
          <a:off x="4272364" y="4453128"/>
          <a:ext cx="2147062" cy="445453"/>
        </p:xfrm>
        <a:graphic>
          <a:graphicData uri="http://schemas.openxmlformats.org/drawingml/2006/table">
            <a:tbl>
              <a:tblPr firstRow="1" bandRow="1">
                <a:tableStyleId>{5940675A-B579-460E-94D1-54222C63F5DA}</a:tableStyleId>
              </a:tblPr>
              <a:tblGrid>
                <a:gridCol w="2147062">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Inserted PSDU</a:t>
                      </a:r>
                    </a:p>
                    <a:p>
                      <a:pPr algn="ctr"/>
                      <a:r>
                        <a:rPr lang="en-US" sz="1200" dirty="0">
                          <a:solidFill>
                            <a:schemeClr val="tx1"/>
                          </a:solidFill>
                        </a:rPr>
                        <a:t>(Latency Sensitive</a:t>
                      </a:r>
                      <a:r>
                        <a:rPr lang="en-US" sz="1200" baseline="0" dirty="0">
                          <a:solidFill>
                            <a:schemeClr val="tx1"/>
                          </a:solidFill>
                        </a:rPr>
                        <a:t> PSDU)</a:t>
                      </a:r>
                      <a:endParaRPr lang="en-US" sz="1600" dirty="0">
                        <a:solidFill>
                          <a:schemeClr val="tx1"/>
                        </a:solidFill>
                      </a:endParaRPr>
                    </a:p>
                  </a:txBody>
                  <a:tcPr marL="68580" marR="68580" marT="34290" marB="34290" anchor="ctr">
                    <a:solidFill>
                      <a:srgbClr val="FFCC99"/>
                    </a:solidFill>
                  </a:tcPr>
                </a:tc>
                <a:extLst>
                  <a:ext uri="{0D108BD9-81ED-4DB2-BD59-A6C34878D82A}">
                    <a16:rowId xmlns:a16="http://schemas.microsoft.com/office/drawing/2014/main" val="3507260615"/>
                  </a:ext>
                </a:extLst>
              </a:tr>
            </a:tbl>
          </a:graphicData>
        </a:graphic>
      </p:graphicFrame>
      <p:graphicFrame>
        <p:nvGraphicFramePr>
          <p:cNvPr id="19" name="Table 18">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2770384831"/>
              </p:ext>
            </p:extLst>
          </p:nvPr>
        </p:nvGraphicFramePr>
        <p:xfrm>
          <a:off x="2103428" y="2027828"/>
          <a:ext cx="4336402" cy="445453"/>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RU 1</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20" name="Table 19">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130553628"/>
              </p:ext>
            </p:extLst>
          </p:nvPr>
        </p:nvGraphicFramePr>
        <p:xfrm>
          <a:off x="2103428" y="247038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 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21" name="Table 20">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3262129505"/>
              </p:ext>
            </p:extLst>
          </p:nvPr>
        </p:nvGraphicFramePr>
        <p:xfrm>
          <a:off x="2103428" y="291216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 3</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22" name="Left Brace 21">
            <a:extLst>
              <a:ext uri="{FF2B5EF4-FFF2-40B4-BE49-F238E27FC236}">
                <a16:creationId xmlns:a16="http://schemas.microsoft.com/office/drawing/2014/main" id="{12FB9D22-C80E-4223-A9F7-2E84BC39D92B}"/>
              </a:ext>
            </a:extLst>
          </p:cNvPr>
          <p:cNvSpPr/>
          <p:nvPr/>
        </p:nvSpPr>
        <p:spPr>
          <a:xfrm>
            <a:off x="1848469" y="199154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23" name="TextBox 22">
            <a:extLst>
              <a:ext uri="{FF2B5EF4-FFF2-40B4-BE49-F238E27FC236}">
                <a16:creationId xmlns:a16="http://schemas.microsoft.com/office/drawing/2014/main" id="{E9141EF1-A3DD-4F38-8BB2-3B237A5E2B47}"/>
              </a:ext>
            </a:extLst>
          </p:cNvPr>
          <p:cNvSpPr txBox="1"/>
          <p:nvPr/>
        </p:nvSpPr>
        <p:spPr>
          <a:xfrm rot="10800000">
            <a:off x="1467470" y="2150993"/>
            <a:ext cx="335280" cy="1320364"/>
          </a:xfrm>
          <a:prstGeom prst="rect">
            <a:avLst/>
          </a:prstGeom>
          <a:noFill/>
        </p:spPr>
        <p:txBody>
          <a:bodyPr vert="eaVert" wrap="none" lIns="68580" tIns="34290" rIns="68580" rtlCol="0" anchor="ctr">
            <a:noAutofit/>
          </a:bodyPr>
          <a:lstStyle/>
          <a:p>
            <a:r>
              <a:rPr lang="en-US" sz="1400" dirty="0">
                <a:solidFill>
                  <a:schemeClr val="tx1"/>
                </a:solidFill>
              </a:rPr>
              <a:t>Normal OFDMA</a:t>
            </a:r>
          </a:p>
        </p:txBody>
      </p:sp>
      <p:cxnSp>
        <p:nvCxnSpPr>
          <p:cNvPr id="24" name="Straight Arrow Connector 23">
            <a:extLst>
              <a:ext uri="{FF2B5EF4-FFF2-40B4-BE49-F238E27FC236}">
                <a16:creationId xmlns:a16="http://schemas.microsoft.com/office/drawing/2014/main" id="{F6799B6B-60AE-45FC-9B36-1DB024B44C41}"/>
              </a:ext>
            </a:extLst>
          </p:cNvPr>
          <p:cNvCxnSpPr>
            <a:cxnSpLocks/>
          </p:cNvCxnSpPr>
          <p:nvPr/>
        </p:nvCxnSpPr>
        <p:spPr bwMode="auto">
          <a:xfrm>
            <a:off x="6572869" y="292501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5" name="TextBox 24">
            <a:extLst>
              <a:ext uri="{FF2B5EF4-FFF2-40B4-BE49-F238E27FC236}">
                <a16:creationId xmlns:a16="http://schemas.microsoft.com/office/drawing/2014/main" id="{7A1078EC-7B69-426F-9CA3-0DB6CF73FB0D}"/>
              </a:ext>
            </a:extLst>
          </p:cNvPr>
          <p:cNvSpPr txBox="1"/>
          <p:nvPr/>
        </p:nvSpPr>
        <p:spPr>
          <a:xfrm>
            <a:off x="6602754" y="3124290"/>
            <a:ext cx="811441" cy="338554"/>
          </a:xfrm>
          <a:prstGeom prst="rect">
            <a:avLst/>
          </a:prstGeom>
          <a:noFill/>
        </p:spPr>
        <p:txBody>
          <a:bodyPr wrap="none" rtlCol="0">
            <a:spAutoFit/>
          </a:bodyPr>
          <a:lstStyle/>
          <a:p>
            <a:r>
              <a:rPr lang="en-US" sz="1600" dirty="0">
                <a:solidFill>
                  <a:schemeClr val="tx1"/>
                </a:solidFill>
              </a:rPr>
              <a:t>40MHz</a:t>
            </a:r>
          </a:p>
        </p:txBody>
      </p:sp>
      <p:cxnSp>
        <p:nvCxnSpPr>
          <p:cNvPr id="26" name="Straight Arrow Connector 25">
            <a:extLst>
              <a:ext uri="{FF2B5EF4-FFF2-40B4-BE49-F238E27FC236}">
                <a16:creationId xmlns:a16="http://schemas.microsoft.com/office/drawing/2014/main" id="{CC371800-ED43-46F3-B8C3-7B9CA4DA435A}"/>
              </a:ext>
            </a:extLst>
          </p:cNvPr>
          <p:cNvCxnSpPr>
            <a:cxnSpLocks/>
          </p:cNvCxnSpPr>
          <p:nvPr/>
        </p:nvCxnSpPr>
        <p:spPr bwMode="auto">
          <a:xfrm>
            <a:off x="6572869" y="247956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BF8C9872-3B76-409F-9A14-45FB7ACE1F96}"/>
              </a:ext>
            </a:extLst>
          </p:cNvPr>
          <p:cNvSpPr txBox="1"/>
          <p:nvPr/>
        </p:nvSpPr>
        <p:spPr>
          <a:xfrm>
            <a:off x="6603349" y="2543746"/>
            <a:ext cx="811441" cy="338554"/>
          </a:xfrm>
          <a:prstGeom prst="rect">
            <a:avLst/>
          </a:prstGeom>
          <a:noFill/>
        </p:spPr>
        <p:txBody>
          <a:bodyPr wrap="none" rtlCol="0">
            <a:spAutoFit/>
          </a:bodyPr>
          <a:lstStyle/>
          <a:p>
            <a:r>
              <a:rPr lang="en-US" sz="1600" dirty="0">
                <a:solidFill>
                  <a:schemeClr val="tx1"/>
                </a:solidFill>
              </a:rPr>
              <a:t>20MHz</a:t>
            </a:r>
          </a:p>
        </p:txBody>
      </p:sp>
      <p:cxnSp>
        <p:nvCxnSpPr>
          <p:cNvPr id="28" name="Straight Arrow Connector 27">
            <a:extLst>
              <a:ext uri="{FF2B5EF4-FFF2-40B4-BE49-F238E27FC236}">
                <a16:creationId xmlns:a16="http://schemas.microsoft.com/office/drawing/2014/main" id="{D7AA52BB-D0CA-43B8-B8D0-073B5195074B}"/>
              </a:ext>
            </a:extLst>
          </p:cNvPr>
          <p:cNvCxnSpPr>
            <a:cxnSpLocks/>
          </p:cNvCxnSpPr>
          <p:nvPr/>
        </p:nvCxnSpPr>
        <p:spPr bwMode="auto">
          <a:xfrm>
            <a:off x="6572274" y="203207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3A2ECA23-B5A8-4745-A97D-B194DF73AA27}"/>
              </a:ext>
            </a:extLst>
          </p:cNvPr>
          <p:cNvSpPr txBox="1"/>
          <p:nvPr/>
        </p:nvSpPr>
        <p:spPr>
          <a:xfrm>
            <a:off x="6602754" y="2108955"/>
            <a:ext cx="811441" cy="338554"/>
          </a:xfrm>
          <a:prstGeom prst="rect">
            <a:avLst/>
          </a:prstGeom>
          <a:noFill/>
        </p:spPr>
        <p:txBody>
          <a:bodyPr wrap="none" rtlCol="0">
            <a:spAutoFit/>
          </a:bodyPr>
          <a:lstStyle/>
          <a:p>
            <a:r>
              <a:rPr lang="en-US" sz="1600" dirty="0">
                <a:solidFill>
                  <a:schemeClr val="tx1"/>
                </a:solidFill>
              </a:rPr>
              <a:t>20MHz</a:t>
            </a:r>
          </a:p>
        </p:txBody>
      </p:sp>
      <p:cxnSp>
        <p:nvCxnSpPr>
          <p:cNvPr id="32" name="Straight Arrow Connector 31"/>
          <p:cNvCxnSpPr/>
          <p:nvPr/>
        </p:nvCxnSpPr>
        <p:spPr bwMode="auto">
          <a:xfrm>
            <a:off x="2845800" y="4099920"/>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p:cNvSpPr txBox="1"/>
          <p:nvPr/>
        </p:nvSpPr>
        <p:spPr>
          <a:xfrm>
            <a:off x="2305800" y="3872001"/>
            <a:ext cx="1080000" cy="276999"/>
          </a:xfrm>
          <a:prstGeom prst="rect">
            <a:avLst/>
          </a:prstGeom>
          <a:noFill/>
        </p:spPr>
        <p:txBody>
          <a:bodyPr wrap="square" rtlCol="0">
            <a:spAutoFit/>
          </a:bodyPr>
          <a:lstStyle/>
          <a:p>
            <a:r>
              <a:rPr lang="en-US" dirty="0"/>
              <a:t>Traffic arrives</a:t>
            </a:r>
          </a:p>
        </p:txBody>
      </p:sp>
      <p:cxnSp>
        <p:nvCxnSpPr>
          <p:cNvPr id="34" name="Straight Arrow Connector 33"/>
          <p:cNvCxnSpPr/>
          <p:nvPr/>
        </p:nvCxnSpPr>
        <p:spPr bwMode="auto">
          <a:xfrm>
            <a:off x="4285800" y="4091061"/>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TextBox 34"/>
          <p:cNvSpPr txBox="1"/>
          <p:nvPr/>
        </p:nvSpPr>
        <p:spPr>
          <a:xfrm>
            <a:off x="3385800" y="3863142"/>
            <a:ext cx="2626200" cy="276999"/>
          </a:xfrm>
          <a:prstGeom prst="rect">
            <a:avLst/>
          </a:prstGeom>
          <a:noFill/>
        </p:spPr>
        <p:txBody>
          <a:bodyPr wrap="square" rtlCol="0">
            <a:spAutoFit/>
          </a:bodyPr>
          <a:lstStyle/>
          <a:p>
            <a:r>
              <a:rPr lang="en-US" dirty="0"/>
              <a:t>Inserted at predetermined location</a:t>
            </a:r>
          </a:p>
        </p:txBody>
      </p:sp>
    </p:spTree>
    <p:extLst>
      <p:ext uri="{BB962C8B-B14F-4D97-AF65-F5344CB8AC3E}">
        <p14:creationId xmlns:p14="http://schemas.microsoft.com/office/powerpoint/2010/main" val="14857307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199948</TotalTime>
  <Words>1747</Words>
  <Application>Microsoft Office PowerPoint</Application>
  <PresentationFormat>On-screen Show (4:3)</PresentationFormat>
  <Paragraphs>275</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굴림</vt:lpstr>
      <vt:lpstr>Arial</vt:lpstr>
      <vt:lpstr>Times New Roman</vt:lpstr>
      <vt:lpstr>802-11-Submission</vt:lpstr>
      <vt:lpstr>Two Dimensional A-PPDU</vt:lpstr>
      <vt:lpstr>Introduction</vt:lpstr>
      <vt:lpstr>Recap: FD A-PPDU</vt:lpstr>
      <vt:lpstr>Recap: Requirements for FD A-PPDU</vt:lpstr>
      <vt:lpstr>Recap: Pre-emptible PPDU Aggregation (1/2)</vt:lpstr>
      <vt:lpstr>Recap: Pre-emptible PPDU Aggregation (2/2)</vt:lpstr>
      <vt:lpstr>Recap: 11ay A-PPDU</vt:lpstr>
      <vt:lpstr>Two Dimensional A-PPDU (1/5)</vt:lpstr>
      <vt:lpstr>Two Dimensional A-PPDU (2/5)</vt:lpstr>
      <vt:lpstr>Two Dimensional A-PPDU (3/5)</vt:lpstr>
      <vt:lpstr>Two Dimensional A-PPDU (4/5)</vt:lpstr>
      <vt:lpstr>Two Dimensional A-PPDU (5/5)</vt:lpstr>
      <vt:lpstr>Header of Inserted PPDU in Two Dimensional A-PPDU</vt:lpstr>
      <vt:lpstr>Example of 2D A-PPDU Structure</vt:lpstr>
      <vt:lpstr>Summary and Conclusions</vt:lpstr>
      <vt:lpstr>Straw Poll</vt:lpstr>
      <vt:lpstr>References</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Dimensional A-PPDU</dc:title>
  <dc:creator>Srinivas Kandala</dc:creator>
  <cp:lastModifiedBy>Srini Kandala</cp:lastModifiedBy>
  <cp:revision>3914</cp:revision>
  <cp:lastPrinted>2020-06-10T06:40:30Z</cp:lastPrinted>
  <dcterms:created xsi:type="dcterms:W3CDTF">2007-05-21T21:00:37Z</dcterms:created>
  <dcterms:modified xsi:type="dcterms:W3CDTF">2023-09-05T18:23:33Z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