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69" r:id="rId2"/>
    <p:sldId id="477" r:id="rId3"/>
    <p:sldId id="515" r:id="rId4"/>
    <p:sldId id="509" r:id="rId5"/>
    <p:sldId id="510" r:id="rId6"/>
    <p:sldId id="511" r:id="rId7"/>
    <p:sldId id="512" r:id="rId8"/>
    <p:sldId id="513" r:id="rId9"/>
    <p:sldId id="514" r:id="rId10"/>
    <p:sldId id="499" r:id="rId11"/>
    <p:sldId id="501" r:id="rId12"/>
    <p:sldId id="505" r:id="rId13"/>
    <p:sldId id="516" r:id="rId14"/>
    <p:sldId id="517" r:id="rId15"/>
    <p:sldId id="518" r:id="rId16"/>
    <p:sldId id="519" r:id="rId17"/>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k Bong Lee" initials="WBL" lastIdx="2" clrIdx="0">
    <p:extLst>
      <p:ext uri="{19B8F6BF-5375-455C-9EA6-DF929625EA0E}">
        <p15:presenceInfo xmlns:p15="http://schemas.microsoft.com/office/powerpoint/2012/main" userId="S-1-5-21-191130273-305881739-1540833222-63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000"/>
    <a:srgbClr val="FFCCCC"/>
    <a:srgbClr val="33CCCC"/>
    <a:srgbClr val="9966FF"/>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91" autoAdjust="0"/>
  </p:normalViewPr>
  <p:slideViewPr>
    <p:cSldViewPr>
      <p:cViewPr varScale="1">
        <p:scale>
          <a:sx n="114" d="100"/>
          <a:sy n="114" d="100"/>
        </p:scale>
        <p:origin x="1506" y="114"/>
      </p:cViewPr>
      <p:guideLst>
        <p:guide orient="horz" pos="159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6" y="90"/>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802.11-23/1440r0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Srinivas Kandala, Samsung</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802.11-23/1440r0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Srinivas Kandala, Samsung</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802.11-23/1440r0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Srinivas Kandala, Samsung</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6" y="332601"/>
            <a:ext cx="1182055" cy="276999"/>
          </a:xfrm>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461C602F-01C3-4F5F-8501-F7A8AF715772}"/>
              </a:ext>
            </a:extLst>
          </p:cNvPr>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478E4D44-E195-4CFB-85CC-DF8DC69D5AFF}"/>
              </a:ext>
            </a:extLst>
          </p:cNvPr>
          <p:cNvSpPr>
            <a:spLocks noGrp="1"/>
          </p:cNvSpPr>
          <p:nvPr>
            <p:ph type="dt" sz="half" idx="10"/>
          </p:nvPr>
        </p:nvSpPr>
        <p:spPr/>
        <p:txBody>
          <a:bodyPr/>
          <a:lstStyle/>
          <a:p>
            <a:pPr>
              <a:defRPr/>
            </a:pPr>
            <a:r>
              <a:rPr lang="en-US" altLang="ko-KR"/>
              <a:t>September 2023</a:t>
            </a:r>
            <a:endParaRPr lang="en-US" dirty="0"/>
          </a:p>
        </p:txBody>
      </p:sp>
      <p:sp>
        <p:nvSpPr>
          <p:cNvPr id="6" name="Footer Placeholder 5">
            <a:extLst>
              <a:ext uri="{FF2B5EF4-FFF2-40B4-BE49-F238E27FC236}">
                <a16:creationId xmlns:a16="http://schemas.microsoft.com/office/drawing/2014/main" id="{5999BFB6-B68D-48BA-90A1-DB92DCC6BE4E}"/>
              </a:ext>
            </a:extLst>
          </p:cNvPr>
          <p:cNvSpPr>
            <a:spLocks noGrp="1"/>
          </p:cNvSpPr>
          <p:nvPr>
            <p:ph type="ftr" sz="quarter" idx="11"/>
          </p:nvPr>
        </p:nvSpPr>
        <p:spPr/>
        <p:txBody>
          <a:bodyPr/>
          <a:lstStyle/>
          <a:p>
            <a:pPr>
              <a:defRPr/>
            </a:pPr>
            <a:r>
              <a:rPr lang="en-US" altLang="ko-KR" dirty="0"/>
              <a:t>Srinivas Kandala, Samsung</a:t>
            </a:r>
          </a:p>
        </p:txBody>
      </p:sp>
      <p:sp>
        <p:nvSpPr>
          <p:cNvPr id="7" name="Slide Number Placeholder 6">
            <a:extLst>
              <a:ext uri="{FF2B5EF4-FFF2-40B4-BE49-F238E27FC236}">
                <a16:creationId xmlns:a16="http://schemas.microsoft.com/office/drawing/2014/main" id="{A18EBD36-9CAF-48B6-B501-D60E2DF6ABC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4" name="바닥글 개체 틀 3"/>
          <p:cNvSpPr>
            <a:spLocks noGrp="1"/>
          </p:cNvSpPr>
          <p:nvPr>
            <p:ph type="ftr" sz="quarter" idx="11"/>
          </p:nvPr>
        </p:nvSpPr>
        <p:spPr/>
        <p:txBody>
          <a:bodyPr/>
          <a:lstStyle/>
          <a:p>
            <a:pPr>
              <a:defRPr/>
            </a:pPr>
            <a:r>
              <a:rPr lang="en-US" altLang="ko-KR"/>
              <a:t>Srinivas Kandala,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6" y="332601"/>
            <a:ext cx="1182055" cy="276999"/>
          </a:xfrm>
          <a:ln/>
        </p:spPr>
        <p:txBody>
          <a:bodyPr/>
          <a:lstStyle>
            <a:lvl1pPr>
              <a:defRPr/>
            </a:lvl1pPr>
          </a:lstStyle>
          <a:p>
            <a:pPr>
              <a:defRPr/>
            </a:pPr>
            <a:r>
              <a:rPr lang="en-US" altLang="ko-KR"/>
              <a:t>September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6" y="332601"/>
            <a:ext cx="1182055" cy="276999"/>
          </a:xfrm>
          <a:ln/>
        </p:spPr>
        <p:txBody>
          <a:bodyPr/>
          <a:lstStyle>
            <a:lvl1pPr>
              <a:defRPr/>
            </a:lvl1pPr>
          </a:lstStyle>
          <a:p>
            <a:pPr>
              <a:defRPr/>
            </a:pPr>
            <a:r>
              <a:rPr lang="en-US" altLang="ko-KR"/>
              <a:t>September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September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a:t>September 2023</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7" y="332601"/>
            <a:ext cx="3283015" cy="276999"/>
          </a:xfrm>
          <a:prstGeom prst="rect">
            <a:avLst/>
          </a:prstGeom>
          <a:noFill/>
          <a:ln w="9525">
            <a:noFill/>
            <a:miter lim="800000"/>
            <a:headEnd/>
            <a:tailEnd/>
          </a:ln>
          <a:effectLst/>
        </p:spPr>
        <p:txBody>
          <a:bodyPr wrap="none" lIns="0" tIns="0" rIns="0" bIns="0" anchor="b">
            <a:spAutoFit/>
          </a:bodyPr>
          <a:lstStyle/>
          <a:p>
            <a:pPr marL="457189" lvl="4" algn="r" eaLnBrk="0" hangingPunct="0">
              <a:defRPr/>
            </a:pPr>
            <a:r>
              <a:rPr lang="en-US" sz="1800" b="1" dirty="0">
                <a:cs typeface="+mn-cs"/>
              </a:rPr>
              <a:t>doc.: IEEE 802.11-23/1440r0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685802" y="6475414"/>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0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1800">
          <a:solidFill>
            <a:schemeClr val="tx1"/>
          </a:solidFill>
          <a:latin typeface="+mn-lt"/>
        </a:defRPr>
      </a:lvl2pPr>
      <a:lvl3pPr marL="1085824" indent="-228594" algn="l" rtl="0" eaLnBrk="0" fontAlgn="base" hangingPunct="0">
        <a:spcBef>
          <a:spcPct val="20000"/>
        </a:spcBef>
        <a:spcAft>
          <a:spcPct val="0"/>
        </a:spcAft>
        <a:buChar char="•"/>
        <a:defRPr sz="1600">
          <a:solidFill>
            <a:schemeClr val="tx1"/>
          </a:solidFill>
          <a:latin typeface="+mn-lt"/>
        </a:defRPr>
      </a:lvl3pPr>
      <a:lvl4pPr marL="1428715" indent="-228594" algn="l" rtl="0" eaLnBrk="0" fontAlgn="base" hangingPunct="0">
        <a:spcBef>
          <a:spcPct val="20000"/>
        </a:spcBef>
        <a:spcAft>
          <a:spcPct val="0"/>
        </a:spcAft>
        <a:buChar char="–"/>
        <a:defRPr sz="1400">
          <a:solidFill>
            <a:schemeClr val="tx1"/>
          </a:solidFill>
          <a:latin typeface="+mn-lt"/>
        </a:defRPr>
      </a:lvl4pPr>
      <a:lvl5pPr marL="1771606" indent="-228594" algn="l" rtl="0" eaLnBrk="0" fontAlgn="base" hangingPunct="0">
        <a:spcBef>
          <a:spcPct val="20000"/>
        </a:spcBef>
        <a:spcAft>
          <a:spcPct val="0"/>
        </a:spcAft>
        <a:buChar char="•"/>
        <a:defRPr sz="14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5" y="332604"/>
            <a:ext cx="1579600" cy="276999"/>
          </a:xfrm>
        </p:spPr>
        <p:txBody>
          <a:bodyPr/>
          <a:lstStyle/>
          <a:p>
            <a:pPr>
              <a:defRPr/>
            </a:pPr>
            <a:r>
              <a:rPr lang="en-US" altLang="ko-KR" dirty="0"/>
              <a:t>September 2023</a:t>
            </a:r>
            <a:endParaRPr lang="en-US" dirty="0"/>
          </a:p>
        </p:txBody>
      </p:sp>
      <p:sp>
        <p:nvSpPr>
          <p:cNvPr id="1028" name="Footer Placeholder 4"/>
          <p:cNvSpPr>
            <a:spLocks noGrp="1"/>
          </p:cNvSpPr>
          <p:nvPr>
            <p:ph type="ftr" sz="quarter" idx="11"/>
          </p:nvPr>
        </p:nvSpPr>
        <p:spPr>
          <a:xfrm>
            <a:off x="6844744" y="6475414"/>
            <a:ext cx="1699183" cy="184666"/>
          </a:xfrm>
        </p:spPr>
        <p:txBody>
          <a:bodyPr/>
          <a:lstStyle/>
          <a:p>
            <a:pPr>
              <a:defRPr/>
            </a:pPr>
            <a:r>
              <a:rPr lang="en-US" altLang="ko-KR"/>
              <a:t>Srinivas Kandala,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solidFill>
                  <a:schemeClr val="tx1"/>
                </a:solidFill>
              </a:rPr>
              <a:t>Two Dimensional Resource Allocation (UL OFDMA)</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dirty="0"/>
              <a:t>Date:</a:t>
            </a:r>
            <a:r>
              <a:rPr lang="en-US" b="0" dirty="0"/>
              <a:t> 2023-09-11</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9" rIns="92075" bIns="46039"/>
          <a:lstStyle/>
          <a:p>
            <a:pPr marL="342891" indent="-342891"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93698" y="6475414"/>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20367584"/>
              </p:ext>
            </p:extLst>
          </p:nvPr>
        </p:nvGraphicFramePr>
        <p:xfrm>
          <a:off x="764889" y="2722563"/>
          <a:ext cx="7227116" cy="1910080"/>
        </p:xfrm>
        <a:graphic>
          <a:graphicData uri="http://schemas.openxmlformats.org/drawingml/2006/table">
            <a:tbl>
              <a:tblPr firstRow="1" bandRow="1">
                <a:tableStyleId>{5940675A-B579-460E-94D1-54222C63F5DA}</a:tableStyleId>
              </a:tblPr>
              <a:tblGrid>
                <a:gridCol w="1647115">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429155">
                  <a:extLst>
                    <a:ext uri="{9D8B030D-6E8A-4147-A177-3AD203B41FA5}">
                      <a16:colId xmlns:a16="http://schemas.microsoft.com/office/drawing/2014/main" val="20002"/>
                    </a:ext>
                  </a:extLst>
                </a:gridCol>
                <a:gridCol w="910845">
                  <a:extLst>
                    <a:ext uri="{9D8B030D-6E8A-4147-A177-3AD203B41FA5}">
                      <a16:colId xmlns:a16="http://schemas.microsoft.com/office/drawing/2014/main" val="20003"/>
                    </a:ext>
                  </a:extLst>
                </a:gridCol>
                <a:gridCol w="1980001">
                  <a:extLst>
                    <a:ext uri="{9D8B030D-6E8A-4147-A177-3AD203B41FA5}">
                      <a16:colId xmlns:a16="http://schemas.microsoft.com/office/drawing/2014/main" val="20004"/>
                    </a:ext>
                  </a:extLst>
                </a:gridCol>
              </a:tblGrid>
              <a:tr h="370840">
                <a:tc>
                  <a:txBody>
                    <a:bodyPr/>
                    <a:lstStyle/>
                    <a:p>
                      <a:pPr algn="ctr"/>
                      <a:r>
                        <a:rPr lang="en-US" sz="1600" b="1" dirty="0"/>
                        <a:t>Name</a:t>
                      </a:r>
                    </a:p>
                  </a:txBody>
                  <a:tcPr anchor="ctr"/>
                </a:tc>
                <a:tc>
                  <a:txBody>
                    <a:bodyPr/>
                    <a:lstStyle/>
                    <a:p>
                      <a:pPr algn="ctr"/>
                      <a:r>
                        <a:rPr lang="en-US" sz="1600" b="1" dirty="0"/>
                        <a:t>Affiliations</a:t>
                      </a:r>
                    </a:p>
                  </a:txBody>
                  <a:tcPr anchor="ctr"/>
                </a:tc>
                <a:tc>
                  <a:txBody>
                    <a:bodyPr/>
                    <a:lstStyle/>
                    <a:p>
                      <a:pPr algn="ctr"/>
                      <a:r>
                        <a:rPr lang="en-US" sz="1600" b="1" dirty="0"/>
                        <a:t>Address</a:t>
                      </a:r>
                    </a:p>
                  </a:txBody>
                  <a:tcPr anchor="ctr"/>
                </a:tc>
                <a:tc>
                  <a:txBody>
                    <a:bodyPr/>
                    <a:lstStyle/>
                    <a:p>
                      <a:pPr algn="ctr"/>
                      <a:r>
                        <a:rPr lang="en-US" sz="1600" b="1" dirty="0"/>
                        <a:t>Phone</a:t>
                      </a:r>
                    </a:p>
                  </a:txBody>
                  <a:tcPr anchor="ctr"/>
                </a:tc>
                <a:tc>
                  <a:txBody>
                    <a:bodyPr/>
                    <a:lstStyle/>
                    <a:p>
                      <a:pPr algn="ctr"/>
                      <a:r>
                        <a:rPr lang="en-US" sz="1600" b="1" dirty="0"/>
                        <a:t>email</a:t>
                      </a:r>
                    </a:p>
                  </a:txBody>
                  <a:tcPr anchor="ctr"/>
                </a:tc>
                <a:extLst>
                  <a:ext uri="{0D108BD9-81ED-4DB2-BD59-A6C34878D82A}">
                    <a16:rowId xmlns:a16="http://schemas.microsoft.com/office/drawing/2014/main" val="10000"/>
                  </a:ext>
                </a:extLst>
              </a:tr>
              <a:tr h="370840">
                <a:tc>
                  <a:txBody>
                    <a:bodyPr/>
                    <a:lstStyle/>
                    <a:p>
                      <a:pPr algn="ctr"/>
                      <a:r>
                        <a:rPr lang="en-US" sz="1100" dirty="0"/>
                        <a:t>Srinivas Kandala</a:t>
                      </a:r>
                    </a:p>
                  </a:txBody>
                  <a:tcPr anchor="ctr"/>
                </a:tc>
                <a:tc>
                  <a:txBody>
                    <a:bodyPr/>
                    <a:lstStyle/>
                    <a:p>
                      <a:pPr algn="ctr"/>
                      <a:r>
                        <a:rPr lang="en-US" sz="1100" dirty="0"/>
                        <a:t>Samsung</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a:solidFill>
                            <a:schemeClr val="tx1"/>
                          </a:solidFill>
                        </a:rPr>
                        <a:t>srini.k1@samsung.com</a:t>
                      </a:r>
                    </a:p>
                  </a:txBody>
                  <a:tcPr anchor="ctr"/>
                </a:tc>
                <a:extLst>
                  <a:ext uri="{0D108BD9-81ED-4DB2-BD59-A6C34878D82A}">
                    <a16:rowId xmlns:a16="http://schemas.microsoft.com/office/drawing/2014/main" val="10001"/>
                  </a:ext>
                </a:extLst>
              </a:tr>
              <a:tr h="370840">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100" dirty="0"/>
                        <a:t>Vamadevan Namboodiri</a:t>
                      </a:r>
                    </a:p>
                  </a:txBody>
                  <a:tcPr anchor="ctr"/>
                </a:tc>
                <a:tc>
                  <a:txBody>
                    <a:bodyPr/>
                    <a:lstStyle/>
                    <a:p>
                      <a:pPr algn="ctr"/>
                      <a:r>
                        <a:rPr lang="en-US" sz="1100" dirty="0"/>
                        <a:t>Samsung</a:t>
                      </a:r>
                    </a:p>
                  </a:txBody>
                  <a:tcPr anchor="ctr"/>
                </a:tc>
                <a:tc>
                  <a:txBody>
                    <a:bodyPr/>
                    <a:lstStyle/>
                    <a:p>
                      <a:pPr algn="ctr"/>
                      <a:endParaRPr lang="en-US" sz="1100"/>
                    </a:p>
                  </a:txBody>
                  <a:tcPr anchor="ctr"/>
                </a:tc>
                <a:tc>
                  <a:txBody>
                    <a:bodyPr/>
                    <a:lstStyle/>
                    <a:p>
                      <a:pPr algn="ctr"/>
                      <a:endParaRPr lang="en-US" sz="1100"/>
                    </a:p>
                  </a:txBody>
                  <a:tcPr anchor="ctr"/>
                </a:tc>
                <a:tc>
                  <a:txBody>
                    <a:bodyPr/>
                    <a:lstStyle/>
                    <a:p>
                      <a:pPr algn="ctr"/>
                      <a:r>
                        <a:rPr lang="en-US" sz="1100" dirty="0">
                          <a:solidFill>
                            <a:schemeClr val="tx1"/>
                          </a:solidFill>
                        </a:rPr>
                        <a:t>devan.n@samsung.com</a:t>
                      </a:r>
                    </a:p>
                  </a:txBody>
                  <a:tcPr anchor="ctr"/>
                </a:tc>
                <a:extLst>
                  <a:ext uri="{0D108BD9-81ED-4DB2-BD59-A6C34878D82A}">
                    <a16:rowId xmlns:a16="http://schemas.microsoft.com/office/drawing/2014/main" val="10002"/>
                  </a:ext>
                </a:extLst>
              </a:tr>
              <a:tr h="370840">
                <a:tc>
                  <a:txBody>
                    <a:bodyPr/>
                    <a:lstStyle/>
                    <a:p>
                      <a:pPr algn="ctr"/>
                      <a:r>
                        <a:rPr lang="en-US" sz="1100" dirty="0"/>
                        <a:t>Mark Rison</a:t>
                      </a:r>
                    </a:p>
                  </a:txBody>
                  <a:tcPr anchor="ctr"/>
                </a:tc>
                <a:tc>
                  <a:txBody>
                    <a:bodyPr/>
                    <a:lstStyle/>
                    <a:p>
                      <a:pPr algn="ctr"/>
                      <a:r>
                        <a:rPr lang="en-US" sz="1100" dirty="0"/>
                        <a:t>Samsung</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solidFill>
                          <a:schemeClr val="tx1"/>
                        </a:solidFill>
                      </a:endParaRPr>
                    </a:p>
                    <a:p>
                      <a:pPr algn="ctr"/>
                      <a:r>
                        <a:rPr lang="en-US" sz="1100" dirty="0">
                          <a:solidFill>
                            <a:schemeClr val="tx1"/>
                          </a:solidFill>
                        </a:rPr>
                        <a:t>m.rison@samsung.com</a:t>
                      </a:r>
                    </a:p>
                  </a:txBody>
                  <a:tcPr anchor="ctr"/>
                </a:tc>
                <a:extLst>
                  <a:ext uri="{0D108BD9-81ED-4DB2-BD59-A6C34878D82A}">
                    <a16:rowId xmlns:a16="http://schemas.microsoft.com/office/drawing/2014/main" val="10003"/>
                  </a:ext>
                </a:extLst>
              </a:tr>
              <a:tr h="370840">
                <a:tc>
                  <a:txBody>
                    <a:bodyPr/>
                    <a:lstStyle/>
                    <a:p>
                      <a:pPr algn="ctr"/>
                      <a:r>
                        <a:rPr lang="en-US" sz="1100" dirty="0" err="1"/>
                        <a:t>Myeongjin</a:t>
                      </a:r>
                      <a:r>
                        <a:rPr lang="en-US" sz="1100" dirty="0"/>
                        <a:t> Kim</a:t>
                      </a:r>
                    </a:p>
                  </a:txBody>
                  <a:tcPr anchor="ctr"/>
                </a:tc>
                <a:tc>
                  <a:txBody>
                    <a:bodyPr/>
                    <a:lstStyle/>
                    <a:p>
                      <a:pPr algn="ctr"/>
                      <a:r>
                        <a:rPr lang="en-US" sz="1100" dirty="0"/>
                        <a:t>Samsung</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a:solidFill>
                            <a:schemeClr val="tx1"/>
                          </a:solidFill>
                        </a:rPr>
                        <a:t>mj1108.kim@samsung.com</a:t>
                      </a: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9000"/>
            <a:ext cx="7772400" cy="4648200"/>
          </a:xfrm>
        </p:spPr>
        <p:txBody>
          <a:bodyPr/>
          <a:lstStyle/>
          <a:p>
            <a:r>
              <a:rPr lang="en-US" sz="1800" dirty="0"/>
              <a:t>We want to allow transmitting latency sensitive PSDU in the middle of on-going TB PPDU so that we can reduce latency</a:t>
            </a:r>
          </a:p>
          <a:p>
            <a:r>
              <a:rPr lang="en-US" sz="1800" dirty="0"/>
              <a:t>Random access can be used for this purpose</a:t>
            </a:r>
          </a:p>
          <a:p>
            <a:r>
              <a:rPr lang="en-US" sz="1800" dirty="0"/>
              <a:t>Example of a two dimensional resource unit TB-PPDU:</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STAs that transmit the RA-RU should expect acknowledgement in the Multi-STA Block Ack and shall be SIFS after TB PPDU transmission</a:t>
            </a:r>
          </a:p>
          <a:p>
            <a:endParaRPr lang="en-US" sz="1800" dirty="0"/>
          </a:p>
          <a:p>
            <a:endParaRPr lang="en-US" sz="1800" dirty="0"/>
          </a:p>
        </p:txBody>
      </p:sp>
      <p:sp>
        <p:nvSpPr>
          <p:cNvPr id="3" name="Title 2"/>
          <p:cNvSpPr>
            <a:spLocks noGrp="1"/>
          </p:cNvSpPr>
          <p:nvPr>
            <p:ph type="title"/>
          </p:nvPr>
        </p:nvSpPr>
        <p:spPr>
          <a:xfrm>
            <a:off x="685800" y="685800"/>
            <a:ext cx="7772400" cy="685800"/>
          </a:xfrm>
        </p:spPr>
        <p:txBody>
          <a:bodyPr/>
          <a:lstStyle/>
          <a:p>
            <a:r>
              <a:rPr lang="en-US" dirty="0"/>
              <a:t>Two Dimensional Resource Unit</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94218576"/>
              </p:ext>
            </p:extLst>
          </p:nvPr>
        </p:nvGraphicFramePr>
        <p:xfrm>
          <a:off x="2952003" y="3658986"/>
          <a:ext cx="2160823" cy="445453"/>
        </p:xfrm>
        <a:graphic>
          <a:graphicData uri="http://schemas.openxmlformats.org/drawingml/2006/table">
            <a:tbl>
              <a:tblPr firstRow="1" bandRow="1">
                <a:tableStyleId>{5940675A-B579-460E-94D1-54222C63F5DA}</a:tableStyleId>
              </a:tblPr>
              <a:tblGrid>
                <a:gridCol w="2160823">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RA-RU 1.1</a:t>
                      </a:r>
                    </a:p>
                  </a:txBody>
                  <a:tcPr marL="68580" marR="68580" marT="34291" marB="34291"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18" name="Table 1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2398377699"/>
              </p:ext>
            </p:extLst>
          </p:nvPr>
        </p:nvGraphicFramePr>
        <p:xfrm>
          <a:off x="5629193" y="3658986"/>
          <a:ext cx="1890233" cy="445453"/>
        </p:xfrm>
        <a:graphic>
          <a:graphicData uri="http://schemas.openxmlformats.org/drawingml/2006/table">
            <a:tbl>
              <a:tblPr firstRow="1" bandRow="1">
                <a:tableStyleId>{5940675A-B579-460E-94D1-54222C63F5DA}</a:tableStyleId>
              </a:tblPr>
              <a:tblGrid>
                <a:gridCol w="1890233">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RA-RU 1.2</a:t>
                      </a:r>
                    </a:p>
                    <a:p>
                      <a:pPr algn="ctr"/>
                      <a:r>
                        <a:rPr lang="en-US" sz="1200" dirty="0">
                          <a:solidFill>
                            <a:schemeClr val="tx1"/>
                          </a:solidFill>
                        </a:rPr>
                        <a:t>(Latency Sensitive</a:t>
                      </a:r>
                      <a:r>
                        <a:rPr lang="en-US" sz="1200" baseline="0" dirty="0">
                          <a:solidFill>
                            <a:schemeClr val="tx1"/>
                          </a:solidFill>
                        </a:rPr>
                        <a:t> PSDU)</a:t>
                      </a:r>
                      <a:endParaRPr lang="en-US" sz="1600" dirty="0">
                        <a:solidFill>
                          <a:schemeClr val="tx1"/>
                        </a:solidFill>
                      </a:endParaRPr>
                    </a:p>
                  </a:txBody>
                  <a:tcPr marL="68580" marR="68580" marT="34291" marB="34291" anchor="ctr">
                    <a:solidFill>
                      <a:srgbClr val="FFCC99"/>
                    </a:solidFill>
                  </a:tcPr>
                </a:tc>
                <a:extLst>
                  <a:ext uri="{0D108BD9-81ED-4DB2-BD59-A6C34878D82A}">
                    <a16:rowId xmlns:a16="http://schemas.microsoft.com/office/drawing/2014/main" val="3507260615"/>
                  </a:ext>
                </a:extLst>
              </a:tr>
            </a:tbl>
          </a:graphicData>
        </a:graphic>
      </p:graphicFrame>
      <p:cxnSp>
        <p:nvCxnSpPr>
          <p:cNvPr id="19" name="Straight Arrow Connector 18"/>
          <p:cNvCxnSpPr/>
          <p:nvPr/>
        </p:nvCxnSpPr>
        <p:spPr bwMode="auto">
          <a:xfrm>
            <a:off x="3492000" y="3305776"/>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p:cNvSpPr txBox="1"/>
          <p:nvPr/>
        </p:nvSpPr>
        <p:spPr>
          <a:xfrm>
            <a:off x="2952000" y="3077859"/>
            <a:ext cx="1080000" cy="276999"/>
          </a:xfrm>
          <a:prstGeom prst="rect">
            <a:avLst/>
          </a:prstGeom>
          <a:noFill/>
        </p:spPr>
        <p:txBody>
          <a:bodyPr wrap="square" rtlCol="0">
            <a:spAutoFit/>
          </a:bodyPr>
          <a:lstStyle/>
          <a:p>
            <a:r>
              <a:rPr lang="en-US" dirty="0"/>
              <a:t>Traffic arrives</a:t>
            </a:r>
          </a:p>
        </p:txBody>
      </p:sp>
      <p:cxnSp>
        <p:nvCxnSpPr>
          <p:cNvPr id="21" name="Straight Arrow Connector 20"/>
          <p:cNvCxnSpPr/>
          <p:nvPr/>
        </p:nvCxnSpPr>
        <p:spPr bwMode="auto">
          <a:xfrm>
            <a:off x="5111659" y="3296916"/>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p:cNvSpPr txBox="1"/>
          <p:nvPr/>
        </p:nvSpPr>
        <p:spPr>
          <a:xfrm>
            <a:off x="4211659" y="3069000"/>
            <a:ext cx="2626200" cy="276999"/>
          </a:xfrm>
          <a:prstGeom prst="rect">
            <a:avLst/>
          </a:prstGeom>
          <a:noFill/>
        </p:spPr>
        <p:txBody>
          <a:bodyPr wrap="square" rtlCol="0">
            <a:spAutoFit/>
          </a:bodyPr>
          <a:lstStyle/>
          <a:p>
            <a:r>
              <a:rPr lang="en-US" dirty="0"/>
              <a:t>Indicated by the trigger frame</a:t>
            </a:r>
          </a:p>
        </p:txBody>
      </p:sp>
      <p:graphicFrame>
        <p:nvGraphicFramePr>
          <p:cNvPr id="35" name="Table 34">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1230570351"/>
              </p:ext>
            </p:extLst>
          </p:nvPr>
        </p:nvGraphicFramePr>
        <p:xfrm>
          <a:off x="2952003" y="4105775"/>
          <a:ext cx="4569231" cy="441771"/>
        </p:xfrm>
        <a:graphic>
          <a:graphicData uri="http://schemas.openxmlformats.org/drawingml/2006/table">
            <a:tbl>
              <a:tblPr firstRow="1" bandRow="1">
                <a:tableStyleId>{5940675A-B579-460E-94D1-54222C63F5DA}</a:tableStyleId>
              </a:tblPr>
              <a:tblGrid>
                <a:gridCol w="4569231">
                  <a:extLst>
                    <a:ext uri="{9D8B030D-6E8A-4147-A177-3AD203B41FA5}">
                      <a16:colId xmlns:a16="http://schemas.microsoft.com/office/drawing/2014/main" val="1024272082"/>
                    </a:ext>
                  </a:extLst>
                </a:gridCol>
              </a:tblGrid>
              <a:tr h="441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RU2  (non-AP</a:t>
                      </a:r>
                      <a:r>
                        <a:rPr lang="en-US" sz="1200" baseline="0" dirty="0">
                          <a:solidFill>
                            <a:schemeClr val="tx1"/>
                          </a:solidFill>
                        </a:rPr>
                        <a:t> STA2)</a:t>
                      </a:r>
                      <a:endParaRPr lang="en-US" sz="1200" dirty="0">
                        <a:solidFill>
                          <a:schemeClr val="tx1"/>
                        </a:solidFill>
                      </a:endParaRPr>
                    </a:p>
                  </a:txBody>
                  <a:tcPr marL="68580" marR="68580" marT="34291" marB="34291"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36" name="Table 35">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1029418613"/>
              </p:ext>
            </p:extLst>
          </p:nvPr>
        </p:nvGraphicFramePr>
        <p:xfrm>
          <a:off x="2952003" y="4539308"/>
          <a:ext cx="4569231" cy="791540"/>
        </p:xfrm>
        <a:graphic>
          <a:graphicData uri="http://schemas.openxmlformats.org/drawingml/2006/table">
            <a:tbl>
              <a:tblPr firstRow="1" bandRow="1">
                <a:tableStyleId>{5940675A-B579-460E-94D1-54222C63F5DA}</a:tableStyleId>
              </a:tblPr>
              <a:tblGrid>
                <a:gridCol w="4569231">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RU3  (non-AP</a:t>
                      </a:r>
                      <a:r>
                        <a:rPr lang="en-US" sz="1200" baseline="0" dirty="0">
                          <a:solidFill>
                            <a:schemeClr val="tx1"/>
                          </a:solidFill>
                        </a:rPr>
                        <a:t> STA3)</a:t>
                      </a:r>
                      <a:endParaRPr lang="en-US" sz="1200" dirty="0">
                        <a:solidFill>
                          <a:schemeClr val="tx1"/>
                        </a:solidFill>
                      </a:endParaRPr>
                    </a:p>
                  </a:txBody>
                  <a:tcPr marL="68580" marR="68580" marT="34291" marB="34291" anchor="ctr">
                    <a:solidFill>
                      <a:schemeClr val="accent3">
                        <a:lumMod val="95000"/>
                      </a:schemeClr>
                    </a:solidFill>
                  </a:tcPr>
                </a:tc>
                <a:extLst>
                  <a:ext uri="{0D108BD9-81ED-4DB2-BD59-A6C34878D82A}">
                    <a16:rowId xmlns:a16="http://schemas.microsoft.com/office/drawing/2014/main" val="3507260615"/>
                  </a:ext>
                </a:extLst>
              </a:tr>
            </a:tbl>
          </a:graphicData>
        </a:graphic>
      </p:graphicFrame>
      <p:graphicFrame>
        <p:nvGraphicFramePr>
          <p:cNvPr id="37" name="Table 3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028786989"/>
              </p:ext>
            </p:extLst>
          </p:nvPr>
        </p:nvGraphicFramePr>
        <p:xfrm>
          <a:off x="1022074" y="3153827"/>
          <a:ext cx="849929" cy="434342"/>
        </p:xfrm>
        <a:graphic>
          <a:graphicData uri="http://schemas.openxmlformats.org/drawingml/2006/table">
            <a:tbl>
              <a:tblPr firstRow="1" bandRow="1">
                <a:tableStyleId>{5940675A-B579-460E-94D1-54222C63F5DA}</a:tableStyleId>
              </a:tblPr>
              <a:tblGrid>
                <a:gridCol w="849929">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Trigger</a:t>
                      </a:r>
                      <a:r>
                        <a:rPr lang="en-US" sz="1200" baseline="0" dirty="0">
                          <a:solidFill>
                            <a:schemeClr val="tx1"/>
                          </a:solidFill>
                        </a:rPr>
                        <a:t> Frame</a:t>
                      </a:r>
                      <a:endParaRPr lang="en-US" sz="1200" dirty="0">
                        <a:solidFill>
                          <a:schemeClr val="tx1"/>
                        </a:solidFill>
                      </a:endParaRPr>
                    </a:p>
                  </a:txBody>
                  <a:tcPr marL="68580" marR="68580" marT="34291" marB="34291" anchor="ctr">
                    <a:solidFill>
                      <a:srgbClr val="FFFF00"/>
                    </a:solidFill>
                  </a:tcPr>
                </a:tc>
                <a:extLst>
                  <a:ext uri="{0D108BD9-81ED-4DB2-BD59-A6C34878D82A}">
                    <a16:rowId xmlns:a16="http://schemas.microsoft.com/office/drawing/2014/main" val="3507260615"/>
                  </a:ext>
                </a:extLst>
              </a:tr>
            </a:tbl>
          </a:graphicData>
        </a:graphic>
      </p:graphicFrame>
      <p:graphicFrame>
        <p:nvGraphicFramePr>
          <p:cNvPr id="38" name="Table 3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4259375999"/>
              </p:ext>
            </p:extLst>
          </p:nvPr>
        </p:nvGraphicFramePr>
        <p:xfrm>
          <a:off x="8170090" y="3153827"/>
          <a:ext cx="901913" cy="434342"/>
        </p:xfrm>
        <a:graphic>
          <a:graphicData uri="http://schemas.openxmlformats.org/drawingml/2006/table">
            <a:tbl>
              <a:tblPr firstRow="1" bandRow="1">
                <a:tableStyleId>{5940675A-B579-460E-94D1-54222C63F5DA}</a:tableStyleId>
              </a:tblPr>
              <a:tblGrid>
                <a:gridCol w="901913">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Multi-STA </a:t>
                      </a:r>
                    </a:p>
                    <a:p>
                      <a:pPr algn="ctr"/>
                      <a:r>
                        <a:rPr lang="en-US" sz="1200" dirty="0">
                          <a:solidFill>
                            <a:schemeClr val="tx1"/>
                          </a:solidFill>
                        </a:rPr>
                        <a:t>Block ACK</a:t>
                      </a:r>
                    </a:p>
                  </a:txBody>
                  <a:tcPr marL="68580" marR="68580" marT="34291" marB="34291" anchor="ctr">
                    <a:solidFill>
                      <a:srgbClr val="FFC000"/>
                    </a:solidFill>
                  </a:tcPr>
                </a:tc>
                <a:extLst>
                  <a:ext uri="{0D108BD9-81ED-4DB2-BD59-A6C34878D82A}">
                    <a16:rowId xmlns:a16="http://schemas.microsoft.com/office/drawing/2014/main" val="3507260615"/>
                  </a:ext>
                </a:extLst>
              </a:tr>
            </a:tbl>
          </a:graphicData>
        </a:graphic>
      </p:graphicFrame>
      <p:cxnSp>
        <p:nvCxnSpPr>
          <p:cNvPr id="39" name="Straight Arrow Connector 38"/>
          <p:cNvCxnSpPr/>
          <p:nvPr/>
        </p:nvCxnSpPr>
        <p:spPr bwMode="auto">
          <a:xfrm>
            <a:off x="1922071" y="3588166"/>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0" name="TextBox 39"/>
          <p:cNvSpPr txBox="1"/>
          <p:nvPr/>
        </p:nvSpPr>
        <p:spPr>
          <a:xfrm>
            <a:off x="1952551" y="3333751"/>
            <a:ext cx="540000" cy="276999"/>
          </a:xfrm>
          <a:prstGeom prst="rect">
            <a:avLst/>
          </a:prstGeom>
          <a:noFill/>
        </p:spPr>
        <p:txBody>
          <a:bodyPr wrap="square" rtlCol="0">
            <a:spAutoFit/>
          </a:bodyPr>
          <a:lstStyle/>
          <a:p>
            <a:r>
              <a:rPr lang="en-US" dirty="0"/>
              <a:t>SIFS</a:t>
            </a:r>
          </a:p>
        </p:txBody>
      </p:sp>
      <p:cxnSp>
        <p:nvCxnSpPr>
          <p:cNvPr id="41" name="Straight Arrow Connector 40"/>
          <p:cNvCxnSpPr/>
          <p:nvPr/>
        </p:nvCxnSpPr>
        <p:spPr bwMode="auto">
          <a:xfrm>
            <a:off x="7556477" y="3587516"/>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2" name="TextBox 41"/>
          <p:cNvSpPr txBox="1"/>
          <p:nvPr/>
        </p:nvSpPr>
        <p:spPr>
          <a:xfrm>
            <a:off x="7586957" y="3333100"/>
            <a:ext cx="540000" cy="276999"/>
          </a:xfrm>
          <a:prstGeom prst="rect">
            <a:avLst/>
          </a:prstGeom>
          <a:noFill/>
        </p:spPr>
        <p:txBody>
          <a:bodyPr wrap="square" rtlCol="0">
            <a:spAutoFit/>
          </a:bodyPr>
          <a:lstStyle/>
          <a:p>
            <a:r>
              <a:rPr lang="en-US" dirty="0"/>
              <a:t>SIFS</a:t>
            </a:r>
          </a:p>
        </p:txBody>
      </p:sp>
      <p:sp>
        <p:nvSpPr>
          <p:cNvPr id="43" name="TextBox 42"/>
          <p:cNvSpPr txBox="1"/>
          <p:nvPr/>
        </p:nvSpPr>
        <p:spPr>
          <a:xfrm>
            <a:off x="401519" y="3232499"/>
            <a:ext cx="540000" cy="276999"/>
          </a:xfrm>
          <a:prstGeom prst="rect">
            <a:avLst/>
          </a:prstGeom>
          <a:noFill/>
        </p:spPr>
        <p:txBody>
          <a:bodyPr wrap="square" rtlCol="0">
            <a:spAutoFit/>
          </a:bodyPr>
          <a:lstStyle/>
          <a:p>
            <a:r>
              <a:rPr lang="en-US" dirty="0"/>
              <a:t>AP</a:t>
            </a:r>
          </a:p>
        </p:txBody>
      </p:sp>
      <p:sp>
        <p:nvSpPr>
          <p:cNvPr id="44" name="TextBox 43"/>
          <p:cNvSpPr txBox="1"/>
          <p:nvPr/>
        </p:nvSpPr>
        <p:spPr>
          <a:xfrm>
            <a:off x="4752000" y="5312001"/>
            <a:ext cx="2340000" cy="276999"/>
          </a:xfrm>
          <a:prstGeom prst="rect">
            <a:avLst/>
          </a:prstGeom>
          <a:noFill/>
        </p:spPr>
        <p:txBody>
          <a:bodyPr wrap="square" rtlCol="0">
            <a:spAutoFit/>
          </a:bodyPr>
          <a:lstStyle/>
          <a:p>
            <a:r>
              <a:rPr lang="en-US" dirty="0"/>
              <a:t>TB PPDU</a:t>
            </a:r>
          </a:p>
        </p:txBody>
      </p:sp>
      <p:sp>
        <p:nvSpPr>
          <p:cNvPr id="45" name="Rectangle 44"/>
          <p:cNvSpPr/>
          <p:nvPr/>
        </p:nvSpPr>
        <p:spPr bwMode="auto">
          <a:xfrm>
            <a:off x="5105905" y="3655404"/>
            <a:ext cx="264860" cy="448056"/>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STF</a:t>
            </a:r>
          </a:p>
        </p:txBody>
      </p:sp>
      <p:sp>
        <p:nvSpPr>
          <p:cNvPr id="46" name="Rectangle 45"/>
          <p:cNvSpPr/>
          <p:nvPr/>
        </p:nvSpPr>
        <p:spPr bwMode="auto">
          <a:xfrm>
            <a:off x="5364330" y="3655693"/>
            <a:ext cx="264860" cy="448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LTF</a:t>
            </a:r>
          </a:p>
        </p:txBody>
      </p:sp>
      <p:sp>
        <p:nvSpPr>
          <p:cNvPr id="47" name="Rectangle 46"/>
          <p:cNvSpPr/>
          <p:nvPr/>
        </p:nvSpPr>
        <p:spPr bwMode="auto">
          <a:xfrm>
            <a:off x="2505802" y="3660429"/>
            <a:ext cx="444393" cy="1670421"/>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Preamble</a:t>
            </a:r>
          </a:p>
        </p:txBody>
      </p:sp>
      <p:sp>
        <p:nvSpPr>
          <p:cNvPr id="48" name="Slide Number Placeholder 5"/>
          <p:cNvSpPr>
            <a:spLocks noGrp="1"/>
          </p:cNvSpPr>
          <p:nvPr>
            <p:ph type="sldNum" sz="quarter" idx="12"/>
          </p:nvPr>
        </p:nvSpPr>
        <p:spPr>
          <a:xfrm>
            <a:off x="4402238" y="6523802"/>
            <a:ext cx="509755" cy="184666"/>
          </a:xfrm>
        </p:spPr>
        <p:txBody>
          <a:bodyPr/>
          <a:lstStyle/>
          <a:p>
            <a:pPr>
              <a:defRPr/>
            </a:pPr>
            <a:r>
              <a:rPr lang="en-US" dirty="0"/>
              <a:t>Slide </a:t>
            </a:r>
            <a:fld id="{7614916F-BBEF-4684-B6F5-1E636F42BA02}" type="slidenum">
              <a:rPr lang="en-US" smtClean="0"/>
              <a:pPr>
                <a:defRPr/>
              </a:pPr>
              <a:t>10</a:t>
            </a:fld>
            <a:endParaRPr lang="en-US" dirty="0"/>
          </a:p>
        </p:txBody>
      </p:sp>
    </p:spTree>
    <p:extLst>
      <p:ext uri="{BB962C8B-B14F-4D97-AF65-F5344CB8AC3E}">
        <p14:creationId xmlns:p14="http://schemas.microsoft.com/office/powerpoint/2010/main" val="4243365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600" dirty="0"/>
              <a:t>Regular TB PPDU Format</a:t>
            </a:r>
          </a:p>
          <a:p>
            <a:endParaRPr lang="en-US" sz="1600" dirty="0"/>
          </a:p>
          <a:p>
            <a:endParaRPr lang="en-US" sz="1600" dirty="0"/>
          </a:p>
          <a:p>
            <a:endParaRPr lang="en-US" sz="1600" dirty="0"/>
          </a:p>
          <a:p>
            <a:endParaRPr lang="en-US" sz="1600" dirty="0"/>
          </a:p>
          <a:p>
            <a:endParaRPr lang="en-US" sz="1600" dirty="0"/>
          </a:p>
          <a:p>
            <a:endParaRPr lang="en-US" sz="1600" dirty="0"/>
          </a:p>
          <a:p>
            <a:pPr lvl="1"/>
            <a:r>
              <a:rPr lang="en-US" sz="1400" dirty="0"/>
              <a:t>If there are follow-on RUs, then no need to append PE.</a:t>
            </a:r>
          </a:p>
          <a:p>
            <a:r>
              <a:rPr lang="en-US" sz="1600" dirty="0"/>
              <a:t>Structure of later resources</a:t>
            </a:r>
          </a:p>
          <a:p>
            <a:pPr lvl="1"/>
            <a:endParaRPr lang="en-US" sz="1400" dirty="0"/>
          </a:p>
          <a:p>
            <a:pPr lvl="1"/>
            <a:endParaRPr lang="en-US" sz="1400" dirty="0"/>
          </a:p>
          <a:p>
            <a:pPr lvl="1"/>
            <a:endParaRPr lang="en-US" sz="1400" dirty="0"/>
          </a:p>
          <a:p>
            <a:pPr lvl="1"/>
            <a:r>
              <a:rPr lang="en-US" sz="1400" dirty="0"/>
              <a:t>Unlike start/first position (SIFS after the trigger frame), we don’t need to have L-STF/L-LTF/L-SIG/RL-SIG/HE-SIG-A/U-SIG. These fields are for other STA that may hear the PPDU so that they can defer the transmission.</a:t>
            </a:r>
          </a:p>
          <a:p>
            <a:pPr lvl="1"/>
            <a:r>
              <a:rPr lang="en-US" sz="1400" dirty="0"/>
              <a:t>Start from EHT (or UHR) STF and LTF. Symbol duration for STF shall be same as other data symbols.</a:t>
            </a:r>
          </a:p>
          <a:p>
            <a:endParaRPr lang="en-US" sz="1600" dirty="0"/>
          </a:p>
        </p:txBody>
      </p:sp>
      <p:sp>
        <p:nvSpPr>
          <p:cNvPr id="3" name="Title 2"/>
          <p:cNvSpPr>
            <a:spLocks noGrp="1"/>
          </p:cNvSpPr>
          <p:nvPr>
            <p:ph type="title"/>
          </p:nvPr>
        </p:nvSpPr>
        <p:spPr>
          <a:xfrm>
            <a:off x="685800" y="685800"/>
            <a:ext cx="7772400" cy="685800"/>
          </a:xfrm>
        </p:spPr>
        <p:txBody>
          <a:bodyPr/>
          <a:lstStyle/>
          <a:p>
            <a:r>
              <a:rPr lang="en-US" dirty="0"/>
              <a:t>Transmission Format</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370778" y="6475414"/>
            <a:ext cx="504048" cy="184666"/>
          </a:xfrm>
        </p:spPr>
        <p:txBody>
          <a:bodyPr/>
          <a:lstStyle/>
          <a:p>
            <a:pPr>
              <a:defRPr/>
            </a:pPr>
            <a:r>
              <a:rPr lang="en-US" dirty="0"/>
              <a:t>Slide </a:t>
            </a:r>
            <a:fld id="{7614916F-BBEF-4684-B6F5-1E636F42BA02}" type="slidenum">
              <a:rPr lang="en-US" smtClean="0"/>
              <a:pPr>
                <a:defRPr/>
              </a:pPr>
              <a:t>11</a:t>
            </a:fld>
            <a:endParaRPr lang="en-US" dirty="0"/>
          </a:p>
        </p:txBody>
      </p:sp>
      <p:sp>
        <p:nvSpPr>
          <p:cNvPr id="29" name="Rectangle 28"/>
          <p:cNvSpPr/>
          <p:nvPr/>
        </p:nvSpPr>
        <p:spPr bwMode="auto">
          <a:xfrm>
            <a:off x="2738719" y="4105581"/>
            <a:ext cx="3192988" cy="720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eaLnBrk="0" hangingPunct="0"/>
            <a:r>
              <a:rPr lang="en-US" sz="1600" dirty="0">
                <a:solidFill>
                  <a:srgbClr val="000000"/>
                </a:solidFill>
              </a:rPr>
              <a:t>DATA</a:t>
            </a:r>
          </a:p>
        </p:txBody>
      </p:sp>
      <p:sp>
        <p:nvSpPr>
          <p:cNvPr id="30" name="Rectangle 29"/>
          <p:cNvSpPr/>
          <p:nvPr/>
        </p:nvSpPr>
        <p:spPr bwMode="auto">
          <a:xfrm>
            <a:off x="2734766" y="4105581"/>
            <a:ext cx="254612" cy="7200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STF</a:t>
            </a:r>
          </a:p>
        </p:txBody>
      </p:sp>
      <p:sp>
        <p:nvSpPr>
          <p:cNvPr id="31" name="Rectangle 30"/>
          <p:cNvSpPr/>
          <p:nvPr/>
        </p:nvSpPr>
        <p:spPr bwMode="auto">
          <a:xfrm>
            <a:off x="2993191" y="4105871"/>
            <a:ext cx="254612" cy="720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LTF</a:t>
            </a:r>
          </a:p>
        </p:txBody>
      </p:sp>
      <p:pic>
        <p:nvPicPr>
          <p:cNvPr id="7" name="Picture 6"/>
          <p:cNvPicPr>
            <a:picLocks noChangeAspect="1"/>
          </p:cNvPicPr>
          <p:nvPr/>
        </p:nvPicPr>
        <p:blipFill>
          <a:blip r:embed="rId2"/>
          <a:stretch>
            <a:fillRect/>
          </a:stretch>
        </p:blipFill>
        <p:spPr>
          <a:xfrm>
            <a:off x="1626655" y="1732513"/>
            <a:ext cx="5760720" cy="998003"/>
          </a:xfrm>
          <a:prstGeom prst="rect">
            <a:avLst/>
          </a:prstGeom>
        </p:spPr>
      </p:pic>
      <p:pic>
        <p:nvPicPr>
          <p:cNvPr id="8" name="Picture 7"/>
          <p:cNvPicPr>
            <a:picLocks noChangeAspect="1"/>
          </p:cNvPicPr>
          <p:nvPr/>
        </p:nvPicPr>
        <p:blipFill>
          <a:blip r:embed="rId3"/>
          <a:stretch>
            <a:fillRect/>
          </a:stretch>
        </p:blipFill>
        <p:spPr>
          <a:xfrm>
            <a:off x="1591200" y="2674500"/>
            <a:ext cx="5760720" cy="886899"/>
          </a:xfrm>
          <a:prstGeom prst="rect">
            <a:avLst/>
          </a:prstGeom>
        </p:spPr>
      </p:pic>
      <p:sp>
        <p:nvSpPr>
          <p:cNvPr id="12" name="Rectangle 11"/>
          <p:cNvSpPr/>
          <p:nvPr/>
        </p:nvSpPr>
        <p:spPr bwMode="auto">
          <a:xfrm>
            <a:off x="5935513" y="4105871"/>
            <a:ext cx="254612" cy="7200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PE</a:t>
            </a:r>
          </a:p>
        </p:txBody>
      </p:sp>
    </p:spTree>
    <p:extLst>
      <p:ext uri="{BB962C8B-B14F-4D97-AF65-F5344CB8AC3E}">
        <p14:creationId xmlns:p14="http://schemas.microsoft.com/office/powerpoint/2010/main" val="233804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RA-RU Information in User Info field</a:t>
            </a:r>
          </a:p>
          <a:p>
            <a:pPr lvl="1"/>
            <a:r>
              <a:rPr lang="en-US" dirty="0"/>
              <a:t>In .11ax and .11be, it indicates the number of contiguous RA-RUs allocated for UORA and the more RA-RU information.</a:t>
            </a:r>
          </a:p>
          <a:p>
            <a:pPr lvl="1"/>
            <a:r>
              <a:rPr lang="en-US" dirty="0"/>
              <a:t>In case of UORA, the RU Allocation subfield in the User Info field shall represent the starting RU of the set. </a:t>
            </a:r>
          </a:p>
          <a:p>
            <a:r>
              <a:rPr lang="en-US" dirty="0"/>
              <a:t>There are several options to indicate two dimensional resource unit</a:t>
            </a:r>
          </a:p>
          <a:p>
            <a:pPr lvl="1"/>
            <a:r>
              <a:rPr lang="en-US" dirty="0"/>
              <a:t>Option1. Indicate number of time domain resource unit in common info field.</a:t>
            </a:r>
          </a:p>
          <a:p>
            <a:pPr lvl="1"/>
            <a:r>
              <a:rPr lang="en-US" dirty="0"/>
              <a:t>Option 2. Indicate number of time domain and frequency domain resource unit in the RA-RU Information, e.g.</a:t>
            </a:r>
          </a:p>
          <a:p>
            <a:pPr lvl="2"/>
            <a:r>
              <a:rPr lang="en-US" dirty="0"/>
              <a:t>First one or two MSBs indicates number of time domain resource unit while other bits to indicate number of contiguous RA-RUs (frequency domain) allocated for UORA.  </a:t>
            </a:r>
          </a:p>
          <a:p>
            <a:pPr lvl="1"/>
            <a:r>
              <a:rPr lang="en-US" dirty="0"/>
              <a:t>Option 3. Using reserved or other bits to indicate number of time domain resource unit.</a:t>
            </a:r>
          </a:p>
        </p:txBody>
      </p:sp>
      <p:sp>
        <p:nvSpPr>
          <p:cNvPr id="3" name="Title 2"/>
          <p:cNvSpPr>
            <a:spLocks noGrp="1"/>
          </p:cNvSpPr>
          <p:nvPr>
            <p:ph type="title"/>
          </p:nvPr>
        </p:nvSpPr>
        <p:spPr>
          <a:xfrm>
            <a:off x="685800" y="685800"/>
            <a:ext cx="7772400" cy="685800"/>
          </a:xfrm>
        </p:spPr>
        <p:txBody>
          <a:bodyPr/>
          <a:lstStyle/>
          <a:p>
            <a:r>
              <a:rPr lang="en-US" dirty="0"/>
              <a:t>Trigger Frame</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367926" y="6475414"/>
            <a:ext cx="509755" cy="184666"/>
          </a:xfrm>
        </p:spPr>
        <p:txBody>
          <a:bodyPr/>
          <a:lstStyle/>
          <a:p>
            <a:pPr>
              <a:defRPr/>
            </a:pPr>
            <a:r>
              <a:rPr lang="en-US"/>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19518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time domain resource is divided by the number of time domain resource unit. 	</a:t>
            </a:r>
          </a:p>
          <a:p>
            <a:pPr lvl="1"/>
            <a:r>
              <a:rPr lang="en-US" dirty="0"/>
              <a:t>For example, if the number of data OFDM symbol is N</a:t>
            </a:r>
            <a:r>
              <a:rPr lang="en-US" baseline="-25000" dirty="0"/>
              <a:t>SYM</a:t>
            </a:r>
            <a:r>
              <a:rPr lang="en-US" dirty="0"/>
              <a:t> (indicated by L-Length and other variables (refer below 36-93)) and number of time domain resource unit is K, then floor((N</a:t>
            </a:r>
            <a:r>
              <a:rPr lang="en-US" baseline="-25000" dirty="0"/>
              <a:t>SYM </a:t>
            </a:r>
            <a:r>
              <a:rPr lang="en-US" dirty="0"/>
              <a:t>-(H*(K-1)))/K) where H is number of non-data for each later RA-RU. In the example in previous slide, H = 2 when number of LTF is 1 and number of STF is 1. </a:t>
            </a:r>
          </a:p>
          <a:p>
            <a:pPr lvl="2"/>
            <a:endParaRPr lang="en-US" dirty="0"/>
          </a:p>
          <a:p>
            <a:pPr lvl="1"/>
            <a:endParaRPr lang="en-US" dirty="0"/>
          </a:p>
          <a:p>
            <a:pPr lvl="1"/>
            <a:endParaRPr lang="en-US" dirty="0"/>
          </a:p>
          <a:p>
            <a:pPr lvl="1"/>
            <a:endParaRPr lang="en-US" dirty="0"/>
          </a:p>
          <a:p>
            <a:r>
              <a:rPr lang="en-US" dirty="0"/>
              <a:t>When there are multiple RA-RUs in time domain, only last RA-RU in the time domain will append PE and remaining of unused symbols, which is N</a:t>
            </a:r>
            <a:r>
              <a:rPr lang="en-US" baseline="-25000" dirty="0"/>
              <a:t>SYM</a:t>
            </a:r>
            <a:r>
              <a:rPr lang="en-US" dirty="0"/>
              <a:t> – H*(K-1) – K*floor((N</a:t>
            </a:r>
            <a:r>
              <a:rPr lang="en-US" baseline="-25000" dirty="0"/>
              <a:t>SYM </a:t>
            </a:r>
            <a:r>
              <a:rPr lang="en-US" dirty="0"/>
              <a:t>-(H*(K-1)))/K). In this case, unused symbols can be modulated same as PE.</a:t>
            </a:r>
          </a:p>
          <a:p>
            <a:r>
              <a:rPr lang="en-US" dirty="0"/>
              <a:t>Alternatively, first RA-RU in time domain may include </a:t>
            </a:r>
            <a:r>
              <a:rPr lang="en-US"/>
              <a:t>N</a:t>
            </a:r>
            <a:r>
              <a:rPr lang="en-US" baseline="-25000"/>
              <a:t>SYM</a:t>
            </a:r>
            <a:r>
              <a:rPr lang="en-US"/>
              <a:t> –H*(K-1) – </a:t>
            </a:r>
            <a:r>
              <a:rPr lang="en-US" dirty="0"/>
              <a:t>K*floor((N</a:t>
            </a:r>
            <a:r>
              <a:rPr lang="en-US" baseline="-25000" dirty="0"/>
              <a:t>SYM </a:t>
            </a:r>
            <a:r>
              <a:rPr lang="en-US" dirty="0"/>
              <a:t>-(H*(K-1)))/K) more symbols than later RA-RU.</a:t>
            </a:r>
          </a:p>
        </p:txBody>
      </p:sp>
      <p:sp>
        <p:nvSpPr>
          <p:cNvPr id="3" name="Title 2"/>
          <p:cNvSpPr>
            <a:spLocks noGrp="1"/>
          </p:cNvSpPr>
          <p:nvPr>
            <p:ph type="title"/>
          </p:nvPr>
        </p:nvSpPr>
        <p:spPr>
          <a:xfrm>
            <a:off x="685800" y="685800"/>
            <a:ext cx="7772400" cy="685800"/>
          </a:xfrm>
        </p:spPr>
        <p:txBody>
          <a:bodyPr/>
          <a:lstStyle/>
          <a:p>
            <a:r>
              <a:rPr lang="en-US" dirty="0"/>
              <a:t>Number of OFDM Symbols</a:t>
            </a:r>
          </a:p>
        </p:txBody>
      </p:sp>
      <p:sp>
        <p:nvSpPr>
          <p:cNvPr id="4" name="Date Placeholder 3"/>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367926" y="6475414"/>
            <a:ext cx="509755" cy="184666"/>
          </a:xfrm>
        </p:spPr>
        <p:txBody>
          <a:bodyPr/>
          <a:lstStyle/>
          <a:p>
            <a:pPr>
              <a:defRPr/>
            </a:pPr>
            <a:r>
              <a:rPr lang="en-US"/>
              <a:t>Slide </a:t>
            </a:r>
            <a:fld id="{7614916F-BBEF-4684-B6F5-1E636F42BA02}" type="slidenum">
              <a:rPr lang="en-US" smtClean="0"/>
              <a:pPr>
                <a:defRPr/>
              </a:pPr>
              <a:t>13</a:t>
            </a:fld>
            <a:endParaRPr lang="en-US"/>
          </a:p>
        </p:txBody>
      </p:sp>
      <p:pic>
        <p:nvPicPr>
          <p:cNvPr id="7" name="Picture 6"/>
          <p:cNvPicPr>
            <a:picLocks noChangeAspect="1"/>
          </p:cNvPicPr>
          <p:nvPr/>
        </p:nvPicPr>
        <p:blipFill>
          <a:blip r:embed="rId2"/>
          <a:stretch>
            <a:fillRect/>
          </a:stretch>
        </p:blipFill>
        <p:spPr>
          <a:xfrm>
            <a:off x="1830388" y="3337236"/>
            <a:ext cx="5029200" cy="869331"/>
          </a:xfrm>
          <a:prstGeom prst="rect">
            <a:avLst/>
          </a:prstGeom>
        </p:spPr>
      </p:pic>
    </p:spTree>
    <p:extLst>
      <p:ext uri="{BB962C8B-B14F-4D97-AF65-F5344CB8AC3E}">
        <p14:creationId xmlns:p14="http://schemas.microsoft.com/office/powerpoint/2010/main" val="2786684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B7E1F5-2DB0-4C43-9DC6-C6E801DF1D47}"/>
              </a:ext>
            </a:extLst>
          </p:cNvPr>
          <p:cNvSpPr>
            <a:spLocks noGrp="1"/>
          </p:cNvSpPr>
          <p:nvPr>
            <p:ph idx="1"/>
          </p:nvPr>
        </p:nvSpPr>
        <p:spPr/>
        <p:txBody>
          <a:bodyPr/>
          <a:lstStyle/>
          <a:p>
            <a:r>
              <a:rPr lang="en-US" dirty="0"/>
              <a:t>Introduced the concept of two dimensional PPDU, where RUs are not only assigned in frequency domain but also in time domain for uplink transmissions</a:t>
            </a:r>
          </a:p>
          <a:p>
            <a:r>
              <a:rPr lang="en-US" dirty="0"/>
              <a:t>Having the ability for a STA to access an RA in the middle of PPDU would enable transmission of late-arriving low-latency MSDUs to be transmitted in a timely manner</a:t>
            </a:r>
          </a:p>
          <a:p>
            <a:r>
              <a:rPr lang="en-US" dirty="0"/>
              <a:t>Use of UORA allows random access of the STAs that may not have been originally granted an RU within the PPDU</a:t>
            </a:r>
          </a:p>
        </p:txBody>
      </p:sp>
      <p:sp>
        <p:nvSpPr>
          <p:cNvPr id="3" name="Title 2">
            <a:extLst>
              <a:ext uri="{FF2B5EF4-FFF2-40B4-BE49-F238E27FC236}">
                <a16:creationId xmlns:a16="http://schemas.microsoft.com/office/drawing/2014/main" id="{8418DA94-17F8-4655-AE63-DEDFC0562EE7}"/>
              </a:ext>
            </a:extLst>
          </p:cNvPr>
          <p:cNvSpPr>
            <a:spLocks noGrp="1"/>
          </p:cNvSpPr>
          <p:nvPr>
            <p:ph type="title"/>
          </p:nvPr>
        </p:nvSpPr>
        <p:spPr>
          <a:xfrm>
            <a:off x="685800" y="685800"/>
            <a:ext cx="7772400" cy="685800"/>
          </a:xfrm>
        </p:spPr>
        <p:txBody>
          <a:bodyPr/>
          <a:lstStyle/>
          <a:p>
            <a:r>
              <a:rPr lang="en-US" dirty="0"/>
              <a:t>Summary and Conclusions</a:t>
            </a:r>
          </a:p>
        </p:txBody>
      </p:sp>
      <p:sp>
        <p:nvSpPr>
          <p:cNvPr id="4" name="Date Placeholder 3">
            <a:extLst>
              <a:ext uri="{FF2B5EF4-FFF2-40B4-BE49-F238E27FC236}">
                <a16:creationId xmlns:a16="http://schemas.microsoft.com/office/drawing/2014/main" id="{81044940-2F3D-46AF-BF11-BCB0D2A7EA13}"/>
              </a:ext>
            </a:extLst>
          </p:cNvPr>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a:extLst>
              <a:ext uri="{FF2B5EF4-FFF2-40B4-BE49-F238E27FC236}">
                <a16:creationId xmlns:a16="http://schemas.microsoft.com/office/drawing/2014/main" id="{B4013388-3A53-4F13-AE1B-A93250935082}"/>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4297016F-38B5-4673-8088-37AA9C4FABB8}"/>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14</a:t>
            </a:fld>
            <a:endParaRPr lang="en-US"/>
          </a:p>
        </p:txBody>
      </p:sp>
    </p:spTree>
    <p:extLst>
      <p:ext uri="{BB962C8B-B14F-4D97-AF65-F5344CB8AC3E}">
        <p14:creationId xmlns:p14="http://schemas.microsoft.com/office/powerpoint/2010/main" val="3036798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BBF821-B774-4F0A-BD60-1B3B2773D638}"/>
              </a:ext>
            </a:extLst>
          </p:cNvPr>
          <p:cNvSpPr>
            <a:spLocks noGrp="1"/>
          </p:cNvSpPr>
          <p:nvPr>
            <p:ph idx="1"/>
          </p:nvPr>
        </p:nvSpPr>
        <p:spPr/>
        <p:txBody>
          <a:bodyPr/>
          <a:lstStyle/>
          <a:p>
            <a:r>
              <a:rPr lang="en-US" dirty="0"/>
              <a:t>Are you in favor of supporting the concept of two dimensional PPDUs for uplink transmissions in </a:t>
            </a:r>
            <a:r>
              <a:rPr lang="en-US" dirty="0" err="1"/>
              <a:t>TGbn</a:t>
            </a:r>
            <a:r>
              <a:rPr lang="en-US" dirty="0"/>
              <a:t>?</a:t>
            </a:r>
          </a:p>
          <a:p>
            <a:endParaRPr lang="en-US" dirty="0"/>
          </a:p>
          <a:p>
            <a:r>
              <a:rPr lang="en-US" dirty="0"/>
              <a:t>Yes:</a:t>
            </a:r>
          </a:p>
          <a:p>
            <a:r>
              <a:rPr lang="en-US" dirty="0"/>
              <a:t>No: </a:t>
            </a:r>
          </a:p>
          <a:p>
            <a:r>
              <a:rPr lang="en-US" dirty="0"/>
              <a:t>Abstain:</a:t>
            </a:r>
          </a:p>
          <a:p>
            <a:endParaRPr lang="en-US" dirty="0"/>
          </a:p>
        </p:txBody>
      </p:sp>
      <p:sp>
        <p:nvSpPr>
          <p:cNvPr id="3" name="Title 2">
            <a:extLst>
              <a:ext uri="{FF2B5EF4-FFF2-40B4-BE49-F238E27FC236}">
                <a16:creationId xmlns:a16="http://schemas.microsoft.com/office/drawing/2014/main" id="{4C1E32A7-0900-4B69-B406-88C1C3E09285}"/>
              </a:ext>
            </a:extLst>
          </p:cNvPr>
          <p:cNvSpPr>
            <a:spLocks noGrp="1"/>
          </p:cNvSpPr>
          <p:nvPr>
            <p:ph type="title"/>
          </p:nvPr>
        </p:nvSpPr>
        <p:spPr>
          <a:xfrm>
            <a:off x="685800" y="685800"/>
            <a:ext cx="7772400" cy="685800"/>
          </a:xfrm>
        </p:spPr>
        <p:txBody>
          <a:bodyPr/>
          <a:lstStyle/>
          <a:p>
            <a:r>
              <a:rPr lang="en-US" dirty="0"/>
              <a:t>Straw Poll</a:t>
            </a:r>
          </a:p>
        </p:txBody>
      </p:sp>
      <p:sp>
        <p:nvSpPr>
          <p:cNvPr id="4" name="Date Placeholder 3">
            <a:extLst>
              <a:ext uri="{FF2B5EF4-FFF2-40B4-BE49-F238E27FC236}">
                <a16:creationId xmlns:a16="http://schemas.microsoft.com/office/drawing/2014/main" id="{B5D033C1-077C-4460-98B2-E9E258FA5FA6}"/>
              </a:ext>
            </a:extLst>
          </p:cNvPr>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a:extLst>
              <a:ext uri="{FF2B5EF4-FFF2-40B4-BE49-F238E27FC236}">
                <a16:creationId xmlns:a16="http://schemas.microsoft.com/office/drawing/2014/main" id="{A498B57A-04D4-4A38-8FE2-730D9686C32A}"/>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8F4919D5-4334-450F-8000-3DE5C334831B}"/>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15</a:t>
            </a:fld>
            <a:endParaRPr lang="en-US"/>
          </a:p>
        </p:txBody>
      </p:sp>
    </p:spTree>
    <p:extLst>
      <p:ext uri="{BB962C8B-B14F-4D97-AF65-F5344CB8AC3E}">
        <p14:creationId xmlns:p14="http://schemas.microsoft.com/office/powerpoint/2010/main" val="346124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marL="0" indent="0">
              <a:buNone/>
            </a:pPr>
            <a:r>
              <a:rPr lang="en-US" altLang="ko-KR" dirty="0">
                <a:ea typeface="굴림" panose="020B0600000101010101" pitchFamily="50" charset="-127"/>
              </a:rPr>
              <a:t>[1] 11-23/0480r3, UHR Proposed PAR</a:t>
            </a:r>
          </a:p>
          <a:p>
            <a:pPr marL="0" indent="0">
              <a:buNone/>
            </a:pPr>
            <a:r>
              <a:rPr lang="en-US" altLang="ko-KR" dirty="0">
                <a:ea typeface="굴림" panose="020B0600000101010101" pitchFamily="50" charset="-127"/>
              </a:rPr>
              <a:t>[2] 11-22/1393r0, Latency Reduction Scheme for UHR</a:t>
            </a:r>
          </a:p>
          <a:p>
            <a:pPr marL="0" indent="0">
              <a:buNone/>
            </a:pPr>
            <a:r>
              <a:rPr lang="en-US" altLang="ko-KR" dirty="0"/>
              <a:t>[3] 11-20/674r3, “Forward Compatible OFDMA”</a:t>
            </a:r>
          </a:p>
          <a:p>
            <a:pPr marL="0" indent="0">
              <a:buNone/>
            </a:pPr>
            <a:r>
              <a:rPr lang="en-US" altLang="ko-KR" dirty="0"/>
              <a:t>[4] 11-20/693r1, “Aggregated PPDU for Large BW”</a:t>
            </a:r>
          </a:p>
          <a:p>
            <a:pPr marL="0" indent="0">
              <a:buNone/>
            </a:pPr>
            <a:r>
              <a:rPr lang="en-US" altLang="ko-KR" dirty="0"/>
              <a:t>[5] 11-21/670r0, “F</a:t>
            </a:r>
            <a:r>
              <a:rPr lang="en-US" altLang="zh-CN" dirty="0"/>
              <a:t>urther Improve Latency Performance in 11be”</a:t>
            </a:r>
          </a:p>
          <a:p>
            <a:pPr marL="0" indent="0">
              <a:buNone/>
            </a:pPr>
            <a:r>
              <a:rPr lang="en-US" altLang="zh-CN" dirty="0"/>
              <a:t>[6] 11-23/1229r1, “</a:t>
            </a:r>
            <a:r>
              <a:rPr lang="en-US" altLang="ko-KR" dirty="0"/>
              <a:t>Preemption for low latency application (Follow up)”</a:t>
            </a:r>
          </a:p>
          <a:p>
            <a:pPr marL="0" indent="0">
              <a:buNone/>
            </a:pPr>
            <a:r>
              <a:rPr lang="en-US" altLang="zh-CN" dirty="0"/>
              <a:t>[7] 11-23/1174r0, “</a:t>
            </a:r>
            <a:r>
              <a:rPr lang="en-US" altLang="ko-KR" dirty="0"/>
              <a:t>TXOP preemption follow up”</a:t>
            </a:r>
          </a:p>
          <a:p>
            <a:pPr marL="0" indent="0">
              <a:buNone/>
            </a:pPr>
            <a:r>
              <a:rPr lang="en-US" altLang="zh-CN" dirty="0"/>
              <a:t>[8] 11-23/1194r0, “Overlapped indication to support preemption”</a:t>
            </a:r>
          </a:p>
          <a:p>
            <a:pPr marL="0" indent="0">
              <a:buNone/>
            </a:pPr>
            <a:r>
              <a:rPr lang="en-US" altLang="zh-CN" dirty="0"/>
              <a:t>[9] 11-23/1242r1, “</a:t>
            </a:r>
            <a:r>
              <a:rPr lang="en-US" altLang="ko-KR" dirty="0"/>
              <a:t>Considerations on Inter-PPDU based Preemption Scheme”</a:t>
            </a:r>
            <a:endParaRPr lang="en-US" altLang="zh-CN" dirty="0"/>
          </a:p>
        </p:txBody>
      </p:sp>
      <p:sp>
        <p:nvSpPr>
          <p:cNvPr id="3" name="제목 2"/>
          <p:cNvSpPr>
            <a:spLocks noGrp="1"/>
          </p:cNvSpPr>
          <p:nvPr>
            <p:ph type="title"/>
          </p:nvPr>
        </p:nvSpPr>
        <p:spPr/>
        <p:txBody>
          <a:bodyPr/>
          <a:lstStyle/>
          <a:p>
            <a:r>
              <a:rPr lang="en-US" altLang="ko-KR" dirty="0"/>
              <a:t>Reference</a:t>
            </a:r>
            <a:endParaRPr lang="ko-KR" altLang="en-US" dirty="0"/>
          </a:p>
        </p:txBody>
      </p:sp>
      <p:sp>
        <p:nvSpPr>
          <p:cNvPr id="4" name="날짜 개체 틀 3"/>
          <p:cNvSpPr>
            <a:spLocks noGrp="1"/>
          </p:cNvSpPr>
          <p:nvPr>
            <p:ph type="dt" sz="half" idx="10"/>
          </p:nvPr>
        </p:nvSpPr>
        <p:spPr/>
        <p:txBody>
          <a:bodyPr/>
          <a:lstStyle/>
          <a:p>
            <a:pPr>
              <a:defRPr/>
            </a:pPr>
            <a:r>
              <a:rPr lang="en-US" altLang="ko-KR"/>
              <a:t>September 2023</a:t>
            </a:r>
            <a:endParaRPr lang="en-US" dirty="0"/>
          </a:p>
        </p:txBody>
      </p:sp>
      <p:sp>
        <p:nvSpPr>
          <p:cNvPr id="5" name="바닥글 개체 틀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슬라이드 번호 개체 틀 5"/>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Tree>
    <p:extLst>
      <p:ext uri="{BB962C8B-B14F-4D97-AF65-F5344CB8AC3E}">
        <p14:creationId xmlns:p14="http://schemas.microsoft.com/office/powerpoint/2010/main" val="139738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a:t>One of the main objectives in UHR is low latency as described in UHR proposed PAR document [1].</a:t>
            </a:r>
          </a:p>
          <a:p>
            <a:endParaRPr lang="en-US" altLang="ko-KR" dirty="0"/>
          </a:p>
          <a:p>
            <a:r>
              <a:rPr lang="en-US" altLang="ko-KR" dirty="0"/>
              <a:t>Various latency reduction technologies were introduced in many UHR contributions [2-9].</a:t>
            </a:r>
          </a:p>
          <a:p>
            <a:endParaRPr lang="en-US" altLang="ko-KR" dirty="0"/>
          </a:p>
          <a:p>
            <a:r>
              <a:rPr lang="en-US" altLang="ko-KR" dirty="0"/>
              <a:t>We briefly introduced two dimensional (2D) resource unit for uplink transmissions in [2] as one of solutions to allow transmitting latency-sensitive data in the middle of ongoing TB PPDU.</a:t>
            </a:r>
          </a:p>
          <a:p>
            <a:endParaRPr lang="en-US" altLang="ko-KR" dirty="0"/>
          </a:p>
          <a:p>
            <a:r>
              <a:rPr lang="en-US" altLang="ko-KR" dirty="0"/>
              <a:t>In this contribution, we discuss an uplink </a:t>
            </a:r>
            <a:r>
              <a:rPr lang="en-US" dirty="0"/>
              <a:t>two dimensional resource allocation </a:t>
            </a:r>
            <a:r>
              <a:rPr lang="en-US" altLang="ko-KR" dirty="0"/>
              <a:t>(UL OFDMA) </a:t>
            </a:r>
            <a:r>
              <a:rPr lang="en-US" dirty="0"/>
              <a:t>in more detail.</a:t>
            </a:r>
            <a:endParaRPr lang="en-US" altLang="ko-KR" dirty="0"/>
          </a:p>
          <a:p>
            <a:pPr lvl="1"/>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ko-KR" altLang="en-US" dirty="0"/>
          </a:p>
        </p:txBody>
      </p:sp>
      <p:sp>
        <p:nvSpPr>
          <p:cNvPr id="4" name="날짜 개체 틀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슬라이드 번호 개체 틀 4"/>
          <p:cNvSpPr>
            <a:spLocks noGrp="1"/>
          </p:cNvSpPr>
          <p:nvPr>
            <p:ph type="sldNum" sz="quarter" idx="12"/>
          </p:nvPr>
        </p:nvSpPr>
        <p:spPr>
          <a:xfrm>
            <a:off x="4393698" y="6475414"/>
            <a:ext cx="432811" cy="184666"/>
          </a:xfrm>
        </p:spPr>
        <p:txBody>
          <a:bodyPr/>
          <a:lstStyle/>
          <a:p>
            <a:pPr>
              <a:defRPr/>
            </a:pPr>
            <a:r>
              <a:rPr lang="en-US"/>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7" y="6475414"/>
            <a:ext cx="1648400" cy="184666"/>
          </a:xfrm>
        </p:spPr>
        <p:txBody>
          <a:bodyPr/>
          <a:lstStyle/>
          <a:p>
            <a:pPr>
              <a:defRPr/>
            </a:pPr>
            <a:r>
              <a:rPr lang="en-US" altLang="ko-KR"/>
              <a:t>Srinivas Kandala, Samsung</a:t>
            </a:r>
            <a:endParaRPr lang="en-US" altLang="ko-KR" dirty="0"/>
          </a:p>
        </p:txBody>
      </p:sp>
    </p:spTree>
    <p:extLst>
      <p:ext uri="{BB962C8B-B14F-4D97-AF65-F5344CB8AC3E}">
        <p14:creationId xmlns:p14="http://schemas.microsoft.com/office/powerpoint/2010/main" val="163489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t>UL MU operation allows an AP to solicit simultaneous immediate response frames from one or more non-AP HE STAs.</a:t>
            </a:r>
          </a:p>
          <a:p>
            <a:endParaRPr lang="en-US" dirty="0"/>
          </a:p>
        </p:txBody>
      </p:sp>
      <p:sp>
        <p:nvSpPr>
          <p:cNvPr id="3" name="Title 2"/>
          <p:cNvSpPr>
            <a:spLocks noGrp="1"/>
          </p:cNvSpPr>
          <p:nvPr>
            <p:ph type="title"/>
          </p:nvPr>
        </p:nvSpPr>
        <p:spPr>
          <a:xfrm>
            <a:off x="685800" y="685800"/>
            <a:ext cx="7772400" cy="685800"/>
          </a:xfrm>
        </p:spPr>
        <p:txBody>
          <a:bodyPr/>
          <a:lstStyle/>
          <a:p>
            <a:r>
              <a:rPr lang="en-US" dirty="0"/>
              <a:t>Recap: UL OFDMA</a:t>
            </a:r>
          </a:p>
        </p:txBody>
      </p:sp>
      <p:sp>
        <p:nvSpPr>
          <p:cNvPr id="4" name="Date Placeholder 3"/>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3</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3243153085"/>
              </p:ext>
            </p:extLst>
          </p:nvPr>
        </p:nvGraphicFramePr>
        <p:xfrm>
          <a:off x="2507960" y="3342673"/>
          <a:ext cx="4336403" cy="445453"/>
        </p:xfrm>
        <a:graphic>
          <a:graphicData uri="http://schemas.openxmlformats.org/drawingml/2006/table">
            <a:tbl>
              <a:tblPr firstRow="1" bandRow="1">
                <a:tableStyleId>{5940675A-B579-460E-94D1-54222C63F5DA}</a:tableStyleId>
              </a:tblPr>
              <a:tblGrid>
                <a:gridCol w="4336403">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RU1 (non-AP</a:t>
                      </a:r>
                      <a:r>
                        <a:rPr lang="en-US" sz="1200" baseline="0" dirty="0">
                          <a:solidFill>
                            <a:schemeClr val="tx1"/>
                          </a:solidFill>
                        </a:rPr>
                        <a:t> STA1)</a:t>
                      </a:r>
                      <a:endParaRPr lang="en-US" sz="1200" dirty="0">
                        <a:solidFill>
                          <a:schemeClr val="tx1"/>
                        </a:solidFill>
                      </a:endParaRPr>
                    </a:p>
                  </a:txBody>
                  <a:tcPr marL="68580" marR="68580" marT="34291" marB="34291"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2176526052"/>
              </p:ext>
            </p:extLst>
          </p:nvPr>
        </p:nvGraphicFramePr>
        <p:xfrm>
          <a:off x="2507960" y="3785233"/>
          <a:ext cx="4336403" cy="441771"/>
        </p:xfrm>
        <a:graphic>
          <a:graphicData uri="http://schemas.openxmlformats.org/drawingml/2006/table">
            <a:tbl>
              <a:tblPr firstRow="1" bandRow="1">
                <a:tableStyleId>{5940675A-B579-460E-94D1-54222C63F5DA}</a:tableStyleId>
              </a:tblPr>
              <a:tblGrid>
                <a:gridCol w="4336403">
                  <a:extLst>
                    <a:ext uri="{9D8B030D-6E8A-4147-A177-3AD203B41FA5}">
                      <a16:colId xmlns:a16="http://schemas.microsoft.com/office/drawing/2014/main" val="1024272082"/>
                    </a:ext>
                  </a:extLst>
                </a:gridCol>
              </a:tblGrid>
              <a:tr h="441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RU2  (non-AP</a:t>
                      </a:r>
                      <a:r>
                        <a:rPr lang="en-US" sz="1200" baseline="0" dirty="0">
                          <a:solidFill>
                            <a:schemeClr val="tx1"/>
                          </a:solidFill>
                        </a:rPr>
                        <a:t> STA2)</a:t>
                      </a:r>
                      <a:endParaRPr lang="en-US" sz="1200" dirty="0">
                        <a:solidFill>
                          <a:schemeClr val="tx1"/>
                        </a:solidFill>
                      </a:endParaRPr>
                    </a:p>
                  </a:txBody>
                  <a:tcPr marL="68580" marR="68580" marT="34291" marB="34291"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729608612"/>
              </p:ext>
            </p:extLst>
          </p:nvPr>
        </p:nvGraphicFramePr>
        <p:xfrm>
          <a:off x="2507960" y="4227003"/>
          <a:ext cx="4336403" cy="791540"/>
        </p:xfrm>
        <a:graphic>
          <a:graphicData uri="http://schemas.openxmlformats.org/drawingml/2006/table">
            <a:tbl>
              <a:tblPr firstRow="1" bandRow="1">
                <a:tableStyleId>{5940675A-B579-460E-94D1-54222C63F5DA}</a:tableStyleId>
              </a:tblPr>
              <a:tblGrid>
                <a:gridCol w="4336403">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RU3  (non-AP</a:t>
                      </a:r>
                      <a:r>
                        <a:rPr lang="en-US" sz="1200" baseline="0" dirty="0">
                          <a:solidFill>
                            <a:schemeClr val="tx1"/>
                          </a:solidFill>
                        </a:rPr>
                        <a:t> STA3)</a:t>
                      </a:r>
                      <a:endParaRPr lang="en-US" sz="1200" dirty="0">
                        <a:solidFill>
                          <a:schemeClr val="tx1"/>
                        </a:solidFill>
                      </a:endParaRPr>
                    </a:p>
                  </a:txBody>
                  <a:tcPr marL="68580" marR="68580" marT="34291" marB="34291" anchor="ctr">
                    <a:solidFill>
                      <a:schemeClr val="accent3">
                        <a:lumMod val="95000"/>
                      </a:schemeClr>
                    </a:solidFill>
                  </a:tcPr>
                </a:tc>
                <a:extLst>
                  <a:ext uri="{0D108BD9-81ED-4DB2-BD59-A6C34878D82A}">
                    <a16:rowId xmlns:a16="http://schemas.microsoft.com/office/drawing/2014/main" val="3507260615"/>
                  </a:ext>
                </a:extLst>
              </a:tr>
            </a:tbl>
          </a:graphicData>
        </a:graphic>
      </p:graphicFrame>
      <p:graphicFrame>
        <p:nvGraphicFramePr>
          <p:cNvPr id="23" name="Table 22">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333598681"/>
              </p:ext>
            </p:extLst>
          </p:nvPr>
        </p:nvGraphicFramePr>
        <p:xfrm>
          <a:off x="1022074" y="2841523"/>
          <a:ext cx="849929" cy="434342"/>
        </p:xfrm>
        <a:graphic>
          <a:graphicData uri="http://schemas.openxmlformats.org/drawingml/2006/table">
            <a:tbl>
              <a:tblPr firstRow="1" bandRow="1">
                <a:tableStyleId>{5940675A-B579-460E-94D1-54222C63F5DA}</a:tableStyleId>
              </a:tblPr>
              <a:tblGrid>
                <a:gridCol w="849929">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Trigger</a:t>
                      </a:r>
                      <a:r>
                        <a:rPr lang="en-US" sz="1200" baseline="0" dirty="0">
                          <a:solidFill>
                            <a:schemeClr val="tx1"/>
                          </a:solidFill>
                        </a:rPr>
                        <a:t> Frame</a:t>
                      </a:r>
                      <a:endParaRPr lang="en-US" sz="1200" dirty="0">
                        <a:solidFill>
                          <a:schemeClr val="tx1"/>
                        </a:solidFill>
                      </a:endParaRPr>
                    </a:p>
                  </a:txBody>
                  <a:tcPr marL="68580" marR="68580" marT="34291" marB="34291" anchor="ctr">
                    <a:solidFill>
                      <a:srgbClr val="FFFF00"/>
                    </a:solidFill>
                  </a:tcPr>
                </a:tc>
                <a:extLst>
                  <a:ext uri="{0D108BD9-81ED-4DB2-BD59-A6C34878D82A}">
                    <a16:rowId xmlns:a16="http://schemas.microsoft.com/office/drawing/2014/main" val="3507260615"/>
                  </a:ext>
                </a:extLst>
              </a:tr>
            </a:tbl>
          </a:graphicData>
        </a:graphic>
      </p:graphicFrame>
      <p:graphicFrame>
        <p:nvGraphicFramePr>
          <p:cNvPr id="24" name="Table 23">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624362010"/>
              </p:ext>
            </p:extLst>
          </p:nvPr>
        </p:nvGraphicFramePr>
        <p:xfrm>
          <a:off x="7493221" y="2841523"/>
          <a:ext cx="901913" cy="434342"/>
        </p:xfrm>
        <a:graphic>
          <a:graphicData uri="http://schemas.openxmlformats.org/drawingml/2006/table">
            <a:tbl>
              <a:tblPr firstRow="1" bandRow="1">
                <a:tableStyleId>{5940675A-B579-460E-94D1-54222C63F5DA}</a:tableStyleId>
              </a:tblPr>
              <a:tblGrid>
                <a:gridCol w="901913">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Multi-STA </a:t>
                      </a:r>
                    </a:p>
                    <a:p>
                      <a:pPr algn="ctr"/>
                      <a:r>
                        <a:rPr lang="en-US" sz="1200" dirty="0">
                          <a:solidFill>
                            <a:schemeClr val="tx1"/>
                          </a:solidFill>
                        </a:rPr>
                        <a:t>Block ACK</a:t>
                      </a:r>
                    </a:p>
                  </a:txBody>
                  <a:tcPr marL="68580" marR="68580" marT="34291" marB="34291" anchor="ctr">
                    <a:solidFill>
                      <a:srgbClr val="FFC000"/>
                    </a:solidFill>
                  </a:tcPr>
                </a:tc>
                <a:extLst>
                  <a:ext uri="{0D108BD9-81ED-4DB2-BD59-A6C34878D82A}">
                    <a16:rowId xmlns:a16="http://schemas.microsoft.com/office/drawing/2014/main" val="3507260615"/>
                  </a:ext>
                </a:extLst>
              </a:tr>
            </a:tbl>
          </a:graphicData>
        </a:graphic>
      </p:graphicFrame>
      <p:cxnSp>
        <p:nvCxnSpPr>
          <p:cNvPr id="26" name="Straight Arrow Connector 25"/>
          <p:cNvCxnSpPr/>
          <p:nvPr/>
        </p:nvCxnSpPr>
        <p:spPr bwMode="auto">
          <a:xfrm>
            <a:off x="1922071" y="3275861"/>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1952551" y="3021446"/>
            <a:ext cx="540000" cy="276999"/>
          </a:xfrm>
          <a:prstGeom prst="rect">
            <a:avLst/>
          </a:prstGeom>
          <a:noFill/>
        </p:spPr>
        <p:txBody>
          <a:bodyPr wrap="square" rtlCol="0">
            <a:spAutoFit/>
          </a:bodyPr>
          <a:lstStyle/>
          <a:p>
            <a:r>
              <a:rPr lang="en-US" dirty="0"/>
              <a:t>SIFS</a:t>
            </a:r>
          </a:p>
        </p:txBody>
      </p:sp>
      <p:cxnSp>
        <p:nvCxnSpPr>
          <p:cNvPr id="28" name="Straight Arrow Connector 27"/>
          <p:cNvCxnSpPr/>
          <p:nvPr/>
        </p:nvCxnSpPr>
        <p:spPr bwMode="auto">
          <a:xfrm>
            <a:off x="6879607" y="3275211"/>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9" name="TextBox 28"/>
          <p:cNvSpPr txBox="1"/>
          <p:nvPr/>
        </p:nvSpPr>
        <p:spPr>
          <a:xfrm>
            <a:off x="6910087" y="3020795"/>
            <a:ext cx="540000" cy="276999"/>
          </a:xfrm>
          <a:prstGeom prst="rect">
            <a:avLst/>
          </a:prstGeom>
          <a:noFill/>
        </p:spPr>
        <p:txBody>
          <a:bodyPr wrap="square" rtlCol="0">
            <a:spAutoFit/>
          </a:bodyPr>
          <a:lstStyle/>
          <a:p>
            <a:r>
              <a:rPr lang="en-US" dirty="0"/>
              <a:t>SIFS</a:t>
            </a:r>
          </a:p>
        </p:txBody>
      </p:sp>
      <p:sp>
        <p:nvSpPr>
          <p:cNvPr id="30" name="TextBox 29"/>
          <p:cNvSpPr txBox="1"/>
          <p:nvPr/>
        </p:nvSpPr>
        <p:spPr>
          <a:xfrm>
            <a:off x="401519" y="2920194"/>
            <a:ext cx="540000" cy="276999"/>
          </a:xfrm>
          <a:prstGeom prst="rect">
            <a:avLst/>
          </a:prstGeom>
          <a:noFill/>
        </p:spPr>
        <p:txBody>
          <a:bodyPr wrap="square" rtlCol="0">
            <a:spAutoFit/>
          </a:bodyPr>
          <a:lstStyle/>
          <a:p>
            <a:r>
              <a:rPr lang="en-US" dirty="0"/>
              <a:t>AP</a:t>
            </a:r>
          </a:p>
        </p:txBody>
      </p:sp>
      <p:sp>
        <p:nvSpPr>
          <p:cNvPr id="31" name="TextBox 30"/>
          <p:cNvSpPr txBox="1"/>
          <p:nvPr/>
        </p:nvSpPr>
        <p:spPr>
          <a:xfrm>
            <a:off x="4185232" y="5132004"/>
            <a:ext cx="2340000" cy="276999"/>
          </a:xfrm>
          <a:prstGeom prst="rect">
            <a:avLst/>
          </a:prstGeom>
          <a:noFill/>
        </p:spPr>
        <p:txBody>
          <a:bodyPr wrap="square" rtlCol="0">
            <a:spAutoFit/>
          </a:bodyPr>
          <a:lstStyle/>
          <a:p>
            <a:r>
              <a:rPr lang="en-US" dirty="0"/>
              <a:t>HE TB PPDU</a:t>
            </a:r>
          </a:p>
        </p:txBody>
      </p:sp>
    </p:spTree>
    <p:extLst>
      <p:ext uri="{BB962C8B-B14F-4D97-AF65-F5344CB8AC3E}">
        <p14:creationId xmlns:p14="http://schemas.microsoft.com/office/powerpoint/2010/main" val="239404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0" dirty="0"/>
              <a:t>An HE AP may transmit a Basic Trigger frame, BQRP Trigger frame or BSRP Trigger frame that contains one or more RUs for random access. </a:t>
            </a:r>
          </a:p>
          <a:p>
            <a:r>
              <a:rPr lang="en-US" b="0" dirty="0"/>
              <a:t>An AP that transmits a Trigger frame that is not a Basic Trigger frame shall not set the AID12 subfield of any User Info field of the frame to indicate allocation of one or more RA-RUs for unassociated STAs.</a:t>
            </a:r>
          </a:p>
          <a:p>
            <a:r>
              <a:rPr lang="en-US" b="0" dirty="0"/>
              <a:t>An AP that transmits a Trigger frame that is not a Basic Trigger frame, BQRP Trigger frame or BSRP Trigger frame shall not set the AID12 subfield of any User Info field of the frame to indicate allocation of one or more RA-RUs for associated STAs.</a:t>
            </a:r>
          </a:p>
        </p:txBody>
      </p:sp>
      <p:sp>
        <p:nvSpPr>
          <p:cNvPr id="3" name="Title 2"/>
          <p:cNvSpPr>
            <a:spLocks noGrp="1"/>
          </p:cNvSpPr>
          <p:nvPr>
            <p:ph type="title"/>
          </p:nvPr>
        </p:nvSpPr>
        <p:spPr>
          <a:xfrm>
            <a:off x="685800" y="685800"/>
            <a:ext cx="7772400" cy="685800"/>
          </a:xfrm>
        </p:spPr>
        <p:txBody>
          <a:bodyPr/>
          <a:lstStyle/>
          <a:p>
            <a:r>
              <a:rPr lang="en-US" dirty="0"/>
              <a:t>Recap: UL OFDMA-based random access (UORA)</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397080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0" dirty="0"/>
              <a:t>An HE AP may allocate a contiguous set of RUs for random access by setting the Number Of RA-RU subfield in the User Info field of the Trigger frame to a value greater than 1.</a:t>
            </a:r>
          </a:p>
          <a:p>
            <a:r>
              <a:rPr lang="en-US" b="0" dirty="0"/>
              <a:t>The RA-RU indicated by the RU Allocation subfield in the User Info field shall represent the starting RU of the set. </a:t>
            </a:r>
          </a:p>
          <a:p>
            <a:r>
              <a:rPr lang="en-US" b="0" dirty="0"/>
              <a:t>The size of all RA-RUs in the set shall be the same and equal to the size of the RA-RU indicated by the RU Allocation subfield in the User Info field. </a:t>
            </a:r>
          </a:p>
          <a:p>
            <a:r>
              <a:rPr lang="en-US" b="0" dirty="0"/>
              <a:t>The remaining subfields of the User Info field apply to each RA-RU in the set. </a:t>
            </a:r>
          </a:p>
          <a:p>
            <a:r>
              <a:rPr lang="en-US" b="0" dirty="0"/>
              <a:t>An AP allocating a contiguous set of RA-RUs in a Trigger frame with an UL BW subfield that indicates 80+80 MHz or 160 MHz shall set the Number Of RA-RUs subfield such that all the RA-RUs in the set lie in one 80 MHz frequency segment.</a:t>
            </a:r>
            <a:endParaRPr lang="en-US" dirty="0"/>
          </a:p>
        </p:txBody>
      </p:sp>
      <p:sp>
        <p:nvSpPr>
          <p:cNvPr id="3" name="Title 2"/>
          <p:cNvSpPr>
            <a:spLocks noGrp="1"/>
          </p:cNvSpPr>
          <p:nvPr>
            <p:ph type="title"/>
          </p:nvPr>
        </p:nvSpPr>
        <p:spPr>
          <a:xfrm>
            <a:off x="685800" y="685800"/>
            <a:ext cx="7772400" cy="685800"/>
          </a:xfrm>
        </p:spPr>
        <p:txBody>
          <a:bodyPr/>
          <a:lstStyle/>
          <a:p>
            <a:r>
              <a:rPr lang="en-US" dirty="0"/>
              <a:t>Recap: UL OFDMA-based random access (UORA)</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278606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Recap: UL OFDMA-based random access (UORA)</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856577" y="1839007"/>
            <a:ext cx="7430851" cy="4169000"/>
          </a:xfrm>
          <a:prstGeom prst="rect">
            <a:avLst/>
          </a:prstGeom>
        </p:spPr>
      </p:pic>
    </p:spTree>
    <p:extLst>
      <p:ext uri="{BB962C8B-B14F-4D97-AF65-F5344CB8AC3E}">
        <p14:creationId xmlns:p14="http://schemas.microsoft.com/office/powerpoint/2010/main" val="395366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a:p>
            <a:pPr marL="0" indent="0">
              <a:buNone/>
            </a:pPr>
            <a:endParaRPr lang="en-US" dirty="0"/>
          </a:p>
        </p:txBody>
      </p:sp>
      <p:sp>
        <p:nvSpPr>
          <p:cNvPr id="3" name="Title 2"/>
          <p:cNvSpPr>
            <a:spLocks noGrp="1"/>
          </p:cNvSpPr>
          <p:nvPr>
            <p:ph type="title"/>
          </p:nvPr>
        </p:nvSpPr>
        <p:spPr>
          <a:xfrm>
            <a:off x="685800" y="685800"/>
            <a:ext cx="7772400" cy="685800"/>
          </a:xfrm>
        </p:spPr>
        <p:txBody>
          <a:bodyPr/>
          <a:lstStyle/>
          <a:p>
            <a:br>
              <a:rPr lang="en-US" dirty="0"/>
            </a:br>
            <a:endParaRPr lang="en-US" dirty="0"/>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7</a:t>
            </a:fld>
            <a:endParaRPr lang="en-US"/>
          </a:p>
        </p:txBody>
      </p:sp>
      <p:pic>
        <p:nvPicPr>
          <p:cNvPr id="7" name="Picture 6"/>
          <p:cNvPicPr>
            <a:picLocks noChangeAspect="1"/>
          </p:cNvPicPr>
          <p:nvPr/>
        </p:nvPicPr>
        <p:blipFill>
          <a:blip r:embed="rId2"/>
          <a:stretch>
            <a:fillRect/>
          </a:stretch>
        </p:blipFill>
        <p:spPr>
          <a:xfrm>
            <a:off x="1907587" y="1422838"/>
            <a:ext cx="4759287" cy="1483146"/>
          </a:xfrm>
          <a:prstGeom prst="rect">
            <a:avLst/>
          </a:prstGeom>
        </p:spPr>
      </p:pic>
      <p:pic>
        <p:nvPicPr>
          <p:cNvPr id="8" name="Picture 7"/>
          <p:cNvPicPr>
            <a:picLocks noChangeAspect="1"/>
          </p:cNvPicPr>
          <p:nvPr/>
        </p:nvPicPr>
        <p:blipFill>
          <a:blip r:embed="rId3"/>
          <a:stretch>
            <a:fillRect/>
          </a:stretch>
        </p:blipFill>
        <p:spPr>
          <a:xfrm>
            <a:off x="1626658" y="3021792"/>
            <a:ext cx="5321147" cy="2239178"/>
          </a:xfrm>
          <a:prstGeom prst="rect">
            <a:avLst/>
          </a:prstGeom>
        </p:spPr>
      </p:pic>
      <p:pic>
        <p:nvPicPr>
          <p:cNvPr id="9" name="Picture 8"/>
          <p:cNvPicPr>
            <a:picLocks noChangeAspect="1"/>
          </p:cNvPicPr>
          <p:nvPr/>
        </p:nvPicPr>
        <p:blipFill>
          <a:blip r:embed="rId4"/>
          <a:stretch>
            <a:fillRect/>
          </a:stretch>
        </p:blipFill>
        <p:spPr>
          <a:xfrm>
            <a:off x="2952000" y="5229000"/>
            <a:ext cx="2478795" cy="1235267"/>
          </a:xfrm>
          <a:prstGeom prst="rect">
            <a:avLst/>
          </a:prstGeom>
        </p:spPr>
      </p:pic>
      <p:sp>
        <p:nvSpPr>
          <p:cNvPr id="11" name="Title 2">
            <a:extLst>
              <a:ext uri="{FF2B5EF4-FFF2-40B4-BE49-F238E27FC236}">
                <a16:creationId xmlns:a16="http://schemas.microsoft.com/office/drawing/2014/main" id="{5210A4B8-627D-4F2E-8E68-6005D8BD417C}"/>
              </a:ext>
            </a:extLst>
          </p:cNvPr>
          <p:cNvSpPr txBox="1">
            <a:spLocks/>
          </p:cNvSpPr>
          <p:nvPr/>
        </p:nvSpPr>
        <p:spPr bwMode="auto">
          <a:xfrm>
            <a:off x="838200" y="8382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Recap: Trigger frame format (1/2)</a:t>
            </a:r>
          </a:p>
        </p:txBody>
      </p:sp>
    </p:spTree>
    <p:extLst>
      <p:ext uri="{BB962C8B-B14F-4D97-AF65-F5344CB8AC3E}">
        <p14:creationId xmlns:p14="http://schemas.microsoft.com/office/powerpoint/2010/main" val="1536833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a:xfrm>
            <a:off x="685800" y="685800"/>
            <a:ext cx="7772400" cy="685800"/>
          </a:xfrm>
        </p:spPr>
        <p:txBody>
          <a:bodyPr/>
          <a:lstStyle/>
          <a:p>
            <a:r>
              <a:rPr lang="en-US" dirty="0"/>
              <a:t>Recap: Trigger frame format (2/2)</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8</a:t>
            </a:fld>
            <a:endParaRPr lang="en-US"/>
          </a:p>
        </p:txBody>
      </p:sp>
      <p:pic>
        <p:nvPicPr>
          <p:cNvPr id="7" name="Picture 6"/>
          <p:cNvPicPr>
            <a:picLocks noChangeAspect="1"/>
          </p:cNvPicPr>
          <p:nvPr/>
        </p:nvPicPr>
        <p:blipFill>
          <a:blip r:embed="rId2"/>
          <a:stretch>
            <a:fillRect/>
          </a:stretch>
        </p:blipFill>
        <p:spPr>
          <a:xfrm>
            <a:off x="1696597" y="1371600"/>
            <a:ext cx="5750805" cy="1313762"/>
          </a:xfrm>
          <a:prstGeom prst="rect">
            <a:avLst/>
          </a:prstGeom>
        </p:spPr>
      </p:pic>
      <p:pic>
        <p:nvPicPr>
          <p:cNvPr id="8" name="Picture 7"/>
          <p:cNvPicPr>
            <a:picLocks noChangeAspect="1"/>
          </p:cNvPicPr>
          <p:nvPr/>
        </p:nvPicPr>
        <p:blipFill>
          <a:blip r:embed="rId3"/>
          <a:stretch>
            <a:fillRect/>
          </a:stretch>
        </p:blipFill>
        <p:spPr>
          <a:xfrm>
            <a:off x="1681550" y="2610469"/>
            <a:ext cx="5106318" cy="1892147"/>
          </a:xfrm>
          <a:prstGeom prst="rect">
            <a:avLst/>
          </a:prstGeom>
        </p:spPr>
      </p:pic>
      <p:pic>
        <p:nvPicPr>
          <p:cNvPr id="9" name="Picture 8"/>
          <p:cNvPicPr>
            <a:picLocks noChangeAspect="1"/>
          </p:cNvPicPr>
          <p:nvPr/>
        </p:nvPicPr>
        <p:blipFill>
          <a:blip r:embed="rId4"/>
          <a:stretch>
            <a:fillRect/>
          </a:stretch>
        </p:blipFill>
        <p:spPr>
          <a:xfrm>
            <a:off x="1714600" y="4442378"/>
            <a:ext cx="5040217" cy="499890"/>
          </a:xfrm>
          <a:prstGeom prst="rect">
            <a:avLst/>
          </a:prstGeom>
        </p:spPr>
      </p:pic>
      <p:pic>
        <p:nvPicPr>
          <p:cNvPr id="10" name="Picture 9"/>
          <p:cNvPicPr>
            <a:picLocks noChangeAspect="1"/>
          </p:cNvPicPr>
          <p:nvPr/>
        </p:nvPicPr>
        <p:blipFill>
          <a:blip r:embed="rId5"/>
          <a:stretch>
            <a:fillRect/>
          </a:stretch>
        </p:blipFill>
        <p:spPr>
          <a:xfrm>
            <a:off x="2697855" y="5205470"/>
            <a:ext cx="3073706" cy="966730"/>
          </a:xfrm>
          <a:prstGeom prst="rect">
            <a:avLst/>
          </a:prstGeom>
        </p:spPr>
      </p:pic>
    </p:spTree>
    <p:extLst>
      <p:ext uri="{BB962C8B-B14F-4D97-AF65-F5344CB8AC3E}">
        <p14:creationId xmlns:p14="http://schemas.microsoft.com/office/powerpoint/2010/main" val="1069321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.11ax and .11be TB PPDU, AP can assign a resource only in a frequency domain. </a:t>
            </a:r>
          </a:p>
          <a:p>
            <a:r>
              <a:rPr lang="en-US" dirty="0"/>
              <a:t>When AP knows non-AP STA has data to send, then it allocates resource to a certain resource unit.</a:t>
            </a:r>
          </a:p>
          <a:p>
            <a:r>
              <a:rPr lang="en-US" dirty="0"/>
              <a:t>If AP does not know, and if it is time sensitive packet, then non-AP STA can transmit the data packet through RA-RU (if it is allocated). </a:t>
            </a:r>
          </a:p>
          <a:p>
            <a:r>
              <a:rPr lang="en-US" dirty="0"/>
              <a:t>When time sensitive packet arrives after the TB PPDU started, then the non-AP STA needs to wait for next opportunity. </a:t>
            </a:r>
          </a:p>
          <a:p>
            <a:endParaRPr lang="en-US" dirty="0"/>
          </a:p>
        </p:txBody>
      </p:sp>
      <p:sp>
        <p:nvSpPr>
          <p:cNvPr id="3" name="Title 2"/>
          <p:cNvSpPr>
            <a:spLocks noGrp="1"/>
          </p:cNvSpPr>
          <p:nvPr>
            <p:ph type="title"/>
          </p:nvPr>
        </p:nvSpPr>
        <p:spPr>
          <a:xfrm>
            <a:off x="685800" y="685800"/>
            <a:ext cx="7772400" cy="685800"/>
          </a:xfrm>
        </p:spPr>
        <p:txBody>
          <a:bodyPr/>
          <a:lstStyle/>
          <a:p>
            <a:r>
              <a:rPr lang="en-US" dirty="0"/>
              <a:t>Problem</a:t>
            </a:r>
          </a:p>
        </p:txBody>
      </p:sp>
      <p:sp>
        <p:nvSpPr>
          <p:cNvPr id="4" name="Date Placeholder 3"/>
          <p:cNvSpPr>
            <a:spLocks noGrp="1"/>
          </p:cNvSpPr>
          <p:nvPr>
            <p:ph type="dt" sz="half" idx="10"/>
          </p:nvPr>
        </p:nvSpPr>
        <p:spPr>
          <a:xfrm>
            <a:off x="696914" y="332601"/>
            <a:ext cx="1182055" cy="276999"/>
          </a:xfrm>
        </p:spPr>
        <p:txBody>
          <a:bodyPr/>
          <a:lstStyle/>
          <a:p>
            <a:pPr>
              <a:defRPr/>
            </a:pPr>
            <a:r>
              <a:rPr lang="en-US" altLang="ko-KR"/>
              <a:t>September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9775488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200112</TotalTime>
  <Words>1488</Words>
  <Application>Microsoft Office PowerPoint</Application>
  <PresentationFormat>On-screen Show (4:3)</PresentationFormat>
  <Paragraphs>206</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굴림</vt:lpstr>
      <vt:lpstr>Arial</vt:lpstr>
      <vt:lpstr>Times New Roman</vt:lpstr>
      <vt:lpstr>802-11-Submission</vt:lpstr>
      <vt:lpstr>Two Dimensional Resource Allocation (UL OFDMA)</vt:lpstr>
      <vt:lpstr>Introduction</vt:lpstr>
      <vt:lpstr>Recap: UL OFDMA</vt:lpstr>
      <vt:lpstr>Recap: UL OFDMA-based random access (UORA)</vt:lpstr>
      <vt:lpstr>Recap: UL OFDMA-based random access (UORA)</vt:lpstr>
      <vt:lpstr>Recap: UL OFDMA-based random access (UORA)</vt:lpstr>
      <vt:lpstr> </vt:lpstr>
      <vt:lpstr>Recap: Trigger frame format (2/2)</vt:lpstr>
      <vt:lpstr>Problem</vt:lpstr>
      <vt:lpstr>Two Dimensional Resource Unit</vt:lpstr>
      <vt:lpstr>Transmission Format</vt:lpstr>
      <vt:lpstr>Trigger Frame</vt:lpstr>
      <vt:lpstr>Number of OFDM Symbols</vt:lpstr>
      <vt:lpstr>Summary and Conclusions</vt:lpstr>
      <vt:lpstr>Straw Poll</vt:lpstr>
      <vt:lpstr>Reference</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Dimensional Resource Allocation</dc:title>
  <dc:creator>Srinivas Kandala</dc:creator>
  <cp:lastModifiedBy>Srini Kandala</cp:lastModifiedBy>
  <cp:revision>3897</cp:revision>
  <cp:lastPrinted>2020-06-10T06:40:30Z</cp:lastPrinted>
  <dcterms:created xsi:type="dcterms:W3CDTF">2007-05-21T21:00:37Z</dcterms:created>
  <dcterms:modified xsi:type="dcterms:W3CDTF">2023-09-26T18:48:53Z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