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8" r:id="rId6"/>
    <p:sldId id="267" r:id="rId7"/>
    <p:sldId id="275" r:id="rId8"/>
    <p:sldId id="274" r:id="rId9"/>
    <p:sldId id="276" r:id="rId10"/>
    <p:sldId id="263" r:id="rId11"/>
    <p:sldId id="27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802.11-23/1427r0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802.11-23/1427r0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2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2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54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3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42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00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26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802.11-23/1427r2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92-05-00bh-cid-7-21-114-resolutions-for-duplicate-irm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[</a:t>
            </a:r>
            <a:r>
              <a:rPr lang="en-GB" altLang="zh-CN" dirty="0"/>
              <a:t>CID18 and CID111 Resolution for LB274</a:t>
            </a:r>
            <a:r>
              <a:rPr lang="en-GB" dirty="0"/>
              <a:t>]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96870"/>
              </p:ext>
            </p:extLst>
          </p:nvPr>
        </p:nvGraphicFramePr>
        <p:xfrm>
          <a:off x="989013" y="2413000"/>
          <a:ext cx="101330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910" imgH="2539493" progId="Word.Document.8">
                  <p:embed/>
                </p:oleObj>
              </mc:Choice>
              <mc:Fallback>
                <p:oleObj name="Document" r:id="rId3" imgW="10440910" imgH="253949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3000"/>
                        <a:ext cx="10133012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Q: Do you think 802.11bh should address identification between two non-AP STA’s? </a:t>
            </a:r>
            <a:br>
              <a:rPr lang="en-GB" dirty="0"/>
            </a:br>
            <a:r>
              <a:rPr lang="en-GB" dirty="0"/>
              <a:t>Yes, No, Don’t care, Abstain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Q: Do you think the proposal in this document (IRM exchange with IRM Action Frame for TDLS connection) is a good way to address STA to STA identification for TDLS ?</a:t>
            </a:r>
            <a:br>
              <a:rPr lang="en-GB" dirty="0"/>
            </a:br>
            <a:r>
              <a:rPr lang="en-GB" altLang="zh-CN" dirty="0"/>
              <a:t>Yes, No, Don’t care, Abstain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3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proposes a solution to address CID18 and CID111, which are about non-AP STA to non-AP STA identification.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Rev.0 – initial version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Rev.1 – device ID removed, only IRM left, IRM action frame usage rather than TDLS action frame usage.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Rev.2 – IRM action frame usage modification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CID18 and CID111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Two CIDs about communication between non-AP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31EA945D-4E67-4DE1-B942-491CF6485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5671"/>
              </p:ext>
            </p:extLst>
          </p:nvPr>
        </p:nvGraphicFramePr>
        <p:xfrm>
          <a:off x="551384" y="2642315"/>
          <a:ext cx="108384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183">
                  <a:extLst>
                    <a:ext uri="{9D8B030D-6E8A-4147-A177-3AD203B41FA5}">
                      <a16:colId xmlns:a16="http://schemas.microsoft.com/office/drawing/2014/main" val="1369750378"/>
                    </a:ext>
                  </a:extLst>
                </a:gridCol>
                <a:gridCol w="5885746">
                  <a:extLst>
                    <a:ext uri="{9D8B030D-6E8A-4147-A177-3AD203B41FA5}">
                      <a16:colId xmlns:a16="http://schemas.microsoft.com/office/drawing/2014/main" val="1243607947"/>
                    </a:ext>
                  </a:extLst>
                </a:gridCol>
                <a:gridCol w="3616471">
                  <a:extLst>
                    <a:ext uri="{9D8B030D-6E8A-4147-A177-3AD203B41FA5}">
                      <a16:colId xmlns:a16="http://schemas.microsoft.com/office/drawing/2014/main" val="3160576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Comment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Proposed Change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3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two non-AP STA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commnucation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is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improtant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, and widely used in Wi-Fi industry, like Wi-Fi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Mirocast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. But one STA to identify another STA with RCM via IRM is missing,11bh SPEC should add this part support.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 non-AP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STAs'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identification with RCM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557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D1.0 does not address some of the scenarios such as TDLS.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If applicable, add support for IRM and/or device ID in TDLS.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603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Recap: TDLS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556792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TDLS (Tunnel Direct Link Setup) enables at least two non-AP STAs to communicate with each other (while they are associated) to the same AP (ESS)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pic>
        <p:nvPicPr>
          <p:cNvPr id="4097" name="Picture 1">
            <a:extLst>
              <a:ext uri="{FF2B5EF4-FFF2-40B4-BE49-F238E27FC236}">
                <a16:creationId xmlns:a16="http://schemas.microsoft.com/office/drawing/2014/main" id="{509AEAD2-7713-401A-94E9-1B22A620D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3" y="2258393"/>
            <a:ext cx="7182749" cy="421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479BC2-C90B-4A53-9992-A8D5CC766B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974" y="2622005"/>
            <a:ext cx="3719736" cy="350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58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Recap: TDLS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556792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TDLS uses action frames (called TDLS Action frames). 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These frames are encapsulated in data frames so they are protected, such as: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B29F44-5493-4C37-8DC6-2DA9DF2C9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2652184"/>
            <a:ext cx="5023406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2C372C-06A7-48D8-91A5-EAEE04C06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050" y="4509119"/>
            <a:ext cx="5045022" cy="14401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2A7884-E76F-407A-8A26-2CC072734DB3}"/>
              </a:ext>
            </a:extLst>
          </p:cNvPr>
          <p:cNvCxnSpPr/>
          <p:nvPr/>
        </p:nvCxnSpPr>
        <p:spPr bwMode="auto">
          <a:xfrm>
            <a:off x="6960096" y="3789040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4F1E402-0548-4376-874A-E2D2F97FC9F7}"/>
              </a:ext>
            </a:extLst>
          </p:cNvPr>
          <p:cNvCxnSpPr/>
          <p:nvPr/>
        </p:nvCxnSpPr>
        <p:spPr bwMode="auto">
          <a:xfrm>
            <a:off x="6960096" y="5517232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77E5857-AC0D-4468-A18F-6C7EA5F33A9F}"/>
              </a:ext>
            </a:extLst>
          </p:cNvPr>
          <p:cNvSpPr txBox="1"/>
          <p:nvPr/>
        </p:nvSpPr>
        <p:spPr>
          <a:xfrm>
            <a:off x="8145547" y="3372264"/>
            <a:ext cx="3401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This is seen in the air (Encrypted Data Frame)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D87F09-237B-4895-985D-4336793A4D68}"/>
              </a:ext>
            </a:extLst>
          </p:cNvPr>
          <p:cNvSpPr txBox="1"/>
          <p:nvPr/>
        </p:nvSpPr>
        <p:spPr>
          <a:xfrm>
            <a:off x="8216903" y="5008670"/>
            <a:ext cx="3401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This is the real content in the encrypted Data Frame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96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What CID18 and CID111 want?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268760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The current 802.11bh D1.0 only addresses AP (ESS) to identify the non-AP STA. It does not address a (non-AP) STA identifying the other (non-AP) STA in the same ESS for TDLS. 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45815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F4DF1F-06B4-4D33-86B0-7339800E9527}"/>
              </a:ext>
            </a:extLst>
          </p:cNvPr>
          <p:cNvSpPr txBox="1"/>
          <p:nvPr/>
        </p:nvSpPr>
        <p:spPr>
          <a:xfrm>
            <a:off x="1198990" y="2416009"/>
            <a:ext cx="29502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STA1 (e.g., phone)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1C18EB-0692-48EA-B4CE-DD0758CA7169}"/>
              </a:ext>
            </a:extLst>
          </p:cNvPr>
          <p:cNvSpPr txBox="1"/>
          <p:nvPr/>
        </p:nvSpPr>
        <p:spPr>
          <a:xfrm>
            <a:off x="6023086" y="2417406"/>
            <a:ext cx="5766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3454EB-E5A8-4F2D-8642-11A0478E12DB}"/>
              </a:ext>
            </a:extLst>
          </p:cNvPr>
          <p:cNvSpPr txBox="1"/>
          <p:nvPr/>
        </p:nvSpPr>
        <p:spPr>
          <a:xfrm>
            <a:off x="8877263" y="2348880"/>
            <a:ext cx="272476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STA2 (e.g., TV)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2EF233-0D33-48DB-AA10-FD647925E642}"/>
              </a:ext>
            </a:extLst>
          </p:cNvPr>
          <p:cNvSpPr txBox="1"/>
          <p:nvPr/>
        </p:nvSpPr>
        <p:spPr>
          <a:xfrm>
            <a:off x="302889" y="3282058"/>
            <a:ext cx="168606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Initial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ED44416-B8F1-4009-B597-3E8771160FE7}"/>
              </a:ext>
            </a:extLst>
          </p:cNvPr>
          <p:cNvCxnSpPr>
            <a:cxnSpLocks/>
          </p:cNvCxnSpPr>
          <p:nvPr/>
        </p:nvCxnSpPr>
        <p:spPr bwMode="auto">
          <a:xfrm>
            <a:off x="2980593" y="357627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8D941FD-187F-4B5A-B5D4-721B92BA3093}"/>
              </a:ext>
            </a:extLst>
          </p:cNvPr>
          <p:cNvSpPr txBox="1"/>
          <p:nvPr/>
        </p:nvSpPr>
        <p:spPr>
          <a:xfrm>
            <a:off x="2380052" y="356977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allocation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D34106-B2F2-41D1-AD5F-473B90D8C28D}"/>
              </a:ext>
            </a:extLst>
          </p:cNvPr>
          <p:cNvSpPr txBox="1"/>
          <p:nvPr/>
        </p:nvSpPr>
        <p:spPr>
          <a:xfrm>
            <a:off x="297253" y="4842146"/>
            <a:ext cx="168606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Next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12336DA-D43A-4B1A-B4B6-031DA69D1EA2}"/>
              </a:ext>
            </a:extLst>
          </p:cNvPr>
          <p:cNvSpPr txBox="1"/>
          <p:nvPr/>
        </p:nvSpPr>
        <p:spPr>
          <a:xfrm>
            <a:off x="2366620" y="311960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7BAE0E4-7F33-4161-9F49-C7B071D8F274}"/>
              </a:ext>
            </a:extLst>
          </p:cNvPr>
          <p:cNvCxnSpPr>
            <a:cxnSpLocks/>
          </p:cNvCxnSpPr>
          <p:nvPr/>
        </p:nvCxnSpPr>
        <p:spPr bwMode="auto">
          <a:xfrm>
            <a:off x="6999525" y="357511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ED28F1B-9148-41C9-BAA5-5B3581689940}"/>
              </a:ext>
            </a:extLst>
          </p:cNvPr>
          <p:cNvSpPr txBox="1"/>
          <p:nvPr/>
        </p:nvSpPr>
        <p:spPr>
          <a:xfrm>
            <a:off x="6398984" y="356861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allocation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86B897-37DC-4D44-A7FC-387B5705D2B7}"/>
              </a:ext>
            </a:extLst>
          </p:cNvPr>
          <p:cNvSpPr txBox="1"/>
          <p:nvPr/>
        </p:nvSpPr>
        <p:spPr>
          <a:xfrm>
            <a:off x="6385552" y="311844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64221F3-EDD9-4946-9AC4-78FDD0DAFA37}"/>
              </a:ext>
            </a:extLst>
          </p:cNvPr>
          <p:cNvCxnSpPr>
            <a:cxnSpLocks/>
          </p:cNvCxnSpPr>
          <p:nvPr/>
        </p:nvCxnSpPr>
        <p:spPr bwMode="auto">
          <a:xfrm>
            <a:off x="3007457" y="4507893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B9E5C0A-94AB-4CA8-A7E8-FE58BD33747D}"/>
              </a:ext>
            </a:extLst>
          </p:cNvPr>
          <p:cNvSpPr txBox="1"/>
          <p:nvPr/>
        </p:nvSpPr>
        <p:spPr>
          <a:xfrm>
            <a:off x="2393484" y="4051219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EB6DD80-880B-472E-AAB3-8D581995A13C}"/>
              </a:ext>
            </a:extLst>
          </p:cNvPr>
          <p:cNvCxnSpPr>
            <a:cxnSpLocks/>
          </p:cNvCxnSpPr>
          <p:nvPr/>
        </p:nvCxnSpPr>
        <p:spPr bwMode="auto">
          <a:xfrm>
            <a:off x="6998005" y="4506984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9A2041A-28BC-4CC9-90F5-3205F4082879}"/>
              </a:ext>
            </a:extLst>
          </p:cNvPr>
          <p:cNvSpPr txBox="1"/>
          <p:nvPr/>
        </p:nvSpPr>
        <p:spPr>
          <a:xfrm>
            <a:off x="6384032" y="405031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07BBCE7-BD6F-4A19-BD78-18DBB6EE85DD}"/>
              </a:ext>
            </a:extLst>
          </p:cNvPr>
          <p:cNvCxnSpPr>
            <a:cxnSpLocks/>
          </p:cNvCxnSpPr>
          <p:nvPr/>
        </p:nvCxnSpPr>
        <p:spPr bwMode="auto">
          <a:xfrm>
            <a:off x="3004829" y="5069148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20D9036-8081-4EB1-AA12-8D4ACA83CDFB}"/>
              </a:ext>
            </a:extLst>
          </p:cNvPr>
          <p:cNvSpPr txBox="1"/>
          <p:nvPr/>
        </p:nvSpPr>
        <p:spPr>
          <a:xfrm>
            <a:off x="2404288" y="506264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usage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DE2F5E-C235-4CEA-8380-9212B021B2A1}"/>
              </a:ext>
            </a:extLst>
          </p:cNvPr>
          <p:cNvSpPr txBox="1"/>
          <p:nvPr/>
        </p:nvSpPr>
        <p:spPr>
          <a:xfrm>
            <a:off x="2390856" y="461247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A949EC3-8A6D-4E56-927F-2D2648500BC8}"/>
              </a:ext>
            </a:extLst>
          </p:cNvPr>
          <p:cNvCxnSpPr>
            <a:cxnSpLocks/>
          </p:cNvCxnSpPr>
          <p:nvPr/>
        </p:nvCxnSpPr>
        <p:spPr bwMode="auto">
          <a:xfrm>
            <a:off x="7023761" y="5067988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34FDC1D-50D8-4A45-B163-42D2BDDE7A70}"/>
              </a:ext>
            </a:extLst>
          </p:cNvPr>
          <p:cNvSpPr txBox="1"/>
          <p:nvPr/>
        </p:nvSpPr>
        <p:spPr>
          <a:xfrm>
            <a:off x="6423220" y="506148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usage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A8C93A3-A3BA-442C-BB47-A1044920D5F8}"/>
              </a:ext>
            </a:extLst>
          </p:cNvPr>
          <p:cNvSpPr txBox="1"/>
          <p:nvPr/>
        </p:nvSpPr>
        <p:spPr>
          <a:xfrm>
            <a:off x="6409788" y="461131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607A4CD-3D5F-4A75-939F-B6ADDCD4359F}"/>
              </a:ext>
            </a:extLst>
          </p:cNvPr>
          <p:cNvCxnSpPr>
            <a:cxnSpLocks/>
          </p:cNvCxnSpPr>
          <p:nvPr/>
        </p:nvCxnSpPr>
        <p:spPr bwMode="auto">
          <a:xfrm>
            <a:off x="3031693" y="6000765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5DE6CA0-29AA-4FA2-97DF-C341AA9C823A}"/>
              </a:ext>
            </a:extLst>
          </p:cNvPr>
          <p:cNvSpPr txBox="1"/>
          <p:nvPr/>
        </p:nvSpPr>
        <p:spPr>
          <a:xfrm>
            <a:off x="2417720" y="5544091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39FC950-2DB6-4D2F-9216-D0B520636378}"/>
              </a:ext>
            </a:extLst>
          </p:cNvPr>
          <p:cNvCxnSpPr>
            <a:cxnSpLocks/>
          </p:cNvCxnSpPr>
          <p:nvPr/>
        </p:nvCxnSpPr>
        <p:spPr bwMode="auto">
          <a:xfrm>
            <a:off x="7022241" y="599985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35557DF-EB4B-45C8-BB88-89C72DD3414E}"/>
              </a:ext>
            </a:extLst>
          </p:cNvPr>
          <p:cNvSpPr txBox="1"/>
          <p:nvPr/>
        </p:nvSpPr>
        <p:spPr>
          <a:xfrm>
            <a:off x="6408268" y="554318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0BB25D9-EBB2-4774-9796-635FD7E08202}"/>
              </a:ext>
            </a:extLst>
          </p:cNvPr>
          <p:cNvCxnSpPr>
            <a:cxnSpLocks/>
          </p:cNvCxnSpPr>
          <p:nvPr/>
        </p:nvCxnSpPr>
        <p:spPr bwMode="auto">
          <a:xfrm>
            <a:off x="2279576" y="4611314"/>
            <a:ext cx="7920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F1C5122-196A-474F-A3A2-694D619F1959}"/>
              </a:ext>
            </a:extLst>
          </p:cNvPr>
          <p:cNvCxnSpPr>
            <a:cxnSpLocks/>
          </p:cNvCxnSpPr>
          <p:nvPr/>
        </p:nvCxnSpPr>
        <p:spPr bwMode="auto">
          <a:xfrm flipV="1">
            <a:off x="2269441" y="2882664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C2311FF-4749-4909-8AD5-FE2710A9D035}"/>
              </a:ext>
            </a:extLst>
          </p:cNvPr>
          <p:cNvCxnSpPr>
            <a:cxnSpLocks/>
          </p:cNvCxnSpPr>
          <p:nvPr/>
        </p:nvCxnSpPr>
        <p:spPr bwMode="auto">
          <a:xfrm flipV="1">
            <a:off x="6280060" y="2882664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DF6BE9C-0A6E-41B7-9DD6-6CE887B93EDA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20216" y="2813795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B8C52C0-A823-4CFD-9CA8-3761069D5F58}"/>
              </a:ext>
            </a:extLst>
          </p:cNvPr>
          <p:cNvSpPr txBox="1"/>
          <p:nvPr/>
        </p:nvSpPr>
        <p:spPr>
          <a:xfrm>
            <a:off x="10239644" y="4557644"/>
            <a:ext cx="1936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00B050"/>
                </a:solidFill>
              </a:rPr>
              <a:t>AP identifies STA1 and STA2</a:t>
            </a:r>
            <a:endParaRPr lang="zh-CN" altLang="en-US" sz="2000" b="1" dirty="0">
              <a:solidFill>
                <a:srgbClr val="00B05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A9AD88-94D4-4B19-8D1C-B77F9DE1F1EF}"/>
              </a:ext>
            </a:extLst>
          </p:cNvPr>
          <p:cNvSpPr txBox="1"/>
          <p:nvPr/>
        </p:nvSpPr>
        <p:spPr>
          <a:xfrm>
            <a:off x="10256546" y="5435708"/>
            <a:ext cx="1936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STA1 and STA2 don’t identify each other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14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Proposal to address CID18 and CID111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7119" y="1372393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Each STA provides IRM to the other STA in IRM Action Frame.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zh-CN" b="0" dirty="0"/>
              <a:t>In the initial connection,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dirty="0"/>
              <a:t>STA1 and STA 2 associate with AP </a:t>
            </a:r>
            <a:r>
              <a:rPr lang="en-GB" altLang="zh-CN" b="1" dirty="0"/>
              <a:t>(IRM allocation for AP)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b="0" dirty="0"/>
              <a:t>TDLS initiator (e.g. STA1) sends its </a:t>
            </a:r>
            <a:r>
              <a:rPr lang="en-GB" altLang="zh-CN" b="1" dirty="0"/>
              <a:t>IRM</a:t>
            </a:r>
            <a:r>
              <a:rPr lang="en-GB" altLang="zh-CN" b="0" dirty="0"/>
              <a:t> to TDLS responder (e.g. STA2) in </a:t>
            </a:r>
            <a:r>
              <a:rPr lang="en-GB" altLang="zh-CN" b="1" dirty="0"/>
              <a:t>IRM Action Frame</a:t>
            </a:r>
            <a:r>
              <a:rPr lang="en-GB" altLang="zh-CN" b="0" dirty="0"/>
              <a:t>.</a:t>
            </a:r>
            <a:br>
              <a:rPr lang="en-GB" altLang="zh-CN" b="0" dirty="0"/>
            </a:br>
            <a:r>
              <a:rPr lang="en-GB" altLang="zh-CN" b="0" dirty="0"/>
              <a:t>TDLS responder (e.g. STA2) sends its </a:t>
            </a:r>
            <a:r>
              <a:rPr lang="en-GB" altLang="zh-CN" b="1" dirty="0"/>
              <a:t>IRM</a:t>
            </a:r>
            <a:r>
              <a:rPr lang="en-GB" altLang="zh-CN" b="0" dirty="0"/>
              <a:t> to TDLS initiator (e.g. STA1) in </a:t>
            </a:r>
            <a:r>
              <a:rPr lang="en-GB" altLang="zh-CN" b="1" dirty="0"/>
              <a:t>IRM Action Frame</a:t>
            </a:r>
            <a:r>
              <a:rPr lang="en-GB" altLang="zh-CN" b="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zh-CN" b="0" dirty="0"/>
              <a:t>In the next connection,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dirty="0"/>
              <a:t>STA1 and STA </a:t>
            </a:r>
            <a:r>
              <a:rPr lang="en-GB" altLang="zh-CN"/>
              <a:t>2 associate </a:t>
            </a:r>
            <a:r>
              <a:rPr lang="en-GB" altLang="zh-CN" dirty="0"/>
              <a:t>with AP </a:t>
            </a:r>
            <a:r>
              <a:rPr lang="en-GB" altLang="zh-CN" b="1" dirty="0"/>
              <a:t>(IRM usage so that AP identifies them)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dirty="0"/>
              <a:t>STA1 and STA2 identify each other in TDLS based on </a:t>
            </a:r>
            <a:r>
              <a:rPr lang="en-GB" altLang="zh-CN" b="1" dirty="0"/>
              <a:t>IRM</a:t>
            </a:r>
            <a:r>
              <a:rPr lang="en-GB" altLang="zh-CN" dirty="0"/>
              <a:t> provided in the initial connection.</a:t>
            </a:r>
            <a:endParaRPr lang="en-GB" altLang="zh-CN" b="1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4155-771A-4B87-9970-A38665126C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1472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extLst>
              <a:ext uri="{FF2B5EF4-FFF2-40B4-BE49-F238E27FC236}">
                <a16:creationId xmlns:a16="http://schemas.microsoft.com/office/drawing/2014/main" id="{87DE5C3A-781D-FA1B-712E-29B99AABF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783" y="657225"/>
            <a:ext cx="7915275" cy="554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4155-771A-4B87-9970-A38665126C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37C0BB-FCD8-B0A7-2A33-66CE91289BC3}"/>
              </a:ext>
            </a:extLst>
          </p:cNvPr>
          <p:cNvSpPr txBox="1"/>
          <p:nvPr/>
        </p:nvSpPr>
        <p:spPr>
          <a:xfrm>
            <a:off x="252658" y="730915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STA1 has IRM1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22C27E-D5BF-3C69-9479-B3EAF5B3FF52}"/>
              </a:ext>
            </a:extLst>
          </p:cNvPr>
          <p:cNvCxnSpPr>
            <a:cxnSpLocks/>
          </p:cNvCxnSpPr>
          <p:nvPr/>
        </p:nvCxnSpPr>
        <p:spPr bwMode="auto">
          <a:xfrm flipH="1">
            <a:off x="2179099" y="930970"/>
            <a:ext cx="17281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348B0EB-2611-262E-9DAE-72F944EE16AF}"/>
              </a:ext>
            </a:extLst>
          </p:cNvPr>
          <p:cNvCxnSpPr>
            <a:cxnSpLocks/>
          </p:cNvCxnSpPr>
          <p:nvPr/>
        </p:nvCxnSpPr>
        <p:spPr bwMode="auto">
          <a:xfrm>
            <a:off x="8184232" y="930970"/>
            <a:ext cx="20882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6E8F8BF-AD68-CDE5-9311-D17FE8630ABD}"/>
              </a:ext>
            </a:extLst>
          </p:cNvPr>
          <p:cNvSpPr txBox="1"/>
          <p:nvPr/>
        </p:nvSpPr>
        <p:spPr>
          <a:xfrm>
            <a:off x="10272464" y="730915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STA2 has IRM2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FDA285-0F95-430A-2303-1CCDE6E24ABE}"/>
              </a:ext>
            </a:extLst>
          </p:cNvPr>
          <p:cNvSpPr txBox="1"/>
          <p:nvPr/>
        </p:nvSpPr>
        <p:spPr>
          <a:xfrm>
            <a:off x="91801" y="3913311"/>
            <a:ext cx="2475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STA1 provides IRM1 to STA2 via AP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A607352-00EE-59E2-8C21-452324D7B4D7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1584" y="4421143"/>
            <a:ext cx="17281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3C300F-6C2B-08CE-3A17-CE4163CF1993}"/>
              </a:ext>
            </a:extLst>
          </p:cNvPr>
          <p:cNvCxnSpPr>
            <a:cxnSpLocks/>
          </p:cNvCxnSpPr>
          <p:nvPr/>
        </p:nvCxnSpPr>
        <p:spPr bwMode="auto">
          <a:xfrm>
            <a:off x="8293241" y="4928973"/>
            <a:ext cx="132149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DD5915-F101-FD2D-F484-F0003DB0CF30}"/>
              </a:ext>
            </a:extLst>
          </p:cNvPr>
          <p:cNvSpPr txBox="1"/>
          <p:nvPr/>
        </p:nvSpPr>
        <p:spPr>
          <a:xfrm>
            <a:off x="9614732" y="4575030"/>
            <a:ext cx="2475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STA2 provides IRM2 to STA1 via AP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6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Further Consideration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7119" y="1372393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[</a:t>
            </a:r>
            <a:r>
              <a:rPr lang="en-GB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1392r5</a:t>
            </a:r>
            <a:r>
              <a:rPr lang="en-GB" b="0" dirty="0"/>
              <a:t>] already defines IRM Action Frame. It might be better to add another action value for TDLS connection.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r>
              <a:rPr lang="en-US" altLang="zh-CN" b="0" dirty="0">
                <a:solidFill>
                  <a:schemeClr val="tx1"/>
                </a:solidFill>
              </a:rPr>
              <a:t>IRM for TDLS Action Frame Format:</a:t>
            </a:r>
            <a:endParaRPr lang="zh-CN" altLang="en-US" b="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4155-771A-4B87-9970-A38665126C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94DE608-6EEF-9D89-0029-CECF2DFF0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496302"/>
              </p:ext>
            </p:extLst>
          </p:nvPr>
        </p:nvGraphicFramePr>
        <p:xfrm>
          <a:off x="2177728" y="2307853"/>
          <a:ext cx="7416824" cy="199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4650">
                  <a:extLst>
                    <a:ext uri="{9D8B030D-6E8A-4147-A177-3AD203B41FA5}">
                      <a16:colId xmlns:a16="http://schemas.microsoft.com/office/drawing/2014/main" val="4022329560"/>
                    </a:ext>
                  </a:extLst>
                </a:gridCol>
                <a:gridCol w="4832174">
                  <a:extLst>
                    <a:ext uri="{9D8B030D-6E8A-4147-A177-3AD203B41FA5}">
                      <a16:colId xmlns:a16="http://schemas.microsoft.com/office/drawing/2014/main" val="684476744"/>
                    </a:ext>
                  </a:extLst>
                </a:gridCol>
              </a:tblGrid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Action field value</a:t>
                      </a:r>
                      <a:endParaRPr lang="zh-CN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Meaning</a:t>
                      </a:r>
                      <a:endParaRPr lang="zh-CN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599932"/>
                  </a:ext>
                </a:extLst>
              </a:tr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Duplicate IRM </a:t>
                      </a:r>
                      <a:endParaRPr lang="zh-CN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114187"/>
                  </a:ext>
                </a:extLst>
              </a:tr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New IRM </a:t>
                      </a:r>
                      <a:endParaRPr lang="zh-CN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058910"/>
                  </a:ext>
                </a:extLst>
              </a:tr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zh-CN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IRM for TDLS</a:t>
                      </a:r>
                      <a:endParaRPr lang="zh-CN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429726"/>
                  </a:ext>
                </a:extLst>
              </a:tr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3-255</a:t>
                      </a:r>
                      <a:endParaRPr lang="zh-CN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zh-CN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068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72F778-D24B-0EE9-88CA-BEB8F02D9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296227"/>
              </p:ext>
            </p:extLst>
          </p:nvPr>
        </p:nvGraphicFramePr>
        <p:xfrm>
          <a:off x="1125788" y="4890879"/>
          <a:ext cx="10802406" cy="398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5876">
                  <a:extLst>
                    <a:ext uri="{9D8B030D-6E8A-4147-A177-3AD203B41FA5}">
                      <a16:colId xmlns:a16="http://schemas.microsoft.com/office/drawing/2014/main" val="285488108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352351889"/>
                    </a:ext>
                  </a:extLst>
                </a:gridCol>
                <a:gridCol w="1819246">
                  <a:extLst>
                    <a:ext uri="{9D8B030D-6E8A-4147-A177-3AD203B41FA5}">
                      <a16:colId xmlns:a16="http://schemas.microsoft.com/office/drawing/2014/main" val="383013184"/>
                    </a:ext>
                  </a:extLst>
                </a:gridCol>
                <a:gridCol w="3011003">
                  <a:extLst>
                    <a:ext uri="{9D8B030D-6E8A-4147-A177-3AD203B41FA5}">
                      <a16:colId xmlns:a16="http://schemas.microsoft.com/office/drawing/2014/main" val="3491656878"/>
                    </a:ext>
                  </a:extLst>
                </a:gridCol>
                <a:gridCol w="2730137">
                  <a:extLst>
                    <a:ext uri="{9D8B030D-6E8A-4147-A177-3AD203B41FA5}">
                      <a16:colId xmlns:a16="http://schemas.microsoft.com/office/drawing/2014/main" val="1673204366"/>
                    </a:ext>
                  </a:extLst>
                </a:gridCol>
              </a:tblGrid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MAC Header</a:t>
                      </a:r>
                      <a:endParaRPr lang="zh-CN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Category</a:t>
                      </a:r>
                      <a:endParaRPr lang="zh-CN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IRM Action </a:t>
                      </a:r>
                      <a:endParaRPr lang="zh-CN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Peer STA’s MAC</a:t>
                      </a:r>
                      <a:endParaRPr lang="zh-CN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IRM</a:t>
                      </a:r>
                      <a:endParaRPr lang="zh-CN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8607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3DDBAE8-58EC-C854-D46D-EC685FA3441F}"/>
              </a:ext>
            </a:extLst>
          </p:cNvPr>
          <p:cNvSpPr txBox="1"/>
          <p:nvPr/>
        </p:nvSpPr>
        <p:spPr>
          <a:xfrm>
            <a:off x="1361265" y="5259985"/>
            <a:ext cx="142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RA=AP</a:t>
            </a:r>
            <a:br>
              <a:rPr lang="en-US" altLang="zh-CN" sz="1800" dirty="0">
                <a:solidFill>
                  <a:schemeClr val="tx1"/>
                </a:solidFill>
              </a:rPr>
            </a:br>
            <a:r>
              <a:rPr lang="en-US" altLang="zh-CN" sz="1800" dirty="0">
                <a:solidFill>
                  <a:schemeClr val="tx1"/>
                </a:solidFill>
              </a:rPr>
              <a:t>TA=STA1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B7876C-7280-D892-FC71-7D66A61D868A}"/>
              </a:ext>
            </a:extLst>
          </p:cNvPr>
          <p:cNvSpPr txBox="1"/>
          <p:nvPr/>
        </p:nvSpPr>
        <p:spPr>
          <a:xfrm>
            <a:off x="6099822" y="534570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STA2’s MAC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F40394-75FB-2B25-2972-D903BBF3CD74}"/>
              </a:ext>
            </a:extLst>
          </p:cNvPr>
          <p:cNvSpPr txBox="1"/>
          <p:nvPr/>
        </p:nvSpPr>
        <p:spPr>
          <a:xfrm>
            <a:off x="8976320" y="532908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STA1’s IRM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73C909-936E-9A68-C32A-C61BA9197FC0}"/>
              </a:ext>
            </a:extLst>
          </p:cNvPr>
          <p:cNvSpPr txBox="1"/>
          <p:nvPr/>
        </p:nvSpPr>
        <p:spPr>
          <a:xfrm>
            <a:off x="1487488" y="5870834"/>
            <a:ext cx="12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RA=STA2</a:t>
            </a:r>
            <a:br>
              <a:rPr lang="en-US" altLang="zh-CN" sz="1800" dirty="0">
                <a:solidFill>
                  <a:schemeClr val="tx1"/>
                </a:solidFill>
              </a:rPr>
            </a:br>
            <a:r>
              <a:rPr lang="en-US" altLang="zh-CN" sz="1800" dirty="0">
                <a:solidFill>
                  <a:schemeClr val="tx1"/>
                </a:solidFill>
              </a:rPr>
              <a:t>TA=AP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2CF228-81B6-6AF9-337C-9E3C486BC2AD}"/>
              </a:ext>
            </a:extLst>
          </p:cNvPr>
          <p:cNvSpPr txBox="1"/>
          <p:nvPr/>
        </p:nvSpPr>
        <p:spPr>
          <a:xfrm>
            <a:off x="6083029" y="585994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STA2’s MAC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6D88B1-607B-B7E7-457A-5AA1DB021559}"/>
              </a:ext>
            </a:extLst>
          </p:cNvPr>
          <p:cNvSpPr txBox="1"/>
          <p:nvPr/>
        </p:nvSpPr>
        <p:spPr>
          <a:xfrm>
            <a:off x="8976320" y="586476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STA1’s IRM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5C5CC7A4-0A4D-E834-63B5-A1DB386290A2}"/>
              </a:ext>
            </a:extLst>
          </p:cNvPr>
          <p:cNvSpPr/>
          <p:nvPr/>
        </p:nvSpPr>
        <p:spPr bwMode="auto">
          <a:xfrm>
            <a:off x="1395067" y="5339983"/>
            <a:ext cx="61022" cy="50405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DFC0EC4B-98A6-2557-199C-8543673D51AF}"/>
              </a:ext>
            </a:extLst>
          </p:cNvPr>
          <p:cNvSpPr/>
          <p:nvPr/>
        </p:nvSpPr>
        <p:spPr bwMode="auto">
          <a:xfrm>
            <a:off x="1403472" y="5935066"/>
            <a:ext cx="61022" cy="50405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F416A9-2552-90FB-C890-4807081EC16C}"/>
              </a:ext>
            </a:extLst>
          </p:cNvPr>
          <p:cNvSpPr txBox="1"/>
          <p:nvPr/>
        </p:nvSpPr>
        <p:spPr>
          <a:xfrm>
            <a:off x="40015" y="5397143"/>
            <a:ext cx="1355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STA1 -&gt; AP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DDEA68-8FA3-7E3D-DB79-C91438646208}"/>
              </a:ext>
            </a:extLst>
          </p:cNvPr>
          <p:cNvSpPr txBox="1"/>
          <p:nvPr/>
        </p:nvSpPr>
        <p:spPr>
          <a:xfrm>
            <a:off x="48420" y="5926357"/>
            <a:ext cx="1355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AP -&gt; STA2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14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1188</TotalTime>
  <Words>888</Words>
  <Application>Microsoft Office PowerPoint</Application>
  <PresentationFormat>Widescreen</PresentationFormat>
  <Paragraphs>177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Office Theme</vt:lpstr>
      <vt:lpstr>Document</vt:lpstr>
      <vt:lpstr>[CID18 and CID111 Resolution for LB274]</vt:lpstr>
      <vt:lpstr>Abstract</vt:lpstr>
      <vt:lpstr>CID18 and CID111</vt:lpstr>
      <vt:lpstr>Recap: TDLS</vt:lpstr>
      <vt:lpstr>Recap: TDLS</vt:lpstr>
      <vt:lpstr>What CID18 and CID111 want?</vt:lpstr>
      <vt:lpstr>Proposal to address CID18 and CID111 </vt:lpstr>
      <vt:lpstr>PowerPoint Presentation</vt:lpstr>
      <vt:lpstr>Further Consideration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CID18 and CID111 Resolution for LB274</dc:title>
  <dc:creator>Okan Mutgan (NSB)</dc:creator>
  <cp:keywords>11-23-1427-02-00bh</cp:keywords>
  <cp:lastModifiedBy>Okan Mutgan (NSB)</cp:lastModifiedBy>
  <cp:revision>11</cp:revision>
  <cp:lastPrinted>1601-01-01T00:00:00Z</cp:lastPrinted>
  <dcterms:created xsi:type="dcterms:W3CDTF">2023-08-27T21:01:15Z</dcterms:created>
  <dcterms:modified xsi:type="dcterms:W3CDTF">2023-09-14T10:58:53Z</dcterms:modified>
</cp:coreProperties>
</file>