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307" r:id="rId4"/>
    <p:sldId id="308" r:id="rId5"/>
    <p:sldId id="306" r:id="rId6"/>
    <p:sldId id="309" r:id="rId7"/>
    <p:sldId id="310" r:id="rId8"/>
    <p:sldId id="311" r:id="rId9"/>
    <p:sldId id="268" r:id="rId10"/>
    <p:sldId id="264"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48" autoAdjust="0"/>
    <p:restoredTop sz="91677" autoAdjust="0"/>
  </p:normalViewPr>
  <p:slideViewPr>
    <p:cSldViewPr>
      <p:cViewPr varScale="1">
        <p:scale>
          <a:sx n="78" d="100"/>
          <a:sy n="78" d="100"/>
        </p:scale>
        <p:origin x="715"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3" d="100"/>
          <a:sy n="63" d="100"/>
        </p:scale>
        <p:origin x="312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A8B9CF26-8FC1-4244-A4C2-7BD575204F1F}" type="datetime1">
              <a:rPr lang="en-US" smtClean="0"/>
              <a:t>9/14/2023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Samsung Research America</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fld id="{5AF21B2E-59E6-4ABB-B398-2F7D4E268706}" type="datetime1">
              <a:rPr lang="en-US" smtClean="0"/>
              <a:t>9/14/2023</a:t>
            </a:fld>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Samsung Research America</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hdr="0" dt="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sym typeface="Wingdings" panose="05000000000000000000" pitchFamily="2" charset="2"/>
            </a:endParaRPr>
          </a:p>
        </p:txBody>
      </p:sp>
    </p:spTree>
    <p:extLst>
      <p:ext uri="{BB962C8B-B14F-4D97-AF65-F5344CB8AC3E}">
        <p14:creationId xmlns:p14="http://schemas.microsoft.com/office/powerpoint/2010/main" val="1900574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695154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19042419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16940116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1731850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18964975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98549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2023</a:t>
            </a:r>
            <a:endParaRPr lang="en-GB" dirty="0"/>
          </a:p>
        </p:txBody>
      </p:sp>
      <p:sp>
        <p:nvSpPr>
          <p:cNvPr id="5" name="Footer Placeholder 4"/>
          <p:cNvSpPr>
            <a:spLocks noGrp="1"/>
          </p:cNvSpPr>
          <p:nvPr>
            <p:ph type="ftr" idx="11"/>
          </p:nvPr>
        </p:nvSpPr>
        <p:spPr>
          <a:xfrm>
            <a:off x="7162800" y="6494673"/>
            <a:ext cx="4246027" cy="240878"/>
          </a:xfrm>
        </p:spPr>
        <p:txBody>
          <a:bodyPr/>
          <a:lstStyle>
            <a:lvl1pPr>
              <a:defRPr/>
            </a:lvl1pPr>
          </a:lstStyle>
          <a:p>
            <a:r>
              <a:rPr lang="en-US"/>
              <a:t>Rubayet Shafin, 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Rubayet Shafin, Samsung Research America</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September 2023</a:t>
            </a:r>
            <a:endParaRPr lang="en-GB" dirty="0"/>
          </a:p>
        </p:txBody>
      </p:sp>
      <p:sp>
        <p:nvSpPr>
          <p:cNvPr id="5" name="Footer Placeholder 4"/>
          <p:cNvSpPr>
            <a:spLocks noGrp="1"/>
          </p:cNvSpPr>
          <p:nvPr>
            <p:ph type="ftr" idx="11"/>
          </p:nvPr>
        </p:nvSpPr>
        <p:spPr/>
        <p:txBody>
          <a:bodyPr/>
          <a:lstStyle>
            <a:lvl1pPr>
              <a:defRPr/>
            </a:lvl1pPr>
          </a:lstStyle>
          <a:p>
            <a:r>
              <a:rPr lang="en-US"/>
              <a:t>Rubayet Shafin,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2023</a:t>
            </a:r>
            <a:endParaRPr lang="en-GB" dirty="0"/>
          </a:p>
        </p:txBody>
      </p:sp>
      <p:sp>
        <p:nvSpPr>
          <p:cNvPr id="6" name="Footer Placeholder 5"/>
          <p:cNvSpPr>
            <a:spLocks noGrp="1"/>
          </p:cNvSpPr>
          <p:nvPr>
            <p:ph type="ftr" idx="11"/>
          </p:nvPr>
        </p:nvSpPr>
        <p:spPr/>
        <p:txBody>
          <a:bodyPr/>
          <a:lstStyle>
            <a:lvl1pPr>
              <a:defRPr/>
            </a:lvl1pPr>
          </a:lstStyle>
          <a:p>
            <a:r>
              <a:rPr lang="en-US"/>
              <a:t>Rubayet Shafin, Samsung Research America</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US"/>
              <a:t>Rubayet Shafin, Samsung Research America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2023</a:t>
            </a:r>
            <a:endParaRPr lang="en-GB" dirty="0"/>
          </a:p>
        </p:txBody>
      </p:sp>
      <p:sp>
        <p:nvSpPr>
          <p:cNvPr id="4" name="Footer Placeholder 3"/>
          <p:cNvSpPr>
            <a:spLocks noGrp="1"/>
          </p:cNvSpPr>
          <p:nvPr>
            <p:ph type="ftr" idx="11"/>
          </p:nvPr>
        </p:nvSpPr>
        <p:spPr/>
        <p:txBody>
          <a:bodyPr/>
          <a:lstStyle>
            <a:lvl1pPr>
              <a:defRPr/>
            </a:lvl1pPr>
          </a:lstStyle>
          <a:p>
            <a:r>
              <a:rPr lang="en-US"/>
              <a:t>Rubayet Shafin, Samsung Research America</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2023</a:t>
            </a:r>
            <a:endParaRPr lang="en-GB" dirty="0"/>
          </a:p>
        </p:txBody>
      </p:sp>
      <p:sp>
        <p:nvSpPr>
          <p:cNvPr id="3" name="Footer Placeholder 2"/>
          <p:cNvSpPr>
            <a:spLocks noGrp="1"/>
          </p:cNvSpPr>
          <p:nvPr>
            <p:ph type="ftr" idx="11"/>
          </p:nvPr>
        </p:nvSpPr>
        <p:spPr/>
        <p:txBody>
          <a:bodyPr/>
          <a:lstStyle>
            <a:lvl1pPr>
              <a:defRPr/>
            </a:lvl1pPr>
          </a:lstStyle>
          <a:p>
            <a:r>
              <a:rPr lang="en-US"/>
              <a:t>Rubayet Shafin, Samsung Research America</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2023</a:t>
            </a:r>
            <a:endParaRPr lang="en-GB" dirty="0"/>
          </a:p>
        </p:txBody>
      </p:sp>
      <p:sp>
        <p:nvSpPr>
          <p:cNvPr id="5" name="Footer Placeholder 4"/>
          <p:cNvSpPr>
            <a:spLocks noGrp="1"/>
          </p:cNvSpPr>
          <p:nvPr>
            <p:ph type="ftr" idx="11"/>
          </p:nvPr>
        </p:nvSpPr>
        <p:spPr/>
        <p:txBody>
          <a:bodyPr/>
          <a:lstStyle>
            <a:lvl1pPr>
              <a:defRPr/>
            </a:lvl1pPr>
          </a:lstStyle>
          <a:p>
            <a:r>
              <a:rPr lang="en-US"/>
              <a:t>Rubayet Shafin, 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2023</a:t>
            </a:r>
            <a:endParaRPr lang="en-GB" dirty="0"/>
          </a:p>
        </p:txBody>
      </p:sp>
      <p:sp>
        <p:nvSpPr>
          <p:cNvPr id="5" name="Footer Placeholder 4"/>
          <p:cNvSpPr>
            <a:spLocks noGrp="1"/>
          </p:cNvSpPr>
          <p:nvPr>
            <p:ph type="ftr" idx="11"/>
          </p:nvPr>
        </p:nvSpPr>
        <p:spPr/>
        <p:txBody>
          <a:bodyPr/>
          <a:lstStyle>
            <a:lvl1pPr>
              <a:defRPr/>
            </a:lvl1pPr>
          </a:lstStyle>
          <a:p>
            <a:r>
              <a:rPr lang="en-US"/>
              <a:t>Rubayet Shafin, 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2023</a:t>
            </a:r>
            <a:endParaRPr lang="en-GB" dirty="0"/>
          </a:p>
        </p:txBody>
      </p:sp>
      <p:sp>
        <p:nvSpPr>
          <p:cNvPr id="1028" name="Rectangle 4"/>
          <p:cNvSpPr>
            <a:spLocks noGrp="1" noChangeArrowheads="1"/>
          </p:cNvSpPr>
          <p:nvPr>
            <p:ph type="ftr"/>
          </p:nvPr>
        </p:nvSpPr>
        <p:spPr bwMode="auto">
          <a:xfrm>
            <a:off x="7143757" y="6505622"/>
            <a:ext cx="4246027" cy="2189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Rubayet Shafin, Samsung Research America</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599493" y="333375"/>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802.11-23/1424r0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package" Target="../embeddings/Microsoft_Visio_Drawing.vsdx"/></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package" Target="../embeddings/Microsoft_Visio_Drawing1.vsdx"/></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5.emf"/><Relationship Id="rId4" Type="http://schemas.openxmlformats.org/officeDocument/2006/relationships/package" Target="../embeddings/Microsoft_Visio_Drawing2.vsdx"/></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6.emf"/><Relationship Id="rId4" Type="http://schemas.openxmlformats.org/officeDocument/2006/relationships/package" Target="../embeddings/Microsoft_Visio_Drawing3.vsdx"/></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06425"/>
            <a:ext cx="10415016" cy="13335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Follow-up on peer-to-peer communication for UHR</a:t>
            </a:r>
            <a:endParaRPr lang="en-GB" dirty="0"/>
          </a:p>
        </p:txBody>
      </p:sp>
      <p:sp>
        <p:nvSpPr>
          <p:cNvPr id="3074" name="Rectangle 2"/>
          <p:cNvSpPr>
            <a:spLocks noGrp="1" noChangeArrowheads="1"/>
          </p:cNvSpPr>
          <p:nvPr>
            <p:ph type="subTitle" idx="1"/>
          </p:nvPr>
        </p:nvSpPr>
        <p:spPr>
          <a:xfrm>
            <a:off x="1828800" y="1656807"/>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09-14-2023</a:t>
            </a:r>
          </a:p>
        </p:txBody>
      </p:sp>
      <p:sp>
        <p:nvSpPr>
          <p:cNvPr id="6" name="Date Placeholder 3"/>
          <p:cNvSpPr>
            <a:spLocks noGrp="1"/>
          </p:cNvSpPr>
          <p:nvPr>
            <p:ph type="dt" idx="10"/>
          </p:nvPr>
        </p:nvSpPr>
        <p:spPr/>
        <p:txBody>
          <a:bodyPr/>
          <a:lstStyle/>
          <a:p>
            <a:r>
              <a:rPr lang="en-US"/>
              <a:t>September 2023</a:t>
            </a:r>
            <a:endParaRPr lang="en-GB" dirty="0"/>
          </a:p>
        </p:txBody>
      </p:sp>
      <p:sp>
        <p:nvSpPr>
          <p:cNvPr id="7" name="Footer Placeholder 4"/>
          <p:cNvSpPr>
            <a:spLocks noGrp="1"/>
          </p:cNvSpPr>
          <p:nvPr>
            <p:ph type="ftr" idx="11"/>
          </p:nvPr>
        </p:nvSpPr>
        <p:spPr/>
        <p:txBody>
          <a:bodyPr/>
          <a:lstStyle/>
          <a:p>
            <a:r>
              <a:rPr lang="en-US" dirty="0"/>
              <a:t>Rubayet Shafin, Samsung Research America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909551086"/>
              </p:ext>
            </p:extLst>
          </p:nvPr>
        </p:nvGraphicFramePr>
        <p:xfrm>
          <a:off x="995363" y="2432050"/>
          <a:ext cx="10934700" cy="2979738"/>
        </p:xfrm>
        <a:graphic>
          <a:graphicData uri="http://schemas.openxmlformats.org/presentationml/2006/ole">
            <mc:AlternateContent xmlns:mc="http://schemas.openxmlformats.org/markup-compatibility/2006">
              <mc:Choice xmlns:v="urn:schemas-microsoft-com:vml" Requires="v">
                <p:oleObj spid="_x0000_s3275" name="Document" r:id="rId4" imgW="10521186" imgH="2878676" progId="Word.Document.8">
                  <p:embed/>
                </p:oleObj>
              </mc:Choice>
              <mc:Fallback>
                <p:oleObj name="Document" r:id="rId4" imgW="10521186" imgH="2878676" progId="Word.Document.8">
                  <p:embed/>
                  <p:pic>
                    <p:nvPicPr>
                      <p:cNvPr id="0" name="Picture 3"/>
                      <p:cNvPicPr>
                        <a:picLocks noChangeAspect="1" noChangeArrowheads="1"/>
                      </p:cNvPicPr>
                      <p:nvPr/>
                    </p:nvPicPr>
                    <p:blipFill>
                      <a:blip r:embed="rId5"/>
                      <a:srcRect/>
                      <a:stretch>
                        <a:fillRect/>
                      </a:stretch>
                    </p:blipFill>
                    <p:spPr bwMode="auto">
                      <a:xfrm>
                        <a:off x="995363" y="2432050"/>
                        <a:ext cx="10934700" cy="2979738"/>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r>
              <a:rPr lang="en-US" altLang="zh-CN" dirty="0"/>
              <a:t>[1] IEEE 802.11-22/1528r1, “Enhanced Device Connectivity with Robust QoS Support”, R. Shafin et.al., Sept 2022.</a:t>
            </a:r>
          </a:p>
          <a:p>
            <a:endParaRPr lang="en-US" altLang="zh-CN" dirty="0"/>
          </a:p>
          <a:p>
            <a:r>
              <a:rPr lang="en-US" altLang="zh-CN" dirty="0"/>
              <a:t>[2] </a:t>
            </a:r>
            <a:r>
              <a:rPr lang="en-US" dirty="0"/>
              <a:t>IEEE 802.11-22/932r0, “Thoughts on Beyond 802.11be”, W.B. Lee et.al., July 2022.</a:t>
            </a:r>
          </a:p>
          <a:p>
            <a:endParaRPr lang="en-US" dirty="0"/>
          </a:p>
          <a:p>
            <a:r>
              <a:rPr lang="en-US" dirty="0"/>
              <a:t>[3] IEEE 802.11-23/294r1, “Channel Usage Enhancements for P2P in UHR”, R. Shafin et.al., May 2023.</a:t>
            </a:r>
          </a:p>
          <a:p>
            <a:endParaRPr lang="en-US" dirty="0"/>
          </a:p>
          <a:p>
            <a:endParaRPr lang="en-GB" dirty="0"/>
          </a:p>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4" name="Date Placeholder 3"/>
          <p:cNvSpPr>
            <a:spLocks noGrp="1"/>
          </p:cNvSpPr>
          <p:nvPr>
            <p:ph type="dt" idx="15"/>
          </p:nvPr>
        </p:nvSpPr>
        <p:spPr/>
        <p:txBody>
          <a:bodyPr/>
          <a:lstStyle/>
          <a:p>
            <a:r>
              <a:rPr lang="en-US"/>
              <a:t>September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[1],[2], we highlighted some of the potential technologies for improved peer-to-peer (P2P) operation.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Extension of the Channel Usage procedure was identified for improving P2P support in UHR[3]</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this contribution, we provide some details and extensions for [3]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September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480483" y="366244"/>
            <a:ext cx="10909301"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Recap (1/2)—Advertisement of Recommended P2P Channels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September 2023</a:t>
            </a:r>
            <a:endParaRPr lang="en-GB" dirty="0"/>
          </a:p>
        </p:txBody>
      </p:sp>
      <p:sp>
        <p:nvSpPr>
          <p:cNvPr id="13" name="Rectangle 2">
            <a:extLst>
              <a:ext uri="{FF2B5EF4-FFF2-40B4-BE49-F238E27FC236}">
                <a16:creationId xmlns:a16="http://schemas.microsoft.com/office/drawing/2014/main" id="{A5735CAA-E7FC-49A5-B508-47EE25B19CC4}"/>
              </a:ext>
            </a:extLst>
          </p:cNvPr>
          <p:cNvSpPr>
            <a:spLocks noGrp="1" noChangeArrowheads="1"/>
          </p:cNvSpPr>
          <p:nvPr>
            <p:ph idx="1"/>
          </p:nvPr>
        </p:nvSpPr>
        <p:spPr>
          <a:xfrm>
            <a:off x="202142" y="1020258"/>
            <a:ext cx="11887200" cy="5455156"/>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An AP can announce a set of channels in its BSS that are recommended for P2P communications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These advertised channels would be more conducive to P2P communication.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For example, the AP can minimize the use of those channels for its infrastructure communication.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The AP can announce/advertise the Recommended P2P Channels in its BSS by including the related information in the Beacons and Probe Response frames it transmits.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For example, the AP can include Channel Usage elements for this advertisement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The P2P channel recommendation can be updated over time.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6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Motivation for the AP: </a:t>
            </a:r>
            <a:r>
              <a:rPr lang="en-US" altLang="zh-CN" sz="1600" b="0" dirty="0"/>
              <a:t>By incentivizing the P2P STAs to keep their P2P transmissions within the recommended set of channels, the AP can essentially reduce the uncontrolled P2P transmission on the channels that the AP uses for infrastructure BSS operation (for UL/DL communication, for example)</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This, in essence, can help the AP in ensuring infrastructure </a:t>
            </a:r>
            <a:r>
              <a:rPr lang="en-US" altLang="zh-CN" sz="1600" dirty="0" err="1"/>
              <a:t>STAs’</a:t>
            </a:r>
            <a:r>
              <a:rPr lang="en-US" altLang="zh-CN" sz="1600" dirty="0"/>
              <a:t> QoS requirements.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6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Motivation for the P2P STAs</a:t>
            </a:r>
            <a:r>
              <a:rPr lang="en-US" altLang="zh-CN" sz="1600" b="0" dirty="0"/>
              <a:t>: The guidance from the AP would enable the P2P STAs to embark on a cleaner channel (with less interference from the infrastructure) faster for their P2P communications by using the recommended channels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Help faster setup of a P2P link (or P2P group)</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Help faster switch of a P2P operating channel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600" dirty="0"/>
          </a:p>
        </p:txBody>
      </p:sp>
    </p:spTree>
    <p:extLst>
      <p:ext uri="{BB962C8B-B14F-4D97-AF65-F5344CB8AC3E}">
        <p14:creationId xmlns:p14="http://schemas.microsoft.com/office/powerpoint/2010/main" val="22949983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01699" y="534988"/>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Recap (2/2)—Advertisement of Recommended P2P Transmission Windows</a:t>
            </a:r>
            <a:endParaRPr lang="en-GB" dirty="0"/>
          </a:p>
        </p:txBody>
      </p:sp>
      <p:sp>
        <p:nvSpPr>
          <p:cNvPr id="4098" name="Rectangle 2"/>
          <p:cNvSpPr>
            <a:spLocks noGrp="1" noChangeArrowheads="1"/>
          </p:cNvSpPr>
          <p:nvPr>
            <p:ph idx="1"/>
          </p:nvPr>
        </p:nvSpPr>
        <p:spPr>
          <a:xfrm>
            <a:off x="365230" y="1295400"/>
            <a:ext cx="11434022" cy="40386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t>Similarly, an AP can announce a set of recommended time windows that would be more conducive for P2P transmission.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t>During these recommended P2P Transmission Windows, the AP can minimize infrastructure transmission</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b="1" dirty="0"/>
              <a:t>Motivation for AP:</a:t>
            </a:r>
            <a:r>
              <a:rPr lang="en-US" altLang="zh-CN" sz="1600" dirty="0"/>
              <a:t> Reduces non-infrastructure transmission outside these P2P Transmission Windows and improves the manageability of the network.</a:t>
            </a:r>
            <a:endParaRPr lang="en-US" altLang="zh-CN" sz="1600" b="1" dirty="0"/>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b="1" dirty="0"/>
              <a:t>Motivation for P2P STAs</a:t>
            </a:r>
            <a:r>
              <a:rPr lang="en-US" altLang="zh-CN" sz="1600" dirty="0"/>
              <a:t>: Thus provides incentives for the P2P STAs to use the P2P transmission windows for their P2P communication and encounter less interference from the infrastructure communication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t>The AP can announce a series of recommended P2P Transmission Windows in the Beacon and Probe Response frames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t>Existing signaling tools (e.g. TWT) can be reused for this purpose.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September 2023</a:t>
            </a:r>
            <a:endParaRPr lang="en-GB" dirty="0"/>
          </a:p>
        </p:txBody>
      </p:sp>
      <p:pic>
        <p:nvPicPr>
          <p:cNvPr id="11" name="Picture 10">
            <a:extLst>
              <a:ext uri="{FF2B5EF4-FFF2-40B4-BE49-F238E27FC236}">
                <a16:creationId xmlns:a16="http://schemas.microsoft.com/office/drawing/2014/main" id="{627286DD-6D9B-4E2E-A028-49D824E35C7D}"/>
              </a:ext>
            </a:extLst>
          </p:cNvPr>
          <p:cNvPicPr>
            <a:picLocks noChangeAspect="1"/>
          </p:cNvPicPr>
          <p:nvPr/>
        </p:nvPicPr>
        <p:blipFill>
          <a:blip r:embed="rId3"/>
          <a:stretch>
            <a:fillRect/>
          </a:stretch>
        </p:blipFill>
        <p:spPr>
          <a:xfrm>
            <a:off x="705062" y="5164035"/>
            <a:ext cx="10881360" cy="952500"/>
          </a:xfrm>
          <a:prstGeom prst="rect">
            <a:avLst/>
          </a:prstGeom>
        </p:spPr>
      </p:pic>
    </p:spTree>
    <p:extLst>
      <p:ext uri="{BB962C8B-B14F-4D97-AF65-F5344CB8AC3E}">
        <p14:creationId xmlns:p14="http://schemas.microsoft.com/office/powerpoint/2010/main" val="34054348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480483" y="516859"/>
            <a:ext cx="10909301"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Need for extended support (1/2)</a:t>
            </a:r>
          </a:p>
        </p:txBody>
      </p:sp>
      <p:sp>
        <p:nvSpPr>
          <p:cNvPr id="4098" name="Rectangle 2"/>
          <p:cNvSpPr>
            <a:spLocks noGrp="1" noChangeArrowheads="1"/>
          </p:cNvSpPr>
          <p:nvPr>
            <p:ph idx="1"/>
          </p:nvPr>
        </p:nvSpPr>
        <p:spPr>
          <a:xfrm>
            <a:off x="198982" y="1568217"/>
            <a:ext cx="5594336" cy="4299183"/>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t>The P2P STAs can follow the P2P channel resource recommendation from the AP for their P2P needs.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8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t>This helps in parking on a channel for P2P that would have less interference from the BSS maintained by that AP.</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8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t>However, in an OBSS environment, the P2P link is still likely to face interference from the OBSS network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P2P channel recommendation from the first AP may be independent of the recommendation from the OBSS AP.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September 2023</a:t>
            </a:r>
            <a:endParaRPr lang="en-GB" dirty="0"/>
          </a:p>
        </p:txBody>
      </p:sp>
      <p:sp>
        <p:nvSpPr>
          <p:cNvPr id="12" name="TextBox 11">
            <a:extLst>
              <a:ext uri="{FF2B5EF4-FFF2-40B4-BE49-F238E27FC236}">
                <a16:creationId xmlns:a16="http://schemas.microsoft.com/office/drawing/2014/main" id="{D76CC7AF-7A1A-4AE9-A862-8B67CBAA6358}"/>
              </a:ext>
            </a:extLst>
          </p:cNvPr>
          <p:cNvSpPr txBox="1"/>
          <p:nvPr/>
        </p:nvSpPr>
        <p:spPr>
          <a:xfrm>
            <a:off x="6498167" y="5548399"/>
            <a:ext cx="5436658" cy="830997"/>
          </a:xfrm>
          <a:prstGeom prst="rect">
            <a:avLst/>
          </a:prstGeom>
          <a:noFill/>
        </p:spPr>
        <p:txBody>
          <a:bodyPr wrap="square" rtlCol="0">
            <a:spAutoFit/>
          </a:bodyPr>
          <a:lstStyle/>
          <a:p>
            <a:r>
              <a:rPr lang="en-US" sz="1600" i="1" dirty="0">
                <a:solidFill>
                  <a:schemeClr val="tx1"/>
                </a:solidFill>
              </a:rPr>
              <a:t>The P2P link between STA1 and STA2 follows the channel recommendation from AP1 but still suffers from interference from BSS2. </a:t>
            </a:r>
          </a:p>
        </p:txBody>
      </p:sp>
      <p:graphicFrame>
        <p:nvGraphicFramePr>
          <p:cNvPr id="14" name="Object 13">
            <a:extLst>
              <a:ext uri="{FF2B5EF4-FFF2-40B4-BE49-F238E27FC236}">
                <a16:creationId xmlns:a16="http://schemas.microsoft.com/office/drawing/2014/main" id="{660F0032-D9E9-42F9-95CE-A22D483F5F80}"/>
              </a:ext>
            </a:extLst>
          </p:cNvPr>
          <p:cNvGraphicFramePr>
            <a:graphicFrameLocks noChangeAspect="1"/>
          </p:cNvGraphicFramePr>
          <p:nvPr>
            <p:extLst>
              <p:ext uri="{D42A27DB-BD31-4B8C-83A1-F6EECF244321}">
                <p14:modId xmlns:p14="http://schemas.microsoft.com/office/powerpoint/2010/main" val="1949879631"/>
              </p:ext>
            </p:extLst>
          </p:nvPr>
        </p:nvGraphicFramePr>
        <p:xfrm>
          <a:off x="6111346" y="1502116"/>
          <a:ext cx="5600172" cy="3853768"/>
        </p:xfrm>
        <a:graphic>
          <a:graphicData uri="http://schemas.openxmlformats.org/presentationml/2006/ole">
            <mc:AlternateContent xmlns:mc="http://schemas.openxmlformats.org/markup-compatibility/2006">
              <mc:Choice xmlns:v="urn:schemas-microsoft-com:vml" Requires="v">
                <p:oleObj spid="_x0000_s4116" name="Visio" r:id="rId4" imgW="7337741" imgH="5051871" progId="Visio.Drawing.15">
                  <p:embed/>
                </p:oleObj>
              </mc:Choice>
              <mc:Fallback>
                <p:oleObj name="Visio" r:id="rId4" imgW="7337741" imgH="5051871" progId="Visio.Drawing.15">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1346" y="1502116"/>
                        <a:ext cx="5600172" cy="3853768"/>
                      </a:xfrm>
                      <a:prstGeom prst="rect">
                        <a:avLst/>
                      </a:prstGeom>
                      <a:noFill/>
                    </p:spPr>
                  </p:pic>
                </p:oleObj>
              </mc:Fallback>
            </mc:AlternateContent>
          </a:graphicData>
        </a:graphic>
      </p:graphicFrame>
    </p:spTree>
    <p:extLst>
      <p:ext uri="{BB962C8B-B14F-4D97-AF65-F5344CB8AC3E}">
        <p14:creationId xmlns:p14="http://schemas.microsoft.com/office/powerpoint/2010/main" val="15772085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480483" y="516859"/>
            <a:ext cx="10909301"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Need for extended support (2/2)</a:t>
            </a:r>
          </a:p>
        </p:txBody>
      </p:sp>
      <p:sp>
        <p:nvSpPr>
          <p:cNvPr id="4098" name="Rectangle 2"/>
          <p:cNvSpPr>
            <a:spLocks noGrp="1" noChangeArrowheads="1"/>
          </p:cNvSpPr>
          <p:nvPr>
            <p:ph idx="1"/>
          </p:nvPr>
        </p:nvSpPr>
        <p:spPr>
          <a:xfrm>
            <a:off x="198982" y="1568217"/>
            <a:ext cx="5594336" cy="4299183"/>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t>It is becoming a common scenario where two P2P STA are associated with different infrastructure APs.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8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t>It’s challenging to maintain both the UL/DL and P2P flows in such situations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If in the respective base-channels (i.e. APs’ channels), hard to schedule the P2P sessions. Troublesome for LL traffic.</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If trying to go off-channel, hard to find a common off-channel they are clean from both infrastructure networks.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September 2023</a:t>
            </a:r>
            <a:endParaRPr lang="en-GB" dirty="0"/>
          </a:p>
        </p:txBody>
      </p:sp>
      <p:graphicFrame>
        <p:nvGraphicFramePr>
          <p:cNvPr id="7" name="Object 6">
            <a:extLst>
              <a:ext uri="{FF2B5EF4-FFF2-40B4-BE49-F238E27FC236}">
                <a16:creationId xmlns:a16="http://schemas.microsoft.com/office/drawing/2014/main" id="{FE02B81B-3003-45CF-8FE5-2699A88114D3}"/>
              </a:ext>
            </a:extLst>
          </p:cNvPr>
          <p:cNvGraphicFramePr>
            <a:graphicFrameLocks noChangeAspect="1"/>
          </p:cNvGraphicFramePr>
          <p:nvPr>
            <p:extLst>
              <p:ext uri="{D42A27DB-BD31-4B8C-83A1-F6EECF244321}">
                <p14:modId xmlns:p14="http://schemas.microsoft.com/office/powerpoint/2010/main" val="2255750470"/>
              </p:ext>
            </p:extLst>
          </p:nvPr>
        </p:nvGraphicFramePr>
        <p:xfrm>
          <a:off x="5935133" y="2438400"/>
          <a:ext cx="5935663" cy="1981200"/>
        </p:xfrm>
        <a:graphic>
          <a:graphicData uri="http://schemas.openxmlformats.org/presentationml/2006/ole">
            <mc:AlternateContent xmlns:mc="http://schemas.openxmlformats.org/markup-compatibility/2006">
              <mc:Choice xmlns:v="urn:schemas-microsoft-com:vml" Requires="v">
                <p:oleObj spid="_x0000_s5137" name="Visio" r:id="rId4" imgW="8580049" imgH="2865089" progId="Visio.Drawing.15">
                  <p:embed/>
                </p:oleObj>
              </mc:Choice>
              <mc:Fallback>
                <p:oleObj name="Visio" r:id="rId4" imgW="8580049" imgH="2865089" progId="Visio.Drawing.15">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35133" y="2438400"/>
                        <a:ext cx="5935663" cy="1981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Box 10">
            <a:extLst>
              <a:ext uri="{FF2B5EF4-FFF2-40B4-BE49-F238E27FC236}">
                <a16:creationId xmlns:a16="http://schemas.microsoft.com/office/drawing/2014/main" id="{D88E3769-9B72-4A21-97C6-A34DAC7B350F}"/>
              </a:ext>
            </a:extLst>
          </p:cNvPr>
          <p:cNvSpPr txBox="1"/>
          <p:nvPr/>
        </p:nvSpPr>
        <p:spPr>
          <a:xfrm>
            <a:off x="6434138" y="5027614"/>
            <a:ext cx="5436658" cy="584775"/>
          </a:xfrm>
          <a:prstGeom prst="rect">
            <a:avLst/>
          </a:prstGeom>
          <a:noFill/>
        </p:spPr>
        <p:txBody>
          <a:bodyPr wrap="square" rtlCol="0">
            <a:spAutoFit/>
          </a:bodyPr>
          <a:lstStyle/>
          <a:p>
            <a:r>
              <a:rPr lang="en-US" sz="1600" i="1" dirty="0">
                <a:solidFill>
                  <a:schemeClr val="tx1"/>
                </a:solidFill>
              </a:rPr>
              <a:t>STA1 is associated with AP1; STA2 is associated with AP2; STA1 and STA2 forms a P2P link (not TDLS).</a:t>
            </a:r>
          </a:p>
        </p:txBody>
      </p:sp>
    </p:spTree>
    <p:extLst>
      <p:ext uri="{BB962C8B-B14F-4D97-AF65-F5344CB8AC3E}">
        <p14:creationId xmlns:p14="http://schemas.microsoft.com/office/powerpoint/2010/main" val="3365094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480483" y="516859"/>
            <a:ext cx="10909301"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Multi-AP Coordination for channel usage enhancements (1/2)</a:t>
            </a:r>
          </a:p>
        </p:txBody>
      </p:sp>
      <p:sp>
        <p:nvSpPr>
          <p:cNvPr id="4098" name="Rectangle 2"/>
          <p:cNvSpPr>
            <a:spLocks noGrp="1" noChangeArrowheads="1"/>
          </p:cNvSpPr>
          <p:nvPr>
            <p:ph idx="1"/>
          </p:nvPr>
        </p:nvSpPr>
        <p:spPr>
          <a:xfrm>
            <a:off x="198982" y="1568217"/>
            <a:ext cx="5594336" cy="4299183"/>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t>For efficient P2P communication, it would be good if the APs corresponding to the overlapping BSS coordinate with each other. Upon coordination--</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The APs can designate a common set of channels for P2P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t>Help facilitate off-channel P2P operation</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The APs can create a common schedule for P2P</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t>Help facilitate base-channel P2P operation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September 2023</a:t>
            </a:r>
            <a:endParaRPr lang="en-GB" dirty="0"/>
          </a:p>
        </p:txBody>
      </p:sp>
      <p:graphicFrame>
        <p:nvGraphicFramePr>
          <p:cNvPr id="8" name="Object 7">
            <a:extLst>
              <a:ext uri="{FF2B5EF4-FFF2-40B4-BE49-F238E27FC236}">
                <a16:creationId xmlns:a16="http://schemas.microsoft.com/office/drawing/2014/main" id="{CE530152-FB62-428A-AB36-58A88E023B57}"/>
              </a:ext>
            </a:extLst>
          </p:cNvPr>
          <p:cNvGraphicFramePr>
            <a:graphicFrameLocks noChangeAspect="1"/>
          </p:cNvGraphicFramePr>
          <p:nvPr>
            <p:extLst>
              <p:ext uri="{D42A27DB-BD31-4B8C-83A1-F6EECF244321}">
                <p14:modId xmlns:p14="http://schemas.microsoft.com/office/powerpoint/2010/main" val="3650323555"/>
              </p:ext>
            </p:extLst>
          </p:nvPr>
        </p:nvGraphicFramePr>
        <p:xfrm>
          <a:off x="6498167" y="1560918"/>
          <a:ext cx="4999050" cy="4306482"/>
        </p:xfrm>
        <a:graphic>
          <a:graphicData uri="http://schemas.openxmlformats.org/presentationml/2006/ole">
            <mc:AlternateContent xmlns:mc="http://schemas.openxmlformats.org/markup-compatibility/2006">
              <mc:Choice xmlns:v="urn:schemas-microsoft-com:vml" Requires="v">
                <p:oleObj spid="_x0000_s6160" name="Visio" r:id="rId4" imgW="7322430" imgH="6301583" progId="Visio.Drawing.15">
                  <p:embed/>
                </p:oleObj>
              </mc:Choice>
              <mc:Fallback>
                <p:oleObj name="Visio" r:id="rId4" imgW="7322430" imgH="6301583" progId="Visio.Drawing.15">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98167" y="1560918"/>
                        <a:ext cx="4999050" cy="4306482"/>
                      </a:xfrm>
                      <a:prstGeom prst="rect">
                        <a:avLst/>
                      </a:prstGeom>
                      <a:noFill/>
                    </p:spPr>
                  </p:pic>
                </p:oleObj>
              </mc:Fallback>
            </mc:AlternateContent>
          </a:graphicData>
        </a:graphic>
      </p:graphicFrame>
    </p:spTree>
    <p:extLst>
      <p:ext uri="{BB962C8B-B14F-4D97-AF65-F5344CB8AC3E}">
        <p14:creationId xmlns:p14="http://schemas.microsoft.com/office/powerpoint/2010/main" val="13885463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480483" y="516859"/>
            <a:ext cx="10909301"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dirty="0"/>
              <a:t>Multi-AP Coordination for </a:t>
            </a:r>
            <a:r>
              <a:rPr lang="fr-FR" dirty="0" err="1"/>
              <a:t>channel</a:t>
            </a:r>
            <a:r>
              <a:rPr lang="fr-FR" dirty="0"/>
              <a:t> usage </a:t>
            </a:r>
            <a:r>
              <a:rPr lang="fr-FR" dirty="0" err="1"/>
              <a:t>enhancements</a:t>
            </a:r>
            <a:r>
              <a:rPr lang="fr-FR" dirty="0"/>
              <a:t> (2/2)</a:t>
            </a:r>
            <a:endParaRPr lang="en-GB" dirty="0"/>
          </a:p>
        </p:txBody>
      </p:sp>
      <p:sp>
        <p:nvSpPr>
          <p:cNvPr id="4098" name="Rectangle 2"/>
          <p:cNvSpPr>
            <a:spLocks noGrp="1" noChangeArrowheads="1"/>
          </p:cNvSpPr>
          <p:nvPr>
            <p:ph idx="1"/>
          </p:nvPr>
        </p:nvSpPr>
        <p:spPr>
          <a:xfrm>
            <a:off x="198981" y="1568217"/>
            <a:ext cx="11585697" cy="1251183"/>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t>After negotiation, the participating APs can advertise the P2P channel resources.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The advertisement can be either only on channel guidance or  only on schedule guidance or both</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September 2023</a:t>
            </a:r>
            <a:endParaRPr lang="en-GB" dirty="0"/>
          </a:p>
        </p:txBody>
      </p:sp>
      <p:graphicFrame>
        <p:nvGraphicFramePr>
          <p:cNvPr id="3" name="Object 2">
            <a:extLst>
              <a:ext uri="{FF2B5EF4-FFF2-40B4-BE49-F238E27FC236}">
                <a16:creationId xmlns:a16="http://schemas.microsoft.com/office/drawing/2014/main" id="{DB2458FD-D6E7-4234-88BF-250FEF68F1FF}"/>
              </a:ext>
            </a:extLst>
          </p:cNvPr>
          <p:cNvGraphicFramePr>
            <a:graphicFrameLocks noChangeAspect="1"/>
          </p:cNvGraphicFramePr>
          <p:nvPr>
            <p:extLst>
              <p:ext uri="{D42A27DB-BD31-4B8C-83A1-F6EECF244321}">
                <p14:modId xmlns:p14="http://schemas.microsoft.com/office/powerpoint/2010/main" val="4015305301"/>
              </p:ext>
            </p:extLst>
          </p:nvPr>
        </p:nvGraphicFramePr>
        <p:xfrm>
          <a:off x="439800" y="3088712"/>
          <a:ext cx="11312400" cy="3252429"/>
        </p:xfrm>
        <a:graphic>
          <a:graphicData uri="http://schemas.openxmlformats.org/presentationml/2006/ole">
            <mc:AlternateContent xmlns:mc="http://schemas.openxmlformats.org/markup-compatibility/2006">
              <mc:Choice xmlns:v="urn:schemas-microsoft-com:vml" Requires="v">
                <p:oleObj spid="_x0000_s7186" name="Visio" r:id="rId4" imgW="9608430" imgH="2758189" progId="Visio.Drawing.15">
                  <p:embed/>
                </p:oleObj>
              </mc:Choice>
              <mc:Fallback>
                <p:oleObj name="Visio" r:id="rId4" imgW="9608430" imgH="2758189" progId="Visio.Drawing.15">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9800" y="3088712"/>
                        <a:ext cx="11312400" cy="3252429"/>
                      </a:xfrm>
                      <a:prstGeom prst="rect">
                        <a:avLst/>
                      </a:prstGeom>
                      <a:noFill/>
                    </p:spPr>
                  </p:pic>
                </p:oleObj>
              </mc:Fallback>
            </mc:AlternateContent>
          </a:graphicData>
        </a:graphic>
      </p:graphicFrame>
    </p:spTree>
    <p:extLst>
      <p:ext uri="{BB962C8B-B14F-4D97-AF65-F5344CB8AC3E}">
        <p14:creationId xmlns:p14="http://schemas.microsoft.com/office/powerpoint/2010/main" val="35262091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333375"/>
            <a:ext cx="10361084" cy="1065213"/>
          </a:xfrm>
        </p:spPr>
        <p:txBody>
          <a:bodyPr/>
          <a:lstStyle/>
          <a:p>
            <a:r>
              <a:rPr lang="en-US" dirty="0"/>
              <a:t>Summary</a:t>
            </a:r>
            <a:endParaRPr lang="en-GB" dirty="0"/>
          </a:p>
        </p:txBody>
      </p:sp>
      <p:sp>
        <p:nvSpPr>
          <p:cNvPr id="9218" name="Rectangle 2"/>
          <p:cNvSpPr>
            <a:spLocks noGrp="1" noChangeArrowheads="1"/>
          </p:cNvSpPr>
          <p:nvPr>
            <p:ph idx="1"/>
          </p:nvPr>
        </p:nvSpPr>
        <p:spPr>
          <a:xfrm>
            <a:off x="762000" y="1143000"/>
            <a:ext cx="10972800" cy="5051647"/>
          </a:xfrm>
          <a:ln/>
        </p:spPr>
        <p:txBody>
          <a:bodyPr/>
          <a:lstStyle/>
          <a:p>
            <a:pPr>
              <a:buFont typeface="Arial" panose="020B0604020202020204" pitchFamily="34" charset="0"/>
              <a:buChar char="•"/>
            </a:pPr>
            <a:endParaRPr lang="en-US" altLang="zh-CN" sz="2000" dirty="0"/>
          </a:p>
          <a:p>
            <a:pPr>
              <a:buFont typeface="Arial" panose="020B0604020202020204" pitchFamily="34" charset="0"/>
              <a:buChar char="•"/>
            </a:pPr>
            <a:endParaRPr lang="en-US" altLang="zh-CN" sz="2000" dirty="0"/>
          </a:p>
          <a:p>
            <a:pPr>
              <a:buFont typeface="Arial" panose="020B0604020202020204" pitchFamily="34" charset="0"/>
              <a:buChar char="•"/>
            </a:pPr>
            <a:r>
              <a:rPr lang="en-US" altLang="zh-CN" sz="2000" dirty="0"/>
              <a:t>Tighter coordination between the infrastructure and P2P networks would be important to ensure QoS support for WLAN systems. </a:t>
            </a:r>
          </a:p>
          <a:p>
            <a:pPr marL="0" indent="0"/>
            <a:endParaRPr lang="en-US" altLang="zh-CN" sz="2000" dirty="0"/>
          </a:p>
          <a:p>
            <a:pPr>
              <a:buFont typeface="Arial" panose="020B0604020202020204" pitchFamily="34" charset="0"/>
              <a:buChar char="•"/>
            </a:pPr>
            <a:r>
              <a:rPr lang="en-US" altLang="zh-CN" sz="2000" dirty="0"/>
              <a:t>In this presentation, we extend the contribution [3] on channel usage to multi-AP coordination framework.</a:t>
            </a:r>
          </a:p>
          <a:p>
            <a:pPr lvl="1">
              <a:buFont typeface="Arial" panose="020B0604020202020204" pitchFamily="34" charset="0"/>
              <a:buChar char="•"/>
            </a:pPr>
            <a:r>
              <a:rPr lang="en-US" altLang="zh-CN" dirty="0"/>
              <a:t>Facilitates improved QoS for P2P communications</a:t>
            </a:r>
          </a:p>
          <a:p>
            <a:pPr marL="0" indent="0"/>
            <a:endParaRPr lang="en-US" altLang="zh-CN" sz="2000" dirty="0"/>
          </a:p>
          <a:p>
            <a:pPr marL="400050">
              <a:buFont typeface="Arial" panose="020B0604020202020204" pitchFamily="34" charset="0"/>
              <a:buChar char="•"/>
            </a:pPr>
            <a:endParaRPr lang="en-US" sz="2000"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9</a:t>
            </a:fld>
            <a:endParaRPr lang="en-GB" dirty="0"/>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4" name="Date Placeholder 3"/>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13893277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43025</TotalTime>
  <Words>1013</Words>
  <Application>Microsoft Office PowerPoint</Application>
  <PresentationFormat>Widescreen</PresentationFormat>
  <Paragraphs>125</Paragraphs>
  <Slides>10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3</vt:i4>
      </vt:variant>
      <vt:variant>
        <vt:lpstr>Slide Titles</vt:lpstr>
      </vt:variant>
      <vt:variant>
        <vt:i4>10</vt:i4>
      </vt:variant>
    </vt:vector>
  </HeadingPairs>
  <TitlesOfParts>
    <vt:vector size="19" baseType="lpstr">
      <vt:lpstr>MS Gothic</vt:lpstr>
      <vt:lpstr>Arial</vt:lpstr>
      <vt:lpstr>Arial Unicode MS</vt:lpstr>
      <vt:lpstr>Times New Roman</vt:lpstr>
      <vt:lpstr>Wingdings</vt:lpstr>
      <vt:lpstr>Office Theme</vt:lpstr>
      <vt:lpstr>Document</vt:lpstr>
      <vt:lpstr>Visio</vt:lpstr>
      <vt:lpstr>Microsoft Visio Drawing</vt:lpstr>
      <vt:lpstr>Follow-up on peer-to-peer communication for UHR</vt:lpstr>
      <vt:lpstr>Abstract</vt:lpstr>
      <vt:lpstr>Recap (1/2)—Advertisement of Recommended P2P Channels</vt:lpstr>
      <vt:lpstr>Recap (2/2)—Advertisement of Recommended P2P Transmission Windows</vt:lpstr>
      <vt:lpstr>Need for extended support (1/2)</vt:lpstr>
      <vt:lpstr>Need for extended support (2/2)</vt:lpstr>
      <vt:lpstr>Multi-AP Coordination for channel usage enhancements (1/2)</vt:lpstr>
      <vt:lpstr>Multi-AP Coordination for channel usage enhancements (2/2)</vt:lpstr>
      <vt:lpstr>Summary</vt:lpstr>
      <vt:lpstr>References</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Follow-up on peer-to-peer communication for UHR</dc:title>
  <dc:creator>Rubayet Shafin/Future Cellular Systems /SRA/Engineer/Samsung Electronics;r.shafin@samsung.com</dc:creator>
  <cp:lastModifiedBy>Rubayet Shafin</cp:lastModifiedBy>
  <cp:revision>363</cp:revision>
  <cp:lastPrinted>1601-01-01T00:00:00Z</cp:lastPrinted>
  <dcterms:created xsi:type="dcterms:W3CDTF">2021-02-24T17:42:37Z</dcterms:created>
  <dcterms:modified xsi:type="dcterms:W3CDTF">2023-09-14T18:03:40Z</dcterms:modified>
</cp:coreProperties>
</file>