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2" r:id="rId3"/>
    <p:sldId id="318" r:id="rId4"/>
    <p:sldId id="313" r:id="rId5"/>
    <p:sldId id="315" r:id="rId6"/>
    <p:sldId id="316" r:id="rId7"/>
    <p:sldId id="317" r:id="rId8"/>
    <p:sldId id="319" r:id="rId9"/>
    <p:sldId id="320" r:id="rId10"/>
    <p:sldId id="270" r:id="rId11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802.11-23/1416r0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for UHR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516828"/>
              </p:ext>
            </p:extLst>
          </p:nvPr>
        </p:nvGraphicFramePr>
        <p:xfrm>
          <a:off x="692150" y="2644775"/>
          <a:ext cx="7918450" cy="303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59308" progId="Word.Document.8">
                  <p:embed/>
                </p:oleObj>
              </mc:Choice>
              <mc:Fallback>
                <p:oleObj name="Document" r:id="rId3" imgW="8238348" imgH="315930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644775"/>
                        <a:ext cx="7918450" cy="3036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B2A8-0EC1-6D03-AE29-380D8EC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001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58760-BBB7-A6A5-4CCA-3AB1C828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936"/>
            <a:ext cx="7770813" cy="46274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SMD AP MLD controlling all the APs (</a:t>
            </a:r>
            <a:r>
              <a:rPr lang="en-US" dirty="0" err="1">
                <a:solidFill>
                  <a:schemeClr val="tx1"/>
                </a:solidFill>
              </a:rPr>
              <a:t>colocated</a:t>
            </a:r>
            <a:r>
              <a:rPr lang="en-US" dirty="0">
                <a:solidFill>
                  <a:schemeClr val="tx1"/>
                </a:solidFill>
              </a:rPr>
              <a:t> or not)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9D71-41FC-9418-C46E-3BE8550BA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10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D6B10-A0D2-8438-628C-0738D72AB1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Duncan Ho, Qualcomm Incorporated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5FD6CFC-19A5-B4C6-FD3C-CA1171283099}"/>
              </a:ext>
            </a:extLst>
          </p:cNvPr>
          <p:cNvGrpSpPr/>
          <p:nvPr/>
        </p:nvGrpSpPr>
        <p:grpSpPr>
          <a:xfrm>
            <a:off x="401502" y="2415031"/>
            <a:ext cx="8794231" cy="3474360"/>
            <a:chOff x="475936" y="1897512"/>
            <a:chExt cx="11155284" cy="451078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EB2680E-ED32-AC17-E5AB-ACD9EF4387BE}"/>
                </a:ext>
              </a:extLst>
            </p:cNvPr>
            <p:cNvSpPr txBox="1"/>
            <p:nvPr/>
          </p:nvSpPr>
          <p:spPr>
            <a:xfrm>
              <a:off x="10065366" y="3261172"/>
              <a:ext cx="1565854" cy="895078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</a:t>
              </a:r>
              <a:r>
                <a:rPr lang="en-US" sz="1200" dirty="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colocated</a:t>
              </a:r>
              <a:r>
                <a:rPr lang="en-US" sz="12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)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8679898-9DC5-FCBC-DC40-4B58350E1808}"/>
                </a:ext>
              </a:extLst>
            </p:cNvPr>
            <p:cNvSpPr/>
            <p:nvPr/>
          </p:nvSpPr>
          <p:spPr>
            <a:xfrm>
              <a:off x="1770187" y="1897512"/>
              <a:ext cx="8643254" cy="49824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SMD AP MLD (logical entity, physically could be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  <a:ea typeface="Microsoft Sans Serif"/>
                  <a:cs typeface="Microsoft Sans Serif"/>
                </a:rPr>
                <a:t> co-located with any of the AP below for each client)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FE319FA7-0E39-F1BB-FBF4-3DBC6A0DB985}"/>
                </a:ext>
              </a:extLst>
            </p:cNvPr>
            <p:cNvSpPr/>
            <p:nvPr/>
          </p:nvSpPr>
          <p:spPr>
            <a:xfrm>
              <a:off x="2088906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AP1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114CACD-E0AE-4DAB-CD2C-5A315D1FF8A9}"/>
                </a:ext>
              </a:extLst>
            </p:cNvPr>
            <p:cNvSpPr/>
            <p:nvPr/>
          </p:nvSpPr>
          <p:spPr>
            <a:xfrm>
              <a:off x="4492135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AP2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30B9FCA-9F65-CE69-52DB-37322C7A3F06}"/>
                </a:ext>
              </a:extLst>
            </p:cNvPr>
            <p:cNvSpPr/>
            <p:nvPr/>
          </p:nvSpPr>
          <p:spPr>
            <a:xfrm>
              <a:off x="697072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AP3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FDE03A8-5B30-51E2-0D65-46B38050379E}"/>
                </a:ext>
              </a:extLst>
            </p:cNvPr>
            <p:cNvSpPr/>
            <p:nvPr/>
          </p:nvSpPr>
          <p:spPr>
            <a:xfrm>
              <a:off x="937395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bg1"/>
                  </a:solidFill>
                  <a:ea typeface="Microsoft Sans Serif"/>
                  <a:cs typeface="Microsoft Sans Serif"/>
                </a:rPr>
                <a:t>APn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A78F6516-92FC-BD94-C02E-4D6B213ABF77}"/>
                </a:ext>
              </a:extLst>
            </p:cNvPr>
            <p:cNvSpPr/>
            <p:nvPr/>
          </p:nvSpPr>
          <p:spPr>
            <a:xfrm>
              <a:off x="2323740" y="3885483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5A4CD0C-FCE7-F400-A546-39F38A65EF34}"/>
                </a:ext>
              </a:extLst>
            </p:cNvPr>
            <p:cNvSpPr/>
            <p:nvPr/>
          </p:nvSpPr>
          <p:spPr>
            <a:xfrm>
              <a:off x="4693476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BAB5F330-0D58-EE58-28F5-5CC27EA4FD2F}"/>
                </a:ext>
              </a:extLst>
            </p:cNvPr>
            <p:cNvSpPr/>
            <p:nvPr/>
          </p:nvSpPr>
          <p:spPr>
            <a:xfrm>
              <a:off x="7205564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6B896470-269F-D0F0-DF2B-FFF88300BE93}"/>
                </a:ext>
              </a:extLst>
            </p:cNvPr>
            <p:cNvSpPr/>
            <p:nvPr/>
          </p:nvSpPr>
          <p:spPr>
            <a:xfrm>
              <a:off x="9633916" y="3893857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ADFE6F8B-0BE5-F879-1205-D3B50DD7F2E6}"/>
                </a:ext>
              </a:extLst>
            </p:cNvPr>
            <p:cNvSpPr/>
            <p:nvPr/>
          </p:nvSpPr>
          <p:spPr>
            <a:xfrm>
              <a:off x="4568657" y="5678114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STAx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5E45B18-7B11-DC93-320D-06BDDC619AD4}"/>
                </a:ext>
              </a:extLst>
            </p:cNvPr>
            <p:cNvSpPr/>
            <p:nvPr/>
          </p:nvSpPr>
          <p:spPr>
            <a:xfrm>
              <a:off x="7112586" y="5678113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STAy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D2868F41-60A5-7FA5-8FA6-64CB162AF833}"/>
                </a:ext>
              </a:extLst>
            </p:cNvPr>
            <p:cNvCxnSpPr/>
            <p:nvPr/>
          </p:nvCxnSpPr>
          <p:spPr>
            <a:xfrm flipH="1">
              <a:off x="2636437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601F841-782C-B08A-F330-67383258F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920" y="2421296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0957450-6E70-EDEC-80E2-9DD6EBD75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140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1CD8150-0114-800D-E027-3AE1844DB8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2460" y="242129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FE224768-B945-3685-0D49-34A24319D67F}"/>
                </a:ext>
              </a:extLst>
            </p:cNvPr>
            <p:cNvSpPr/>
            <p:nvPr/>
          </p:nvSpPr>
          <p:spPr>
            <a:xfrm>
              <a:off x="475936" y="2916910"/>
              <a:ext cx="998136" cy="61295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Router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1E60816-87A3-B680-1BC8-700775F39CB8}"/>
                </a:ext>
              </a:extLst>
            </p:cNvPr>
            <p:cNvCxnSpPr/>
            <p:nvPr/>
          </p:nvCxnSpPr>
          <p:spPr>
            <a:xfrm flipV="1">
              <a:off x="1468735" y="3325229"/>
              <a:ext cx="3367872" cy="6698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>
              <a:extLst>
                <a:ext uri="{FF2B5EF4-FFF2-40B4-BE49-F238E27FC236}">
                  <a16:creationId xmlns:a16="http://schemas.microsoft.com/office/drawing/2014/main" id="{C9C7B816-96C8-F501-A7D2-EA07282354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8735" y="3115889"/>
              <a:ext cx="5871585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3EDF9A3-DC8C-46B3-73AE-C05192410F78}"/>
                </a:ext>
              </a:extLst>
            </p:cNvPr>
            <p:cNvCxnSpPr/>
            <p:nvPr/>
          </p:nvCxnSpPr>
          <p:spPr>
            <a:xfrm flipH="1">
              <a:off x="4845505" y="3340823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>
              <a:extLst>
                <a:ext uri="{FF2B5EF4-FFF2-40B4-BE49-F238E27FC236}">
                  <a16:creationId xmlns:a16="http://schemas.microsoft.com/office/drawing/2014/main" id="{302A6F54-9369-BDC5-E9E9-54E0AB0D8A3D}"/>
                </a:ext>
              </a:extLst>
            </p:cNvPr>
            <p:cNvCxnSpPr>
              <a:cxnSpLocks/>
            </p:cNvCxnSpPr>
            <p:nvPr/>
          </p:nvCxnSpPr>
          <p:spPr>
            <a:xfrm>
              <a:off x="7339170" y="3123109"/>
              <a:ext cx="1675" cy="79716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D326D2A2-B7B9-467A-378F-407ED59AD4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2736" y="497367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2D2DBBD-E7BA-274C-628C-A2D5B87190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1571" y="499879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EB1F588-0FC4-5A6A-FFB8-67582A2AD43E}"/>
                </a:ext>
              </a:extLst>
            </p:cNvPr>
            <p:cNvSpPr txBox="1"/>
            <p:nvPr/>
          </p:nvSpPr>
          <p:spPr>
            <a:xfrm>
              <a:off x="3031252" y="2947773"/>
              <a:ext cx="1457010" cy="50547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1FD9CAC-EE87-1482-B3A8-6902BFB10272}"/>
              </a:ext>
            </a:extLst>
          </p:cNvPr>
          <p:cNvSpPr txBox="1"/>
          <p:nvPr/>
        </p:nvSpPr>
        <p:spPr>
          <a:xfrm>
            <a:off x="454792" y="5889389"/>
            <a:ext cx="838097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</a:t>
            </a:r>
            <a:r>
              <a:rPr lang="en-US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 SN/PN assignment, encryption are still performed at each AP inline with the existing MLO architecture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E588B6-0A44-25E6-0E46-824BF4D26B91}"/>
              </a:ext>
            </a:extLst>
          </p:cNvPr>
          <p:cNvSpPr txBox="1"/>
          <p:nvPr/>
        </p:nvSpPr>
        <p:spPr>
          <a:xfrm>
            <a:off x="6538452" y="4090148"/>
            <a:ext cx="62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564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44759"/>
          </a:xfrm>
        </p:spPr>
        <p:txBody>
          <a:bodyPr/>
          <a:lstStyle/>
          <a:p>
            <a:r>
              <a:rPr lang="en-US" sz="3600" dirty="0"/>
              <a:t>Summary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06128"/>
            <a:ext cx="7770813" cy="39451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Collected more feedback from offline discussions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version clarifies the following aspects: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General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“AP MLD” vs “Single Mobility Domain (SMD) AP MLD”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More details on 3 Phases of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Context transfer and standardization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Targeting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2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64500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38960"/>
          </a:xfrm>
        </p:spPr>
        <p:txBody>
          <a:bodyPr/>
          <a:lstStyle/>
          <a:p>
            <a:r>
              <a:rPr lang="en-US" sz="3600" dirty="0"/>
              <a:t>General 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51470"/>
            <a:ext cx="7770813" cy="38997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seems that most are interested in achieving the following to enhance roaming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Avoid re-authentication, reassociation and re-establishment of security keys, PN, SN, BA sessions, etc. to keep the roaming delay and interruption minimum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Leaving the AP MLD untouched so it continues to serve pre-UHR STAs (or UHR STAs that do not support seamless roaming)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Some context transfer is needed during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Either the client or the network can initiate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Prefer not to have two non-</a:t>
            </a:r>
            <a:r>
              <a:rPr lang="en-US" sz="1600" dirty="0" err="1"/>
              <a:t>colocated</a:t>
            </a:r>
            <a:r>
              <a:rPr lang="en-US" sz="1600" dirty="0"/>
              <a:t> APs serving the non-AP MLD concurrently for an unbounded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3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0772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3161"/>
          </a:xfrm>
        </p:spPr>
        <p:txBody>
          <a:bodyPr/>
          <a:lstStyle/>
          <a:p>
            <a:r>
              <a:rPr lang="en-US" sz="3600" dirty="0"/>
              <a:t>AP MLD vs SMD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45672"/>
            <a:ext cx="7770813" cy="40055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Need to keep the AP MLD, which is still needed to serve pre-11bn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Create an MLD-like entity (SMD AP MLD) that manages all the APs (</a:t>
            </a:r>
            <a:r>
              <a:rPr lang="en-US" sz="2000" dirty="0" err="1"/>
              <a:t>colocated</a:t>
            </a:r>
            <a:r>
              <a:rPr lang="en-US" sz="2000" dirty="0"/>
              <a:t> or not) and maintains the following context with an 11bn client: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Authen</a:t>
            </a:r>
            <a:r>
              <a:rPr lang="en-US" sz="1600" dirty="0"/>
              <a:t>/</a:t>
            </a:r>
            <a:r>
              <a:rPr lang="en-US" sz="1600" dirty="0" err="1"/>
              <a:t>assoc</a:t>
            </a:r>
            <a:r>
              <a:rPr lang="en-US" sz="1600" dirty="0"/>
              <a:t>/security/PN/SN/BA sessions, </a:t>
            </a:r>
            <a:r>
              <a:rPr lang="en-US" sz="1600" dirty="0" err="1"/>
              <a:t>etc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entity can be physically located anywhere, including in one of the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An 11bn non-AP MLD that supports this feature associates with this entity directly (and not to the AP MLDs)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4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68455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0880"/>
          </a:xfrm>
        </p:spPr>
        <p:txBody>
          <a:bodyPr/>
          <a:lstStyle/>
          <a:p>
            <a:r>
              <a:rPr lang="en-US" sz="3600" dirty="0"/>
              <a:t>3 Phases of 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Phase 1 - Preparation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New target AP(s) will be discovered and added by the non-AP MLD or SMD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Detection of roaming condition: either by the client or the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Phase 2 -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Initiation of roaming: either by the client or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Serving AP transfers the context (and optionally forward DL packets – depending on the capability of the backhaul) to the target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Serving AP attempts to complete the buffered DL packets (and any DL in-flight packets from the Gateway to the serving AP). STA attempts to finish the UL packets with the serving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switched to the target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Depending on the network configuration, there may be a short overlap in time where the STA is served by both the serving AP and the target AP e.g., a single radio STA could be served by both APs that are operating on the same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starts to use the target AP for both UL and DL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Phase 3 – Post-Transition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will only communicate with the target AP and the spec can define a time-out after which the old AP is removed, along with any context of the non-AP MLD kept at the old 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5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55974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7591"/>
          </a:xfrm>
        </p:spPr>
        <p:txBody>
          <a:bodyPr/>
          <a:lstStyle/>
          <a:p>
            <a:r>
              <a:rPr lang="en-US" sz="3600" dirty="0"/>
              <a:t>Context Transfer &amp; Standardization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06128"/>
            <a:ext cx="7770813" cy="39451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During Phase 2 (transition), context needs to be transferred from the serving AP to the target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Context may include: security, PN, SN, BA sessions, QoS, </a:t>
            </a:r>
            <a:r>
              <a:rPr lang="en-US" sz="1800" dirty="0" err="1"/>
              <a:t>etc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802.11 spec will focus on the requirements needed for the air interface protocol to support seamless roaming: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May specify the type of information (at a high level) to be exchanged between the APs to cover the most common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Since there are many different backhaul architectures, it may be difficult to capture all the cases. Should keep it at high level so not to preclude/contradict any existing backhaul architectures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6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79480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2933"/>
          </a:xfrm>
        </p:spPr>
        <p:txBody>
          <a:bodyPr/>
          <a:lstStyle/>
          <a:p>
            <a:r>
              <a:rPr lang="en-US" sz="3600" dirty="0"/>
              <a:t>Target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06128"/>
            <a:ext cx="7770813" cy="39451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Some offline feedback indicated allowing both serving and target APs to serve the STA concurrently even after roaming could create complexity</a:t>
            </a:r>
          </a:p>
          <a:p>
            <a:pPr marL="0" indent="0"/>
            <a:r>
              <a:rPr lang="en-US" sz="1800" dirty="0"/>
              <a:t>	</a:t>
            </a:r>
          </a:p>
          <a:p>
            <a:pPr marL="0" indent="0"/>
            <a:r>
              <a:rPr lang="en-US" sz="1800" dirty="0"/>
              <a:t>=&gt; Agreed that 11bn not to allow concurrent transmissions (from multiple non-</a:t>
            </a:r>
            <a:r>
              <a:rPr lang="en-US" sz="1800" dirty="0" err="1"/>
              <a:t>colocated</a:t>
            </a:r>
            <a:r>
              <a:rPr lang="en-US" sz="1800" dirty="0"/>
              <a:t> APs to the STA) outside of the transition phase (Phase 2 in </a:t>
            </a:r>
            <a:r>
              <a:rPr lang="en-US" sz="1800" dirty="0">
                <a:hlinkClick r:id="rId2" action="ppaction://hlinksldjump"/>
              </a:rPr>
              <a:t>this</a:t>
            </a:r>
            <a:r>
              <a:rPr lang="en-US" sz="1800" dirty="0"/>
              <a:t> slide)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7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822621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1239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44910"/>
            <a:ext cx="7770813" cy="41985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see there are lots of commonalities between several proposals from different members and most are trying to achieve the following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Either the APs or the STA can initiate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Keep using the same encryption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 </a:t>
            </a:r>
            <a:r>
              <a:rPr lang="en-US" sz="1600" dirty="0" err="1"/>
              <a:t>reauthen</a:t>
            </a:r>
            <a:r>
              <a:rPr lang="en-US" sz="1600" dirty="0"/>
              <a:t>, </a:t>
            </a:r>
            <a:r>
              <a:rPr lang="en-US" sz="1600" dirty="0" err="1"/>
              <a:t>reassoc</a:t>
            </a:r>
            <a:r>
              <a:rPr lang="en-US" sz="1600" dirty="0"/>
              <a:t>, and no need to re-establish the BA sessions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Should be able to operate without resetting the PN </a:t>
            </a:r>
            <a:r>
              <a:rPr lang="en-US" sz="1600"/>
              <a:t>and SN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1bn should limit concurrent serving by non-</a:t>
            </a:r>
            <a:r>
              <a:rPr lang="en-US" sz="1600" dirty="0" err="1"/>
              <a:t>colocated</a:t>
            </a:r>
            <a:r>
              <a:rPr lang="en-US" sz="1600" dirty="0"/>
              <a:t> APs to only during the roaming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1792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64B52-F880-A673-D15A-89386D39F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87" y="2889097"/>
            <a:ext cx="7772400" cy="1362075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C33CC-3C99-5305-F31D-93559DAB01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Recap of the seamless roaming proposal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10EF8-BBE9-C842-164C-ED6F165FEA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A0C353-431C-B2D4-F8F9-4217206BCB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08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4115</TotalTime>
  <Words>924</Words>
  <Application>Microsoft Office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Seamless Roaming for UHR Follow-Up</vt:lpstr>
      <vt:lpstr>Summary of this Presentation</vt:lpstr>
      <vt:lpstr>General Direction</vt:lpstr>
      <vt:lpstr>AP MLD vs SMD AP MLD</vt:lpstr>
      <vt:lpstr>3 Phases of Seamless Roaming</vt:lpstr>
      <vt:lpstr>Context Transfer &amp; Standardization</vt:lpstr>
      <vt:lpstr>Target Scenario</vt:lpstr>
      <vt:lpstr>Conclusion</vt:lpstr>
      <vt:lpstr>Appendix</vt:lpstr>
      <vt:lpstr>Seamless Roaming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23</cp:revision>
  <cp:lastPrinted>2023-02-08T06:01:06Z</cp:lastPrinted>
  <dcterms:created xsi:type="dcterms:W3CDTF">2019-06-07T21:10:12Z</dcterms:created>
  <dcterms:modified xsi:type="dcterms:W3CDTF">2023-09-11T18:33:11Z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