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69" r:id="rId3"/>
    <p:sldId id="484" r:id="rId4"/>
    <p:sldId id="485" r:id="rId5"/>
    <p:sldId id="486" r:id="rId6"/>
    <p:sldId id="488" r:id="rId7"/>
    <p:sldId id="489" r:id="rId8"/>
    <p:sldId id="490" r:id="rId9"/>
    <p:sldId id="49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9/10/2023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9/10/2023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9/10/2023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1414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Secondary Channel Usage Follow-up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2023-08-21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4" y="697792"/>
            <a:ext cx="9144000" cy="623501"/>
          </a:xfrm>
        </p:spPr>
        <p:txBody>
          <a:bodyPr/>
          <a:lstStyle/>
          <a:p>
            <a:r>
              <a:rPr lang="en-US" sz="3200" dirty="0"/>
              <a:t>Recap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3200400"/>
          </a:xfrm>
        </p:spPr>
        <p:txBody>
          <a:bodyPr/>
          <a:lstStyle/>
          <a:p>
            <a:r>
              <a:rPr lang="en-US" sz="2000" dirty="0"/>
              <a:t>Through the subchannel switch, the AP and STAs can use the nonprimary subchannel (a subchannel other than the subchannel with primary 20MHz channel) when the primary subchannel is busy.</a:t>
            </a:r>
          </a:p>
          <a:p>
            <a:pPr lvl="1"/>
            <a:r>
              <a:rPr lang="en-US" dirty="0"/>
              <a:t>At least on the nonprimary subchannel the medium access recovery is needed.</a:t>
            </a:r>
          </a:p>
          <a:p>
            <a:pPr lvl="2"/>
            <a:r>
              <a:rPr lang="en-US" dirty="0"/>
              <a:t>The method defined in 11be can be used if losing the medium synchronization at both sides is not specially processed.</a:t>
            </a:r>
          </a:p>
          <a:p>
            <a:r>
              <a:rPr lang="en-US" sz="2000" dirty="0"/>
              <a:t>With the SST, the usage of the nonprimary subchannel is ok even if the associated STAs don’t support subchannel switch.</a:t>
            </a:r>
          </a:p>
          <a:p>
            <a:r>
              <a:rPr lang="en-US" sz="2000" dirty="0"/>
              <a:t>The RU index, BW negotiation etc. need more thought.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8"/>
            <a:ext cx="9144000" cy="623501"/>
          </a:xfrm>
        </p:spPr>
        <p:txBody>
          <a:bodyPr/>
          <a:lstStyle/>
          <a:p>
            <a:r>
              <a:rPr lang="en-US" sz="3200" dirty="0"/>
              <a:t>Medium Access of Primary Subchannel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2000" dirty="0"/>
              <a:t>The OBSS TXOP may one of the following:</a:t>
            </a:r>
          </a:p>
          <a:p>
            <a:pPr lvl="1"/>
            <a:r>
              <a:rPr lang="en-US" sz="1600" dirty="0"/>
              <a:t>The Duration in the MAC header can be used to protect part of the remaining time of a TXOP.</a:t>
            </a:r>
          </a:p>
          <a:p>
            <a:pPr lvl="1"/>
            <a:r>
              <a:rPr lang="en-US" sz="1600" dirty="0"/>
              <a:t>When the Duration is used to protect the remaining time of a TXOP and the frame exchanges can’t use whole reserved time of the TXOP, CF-End may be used to release the unused remaining TXOP time.</a:t>
            </a:r>
          </a:p>
          <a:p>
            <a:r>
              <a:rPr lang="en-US" sz="2000" dirty="0"/>
              <a:t>With such OBSS’s behavior, the AP/STA that does the subchannel switch may create the collision with the frame exchanges on primary subchannel in the OBSS.</a:t>
            </a:r>
          </a:p>
          <a:p>
            <a:pPr lvl="1"/>
            <a:r>
              <a:rPr lang="en-US" sz="1600" dirty="0"/>
              <a:t>The subchannel switch under SST has no such issue.</a:t>
            </a:r>
          </a:p>
          <a:p>
            <a:r>
              <a:rPr lang="en-US" sz="2000" dirty="0"/>
              <a:t> The method to address such issue:</a:t>
            </a:r>
          </a:p>
          <a:p>
            <a:pPr lvl="1"/>
            <a:r>
              <a:rPr lang="en-US" sz="1600" dirty="0"/>
              <a:t>1), an AP announces its activation of subchannel switch.</a:t>
            </a:r>
          </a:p>
          <a:p>
            <a:pPr lvl="2"/>
            <a:r>
              <a:rPr lang="en-US" sz="1400" dirty="0"/>
              <a:t>With such announcement, the OBSS may use whole TXOP protection.</a:t>
            </a:r>
          </a:p>
          <a:p>
            <a:pPr lvl="1"/>
            <a:r>
              <a:rPr lang="en-US" sz="1600" dirty="0"/>
              <a:t>2), an AP/</a:t>
            </a:r>
            <a:r>
              <a:rPr lang="en-US" sz="1600"/>
              <a:t>STA does </a:t>
            </a:r>
            <a:r>
              <a:rPr lang="en-US" sz="1600" dirty="0"/>
              <a:t>the </a:t>
            </a:r>
            <a:r>
              <a:rPr lang="en-US" sz="1800" dirty="0"/>
              <a:t>medium access recovery when switching back to the primary subchannel from nonprimary subchannel.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7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8"/>
            <a:ext cx="9144000" cy="623501"/>
          </a:xfrm>
        </p:spPr>
        <p:txBody>
          <a:bodyPr/>
          <a:lstStyle/>
          <a:p>
            <a:r>
              <a:rPr lang="en-US" sz="3200" dirty="0"/>
              <a:t>Different Switch Time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2000" dirty="0"/>
              <a:t>The different device may require the different time for the subchannel switch (subchannel switch time)</a:t>
            </a:r>
            <a:r>
              <a:rPr lang="en-US" sz="1800" dirty="0"/>
              <a:t>.</a:t>
            </a:r>
          </a:p>
          <a:p>
            <a:r>
              <a:rPr lang="en-US" sz="1800" dirty="0"/>
              <a:t>When switching to a new subchannel (primary or nonprimary), an AP/STA can’t transmit a PPDU to a peer device before the peer device’s subchannel switch time based on the common understanding of the time point when the subchannel switch starts.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3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8"/>
            <a:ext cx="9144000" cy="623501"/>
          </a:xfrm>
        </p:spPr>
        <p:txBody>
          <a:bodyPr/>
          <a:lstStyle/>
          <a:p>
            <a:r>
              <a:rPr lang="en-US" sz="3200" dirty="0"/>
              <a:t>Threshold for Subchannel Switch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1600" dirty="0"/>
              <a:t>If the TXOP duration in the primary subchannel is from the neighbor BSS (or from TDLS link) and  is short, the STA/AP may not do the subchannel switch.</a:t>
            </a:r>
          </a:p>
          <a:p>
            <a:pPr lvl="1"/>
            <a:r>
              <a:rPr lang="en-US" sz="1600" dirty="0"/>
              <a:t>The failed frame exchange with a STA that doesn’t do the subchannel switch may the AP’s further subchannel switch.</a:t>
            </a:r>
          </a:p>
          <a:p>
            <a:r>
              <a:rPr lang="en-US" sz="1600" dirty="0"/>
              <a:t>One solution could be to define the threshold of the TXOP duration.</a:t>
            </a:r>
          </a:p>
          <a:p>
            <a:pPr lvl="1"/>
            <a:r>
              <a:rPr lang="en-US" sz="1600" dirty="0"/>
              <a:t>If the OBSS’s TXOP duration is shorter than the threshold, the STA/AP will not do the subchannel switch.</a:t>
            </a:r>
          </a:p>
          <a:p>
            <a:pPr lvl="1"/>
            <a:endParaRPr lang="en-US" sz="1600" dirty="0"/>
          </a:p>
          <a:p>
            <a:r>
              <a:rPr lang="en-US" sz="2000" dirty="0"/>
              <a:t>However it is difficult for AP and STA simultaneously switch from one non-primary subchannel to another non-primary subchannel.</a:t>
            </a:r>
          </a:p>
          <a:p>
            <a:pPr lvl="1"/>
            <a:r>
              <a:rPr lang="en-US" sz="1600" dirty="0"/>
              <a:t>The simple solution to allow one non-primary </a:t>
            </a:r>
            <a:r>
              <a:rPr lang="en-US" sz="1600"/>
              <a:t>subchannel in a BSS.</a:t>
            </a:r>
            <a:endParaRPr lang="en-US" sz="1600" dirty="0"/>
          </a:p>
          <a:p>
            <a:pPr marL="0" indent="0">
              <a:buNone/>
            </a:pPr>
            <a:r>
              <a:rPr lang="en-US" sz="2000" dirty="0"/>
              <a:t>  </a:t>
            </a:r>
          </a:p>
          <a:p>
            <a:endParaRPr lang="en-US" sz="18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61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8"/>
            <a:ext cx="9105900" cy="623501"/>
          </a:xfrm>
        </p:spPr>
        <p:txBody>
          <a:bodyPr/>
          <a:lstStyle/>
          <a:p>
            <a:r>
              <a:rPr lang="en-US" sz="2800" dirty="0"/>
              <a:t>RU Index in MU PPDU by using non-primary Subchannel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708400"/>
          </a:xfrm>
        </p:spPr>
        <p:txBody>
          <a:bodyPr/>
          <a:lstStyle/>
          <a:p>
            <a:r>
              <a:rPr lang="en-US" sz="1600" dirty="0"/>
              <a:t>When the RU index is based on the backoff 20MHz channel and more than one non-primary subchannel exists, the AP and STAs (or the different STAs) may assume the different RU index values for same RU.</a:t>
            </a:r>
          </a:p>
          <a:p>
            <a:endParaRPr lang="en-US" sz="18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EAC9A-C73A-A286-E8C4-5356A3F496CE}"/>
              </a:ext>
            </a:extLst>
          </p:cNvPr>
          <p:cNvSpPr/>
          <p:nvPr/>
        </p:nvSpPr>
        <p:spPr>
          <a:xfrm>
            <a:off x="1203846" y="496959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2B457C-17B7-D577-C4C1-A928B86D817C}"/>
              </a:ext>
            </a:extLst>
          </p:cNvPr>
          <p:cNvSpPr/>
          <p:nvPr/>
        </p:nvSpPr>
        <p:spPr>
          <a:xfrm>
            <a:off x="1203845" y="4822178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7D74EC-0B4B-59B4-424C-03AD5ACF6E82}"/>
              </a:ext>
            </a:extLst>
          </p:cNvPr>
          <p:cNvSpPr/>
          <p:nvPr/>
        </p:nvSpPr>
        <p:spPr>
          <a:xfrm>
            <a:off x="1203845" y="466354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063FCF-D85D-7246-91E9-025AA1845350}"/>
              </a:ext>
            </a:extLst>
          </p:cNvPr>
          <p:cNvSpPr/>
          <p:nvPr/>
        </p:nvSpPr>
        <p:spPr>
          <a:xfrm>
            <a:off x="1203844" y="4506700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EEC0FE-48ED-086A-CCAD-B53A77BA48D8}"/>
              </a:ext>
            </a:extLst>
          </p:cNvPr>
          <p:cNvSpPr/>
          <p:nvPr/>
        </p:nvSpPr>
        <p:spPr>
          <a:xfrm>
            <a:off x="1203844" y="559727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5D1064-A259-4EE7-BC5D-763ABF988EE4}"/>
              </a:ext>
            </a:extLst>
          </p:cNvPr>
          <p:cNvSpPr/>
          <p:nvPr/>
        </p:nvSpPr>
        <p:spPr>
          <a:xfrm>
            <a:off x="1203843" y="544043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E1775-F59F-C703-0236-A90A98478F7F}"/>
              </a:ext>
            </a:extLst>
          </p:cNvPr>
          <p:cNvSpPr/>
          <p:nvPr/>
        </p:nvSpPr>
        <p:spPr>
          <a:xfrm>
            <a:off x="1203843" y="5281794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F41B22-1DE5-C014-D96C-4381710EA44C}"/>
              </a:ext>
            </a:extLst>
          </p:cNvPr>
          <p:cNvSpPr/>
          <p:nvPr/>
        </p:nvSpPr>
        <p:spPr>
          <a:xfrm>
            <a:off x="1203842" y="5124953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3886B3-951F-866C-8834-032227062D93}"/>
              </a:ext>
            </a:extLst>
          </p:cNvPr>
          <p:cNvSpPr/>
          <p:nvPr/>
        </p:nvSpPr>
        <p:spPr>
          <a:xfrm>
            <a:off x="1203844" y="372927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A6D768-D7F6-611B-726C-7627F7EB4B10}"/>
              </a:ext>
            </a:extLst>
          </p:cNvPr>
          <p:cNvSpPr/>
          <p:nvPr/>
        </p:nvSpPr>
        <p:spPr>
          <a:xfrm>
            <a:off x="1203843" y="3581857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3D071A-CBD6-FB6D-8623-B1D9908E10BC}"/>
              </a:ext>
            </a:extLst>
          </p:cNvPr>
          <p:cNvSpPr/>
          <p:nvPr/>
        </p:nvSpPr>
        <p:spPr>
          <a:xfrm>
            <a:off x="1203843" y="3423220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E746E6-EBC1-8685-B93C-F3E9BE00D42B}"/>
              </a:ext>
            </a:extLst>
          </p:cNvPr>
          <p:cNvSpPr/>
          <p:nvPr/>
        </p:nvSpPr>
        <p:spPr>
          <a:xfrm>
            <a:off x="1203842" y="3266379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B7CDC2-88EF-4261-C76F-BFEFBE63FB74}"/>
              </a:ext>
            </a:extLst>
          </p:cNvPr>
          <p:cNvSpPr/>
          <p:nvPr/>
        </p:nvSpPr>
        <p:spPr>
          <a:xfrm>
            <a:off x="1203842" y="435695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3E86C8-A1AF-6953-0731-EC309990989E}"/>
              </a:ext>
            </a:extLst>
          </p:cNvPr>
          <p:cNvSpPr/>
          <p:nvPr/>
        </p:nvSpPr>
        <p:spPr>
          <a:xfrm>
            <a:off x="1203841" y="4200110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ECB919-CC9B-71EF-5EAD-4875D953F7FE}"/>
              </a:ext>
            </a:extLst>
          </p:cNvPr>
          <p:cNvSpPr/>
          <p:nvPr/>
        </p:nvSpPr>
        <p:spPr>
          <a:xfrm>
            <a:off x="1203841" y="4041473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58A426-44B6-46F4-E6C9-D592E30921C2}"/>
              </a:ext>
            </a:extLst>
          </p:cNvPr>
          <p:cNvSpPr/>
          <p:nvPr/>
        </p:nvSpPr>
        <p:spPr>
          <a:xfrm>
            <a:off x="1203840" y="388463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D49F553-7055-A57B-E229-ECCA9DD71713}"/>
              </a:ext>
            </a:extLst>
          </p:cNvPr>
          <p:cNvCxnSpPr/>
          <p:nvPr/>
        </p:nvCxnSpPr>
        <p:spPr>
          <a:xfrm flipH="1">
            <a:off x="2366363" y="5723990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F462340-CBD4-F1DF-BB10-7F498AF26612}"/>
              </a:ext>
            </a:extLst>
          </p:cNvPr>
          <p:cNvSpPr txBox="1"/>
          <p:nvPr/>
        </p:nvSpPr>
        <p:spPr>
          <a:xfrm>
            <a:off x="2439409" y="5571532"/>
            <a:ext cx="888742" cy="31031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Primary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D498822D-EBE2-6C9D-CA17-64CECF5E17FC}"/>
              </a:ext>
            </a:extLst>
          </p:cNvPr>
          <p:cNvSpPr/>
          <p:nvPr/>
        </p:nvSpPr>
        <p:spPr>
          <a:xfrm>
            <a:off x="966504" y="5143808"/>
            <a:ext cx="19340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28F63A7-CDE7-6063-4551-83411C770314}"/>
              </a:ext>
            </a:extLst>
          </p:cNvPr>
          <p:cNvSpPr/>
          <p:nvPr/>
        </p:nvSpPr>
        <p:spPr>
          <a:xfrm>
            <a:off x="960269" y="4544371"/>
            <a:ext cx="193405" cy="56737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A38EBDDF-D91A-2B12-907C-A8C2B1940F9F}"/>
              </a:ext>
            </a:extLst>
          </p:cNvPr>
          <p:cNvSpPr/>
          <p:nvPr/>
        </p:nvSpPr>
        <p:spPr>
          <a:xfrm>
            <a:off x="957152" y="3884632"/>
            <a:ext cx="19340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16E10A26-F631-CE94-4208-80179373E80D}"/>
              </a:ext>
            </a:extLst>
          </p:cNvPr>
          <p:cNvSpPr/>
          <p:nvPr/>
        </p:nvSpPr>
        <p:spPr>
          <a:xfrm>
            <a:off x="950916" y="3266379"/>
            <a:ext cx="202757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5D57E1-68AF-62C9-EC81-814E0A068BD3}"/>
              </a:ext>
            </a:extLst>
          </p:cNvPr>
          <p:cNvSpPr txBox="1"/>
          <p:nvPr/>
        </p:nvSpPr>
        <p:spPr>
          <a:xfrm>
            <a:off x="19958" y="5296553"/>
            <a:ext cx="1395168" cy="51261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1 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subchannel1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r>
              <a:rPr lang="en-US" sz="900" dirty="0">
                <a:solidFill>
                  <a:schemeClr val="tx1"/>
                </a:solidFill>
              </a:rPr>
              <a:t>(primary </a:t>
            </a:r>
            <a:r>
              <a:rPr lang="en-US" sz="900" dirty="0"/>
              <a:t>sub</a:t>
            </a:r>
            <a:r>
              <a:rPr lang="en-US" sz="900" dirty="0">
                <a:solidFill>
                  <a:schemeClr val="tx1"/>
                </a:solidFill>
              </a:rPr>
              <a:t>channel)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EEFED5-7167-A565-45E6-F0202F16D328}"/>
              </a:ext>
            </a:extLst>
          </p:cNvPr>
          <p:cNvSpPr txBox="1"/>
          <p:nvPr/>
        </p:nvSpPr>
        <p:spPr>
          <a:xfrm>
            <a:off x="54154" y="4718623"/>
            <a:ext cx="1395168" cy="37768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2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subchannel2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1D6DC8-183C-B556-48B3-20DE4319D337}"/>
              </a:ext>
            </a:extLst>
          </p:cNvPr>
          <p:cNvSpPr txBox="1"/>
          <p:nvPr/>
        </p:nvSpPr>
        <p:spPr>
          <a:xfrm>
            <a:off x="32416" y="4083292"/>
            <a:ext cx="1395168" cy="36422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3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subchannel3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A59C99-EC6C-FE00-E540-2FAC2D5DA6B0}"/>
              </a:ext>
            </a:extLst>
          </p:cNvPr>
          <p:cNvSpPr txBox="1"/>
          <p:nvPr/>
        </p:nvSpPr>
        <p:spPr>
          <a:xfrm>
            <a:off x="32416" y="3447961"/>
            <a:ext cx="1395168" cy="4366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4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subchannel4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160A414-BD4C-DD84-A099-B06F7E4E294C}"/>
              </a:ext>
            </a:extLst>
          </p:cNvPr>
          <p:cNvCxnSpPr/>
          <p:nvPr/>
        </p:nvCxnSpPr>
        <p:spPr>
          <a:xfrm flipH="1">
            <a:off x="2366363" y="4861789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1A8C29E-89CE-E044-EC4A-19360A8E3D9E}"/>
              </a:ext>
            </a:extLst>
          </p:cNvPr>
          <p:cNvSpPr txBox="1"/>
          <p:nvPr/>
        </p:nvSpPr>
        <p:spPr>
          <a:xfrm>
            <a:off x="2455735" y="4732504"/>
            <a:ext cx="888742" cy="34467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6012FEA-7F4E-B391-D58E-6DDBECDD7EF0}"/>
              </a:ext>
            </a:extLst>
          </p:cNvPr>
          <p:cNvCxnSpPr/>
          <p:nvPr/>
        </p:nvCxnSpPr>
        <p:spPr>
          <a:xfrm flipH="1">
            <a:off x="2344173" y="4447989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2941BF6-66A5-9B8D-A227-FDF81ABD346D}"/>
              </a:ext>
            </a:extLst>
          </p:cNvPr>
          <p:cNvSpPr txBox="1"/>
          <p:nvPr/>
        </p:nvSpPr>
        <p:spPr>
          <a:xfrm>
            <a:off x="2412579" y="4321775"/>
            <a:ext cx="941971" cy="34028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3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7CFFBF-06DD-611E-12A0-7B82D937211D}"/>
              </a:ext>
            </a:extLst>
          </p:cNvPr>
          <p:cNvCxnSpPr/>
          <p:nvPr/>
        </p:nvCxnSpPr>
        <p:spPr>
          <a:xfrm flipH="1">
            <a:off x="2350264" y="3508239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C3E8A29-9F21-AFDB-6430-3F7F0390D857}"/>
              </a:ext>
            </a:extLst>
          </p:cNvPr>
          <p:cNvSpPr txBox="1"/>
          <p:nvPr/>
        </p:nvSpPr>
        <p:spPr>
          <a:xfrm>
            <a:off x="2465399" y="3386742"/>
            <a:ext cx="917903" cy="3262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9BDC6C-55B0-0809-F100-39F82025428F}"/>
              </a:ext>
            </a:extLst>
          </p:cNvPr>
          <p:cNvSpPr txBox="1"/>
          <p:nvPr/>
        </p:nvSpPr>
        <p:spPr>
          <a:xfrm>
            <a:off x="1104547" y="5868341"/>
            <a:ext cx="1395168" cy="22698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BSS operating channel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9DB1A8-302B-2780-13CC-60BF5E138AF9}"/>
              </a:ext>
            </a:extLst>
          </p:cNvPr>
          <p:cNvSpPr/>
          <p:nvPr/>
        </p:nvSpPr>
        <p:spPr>
          <a:xfrm>
            <a:off x="4127426" y="373653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7A2A52C-925F-D825-4194-6274C7B71F66}"/>
              </a:ext>
            </a:extLst>
          </p:cNvPr>
          <p:cNvSpPr/>
          <p:nvPr/>
        </p:nvSpPr>
        <p:spPr>
          <a:xfrm>
            <a:off x="4127425" y="358911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6615CE9-5225-BA9B-1E4A-4D95DB9F0331}"/>
              </a:ext>
            </a:extLst>
          </p:cNvPr>
          <p:cNvSpPr/>
          <p:nvPr/>
        </p:nvSpPr>
        <p:spPr>
          <a:xfrm>
            <a:off x="4127425" y="3430480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044C3E8-8D75-828E-8370-CCB957CA3042}"/>
              </a:ext>
            </a:extLst>
          </p:cNvPr>
          <p:cNvSpPr/>
          <p:nvPr/>
        </p:nvSpPr>
        <p:spPr>
          <a:xfrm>
            <a:off x="4127424" y="327363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FD13A59-609A-C384-9688-5198B5D7FB89}"/>
              </a:ext>
            </a:extLst>
          </p:cNvPr>
          <p:cNvSpPr/>
          <p:nvPr/>
        </p:nvSpPr>
        <p:spPr>
          <a:xfrm>
            <a:off x="4127424" y="436421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08730DD-6412-2A7F-B84A-3EA76A8B4533}"/>
              </a:ext>
            </a:extLst>
          </p:cNvPr>
          <p:cNvSpPr/>
          <p:nvPr/>
        </p:nvSpPr>
        <p:spPr>
          <a:xfrm>
            <a:off x="4127423" y="4207370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6F2A1F-7503-BC82-C670-FD1C4DF8F20D}"/>
              </a:ext>
            </a:extLst>
          </p:cNvPr>
          <p:cNvSpPr/>
          <p:nvPr/>
        </p:nvSpPr>
        <p:spPr>
          <a:xfrm>
            <a:off x="4127423" y="404873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5326D-FBD8-23A5-FF4C-844F2CAAEF26}"/>
              </a:ext>
            </a:extLst>
          </p:cNvPr>
          <p:cNvSpPr/>
          <p:nvPr/>
        </p:nvSpPr>
        <p:spPr>
          <a:xfrm>
            <a:off x="4127422" y="389189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e 47">
            <a:extLst>
              <a:ext uri="{FF2B5EF4-FFF2-40B4-BE49-F238E27FC236}">
                <a16:creationId xmlns:a16="http://schemas.microsoft.com/office/drawing/2014/main" id="{B9BE3C6B-F7FB-B8CC-70C0-E683389EC88E}"/>
              </a:ext>
            </a:extLst>
          </p:cNvPr>
          <p:cNvSpPr/>
          <p:nvPr/>
        </p:nvSpPr>
        <p:spPr>
          <a:xfrm>
            <a:off x="3829521" y="3910997"/>
            <a:ext cx="15373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eft Brace 48">
            <a:extLst>
              <a:ext uri="{FF2B5EF4-FFF2-40B4-BE49-F238E27FC236}">
                <a16:creationId xmlns:a16="http://schemas.microsoft.com/office/drawing/2014/main" id="{2188C2E3-32F5-F819-CA54-AD538E4FD74B}"/>
              </a:ext>
            </a:extLst>
          </p:cNvPr>
          <p:cNvSpPr/>
          <p:nvPr/>
        </p:nvSpPr>
        <p:spPr>
          <a:xfrm>
            <a:off x="3823285" y="3292744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0D4A672-6A6D-BE74-8F8E-8EBB9929754C}"/>
              </a:ext>
            </a:extLst>
          </p:cNvPr>
          <p:cNvSpPr/>
          <p:nvPr/>
        </p:nvSpPr>
        <p:spPr>
          <a:xfrm>
            <a:off x="4127424" y="498445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1DAA532-1C8A-3857-83B4-09252D51C93F}"/>
              </a:ext>
            </a:extLst>
          </p:cNvPr>
          <p:cNvSpPr/>
          <p:nvPr/>
        </p:nvSpPr>
        <p:spPr>
          <a:xfrm>
            <a:off x="4127423" y="483703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01E5BC-00E9-A8CA-3951-9B6393C979AF}"/>
              </a:ext>
            </a:extLst>
          </p:cNvPr>
          <p:cNvSpPr/>
          <p:nvPr/>
        </p:nvSpPr>
        <p:spPr>
          <a:xfrm>
            <a:off x="4127423" y="467840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602B440-388D-097F-09B6-C483B8F19A26}"/>
              </a:ext>
            </a:extLst>
          </p:cNvPr>
          <p:cNvSpPr/>
          <p:nvPr/>
        </p:nvSpPr>
        <p:spPr>
          <a:xfrm>
            <a:off x="4127422" y="452156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3E16B6-8D5C-80AF-7A4C-EF5FC633A8A9}"/>
              </a:ext>
            </a:extLst>
          </p:cNvPr>
          <p:cNvSpPr/>
          <p:nvPr/>
        </p:nvSpPr>
        <p:spPr>
          <a:xfrm>
            <a:off x="4127422" y="561213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A475C3A-0A10-F89B-9FB4-956A7CFB58A1}"/>
              </a:ext>
            </a:extLst>
          </p:cNvPr>
          <p:cNvSpPr/>
          <p:nvPr/>
        </p:nvSpPr>
        <p:spPr>
          <a:xfrm>
            <a:off x="4127421" y="545529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143E005-F499-5C30-FF09-7F0D9CFE4C2D}"/>
              </a:ext>
            </a:extLst>
          </p:cNvPr>
          <p:cNvSpPr/>
          <p:nvPr/>
        </p:nvSpPr>
        <p:spPr>
          <a:xfrm>
            <a:off x="4127421" y="529665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D62EC15-EBDD-B4FE-4134-3CFD4E40FF52}"/>
              </a:ext>
            </a:extLst>
          </p:cNvPr>
          <p:cNvSpPr/>
          <p:nvPr/>
        </p:nvSpPr>
        <p:spPr>
          <a:xfrm>
            <a:off x="4127420" y="5139814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9B12369F-19C6-F49A-29C2-1A82C275B677}"/>
              </a:ext>
            </a:extLst>
          </p:cNvPr>
          <p:cNvSpPr/>
          <p:nvPr/>
        </p:nvSpPr>
        <p:spPr>
          <a:xfrm>
            <a:off x="3829519" y="5158919"/>
            <a:ext cx="15373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F40C8E0B-6837-799F-6185-FDAFD3A851A4}"/>
              </a:ext>
            </a:extLst>
          </p:cNvPr>
          <p:cNvSpPr/>
          <p:nvPr/>
        </p:nvSpPr>
        <p:spPr>
          <a:xfrm>
            <a:off x="3823283" y="4540666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B7BC326-ADC4-4768-9842-530F4F322432}"/>
              </a:ext>
            </a:extLst>
          </p:cNvPr>
          <p:cNvCxnSpPr>
            <a:cxnSpLocks/>
            <a:stCxn id="61" idx="1"/>
            <a:endCxn id="51" idx="3"/>
          </p:cNvCxnSpPr>
          <p:nvPr/>
        </p:nvCxnSpPr>
        <p:spPr>
          <a:xfrm flipH="1">
            <a:off x="5016574" y="4538150"/>
            <a:ext cx="317647" cy="376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82585AB-BE8E-1420-FCE4-AD7F877BC420}"/>
              </a:ext>
            </a:extLst>
          </p:cNvPr>
          <p:cNvSpPr txBox="1"/>
          <p:nvPr/>
        </p:nvSpPr>
        <p:spPr>
          <a:xfrm>
            <a:off x="5334221" y="4266920"/>
            <a:ext cx="2477567" cy="5424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STAs that switch to subchannel2 assume the </a:t>
            </a:r>
          </a:p>
          <a:p>
            <a:r>
              <a:rPr lang="en-US" sz="900" dirty="0">
                <a:solidFill>
                  <a:schemeClr val="tx1"/>
                </a:solidFill>
              </a:rPr>
              <a:t>RU index based on Backoff 20MHz channel 2.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B856F1-160B-4260-DC1D-B9C45999798F}"/>
              </a:ext>
            </a:extLst>
          </p:cNvPr>
          <p:cNvCxnSpPr>
            <a:cxnSpLocks/>
          </p:cNvCxnSpPr>
          <p:nvPr/>
        </p:nvCxnSpPr>
        <p:spPr>
          <a:xfrm flipH="1">
            <a:off x="4955858" y="5387039"/>
            <a:ext cx="391199" cy="356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D2348E5-012D-BEC2-4C9B-7F1EAEAABF47}"/>
              </a:ext>
            </a:extLst>
          </p:cNvPr>
          <p:cNvSpPr txBox="1"/>
          <p:nvPr/>
        </p:nvSpPr>
        <p:spPr>
          <a:xfrm>
            <a:off x="5334221" y="5077180"/>
            <a:ext cx="1976115" cy="37483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STAs that are in subchannel2 assume the </a:t>
            </a:r>
          </a:p>
          <a:p>
            <a:r>
              <a:rPr lang="en-US" sz="900" dirty="0">
                <a:solidFill>
                  <a:schemeClr val="tx1"/>
                </a:solidFill>
              </a:rPr>
              <a:t>RU index based on Backoff 20MHz channel </a:t>
            </a:r>
            <a:r>
              <a:rPr lang="en-US" sz="900" dirty="0"/>
              <a:t>1</a:t>
            </a:r>
            <a:r>
              <a:rPr lang="en-US" sz="9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069EE99-549C-5183-FD01-3972231E1C3B}"/>
              </a:ext>
            </a:extLst>
          </p:cNvPr>
          <p:cNvSpPr/>
          <p:nvPr/>
        </p:nvSpPr>
        <p:spPr>
          <a:xfrm>
            <a:off x="8080988" y="373800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E7BFA5-425C-537E-8352-9452BA2A3950}"/>
              </a:ext>
            </a:extLst>
          </p:cNvPr>
          <p:cNvSpPr/>
          <p:nvPr/>
        </p:nvSpPr>
        <p:spPr>
          <a:xfrm>
            <a:off x="8080987" y="359059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DE225F8-6780-8D18-6DC9-76D13BA6DDA0}"/>
              </a:ext>
            </a:extLst>
          </p:cNvPr>
          <p:cNvSpPr/>
          <p:nvPr/>
        </p:nvSpPr>
        <p:spPr>
          <a:xfrm>
            <a:off x="8080987" y="3431956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CFF2DF3-535E-EB3E-015D-3E5F7D9C386D}"/>
              </a:ext>
            </a:extLst>
          </p:cNvPr>
          <p:cNvSpPr/>
          <p:nvPr/>
        </p:nvSpPr>
        <p:spPr>
          <a:xfrm>
            <a:off x="8080986" y="327511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E3424C2-872D-06D9-FB82-C3828E3F3A2E}"/>
              </a:ext>
            </a:extLst>
          </p:cNvPr>
          <p:cNvSpPr/>
          <p:nvPr/>
        </p:nvSpPr>
        <p:spPr>
          <a:xfrm>
            <a:off x="8080986" y="436568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1047D50-F682-E826-FF78-2611DC92FDF7}"/>
              </a:ext>
            </a:extLst>
          </p:cNvPr>
          <p:cNvSpPr/>
          <p:nvPr/>
        </p:nvSpPr>
        <p:spPr>
          <a:xfrm>
            <a:off x="8080985" y="4208846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6F5449D-2D29-B906-B771-CD5B60443BB2}"/>
              </a:ext>
            </a:extLst>
          </p:cNvPr>
          <p:cNvSpPr/>
          <p:nvPr/>
        </p:nvSpPr>
        <p:spPr>
          <a:xfrm>
            <a:off x="8080985" y="405020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B4E4288-E716-806F-03D0-81907204FCCD}"/>
              </a:ext>
            </a:extLst>
          </p:cNvPr>
          <p:cNvSpPr/>
          <p:nvPr/>
        </p:nvSpPr>
        <p:spPr>
          <a:xfrm>
            <a:off x="8080984" y="3893368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10DC1735-45FE-0690-3650-F4882AE6FAAC}"/>
              </a:ext>
            </a:extLst>
          </p:cNvPr>
          <p:cNvSpPr/>
          <p:nvPr/>
        </p:nvSpPr>
        <p:spPr>
          <a:xfrm>
            <a:off x="7783083" y="3912473"/>
            <a:ext cx="15373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8AB9A05A-9767-E5A3-ACB5-76952719DB7E}"/>
              </a:ext>
            </a:extLst>
          </p:cNvPr>
          <p:cNvSpPr/>
          <p:nvPr/>
        </p:nvSpPr>
        <p:spPr>
          <a:xfrm>
            <a:off x="7776847" y="3294220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1A9C8E9-F5CA-BAD7-5849-7553E8339C30}"/>
              </a:ext>
            </a:extLst>
          </p:cNvPr>
          <p:cNvSpPr/>
          <p:nvPr/>
        </p:nvSpPr>
        <p:spPr>
          <a:xfrm>
            <a:off x="8080986" y="498592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ABF12E0-E5AF-0141-431E-0495A3A7000E}"/>
              </a:ext>
            </a:extLst>
          </p:cNvPr>
          <p:cNvSpPr/>
          <p:nvPr/>
        </p:nvSpPr>
        <p:spPr>
          <a:xfrm>
            <a:off x="8080985" y="483851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059C5F3-18DE-E3BF-0916-6FFE4C3C5FB0}"/>
              </a:ext>
            </a:extLst>
          </p:cNvPr>
          <p:cNvSpPr/>
          <p:nvPr/>
        </p:nvSpPr>
        <p:spPr>
          <a:xfrm>
            <a:off x="8080985" y="4679878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7C4CEE-7036-E5BC-2BF8-2BF01C812EE4}"/>
              </a:ext>
            </a:extLst>
          </p:cNvPr>
          <p:cNvSpPr/>
          <p:nvPr/>
        </p:nvSpPr>
        <p:spPr>
          <a:xfrm>
            <a:off x="8080984" y="452303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42234B24-7285-7328-9A40-FDEACB0E0AD4}"/>
              </a:ext>
            </a:extLst>
          </p:cNvPr>
          <p:cNvSpPr/>
          <p:nvPr/>
        </p:nvSpPr>
        <p:spPr>
          <a:xfrm>
            <a:off x="7776845" y="4542142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449A321-6150-B09A-7619-992CB20B87F7}"/>
              </a:ext>
            </a:extLst>
          </p:cNvPr>
          <p:cNvCxnSpPr>
            <a:cxnSpLocks/>
          </p:cNvCxnSpPr>
          <p:nvPr/>
        </p:nvCxnSpPr>
        <p:spPr>
          <a:xfrm flipH="1">
            <a:off x="4955858" y="2876218"/>
            <a:ext cx="1617146" cy="385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56D3550-5C1A-66D4-062C-ABF1A748B171}"/>
              </a:ext>
            </a:extLst>
          </p:cNvPr>
          <p:cNvCxnSpPr>
            <a:cxnSpLocks/>
          </p:cNvCxnSpPr>
          <p:nvPr/>
        </p:nvCxnSpPr>
        <p:spPr>
          <a:xfrm>
            <a:off x="6715974" y="2900861"/>
            <a:ext cx="1640595" cy="388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2EA63895-5D6D-AAF3-C77C-BC730B795D98}"/>
              </a:ext>
            </a:extLst>
          </p:cNvPr>
          <p:cNvSpPr txBox="1"/>
          <p:nvPr/>
        </p:nvSpPr>
        <p:spPr>
          <a:xfrm>
            <a:off x="4653485" y="2657869"/>
            <a:ext cx="4110263" cy="23971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The two TB PPDUs have the same BW values with different channel puncture.</a:t>
            </a:r>
          </a:p>
        </p:txBody>
      </p:sp>
    </p:spTree>
    <p:extLst>
      <p:ext uri="{BB962C8B-B14F-4D97-AF65-F5344CB8AC3E}">
        <p14:creationId xmlns:p14="http://schemas.microsoft.com/office/powerpoint/2010/main" val="113704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8"/>
            <a:ext cx="9105900" cy="623501"/>
          </a:xfrm>
        </p:spPr>
        <p:txBody>
          <a:bodyPr/>
          <a:lstStyle/>
          <a:p>
            <a:r>
              <a:rPr lang="en-US" sz="2800" dirty="0"/>
              <a:t>RU Index in MU PPDU by using non-primary Subchannel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1509768"/>
          </a:xfrm>
        </p:spPr>
        <p:txBody>
          <a:bodyPr/>
          <a:lstStyle/>
          <a:p>
            <a:r>
              <a:rPr lang="en-US" sz="1600" dirty="0"/>
              <a:t>Solution option 1:</a:t>
            </a:r>
          </a:p>
          <a:p>
            <a:pPr lvl="1"/>
            <a:r>
              <a:rPr lang="en-US" sz="1200" dirty="0"/>
              <a:t>The TB PPDU (MU PPDU) BW and the covered high priority 20MHz backoff channel will decide the RU index.</a:t>
            </a:r>
          </a:p>
          <a:p>
            <a:r>
              <a:rPr lang="en-US" sz="1600" dirty="0"/>
              <a:t>Solution option 2:</a:t>
            </a:r>
          </a:p>
          <a:p>
            <a:pPr lvl="1"/>
            <a:r>
              <a:rPr lang="en-US" sz="1200" dirty="0"/>
              <a:t>The TB PPDU (MU PPDU) that doesn’t cover the primary 20MHz channel will use one nonprimary subchannel.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EAC9A-C73A-A286-E8C4-5356A3F496CE}"/>
              </a:ext>
            </a:extLst>
          </p:cNvPr>
          <p:cNvSpPr/>
          <p:nvPr/>
        </p:nvSpPr>
        <p:spPr>
          <a:xfrm>
            <a:off x="1203846" y="496959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2B457C-17B7-D577-C4C1-A928B86D817C}"/>
              </a:ext>
            </a:extLst>
          </p:cNvPr>
          <p:cNvSpPr/>
          <p:nvPr/>
        </p:nvSpPr>
        <p:spPr>
          <a:xfrm>
            <a:off x="1203845" y="4822178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7D74EC-0B4B-59B4-424C-03AD5ACF6E82}"/>
              </a:ext>
            </a:extLst>
          </p:cNvPr>
          <p:cNvSpPr/>
          <p:nvPr/>
        </p:nvSpPr>
        <p:spPr>
          <a:xfrm>
            <a:off x="1203845" y="466354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063FCF-D85D-7246-91E9-025AA1845350}"/>
              </a:ext>
            </a:extLst>
          </p:cNvPr>
          <p:cNvSpPr/>
          <p:nvPr/>
        </p:nvSpPr>
        <p:spPr>
          <a:xfrm>
            <a:off x="1203844" y="4506700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EEC0FE-48ED-086A-CCAD-B53A77BA48D8}"/>
              </a:ext>
            </a:extLst>
          </p:cNvPr>
          <p:cNvSpPr/>
          <p:nvPr/>
        </p:nvSpPr>
        <p:spPr>
          <a:xfrm>
            <a:off x="1203844" y="559727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5D1064-A259-4EE7-BC5D-763ABF988EE4}"/>
              </a:ext>
            </a:extLst>
          </p:cNvPr>
          <p:cNvSpPr/>
          <p:nvPr/>
        </p:nvSpPr>
        <p:spPr>
          <a:xfrm>
            <a:off x="1203843" y="544043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E1775-F59F-C703-0236-A90A98478F7F}"/>
              </a:ext>
            </a:extLst>
          </p:cNvPr>
          <p:cNvSpPr/>
          <p:nvPr/>
        </p:nvSpPr>
        <p:spPr>
          <a:xfrm>
            <a:off x="1203843" y="5281794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F41B22-1DE5-C014-D96C-4381710EA44C}"/>
              </a:ext>
            </a:extLst>
          </p:cNvPr>
          <p:cNvSpPr/>
          <p:nvPr/>
        </p:nvSpPr>
        <p:spPr>
          <a:xfrm>
            <a:off x="1203842" y="5124953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3886B3-951F-866C-8834-032227062D93}"/>
              </a:ext>
            </a:extLst>
          </p:cNvPr>
          <p:cNvSpPr/>
          <p:nvPr/>
        </p:nvSpPr>
        <p:spPr>
          <a:xfrm>
            <a:off x="1203844" y="372927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A6D768-D7F6-611B-726C-7627F7EB4B10}"/>
              </a:ext>
            </a:extLst>
          </p:cNvPr>
          <p:cNvSpPr/>
          <p:nvPr/>
        </p:nvSpPr>
        <p:spPr>
          <a:xfrm>
            <a:off x="1203843" y="3581857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3D071A-CBD6-FB6D-8623-B1D9908E10BC}"/>
              </a:ext>
            </a:extLst>
          </p:cNvPr>
          <p:cNvSpPr/>
          <p:nvPr/>
        </p:nvSpPr>
        <p:spPr>
          <a:xfrm>
            <a:off x="1203843" y="3423220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E746E6-EBC1-8685-B93C-F3E9BE00D42B}"/>
              </a:ext>
            </a:extLst>
          </p:cNvPr>
          <p:cNvSpPr/>
          <p:nvPr/>
        </p:nvSpPr>
        <p:spPr>
          <a:xfrm>
            <a:off x="1203842" y="3266379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B7CDC2-88EF-4261-C76F-BFEFBE63FB74}"/>
              </a:ext>
            </a:extLst>
          </p:cNvPr>
          <p:cNvSpPr/>
          <p:nvPr/>
        </p:nvSpPr>
        <p:spPr>
          <a:xfrm>
            <a:off x="1203842" y="4356951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3E86C8-A1AF-6953-0731-EC309990989E}"/>
              </a:ext>
            </a:extLst>
          </p:cNvPr>
          <p:cNvSpPr/>
          <p:nvPr/>
        </p:nvSpPr>
        <p:spPr>
          <a:xfrm>
            <a:off x="1203841" y="4200110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ECB919-CC9B-71EF-5EAD-4875D953F7FE}"/>
              </a:ext>
            </a:extLst>
          </p:cNvPr>
          <p:cNvSpPr/>
          <p:nvPr/>
        </p:nvSpPr>
        <p:spPr>
          <a:xfrm>
            <a:off x="1203841" y="4041473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58A426-44B6-46F4-E6C9-D592E30921C2}"/>
              </a:ext>
            </a:extLst>
          </p:cNvPr>
          <p:cNvSpPr/>
          <p:nvPr/>
        </p:nvSpPr>
        <p:spPr>
          <a:xfrm>
            <a:off x="1203840" y="388463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D49F553-7055-A57B-E229-ECCA9DD71713}"/>
              </a:ext>
            </a:extLst>
          </p:cNvPr>
          <p:cNvCxnSpPr/>
          <p:nvPr/>
        </p:nvCxnSpPr>
        <p:spPr>
          <a:xfrm flipH="1">
            <a:off x="2366363" y="5723990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F462340-CBD4-F1DF-BB10-7F498AF26612}"/>
              </a:ext>
            </a:extLst>
          </p:cNvPr>
          <p:cNvSpPr txBox="1"/>
          <p:nvPr/>
        </p:nvSpPr>
        <p:spPr>
          <a:xfrm>
            <a:off x="2439409" y="5571532"/>
            <a:ext cx="888742" cy="31031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Primary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D498822D-EBE2-6C9D-CA17-64CECF5E17FC}"/>
              </a:ext>
            </a:extLst>
          </p:cNvPr>
          <p:cNvSpPr/>
          <p:nvPr/>
        </p:nvSpPr>
        <p:spPr>
          <a:xfrm>
            <a:off x="966504" y="5143808"/>
            <a:ext cx="19340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28F63A7-CDE7-6063-4551-83411C770314}"/>
              </a:ext>
            </a:extLst>
          </p:cNvPr>
          <p:cNvSpPr/>
          <p:nvPr/>
        </p:nvSpPr>
        <p:spPr>
          <a:xfrm>
            <a:off x="960269" y="4544371"/>
            <a:ext cx="193405" cy="56737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A38EBDDF-D91A-2B12-907C-A8C2B1940F9F}"/>
              </a:ext>
            </a:extLst>
          </p:cNvPr>
          <p:cNvSpPr/>
          <p:nvPr/>
        </p:nvSpPr>
        <p:spPr>
          <a:xfrm>
            <a:off x="957152" y="3884632"/>
            <a:ext cx="19340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16E10A26-F631-CE94-4208-80179373E80D}"/>
              </a:ext>
            </a:extLst>
          </p:cNvPr>
          <p:cNvSpPr/>
          <p:nvPr/>
        </p:nvSpPr>
        <p:spPr>
          <a:xfrm>
            <a:off x="950916" y="3266379"/>
            <a:ext cx="202757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5D57E1-68AF-62C9-EC81-814E0A068BD3}"/>
              </a:ext>
            </a:extLst>
          </p:cNvPr>
          <p:cNvSpPr txBox="1"/>
          <p:nvPr/>
        </p:nvSpPr>
        <p:spPr>
          <a:xfrm>
            <a:off x="19958" y="5296553"/>
            <a:ext cx="1395168" cy="51261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1 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subchannel1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r>
              <a:rPr lang="en-US" sz="900" dirty="0">
                <a:solidFill>
                  <a:schemeClr val="tx1"/>
                </a:solidFill>
              </a:rPr>
              <a:t>(primary </a:t>
            </a:r>
            <a:r>
              <a:rPr lang="en-US" sz="900" dirty="0"/>
              <a:t>sub</a:t>
            </a:r>
            <a:r>
              <a:rPr lang="en-US" sz="900" dirty="0">
                <a:solidFill>
                  <a:schemeClr val="tx1"/>
                </a:solidFill>
              </a:rPr>
              <a:t>channel)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EEFED5-7167-A565-45E6-F0202F16D328}"/>
              </a:ext>
            </a:extLst>
          </p:cNvPr>
          <p:cNvSpPr txBox="1"/>
          <p:nvPr/>
        </p:nvSpPr>
        <p:spPr>
          <a:xfrm>
            <a:off x="54154" y="4718623"/>
            <a:ext cx="1395168" cy="37768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2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subchannel2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1D6DC8-183C-B556-48B3-20DE4319D337}"/>
              </a:ext>
            </a:extLst>
          </p:cNvPr>
          <p:cNvSpPr txBox="1"/>
          <p:nvPr/>
        </p:nvSpPr>
        <p:spPr>
          <a:xfrm>
            <a:off x="32416" y="4083292"/>
            <a:ext cx="1395168" cy="36422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3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subchannel3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A59C99-EC6C-FE00-E540-2FAC2D5DA6B0}"/>
              </a:ext>
            </a:extLst>
          </p:cNvPr>
          <p:cNvSpPr txBox="1"/>
          <p:nvPr/>
        </p:nvSpPr>
        <p:spPr>
          <a:xfrm>
            <a:off x="32416" y="3447961"/>
            <a:ext cx="1395168" cy="4366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4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subchannel4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160A414-BD4C-DD84-A099-B06F7E4E294C}"/>
              </a:ext>
            </a:extLst>
          </p:cNvPr>
          <p:cNvCxnSpPr/>
          <p:nvPr/>
        </p:nvCxnSpPr>
        <p:spPr>
          <a:xfrm flipH="1">
            <a:off x="2366363" y="4861789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1A8C29E-89CE-E044-EC4A-19360A8E3D9E}"/>
              </a:ext>
            </a:extLst>
          </p:cNvPr>
          <p:cNvSpPr txBox="1"/>
          <p:nvPr/>
        </p:nvSpPr>
        <p:spPr>
          <a:xfrm>
            <a:off x="2455735" y="4732504"/>
            <a:ext cx="888742" cy="34467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6012FEA-7F4E-B391-D58E-6DDBECDD7EF0}"/>
              </a:ext>
            </a:extLst>
          </p:cNvPr>
          <p:cNvCxnSpPr/>
          <p:nvPr/>
        </p:nvCxnSpPr>
        <p:spPr>
          <a:xfrm flipH="1">
            <a:off x="2344173" y="4447989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2941BF6-66A5-9B8D-A227-FDF81ABD346D}"/>
              </a:ext>
            </a:extLst>
          </p:cNvPr>
          <p:cNvSpPr txBox="1"/>
          <p:nvPr/>
        </p:nvSpPr>
        <p:spPr>
          <a:xfrm>
            <a:off x="2412579" y="4321775"/>
            <a:ext cx="941971" cy="34028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3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7CFFBF-06DD-611E-12A0-7B82D937211D}"/>
              </a:ext>
            </a:extLst>
          </p:cNvPr>
          <p:cNvCxnSpPr/>
          <p:nvPr/>
        </p:nvCxnSpPr>
        <p:spPr>
          <a:xfrm flipH="1">
            <a:off x="2350264" y="3508239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C3E8A29-9F21-AFDB-6430-3F7F0390D857}"/>
              </a:ext>
            </a:extLst>
          </p:cNvPr>
          <p:cNvSpPr txBox="1"/>
          <p:nvPr/>
        </p:nvSpPr>
        <p:spPr>
          <a:xfrm>
            <a:off x="2465399" y="3386742"/>
            <a:ext cx="917903" cy="3262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9BDC6C-55B0-0809-F100-39F82025428F}"/>
              </a:ext>
            </a:extLst>
          </p:cNvPr>
          <p:cNvSpPr txBox="1"/>
          <p:nvPr/>
        </p:nvSpPr>
        <p:spPr>
          <a:xfrm>
            <a:off x="1104547" y="5868341"/>
            <a:ext cx="1395168" cy="22698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BSS operating channel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9DB1A8-302B-2780-13CC-60BF5E138AF9}"/>
              </a:ext>
            </a:extLst>
          </p:cNvPr>
          <p:cNvSpPr/>
          <p:nvPr/>
        </p:nvSpPr>
        <p:spPr>
          <a:xfrm>
            <a:off x="4127426" y="373653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7A2A52C-925F-D825-4194-6274C7B71F66}"/>
              </a:ext>
            </a:extLst>
          </p:cNvPr>
          <p:cNvSpPr/>
          <p:nvPr/>
        </p:nvSpPr>
        <p:spPr>
          <a:xfrm>
            <a:off x="4127425" y="358911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6615CE9-5225-BA9B-1E4A-4D95DB9F0331}"/>
              </a:ext>
            </a:extLst>
          </p:cNvPr>
          <p:cNvSpPr/>
          <p:nvPr/>
        </p:nvSpPr>
        <p:spPr>
          <a:xfrm>
            <a:off x="4127425" y="3430480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044C3E8-8D75-828E-8370-CCB957CA3042}"/>
              </a:ext>
            </a:extLst>
          </p:cNvPr>
          <p:cNvSpPr/>
          <p:nvPr/>
        </p:nvSpPr>
        <p:spPr>
          <a:xfrm>
            <a:off x="4127424" y="327363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FD13A59-609A-C384-9688-5198B5D7FB89}"/>
              </a:ext>
            </a:extLst>
          </p:cNvPr>
          <p:cNvSpPr/>
          <p:nvPr/>
        </p:nvSpPr>
        <p:spPr>
          <a:xfrm>
            <a:off x="4127424" y="436421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08730DD-6412-2A7F-B84A-3EA76A8B4533}"/>
              </a:ext>
            </a:extLst>
          </p:cNvPr>
          <p:cNvSpPr/>
          <p:nvPr/>
        </p:nvSpPr>
        <p:spPr>
          <a:xfrm>
            <a:off x="4127423" y="4207370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6F2A1F-7503-BC82-C670-FD1C4DF8F20D}"/>
              </a:ext>
            </a:extLst>
          </p:cNvPr>
          <p:cNvSpPr/>
          <p:nvPr/>
        </p:nvSpPr>
        <p:spPr>
          <a:xfrm>
            <a:off x="4127423" y="404873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5326D-FBD8-23A5-FF4C-844F2CAAEF26}"/>
              </a:ext>
            </a:extLst>
          </p:cNvPr>
          <p:cNvSpPr/>
          <p:nvPr/>
        </p:nvSpPr>
        <p:spPr>
          <a:xfrm>
            <a:off x="4127422" y="389189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e 47">
            <a:extLst>
              <a:ext uri="{FF2B5EF4-FFF2-40B4-BE49-F238E27FC236}">
                <a16:creationId xmlns:a16="http://schemas.microsoft.com/office/drawing/2014/main" id="{B9BE3C6B-F7FB-B8CC-70C0-E683389EC88E}"/>
              </a:ext>
            </a:extLst>
          </p:cNvPr>
          <p:cNvSpPr/>
          <p:nvPr/>
        </p:nvSpPr>
        <p:spPr>
          <a:xfrm>
            <a:off x="3829521" y="3910997"/>
            <a:ext cx="15373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eft Brace 48">
            <a:extLst>
              <a:ext uri="{FF2B5EF4-FFF2-40B4-BE49-F238E27FC236}">
                <a16:creationId xmlns:a16="http://schemas.microsoft.com/office/drawing/2014/main" id="{2188C2E3-32F5-F819-CA54-AD538E4FD74B}"/>
              </a:ext>
            </a:extLst>
          </p:cNvPr>
          <p:cNvSpPr/>
          <p:nvPr/>
        </p:nvSpPr>
        <p:spPr>
          <a:xfrm>
            <a:off x="3823285" y="3292744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0D4A672-6A6D-BE74-8F8E-8EBB9929754C}"/>
              </a:ext>
            </a:extLst>
          </p:cNvPr>
          <p:cNvSpPr/>
          <p:nvPr/>
        </p:nvSpPr>
        <p:spPr>
          <a:xfrm>
            <a:off x="4127424" y="498445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1DAA532-1C8A-3857-83B4-09252D51C93F}"/>
              </a:ext>
            </a:extLst>
          </p:cNvPr>
          <p:cNvSpPr/>
          <p:nvPr/>
        </p:nvSpPr>
        <p:spPr>
          <a:xfrm>
            <a:off x="4127423" y="483703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01E5BC-00E9-A8CA-3951-9B6393C979AF}"/>
              </a:ext>
            </a:extLst>
          </p:cNvPr>
          <p:cNvSpPr/>
          <p:nvPr/>
        </p:nvSpPr>
        <p:spPr>
          <a:xfrm>
            <a:off x="4127423" y="467840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602B440-388D-097F-09B6-C483B8F19A26}"/>
              </a:ext>
            </a:extLst>
          </p:cNvPr>
          <p:cNvSpPr/>
          <p:nvPr/>
        </p:nvSpPr>
        <p:spPr>
          <a:xfrm>
            <a:off x="4127422" y="452156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3E16B6-8D5C-80AF-7A4C-EF5FC633A8A9}"/>
              </a:ext>
            </a:extLst>
          </p:cNvPr>
          <p:cNvSpPr/>
          <p:nvPr/>
        </p:nvSpPr>
        <p:spPr>
          <a:xfrm>
            <a:off x="4127422" y="561213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A475C3A-0A10-F89B-9FB4-956A7CFB58A1}"/>
              </a:ext>
            </a:extLst>
          </p:cNvPr>
          <p:cNvSpPr/>
          <p:nvPr/>
        </p:nvSpPr>
        <p:spPr>
          <a:xfrm>
            <a:off x="4127421" y="545529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143E005-F499-5C30-FF09-7F0D9CFE4C2D}"/>
              </a:ext>
            </a:extLst>
          </p:cNvPr>
          <p:cNvSpPr/>
          <p:nvPr/>
        </p:nvSpPr>
        <p:spPr>
          <a:xfrm>
            <a:off x="4127421" y="529665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D62EC15-EBDD-B4FE-4134-3CFD4E40FF52}"/>
              </a:ext>
            </a:extLst>
          </p:cNvPr>
          <p:cNvSpPr/>
          <p:nvPr/>
        </p:nvSpPr>
        <p:spPr>
          <a:xfrm>
            <a:off x="4127420" y="5139814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9B12369F-19C6-F49A-29C2-1A82C275B677}"/>
              </a:ext>
            </a:extLst>
          </p:cNvPr>
          <p:cNvSpPr/>
          <p:nvPr/>
        </p:nvSpPr>
        <p:spPr>
          <a:xfrm>
            <a:off x="3829519" y="5158919"/>
            <a:ext cx="15373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F40C8E0B-6837-799F-6185-FDAFD3A851A4}"/>
              </a:ext>
            </a:extLst>
          </p:cNvPr>
          <p:cNvSpPr/>
          <p:nvPr/>
        </p:nvSpPr>
        <p:spPr>
          <a:xfrm>
            <a:off x="3823283" y="4540666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B7BC326-ADC4-4768-9842-530F4F322432}"/>
              </a:ext>
            </a:extLst>
          </p:cNvPr>
          <p:cNvCxnSpPr>
            <a:cxnSpLocks/>
            <a:stCxn id="61" idx="1"/>
            <a:endCxn id="51" idx="3"/>
          </p:cNvCxnSpPr>
          <p:nvPr/>
        </p:nvCxnSpPr>
        <p:spPr>
          <a:xfrm flipH="1">
            <a:off x="5016574" y="4538150"/>
            <a:ext cx="317647" cy="376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82585AB-BE8E-1420-FCE4-AD7F877BC420}"/>
              </a:ext>
            </a:extLst>
          </p:cNvPr>
          <p:cNvSpPr txBox="1"/>
          <p:nvPr/>
        </p:nvSpPr>
        <p:spPr>
          <a:xfrm>
            <a:off x="5334221" y="4266920"/>
            <a:ext cx="2477567" cy="5424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STAs that switch to subchannel2 assume the </a:t>
            </a:r>
          </a:p>
          <a:p>
            <a:r>
              <a:rPr lang="en-US" sz="900" dirty="0">
                <a:solidFill>
                  <a:schemeClr val="tx1"/>
                </a:solidFill>
              </a:rPr>
              <a:t>RU index based on Backoff 20MHz channel 2.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B856F1-160B-4260-DC1D-B9C45999798F}"/>
              </a:ext>
            </a:extLst>
          </p:cNvPr>
          <p:cNvCxnSpPr>
            <a:cxnSpLocks/>
          </p:cNvCxnSpPr>
          <p:nvPr/>
        </p:nvCxnSpPr>
        <p:spPr>
          <a:xfrm flipH="1">
            <a:off x="4955858" y="5387039"/>
            <a:ext cx="391199" cy="356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D2348E5-012D-BEC2-4C9B-7F1EAEAABF47}"/>
              </a:ext>
            </a:extLst>
          </p:cNvPr>
          <p:cNvSpPr txBox="1"/>
          <p:nvPr/>
        </p:nvSpPr>
        <p:spPr>
          <a:xfrm>
            <a:off x="5334221" y="5077180"/>
            <a:ext cx="1976115" cy="37483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STAs that are in subchannel2 assume the </a:t>
            </a:r>
          </a:p>
          <a:p>
            <a:r>
              <a:rPr lang="en-US" sz="900" dirty="0">
                <a:solidFill>
                  <a:schemeClr val="tx1"/>
                </a:solidFill>
              </a:rPr>
              <a:t>RU index based on Backoff 20MHz channel </a:t>
            </a:r>
            <a:r>
              <a:rPr lang="en-US" sz="900" dirty="0"/>
              <a:t>1</a:t>
            </a:r>
            <a:r>
              <a:rPr lang="en-US" sz="9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069EE99-549C-5183-FD01-3972231E1C3B}"/>
              </a:ext>
            </a:extLst>
          </p:cNvPr>
          <p:cNvSpPr/>
          <p:nvPr/>
        </p:nvSpPr>
        <p:spPr>
          <a:xfrm>
            <a:off x="8080988" y="373800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E7BFA5-425C-537E-8352-9452BA2A3950}"/>
              </a:ext>
            </a:extLst>
          </p:cNvPr>
          <p:cNvSpPr/>
          <p:nvPr/>
        </p:nvSpPr>
        <p:spPr>
          <a:xfrm>
            <a:off x="8080987" y="359059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DE225F8-6780-8D18-6DC9-76D13BA6DDA0}"/>
              </a:ext>
            </a:extLst>
          </p:cNvPr>
          <p:cNvSpPr/>
          <p:nvPr/>
        </p:nvSpPr>
        <p:spPr>
          <a:xfrm>
            <a:off x="8080987" y="3431956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CFF2DF3-535E-EB3E-015D-3E5F7D9C386D}"/>
              </a:ext>
            </a:extLst>
          </p:cNvPr>
          <p:cNvSpPr/>
          <p:nvPr/>
        </p:nvSpPr>
        <p:spPr>
          <a:xfrm>
            <a:off x="8080986" y="327511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E3424C2-872D-06D9-FB82-C3828E3F3A2E}"/>
              </a:ext>
            </a:extLst>
          </p:cNvPr>
          <p:cNvSpPr/>
          <p:nvPr/>
        </p:nvSpPr>
        <p:spPr>
          <a:xfrm>
            <a:off x="8080986" y="436568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1047D50-F682-E826-FF78-2611DC92FDF7}"/>
              </a:ext>
            </a:extLst>
          </p:cNvPr>
          <p:cNvSpPr/>
          <p:nvPr/>
        </p:nvSpPr>
        <p:spPr>
          <a:xfrm>
            <a:off x="8080985" y="4208846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6F5449D-2D29-B906-B771-CD5B60443BB2}"/>
              </a:ext>
            </a:extLst>
          </p:cNvPr>
          <p:cNvSpPr/>
          <p:nvPr/>
        </p:nvSpPr>
        <p:spPr>
          <a:xfrm>
            <a:off x="8080985" y="405020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B4E4288-E716-806F-03D0-81907204FCCD}"/>
              </a:ext>
            </a:extLst>
          </p:cNvPr>
          <p:cNvSpPr/>
          <p:nvPr/>
        </p:nvSpPr>
        <p:spPr>
          <a:xfrm>
            <a:off x="8080984" y="3893368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Left Brace 71">
            <a:extLst>
              <a:ext uri="{FF2B5EF4-FFF2-40B4-BE49-F238E27FC236}">
                <a16:creationId xmlns:a16="http://schemas.microsoft.com/office/drawing/2014/main" id="{10DC1735-45FE-0690-3650-F4882AE6FAAC}"/>
              </a:ext>
            </a:extLst>
          </p:cNvPr>
          <p:cNvSpPr/>
          <p:nvPr/>
        </p:nvSpPr>
        <p:spPr>
          <a:xfrm>
            <a:off x="7783083" y="3912473"/>
            <a:ext cx="15373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8AB9A05A-9767-E5A3-ACB5-76952719DB7E}"/>
              </a:ext>
            </a:extLst>
          </p:cNvPr>
          <p:cNvSpPr/>
          <p:nvPr/>
        </p:nvSpPr>
        <p:spPr>
          <a:xfrm>
            <a:off x="7776847" y="3294220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1A9C8E9-F5CA-BAD7-5849-7553E8339C30}"/>
              </a:ext>
            </a:extLst>
          </p:cNvPr>
          <p:cNvSpPr/>
          <p:nvPr/>
        </p:nvSpPr>
        <p:spPr>
          <a:xfrm>
            <a:off x="8080986" y="4985929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ABF12E0-E5AF-0141-431E-0495A3A7000E}"/>
              </a:ext>
            </a:extLst>
          </p:cNvPr>
          <p:cNvSpPr/>
          <p:nvPr/>
        </p:nvSpPr>
        <p:spPr>
          <a:xfrm>
            <a:off x="8080985" y="483851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059C5F3-18DE-E3BF-0916-6FFE4C3C5FB0}"/>
              </a:ext>
            </a:extLst>
          </p:cNvPr>
          <p:cNvSpPr/>
          <p:nvPr/>
        </p:nvSpPr>
        <p:spPr>
          <a:xfrm>
            <a:off x="8080985" y="4679878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7C4CEE-7036-E5BC-2BF8-2BF01C812EE4}"/>
              </a:ext>
            </a:extLst>
          </p:cNvPr>
          <p:cNvSpPr/>
          <p:nvPr/>
        </p:nvSpPr>
        <p:spPr>
          <a:xfrm>
            <a:off x="8080984" y="4523037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42234B24-7285-7328-9A40-FDEACB0E0AD4}"/>
              </a:ext>
            </a:extLst>
          </p:cNvPr>
          <p:cNvSpPr/>
          <p:nvPr/>
        </p:nvSpPr>
        <p:spPr>
          <a:xfrm>
            <a:off x="7776845" y="4542142"/>
            <a:ext cx="161169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449A321-6150-B09A-7619-992CB20B87F7}"/>
              </a:ext>
            </a:extLst>
          </p:cNvPr>
          <p:cNvCxnSpPr>
            <a:cxnSpLocks/>
          </p:cNvCxnSpPr>
          <p:nvPr/>
        </p:nvCxnSpPr>
        <p:spPr>
          <a:xfrm flipH="1">
            <a:off x="4955858" y="2876218"/>
            <a:ext cx="1617146" cy="385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56D3550-5C1A-66D4-062C-ABF1A748B171}"/>
              </a:ext>
            </a:extLst>
          </p:cNvPr>
          <p:cNvCxnSpPr>
            <a:cxnSpLocks/>
          </p:cNvCxnSpPr>
          <p:nvPr/>
        </p:nvCxnSpPr>
        <p:spPr>
          <a:xfrm>
            <a:off x="6715974" y="2900861"/>
            <a:ext cx="1640595" cy="388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2EA63895-5D6D-AAF3-C77C-BC730B795D98}"/>
              </a:ext>
            </a:extLst>
          </p:cNvPr>
          <p:cNvSpPr txBox="1"/>
          <p:nvPr/>
        </p:nvSpPr>
        <p:spPr>
          <a:xfrm>
            <a:off x="4653485" y="2657869"/>
            <a:ext cx="4110263" cy="23971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The two TB PPDUs have the same BW values with different channel puncture.</a:t>
            </a:r>
          </a:p>
        </p:txBody>
      </p:sp>
    </p:spTree>
    <p:extLst>
      <p:ext uri="{BB962C8B-B14F-4D97-AF65-F5344CB8AC3E}">
        <p14:creationId xmlns:p14="http://schemas.microsoft.com/office/powerpoint/2010/main" val="145811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609598"/>
            <a:ext cx="9105900" cy="623501"/>
          </a:xfrm>
        </p:spPr>
        <p:txBody>
          <a:bodyPr/>
          <a:lstStyle/>
          <a:p>
            <a:r>
              <a:rPr lang="en-US" sz="2800" dirty="0"/>
              <a:t>Dynamic BW Negotiation by using non-primary Subchannel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8" y="1346383"/>
            <a:ext cx="9144000" cy="2491239"/>
          </a:xfrm>
        </p:spPr>
        <p:txBody>
          <a:bodyPr/>
          <a:lstStyle/>
          <a:p>
            <a:r>
              <a:rPr lang="en-US" sz="1600" dirty="0"/>
              <a:t>When an AP and a STA switch to non-primary 20MHz channel and do the dynamic BW negotiation for multiple non-primary subchannels, the clarification about how to select the narrower BW should be added.</a:t>
            </a:r>
          </a:p>
          <a:p>
            <a:r>
              <a:rPr lang="en-US" sz="1600" dirty="0"/>
              <a:t>Option 1:</a:t>
            </a:r>
          </a:p>
          <a:p>
            <a:pPr lvl="1"/>
            <a:r>
              <a:rPr lang="en-US" sz="1200" dirty="0"/>
              <a:t>The single non-primary subchannel is used when the primary subchannel is not covered, or the dynamic BW negotiation is disallowed when the primary subchannel is not covered.</a:t>
            </a:r>
          </a:p>
          <a:p>
            <a:pPr lvl="2"/>
            <a:r>
              <a:rPr lang="en-US" sz="1000" dirty="0"/>
              <a:t>The simple solution is that 11bn only allows one non-primary subchannel.</a:t>
            </a:r>
          </a:p>
          <a:p>
            <a:r>
              <a:rPr lang="en-US" sz="1600" dirty="0"/>
              <a:t>Option 2:</a:t>
            </a:r>
          </a:p>
          <a:p>
            <a:pPr lvl="1"/>
            <a:r>
              <a:rPr lang="en-US" sz="1200" dirty="0"/>
              <a:t>The different priority of non-primary subchannels are defined, and the narrower BW of dynamic BW negotiation is given to the high priority non-primary subchannel.</a:t>
            </a:r>
          </a:p>
          <a:p>
            <a:endParaRPr lang="en-US" sz="18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08/21/2023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EAC9A-C73A-A286-E8C4-5356A3F496CE}"/>
              </a:ext>
            </a:extLst>
          </p:cNvPr>
          <p:cNvSpPr/>
          <p:nvPr/>
        </p:nvSpPr>
        <p:spPr>
          <a:xfrm>
            <a:off x="1203846" y="5505287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2B457C-17B7-D577-C4C1-A928B86D817C}"/>
              </a:ext>
            </a:extLst>
          </p:cNvPr>
          <p:cNvSpPr/>
          <p:nvPr/>
        </p:nvSpPr>
        <p:spPr>
          <a:xfrm>
            <a:off x="1203845" y="5357873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7D74EC-0B4B-59B4-424C-03AD5ACF6E82}"/>
              </a:ext>
            </a:extLst>
          </p:cNvPr>
          <p:cNvSpPr/>
          <p:nvPr/>
        </p:nvSpPr>
        <p:spPr>
          <a:xfrm>
            <a:off x="1203845" y="5199236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063FCF-D85D-7246-91E9-025AA1845350}"/>
              </a:ext>
            </a:extLst>
          </p:cNvPr>
          <p:cNvSpPr/>
          <p:nvPr/>
        </p:nvSpPr>
        <p:spPr>
          <a:xfrm>
            <a:off x="1203844" y="5042395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EEC0FE-48ED-086A-CCAD-B53A77BA48D8}"/>
              </a:ext>
            </a:extLst>
          </p:cNvPr>
          <p:cNvSpPr/>
          <p:nvPr/>
        </p:nvSpPr>
        <p:spPr>
          <a:xfrm>
            <a:off x="1203844" y="6132967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5D1064-A259-4EE7-BC5D-763ABF988EE4}"/>
              </a:ext>
            </a:extLst>
          </p:cNvPr>
          <p:cNvSpPr/>
          <p:nvPr/>
        </p:nvSpPr>
        <p:spPr>
          <a:xfrm>
            <a:off x="1203843" y="5976126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E1775-F59F-C703-0236-A90A98478F7F}"/>
              </a:ext>
            </a:extLst>
          </p:cNvPr>
          <p:cNvSpPr/>
          <p:nvPr/>
        </p:nvSpPr>
        <p:spPr>
          <a:xfrm>
            <a:off x="1203843" y="5817489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F41B22-1DE5-C014-D96C-4381710EA44C}"/>
              </a:ext>
            </a:extLst>
          </p:cNvPr>
          <p:cNvSpPr/>
          <p:nvPr/>
        </p:nvSpPr>
        <p:spPr>
          <a:xfrm>
            <a:off x="1203842" y="5660648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3886B3-951F-866C-8834-032227062D93}"/>
              </a:ext>
            </a:extLst>
          </p:cNvPr>
          <p:cNvSpPr/>
          <p:nvPr/>
        </p:nvSpPr>
        <p:spPr>
          <a:xfrm>
            <a:off x="1203844" y="4264966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A6D768-D7F6-611B-726C-7627F7EB4B10}"/>
              </a:ext>
            </a:extLst>
          </p:cNvPr>
          <p:cNvSpPr/>
          <p:nvPr/>
        </p:nvSpPr>
        <p:spPr>
          <a:xfrm>
            <a:off x="1203843" y="4117552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3D071A-CBD6-FB6D-8623-B1D9908E10BC}"/>
              </a:ext>
            </a:extLst>
          </p:cNvPr>
          <p:cNvSpPr/>
          <p:nvPr/>
        </p:nvSpPr>
        <p:spPr>
          <a:xfrm>
            <a:off x="1203843" y="3958915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E746E6-EBC1-8685-B93C-F3E9BE00D42B}"/>
              </a:ext>
            </a:extLst>
          </p:cNvPr>
          <p:cNvSpPr/>
          <p:nvPr/>
        </p:nvSpPr>
        <p:spPr>
          <a:xfrm>
            <a:off x="1203842" y="3802074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B7CDC2-88EF-4261-C76F-BFEFBE63FB74}"/>
              </a:ext>
            </a:extLst>
          </p:cNvPr>
          <p:cNvSpPr/>
          <p:nvPr/>
        </p:nvSpPr>
        <p:spPr>
          <a:xfrm>
            <a:off x="1203842" y="4892646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3E86C8-A1AF-6953-0731-EC309990989E}"/>
              </a:ext>
            </a:extLst>
          </p:cNvPr>
          <p:cNvSpPr/>
          <p:nvPr/>
        </p:nvSpPr>
        <p:spPr>
          <a:xfrm>
            <a:off x="1203841" y="4735805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ECB919-CC9B-71EF-5EAD-4875D953F7FE}"/>
              </a:ext>
            </a:extLst>
          </p:cNvPr>
          <p:cNvSpPr/>
          <p:nvPr/>
        </p:nvSpPr>
        <p:spPr>
          <a:xfrm>
            <a:off x="1203841" y="4577168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58A426-44B6-46F4-E6C9-D592E30921C2}"/>
              </a:ext>
            </a:extLst>
          </p:cNvPr>
          <p:cNvSpPr/>
          <p:nvPr/>
        </p:nvSpPr>
        <p:spPr>
          <a:xfrm>
            <a:off x="1203840" y="4420327"/>
            <a:ext cx="1118587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D49F553-7055-A57B-E229-ECCA9DD71713}"/>
              </a:ext>
            </a:extLst>
          </p:cNvPr>
          <p:cNvCxnSpPr/>
          <p:nvPr/>
        </p:nvCxnSpPr>
        <p:spPr>
          <a:xfrm flipH="1">
            <a:off x="2366363" y="6259685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F462340-CBD4-F1DF-BB10-7F498AF26612}"/>
              </a:ext>
            </a:extLst>
          </p:cNvPr>
          <p:cNvSpPr txBox="1"/>
          <p:nvPr/>
        </p:nvSpPr>
        <p:spPr>
          <a:xfrm>
            <a:off x="2439409" y="6107227"/>
            <a:ext cx="888742" cy="31031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Primary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D498822D-EBE2-6C9D-CA17-64CECF5E17FC}"/>
              </a:ext>
            </a:extLst>
          </p:cNvPr>
          <p:cNvSpPr/>
          <p:nvPr/>
        </p:nvSpPr>
        <p:spPr>
          <a:xfrm>
            <a:off x="966504" y="5679503"/>
            <a:ext cx="19340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28F63A7-CDE7-6063-4551-83411C770314}"/>
              </a:ext>
            </a:extLst>
          </p:cNvPr>
          <p:cNvSpPr/>
          <p:nvPr/>
        </p:nvSpPr>
        <p:spPr>
          <a:xfrm>
            <a:off x="960269" y="5080066"/>
            <a:ext cx="193405" cy="56737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A38EBDDF-D91A-2B12-907C-A8C2B1940F9F}"/>
              </a:ext>
            </a:extLst>
          </p:cNvPr>
          <p:cNvSpPr/>
          <p:nvPr/>
        </p:nvSpPr>
        <p:spPr>
          <a:xfrm>
            <a:off x="957152" y="4420327"/>
            <a:ext cx="193406" cy="627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16E10A26-F631-CE94-4208-80179373E80D}"/>
              </a:ext>
            </a:extLst>
          </p:cNvPr>
          <p:cNvSpPr/>
          <p:nvPr/>
        </p:nvSpPr>
        <p:spPr>
          <a:xfrm>
            <a:off x="950916" y="3802074"/>
            <a:ext cx="202757" cy="5861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5D57E1-68AF-62C9-EC81-814E0A068BD3}"/>
              </a:ext>
            </a:extLst>
          </p:cNvPr>
          <p:cNvSpPr txBox="1"/>
          <p:nvPr/>
        </p:nvSpPr>
        <p:spPr>
          <a:xfrm>
            <a:off x="19958" y="5832248"/>
            <a:ext cx="1395168" cy="51261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1 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subchannel1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r>
              <a:rPr lang="en-US" sz="900" dirty="0">
                <a:solidFill>
                  <a:schemeClr val="tx1"/>
                </a:solidFill>
              </a:rPr>
              <a:t>(primary </a:t>
            </a:r>
            <a:r>
              <a:rPr lang="en-US" sz="900" dirty="0"/>
              <a:t>sub</a:t>
            </a:r>
            <a:r>
              <a:rPr lang="en-US" sz="900" dirty="0">
                <a:solidFill>
                  <a:schemeClr val="tx1"/>
                </a:solidFill>
              </a:rPr>
              <a:t>channel)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EEFED5-7167-A565-45E6-F0202F16D328}"/>
              </a:ext>
            </a:extLst>
          </p:cNvPr>
          <p:cNvSpPr txBox="1"/>
          <p:nvPr/>
        </p:nvSpPr>
        <p:spPr>
          <a:xfrm>
            <a:off x="54154" y="5254318"/>
            <a:ext cx="1395168" cy="37768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2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subchannel2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1D6DC8-183C-B556-48B3-20DE4319D337}"/>
              </a:ext>
            </a:extLst>
          </p:cNvPr>
          <p:cNvSpPr txBox="1"/>
          <p:nvPr/>
        </p:nvSpPr>
        <p:spPr>
          <a:xfrm>
            <a:off x="32416" y="4618987"/>
            <a:ext cx="1395168" cy="36422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3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subchannel3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A59C99-EC6C-FE00-E540-2FAC2D5DA6B0}"/>
              </a:ext>
            </a:extLst>
          </p:cNvPr>
          <p:cNvSpPr txBox="1"/>
          <p:nvPr/>
        </p:nvSpPr>
        <p:spPr>
          <a:xfrm>
            <a:off x="32416" y="3983656"/>
            <a:ext cx="1395168" cy="4366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80MHZ channel 4</a:t>
            </a:r>
          </a:p>
          <a:p>
            <a:r>
              <a:rPr lang="en-US" sz="900" dirty="0">
                <a:solidFill>
                  <a:schemeClr val="tx1"/>
                </a:solidFill>
              </a:rPr>
              <a:t>(</a:t>
            </a:r>
            <a:r>
              <a:rPr lang="en-US" sz="900" dirty="0"/>
              <a:t>subchannel4</a:t>
            </a:r>
            <a:r>
              <a:rPr lang="en-US" sz="900" dirty="0">
                <a:solidFill>
                  <a:schemeClr val="tx1"/>
                </a:solidFill>
              </a:rPr>
              <a:t>)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160A414-BD4C-DD84-A099-B06F7E4E294C}"/>
              </a:ext>
            </a:extLst>
          </p:cNvPr>
          <p:cNvCxnSpPr/>
          <p:nvPr/>
        </p:nvCxnSpPr>
        <p:spPr>
          <a:xfrm flipH="1">
            <a:off x="2366363" y="5397484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1A8C29E-89CE-E044-EC4A-19360A8E3D9E}"/>
              </a:ext>
            </a:extLst>
          </p:cNvPr>
          <p:cNvSpPr txBox="1"/>
          <p:nvPr/>
        </p:nvSpPr>
        <p:spPr>
          <a:xfrm>
            <a:off x="2455735" y="5268199"/>
            <a:ext cx="888742" cy="34467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6012FEA-7F4E-B391-D58E-6DDBECDD7EF0}"/>
              </a:ext>
            </a:extLst>
          </p:cNvPr>
          <p:cNvCxnSpPr/>
          <p:nvPr/>
        </p:nvCxnSpPr>
        <p:spPr>
          <a:xfrm flipH="1">
            <a:off x="2344173" y="4983684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2941BF6-66A5-9B8D-A227-FDF81ABD346D}"/>
              </a:ext>
            </a:extLst>
          </p:cNvPr>
          <p:cNvSpPr txBox="1"/>
          <p:nvPr/>
        </p:nvSpPr>
        <p:spPr>
          <a:xfrm>
            <a:off x="2412579" y="4857470"/>
            <a:ext cx="941971" cy="340283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3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7CFFBF-06DD-611E-12A0-7B82D937211D}"/>
              </a:ext>
            </a:extLst>
          </p:cNvPr>
          <p:cNvCxnSpPr/>
          <p:nvPr/>
        </p:nvCxnSpPr>
        <p:spPr>
          <a:xfrm flipH="1">
            <a:off x="2350264" y="4043934"/>
            <a:ext cx="311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C3E8A29-9F21-AFDB-6430-3F7F0390D857}"/>
              </a:ext>
            </a:extLst>
          </p:cNvPr>
          <p:cNvSpPr txBox="1"/>
          <p:nvPr/>
        </p:nvSpPr>
        <p:spPr>
          <a:xfrm>
            <a:off x="2465399" y="3922437"/>
            <a:ext cx="917903" cy="3262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Backoff 20MHz </a:t>
            </a:r>
          </a:p>
          <a:p>
            <a:r>
              <a:rPr lang="en-US" sz="900" dirty="0">
                <a:solidFill>
                  <a:schemeClr val="tx1"/>
                </a:solidFill>
              </a:rPr>
              <a:t>channel 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9BDC6C-55B0-0809-F100-39F82025428F}"/>
              </a:ext>
            </a:extLst>
          </p:cNvPr>
          <p:cNvSpPr txBox="1"/>
          <p:nvPr/>
        </p:nvSpPr>
        <p:spPr>
          <a:xfrm>
            <a:off x="1104547" y="6250018"/>
            <a:ext cx="1395168" cy="22698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BSS operating channel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069EE99-549C-5183-FD01-3972231E1C3B}"/>
              </a:ext>
            </a:extLst>
          </p:cNvPr>
          <p:cNvSpPr/>
          <p:nvPr/>
        </p:nvSpPr>
        <p:spPr>
          <a:xfrm>
            <a:off x="5561941" y="427370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AE7BFA5-425C-537E-8352-9452BA2A3950}"/>
              </a:ext>
            </a:extLst>
          </p:cNvPr>
          <p:cNvSpPr/>
          <p:nvPr/>
        </p:nvSpPr>
        <p:spPr>
          <a:xfrm>
            <a:off x="5561940" y="4126288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DE225F8-6780-8D18-6DC9-76D13BA6DDA0}"/>
              </a:ext>
            </a:extLst>
          </p:cNvPr>
          <p:cNvSpPr/>
          <p:nvPr/>
        </p:nvSpPr>
        <p:spPr>
          <a:xfrm>
            <a:off x="5561940" y="396765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CFF2DF3-535E-EB3E-015D-3E5F7D9C386D}"/>
              </a:ext>
            </a:extLst>
          </p:cNvPr>
          <p:cNvSpPr/>
          <p:nvPr/>
        </p:nvSpPr>
        <p:spPr>
          <a:xfrm>
            <a:off x="5561939" y="3810810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E3424C2-872D-06D9-FB82-C3828E3F3A2E}"/>
              </a:ext>
            </a:extLst>
          </p:cNvPr>
          <p:cNvSpPr/>
          <p:nvPr/>
        </p:nvSpPr>
        <p:spPr>
          <a:xfrm>
            <a:off x="5561939" y="4901382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1047D50-F682-E826-FF78-2611DC92FDF7}"/>
              </a:ext>
            </a:extLst>
          </p:cNvPr>
          <p:cNvSpPr/>
          <p:nvPr/>
        </p:nvSpPr>
        <p:spPr>
          <a:xfrm>
            <a:off x="5561938" y="4744541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6F5449D-2D29-B906-B771-CD5B60443BB2}"/>
              </a:ext>
            </a:extLst>
          </p:cNvPr>
          <p:cNvSpPr/>
          <p:nvPr/>
        </p:nvSpPr>
        <p:spPr>
          <a:xfrm>
            <a:off x="5561938" y="4585904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B4E4288-E716-806F-03D0-81907204FCCD}"/>
              </a:ext>
            </a:extLst>
          </p:cNvPr>
          <p:cNvSpPr/>
          <p:nvPr/>
        </p:nvSpPr>
        <p:spPr>
          <a:xfrm>
            <a:off x="5561937" y="442906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90503CD-8634-F649-685A-97C681D4AE30}"/>
              </a:ext>
            </a:extLst>
          </p:cNvPr>
          <p:cNvSpPr/>
          <p:nvPr/>
        </p:nvSpPr>
        <p:spPr>
          <a:xfrm>
            <a:off x="6705602" y="4894214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559E44E-1CAB-5464-21F4-F7BB290AC51D}"/>
              </a:ext>
            </a:extLst>
          </p:cNvPr>
          <p:cNvSpPr/>
          <p:nvPr/>
        </p:nvSpPr>
        <p:spPr>
          <a:xfrm>
            <a:off x="6705601" y="4737373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DA9ED99-BE9B-304F-A141-8631BA042F73}"/>
              </a:ext>
            </a:extLst>
          </p:cNvPr>
          <p:cNvSpPr/>
          <p:nvPr/>
        </p:nvSpPr>
        <p:spPr>
          <a:xfrm>
            <a:off x="6705601" y="4578736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9AAA629-EFB2-9B00-2BB4-620660875226}"/>
              </a:ext>
            </a:extLst>
          </p:cNvPr>
          <p:cNvSpPr/>
          <p:nvPr/>
        </p:nvSpPr>
        <p:spPr>
          <a:xfrm>
            <a:off x="6705600" y="4421895"/>
            <a:ext cx="889151" cy="15536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086102D-F755-34AC-7321-7CE644B7ADFE}"/>
              </a:ext>
            </a:extLst>
          </p:cNvPr>
          <p:cNvSpPr txBox="1"/>
          <p:nvPr/>
        </p:nvSpPr>
        <p:spPr>
          <a:xfrm>
            <a:off x="5533185" y="5027611"/>
            <a:ext cx="917903" cy="3262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EB16D49-6C22-9BDB-554E-2AD4599F524A}"/>
              </a:ext>
            </a:extLst>
          </p:cNvPr>
          <p:cNvSpPr txBox="1"/>
          <p:nvPr/>
        </p:nvSpPr>
        <p:spPr>
          <a:xfrm>
            <a:off x="6806086" y="5027519"/>
            <a:ext cx="788666" cy="23189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CTS</a:t>
            </a:r>
          </a:p>
        </p:txBody>
      </p:sp>
    </p:spTree>
    <p:extLst>
      <p:ext uri="{BB962C8B-B14F-4D97-AF65-F5344CB8AC3E}">
        <p14:creationId xmlns:p14="http://schemas.microsoft.com/office/powerpoint/2010/main" val="3441436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1038</Words>
  <Application>Microsoft Office PowerPoint</Application>
  <PresentationFormat>On-screen Show (4:3)</PresentationFormat>
  <Paragraphs>167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Secondary Channel Usage Follow-up</vt:lpstr>
      <vt:lpstr>Recap</vt:lpstr>
      <vt:lpstr>Medium Access of Primary Subchannel</vt:lpstr>
      <vt:lpstr>Different Switch Time</vt:lpstr>
      <vt:lpstr>Threshold for Subchannel Switch</vt:lpstr>
      <vt:lpstr>RU Index in MU PPDU by using non-primary Subchannel</vt:lpstr>
      <vt:lpstr>RU Index in MU PPDU by using non-primary Subchannel</vt:lpstr>
      <vt:lpstr>Dynamic BW Negotiation by using non-primary Subchannel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2028</cp:revision>
  <cp:lastPrinted>1998-02-10T13:28:06Z</cp:lastPrinted>
  <dcterms:created xsi:type="dcterms:W3CDTF">2007-05-21T21:00:37Z</dcterms:created>
  <dcterms:modified xsi:type="dcterms:W3CDTF">2023-09-11T00:48:06Z</dcterms:modified>
  <cp:category>Submission</cp:category>
</cp:coreProperties>
</file>