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61" r:id="rId2"/>
  </p:sldMasterIdLst>
  <p:notesMasterIdLst>
    <p:notesMasterId r:id="rId11"/>
  </p:notesMasterIdLst>
  <p:handoutMasterIdLst>
    <p:handoutMasterId r:id="rId12"/>
  </p:handoutMasterIdLst>
  <p:sldIdLst>
    <p:sldId id="269" r:id="rId3"/>
    <p:sldId id="484" r:id="rId4"/>
    <p:sldId id="485" r:id="rId5"/>
    <p:sldId id="486" r:id="rId6"/>
    <p:sldId id="488" r:id="rId7"/>
    <p:sldId id="489" r:id="rId8"/>
    <p:sldId id="490" r:id="rId9"/>
    <p:sldId id="491" r:id="rId10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86385" autoAdjust="0"/>
  </p:normalViewPr>
  <p:slideViewPr>
    <p:cSldViewPr>
      <p:cViewPr varScale="1">
        <p:scale>
          <a:sx n="86" d="100"/>
          <a:sy n="86" d="100"/>
        </p:scale>
        <p:origin x="1382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4" d="100"/>
          <a:sy n="64" d="100"/>
        </p:scale>
        <p:origin x="3178" y="77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fld id="{F8F1622B-DF3E-4A4F-8EC7-948B036F3BDE}" type="datetime1">
              <a:rPr lang="en-US" smtClean="0"/>
              <a:t>9/10/2023</a:t>
            </a:fld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5880" y="95706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fld id="{7FCB179B-77EE-4E17-8DD6-3C366A76086D}" type="datetime1">
              <a:rPr lang="en-US" smtClean="0"/>
              <a:t>9/10/2023</a:t>
            </a:fld>
            <a:endParaRPr lang="en-US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</p:spPr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  <a:endParaRPr lang="en-US" dirty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749D3E45-C71B-405C-86DD-77B348C7B682}" type="datetime1">
              <a:rPr lang="en-US" smtClean="0"/>
              <a:t>9/10/2023</a:t>
            </a:fld>
            <a:endParaRPr lang="en-US"/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>
                <a:cs typeface="Arial" charset="0"/>
              </a:rPr>
              <a:t>Page </a:t>
            </a:r>
            <a:fld id="{B376B859-F927-4FFC-938A-1E85F81B0C78}" type="slidenum">
              <a:rPr lang="en-US" smtClean="0">
                <a:cs typeface="Arial" charset="0"/>
              </a:rPr>
              <a:pPr/>
              <a:t>1</a:t>
            </a:fld>
            <a:endParaRPr lang="en-US">
              <a:cs typeface="Arial" charset="0"/>
            </a:endParaRPr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7480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B13D12-61F7-4E20-B5DA-9E81662E47AB}" type="datetime1">
              <a:rPr lang="en-US" smtClean="0"/>
              <a:t>9/10/2023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/>
              <a:t>Hongyuan</a:t>
            </a:r>
            <a:r>
              <a:rPr lang="en-US" dirty="0"/>
              <a:t> Zhang et al (Marvell)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C5BDF9-8B94-4F21-90DF-D303BDC075A0}" type="datetime1">
              <a:rPr lang="en-US" smtClean="0"/>
              <a:t>9/10/2023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/>
              <a:t>Hongyuan</a:t>
            </a:r>
            <a:r>
              <a:rPr lang="en-US" dirty="0"/>
              <a:t> Zhang et al (Marvell)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DE00FA-3959-4373-BC1B-BC6E25140303}" type="datetime1">
              <a:rPr lang="en-US" smtClean="0"/>
              <a:t>9/10/2023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/>
              <a:t>Hongyuan</a:t>
            </a:r>
            <a:r>
              <a:rPr lang="en-US" dirty="0"/>
              <a:t> Zhang et al (Marvell)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ull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45457" y="1666619"/>
            <a:ext cx="8582751" cy="4354712"/>
          </a:xfrm>
          <a:prstGeom prst="rect">
            <a:avLst/>
          </a:prstGeom>
        </p:spPr>
        <p:txBody>
          <a:bodyPr>
            <a:noAutofit/>
          </a:bodyPr>
          <a:lstStyle>
            <a:lvl1pPr marL="280988" indent="-223838">
              <a:lnSpc>
                <a:spcPct val="95000"/>
              </a:lnSpc>
              <a:spcBef>
                <a:spcPts val="111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600" b="0" i="0">
                <a:solidFill>
                  <a:schemeClr val="tx2"/>
                </a:solidFill>
                <a:latin typeface="+mn-lt"/>
                <a:cs typeface="CiscoSans ExtraLight"/>
              </a:defRPr>
            </a:lvl1pPr>
            <a:lvl2pPr marL="508000" indent="-215900">
              <a:lnSpc>
                <a:spcPct val="95000"/>
              </a:lnSpc>
              <a:spcBef>
                <a:spcPts val="45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400" b="0" i="0">
                <a:solidFill>
                  <a:schemeClr val="tx2"/>
                </a:solidFill>
                <a:latin typeface="+mn-lt"/>
                <a:cs typeface="CiscoSans ExtraLight"/>
              </a:defRPr>
            </a:lvl2pPr>
            <a:lvl3pPr marL="747713" indent="-171450"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200" b="0" i="0">
                <a:solidFill>
                  <a:schemeClr val="tx2"/>
                </a:solidFill>
                <a:latin typeface="+mn-lt"/>
                <a:cs typeface="CiscoSans ExtraLight"/>
              </a:defRPr>
            </a:lvl3pPr>
            <a:lvl4pPr marL="911225" indent="-171450"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100" b="0" i="0">
                <a:solidFill>
                  <a:schemeClr val="tx2"/>
                </a:solidFill>
                <a:latin typeface="+mn-lt"/>
                <a:cs typeface="CiscoSans ExtraLight"/>
              </a:defRPr>
            </a:lvl4pPr>
            <a:lvl5pPr marL="1082675" indent="-168275"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050" b="0" i="0">
                <a:solidFill>
                  <a:schemeClr val="tx2"/>
                </a:solidFill>
                <a:latin typeface="+mn-lt"/>
                <a:cs typeface="CiscoSans ExtraLigh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itle 1"/>
          <p:cNvSpPr>
            <a:spLocks noGrp="1"/>
          </p:cNvSpPr>
          <p:nvPr>
            <p:ph type="ctrTitle" hasCustomPrompt="1"/>
          </p:nvPr>
        </p:nvSpPr>
        <p:spPr>
          <a:xfrm>
            <a:off x="259742" y="404085"/>
            <a:ext cx="8659976" cy="971709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 algn="l">
              <a:lnSpc>
                <a:spcPct val="90000"/>
              </a:lnSpc>
              <a:defRPr sz="2500" b="0" i="0" spc="0" baseline="0">
                <a:solidFill>
                  <a:srgbClr val="00A2BF"/>
                </a:solidFill>
                <a:latin typeface="+mj-lt"/>
                <a:cs typeface="CiscoSans Thin"/>
              </a:defRPr>
            </a:lvl1pPr>
          </a:lstStyle>
          <a:p>
            <a:r>
              <a:rPr lang="en-US" dirty="0"/>
              <a:t>Bullet Title Goes Here</a:t>
            </a:r>
          </a:p>
        </p:txBody>
      </p:sp>
    </p:spTree>
    <p:extLst>
      <p:ext uri="{BB962C8B-B14F-4D97-AF65-F5344CB8AC3E}">
        <p14:creationId xmlns:p14="http://schemas.microsoft.com/office/powerpoint/2010/main" val="3221615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7061C9-20E2-41C9-98BD-44F06424A95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4899AEC-0A77-4F3B-9809-BF562718E4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50FA9D-801D-4584-83BF-F2E9B412CA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B6C8A-7081-4445-8B8A-29B369267A1E}" type="datetimeFigureOut">
              <a:rPr lang="en-US" smtClean="0"/>
              <a:t>9/10/2023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57FAAA-6112-4EE5-82EB-01DDAD9AE8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91010D-7310-496A-A36C-32785071C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479D3-BB11-48AB-9BB5-4F61A36AA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2779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149DA8-87EB-4979-B649-7CE334B76C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C745D0-7D61-4475-A5D5-764EABBADC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02B718-2073-4BA1-9DDD-60DC39C8C9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B6C8A-7081-4445-8B8A-29B369267A1E}" type="datetimeFigureOut">
              <a:rPr lang="en-US" smtClean="0"/>
              <a:t>9/10/2023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6B8D5E-CD0E-4380-AE5E-26E1BA7F12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4162D3-832A-482D-8E21-3A24A57905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479D3-BB11-48AB-9BB5-4F61A36AA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632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62371A-F671-456F-924C-1CDFDFA6A6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9C2BCB7-7E20-4E4E-A9FC-847B7102E0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EB49ED-EC6F-45E1-9A0F-4297C31062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B6C8A-7081-4445-8B8A-29B369267A1E}" type="datetimeFigureOut">
              <a:rPr lang="en-US" smtClean="0"/>
              <a:t>9/10/2023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FF3763-C212-4C14-AAB8-D298770A16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2B0D79-59CD-4296-A49F-CE14C44D66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479D3-BB11-48AB-9BB5-4F61A36AA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731961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315845-A40C-403A-9171-4545FAD049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0B2CE5-F9B0-405F-BBA5-33A9A38075C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CF8F139-2E43-4B69-BFB6-9A090452EE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AB24565-6684-4B6B-9346-556A449172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B6C8A-7081-4445-8B8A-29B369267A1E}" type="datetimeFigureOut">
              <a:rPr lang="en-US" smtClean="0"/>
              <a:t>9/10/2023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D531E93-0BC7-4E8B-AF32-7217194648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71A7E52-26CC-407A-A520-8AE9C02F47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479D3-BB11-48AB-9BB5-4F61A36AA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81704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259FAA-6795-4E7C-90EE-1246AF1257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246EB9-DA66-44CE-B979-D3BF519BFE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51BD353-66A4-440D-81E5-11A70DDE3E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0C69172-2F42-45CE-95DD-DC68AFAF6FB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99E44B6-D39D-40A5-80F6-BA5EBBC3E46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4D68B92-4EA4-4C26-A1B2-73FEC78D2A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B6C8A-7081-4445-8B8A-29B369267A1E}" type="datetimeFigureOut">
              <a:rPr lang="en-US" smtClean="0"/>
              <a:t>9/10/2023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AD975AB-C591-4B70-B89A-8D0EE1C6D3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7A7E1C6-62D8-4BD3-AC28-E10B992C1A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479D3-BB11-48AB-9BB5-4F61A36AA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02333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BF68CF-792E-436F-BAF3-F6DF03E6CC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3924BA9-0516-4B85-8E59-A4E69F9A1B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B6C8A-7081-4445-8B8A-29B369267A1E}" type="datetimeFigureOut">
              <a:rPr lang="en-US" smtClean="0"/>
              <a:t>9/10/2023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0164A24-56DA-40FD-B805-90DFFCB457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00AC1BA-B4BF-4A8D-997D-524E192C25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479D3-BB11-48AB-9BB5-4F61A36AA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83167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5DC2506-6C28-4B36-82A8-D55C2CE272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B6C8A-7081-4445-8B8A-29B369267A1E}" type="datetimeFigureOut">
              <a:rPr lang="en-US" smtClean="0"/>
              <a:t>9/10/2023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24A1336-9015-45AA-A2F8-33278768FA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EC1C8CB-94E2-4BDD-B9AC-57CB06583E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479D3-BB11-48AB-9BB5-4F61A36AA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7761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6E1F34-58E6-4907-84D7-7733C881E2DD}" type="datetime1">
              <a:rPr lang="en-US" smtClean="0"/>
              <a:t>9/10/2023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106032" y="6475413"/>
            <a:ext cx="1437893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Liwen Chu et al (NXP)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hf hdr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3A8B74-6E51-4743-AF3D-7F4A3D60AA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E7B90F-01E1-4D7F-BCA5-8FCD331829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71A3C22-2730-4FE0-9E50-204F4BE099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7CA936-2721-4744-B38D-84C58854D6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B6C8A-7081-4445-8B8A-29B369267A1E}" type="datetimeFigureOut">
              <a:rPr lang="en-US" smtClean="0"/>
              <a:t>9/10/2023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19957FC-D4A4-4B5B-9A21-33F4F84EAD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DB018EE-18CA-4950-B021-AACA8AD958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479D3-BB11-48AB-9BB5-4F61A36AA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340920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527E74-180F-4AAE-A169-2FD4B8960D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4A851E8-3860-4D72-9F13-D4B87430CFA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6F8325E-0688-488A-87D5-3278E67371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C6975DB-C4F2-4C11-B085-333A13832D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B6C8A-7081-4445-8B8A-29B369267A1E}" type="datetimeFigureOut">
              <a:rPr lang="en-US" smtClean="0"/>
              <a:t>9/10/2023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615E3BB-623A-446E-84FA-2F5E444745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49A82F-B356-461F-B1E4-5422CE1E13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479D3-BB11-48AB-9BB5-4F61A36AA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58540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CB153B-9FA5-4A75-AF96-DDB78735F9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B6F537C-A146-4764-939A-54EA95F279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807E62-5371-4DBA-856D-2364C3D19F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B6C8A-7081-4445-8B8A-29B369267A1E}" type="datetimeFigureOut">
              <a:rPr lang="en-US" smtClean="0"/>
              <a:t>9/10/2023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19E373-8B91-4D3E-BF19-5A1B84DB24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BBB75B-7272-4153-97AD-0DE4BB4A4A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479D3-BB11-48AB-9BB5-4F61A36AA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52200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9DF9B2F-2001-402D-9F8B-239A4F9967C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2FE7C31-ED82-4A3B-ACD1-20081C669F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4DE46B-3605-4C5D-9B92-4429073308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B6C8A-7081-4445-8B8A-29B369267A1E}" type="datetimeFigureOut">
              <a:rPr lang="en-US" smtClean="0"/>
              <a:t>9/10/2023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5D817E-04F3-42F2-837E-FE1A8FDC6E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A5E22B-2190-4931-961F-5D75804171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479D3-BB11-48AB-9BB5-4F61A36AA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97904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F222D8-2810-4CF0-A1DA-68C56AB7E42C}" type="datetime1">
              <a:rPr lang="en-US" smtClean="0"/>
              <a:t>9/10/2023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/>
              <a:t>Hongyuan</a:t>
            </a:r>
            <a:r>
              <a:rPr lang="en-US" dirty="0"/>
              <a:t> Zhang et al (Marvell)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E67C03-48FC-4471-98D4-3A4BA55C5E50}" type="datetime1">
              <a:rPr lang="en-US" smtClean="0"/>
              <a:t>9/10/2023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/>
              <a:t>Hongyuan</a:t>
            </a:r>
            <a:r>
              <a:rPr lang="en-US" dirty="0"/>
              <a:t> Zhang et al (Marvell)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1C868E-A55C-4C15-8123-3DE071ACCE60}" type="datetime1">
              <a:rPr lang="en-US" smtClean="0"/>
              <a:t>9/10/2023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/>
              <a:t>Hongyuan</a:t>
            </a:r>
            <a:r>
              <a:rPr lang="en-US" dirty="0"/>
              <a:t> Zhang et al (Marvell)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7EBD04-52DD-4733-9FF2-6FD5AF55358F}" type="datetime1">
              <a:rPr lang="en-US" smtClean="0"/>
              <a:t>9/10/2023</a:t>
            </a:fld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/>
              <a:t>Hongyuan</a:t>
            </a:r>
            <a:r>
              <a:rPr lang="en-US" dirty="0"/>
              <a:t> Zhang et al (Marvell)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0F25BF-14C0-45CF-A140-411F0F72F069}" type="datetime1">
              <a:rPr lang="en-US" smtClean="0"/>
              <a:t>9/10/2023</a:t>
            </a:fld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/>
              <a:t>Hongyuan</a:t>
            </a:r>
            <a:r>
              <a:rPr lang="en-US" dirty="0"/>
              <a:t> Zhang et al (Marvell)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28B212-F625-4953-B883-66EEC8E5B462}" type="datetime1">
              <a:rPr lang="en-US" smtClean="0"/>
              <a:t>9/10/2023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/>
              <a:t>Hongyuan</a:t>
            </a:r>
            <a:r>
              <a:rPr lang="en-US" dirty="0"/>
              <a:t> Zhang et al (Marvell)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0F1E1A-B4DB-4934-88AC-8AD4207B7778}" type="datetime1">
              <a:rPr lang="en-US" smtClean="0"/>
              <a:t>9/10/2023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/>
              <a:t>Hongyuan</a:t>
            </a:r>
            <a:r>
              <a:rPr lang="en-US" dirty="0"/>
              <a:t> Zhang et al (Marvell)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fld id="{912FE514-08E9-42E2-8DF6-3F8F916FFC03}" type="datetime1">
              <a:rPr lang="en-US" smtClean="0"/>
              <a:t>9/10/2023</a:t>
            </a:fld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23289" y="6475413"/>
            <a:ext cx="162063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Liwen Chu et al (Marvell)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24013" y="332601"/>
            <a:ext cx="332148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</a:t>
            </a:r>
            <a:r>
              <a:rPr lang="en-GB" altLang="en-US" sz="1800" b="1" kern="1200" dirty="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rPr>
              <a:t>.: IEEE 802.11-23/</a:t>
            </a:r>
            <a:r>
              <a:rPr lang="en-US" altLang="en-US" sz="1800" b="1" kern="1200" dirty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1414</a:t>
            </a:r>
            <a:r>
              <a:rPr lang="en-US" sz="1800" b="1" dirty="0">
                <a:cs typeface="+mn-cs"/>
              </a:rPr>
              <a:t>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420688" y="6475413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E2A5E57-4D48-4EF0-9700-6493F7BF54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22E0C1-167D-425C-AF04-3801F9F3C4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36DF0B-A64D-48D9-A0DC-D0669EAF6A5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EB6C8A-7081-4445-8B8A-29B369267A1E}" type="datetimeFigureOut">
              <a:rPr lang="en-US" smtClean="0"/>
              <a:t>9/10/2023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CCFABE-F802-49BD-8B14-98CE956857F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823AF5-F22F-4871-BDC2-48851E77B6B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3479D3-BB11-48AB-9BB5-4F61A36AA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44810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066800"/>
          </a:xfrm>
        </p:spPr>
        <p:txBody>
          <a:bodyPr/>
          <a:lstStyle/>
          <a:p>
            <a:r>
              <a:rPr lang="en-GB" sz="2400" dirty="0"/>
              <a:t>Secondary Channel Usage Follow-up</a:t>
            </a:r>
            <a:endParaRPr lang="en-US" sz="2400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</a:t>
            </a:r>
            <a:r>
              <a:rPr lang="en-US" sz="2000"/>
              <a:t>:</a:t>
            </a:r>
            <a:r>
              <a:rPr lang="en-US" sz="2000" b="0"/>
              <a:t> 2023-08-21</a:t>
            </a:r>
            <a:endParaRPr lang="en-US" sz="2000" b="0" dirty="0"/>
          </a:p>
        </p:txBody>
      </p:sp>
      <p:sp>
        <p:nvSpPr>
          <p:cNvPr id="1031" name="Rectangle 12"/>
          <p:cNvSpPr>
            <a:spLocks noChangeArrowheads="1"/>
          </p:cNvSpPr>
          <p:nvPr/>
        </p:nvSpPr>
        <p:spPr bwMode="auto">
          <a:xfrm>
            <a:off x="533400" y="21336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16132" y="304800"/>
            <a:ext cx="105157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08/21/2023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9022597"/>
              </p:ext>
            </p:extLst>
          </p:nvPr>
        </p:nvGraphicFramePr>
        <p:xfrm>
          <a:off x="685800" y="2824688"/>
          <a:ext cx="7772401" cy="2010358"/>
        </p:xfrm>
        <a:graphic>
          <a:graphicData uri="http://schemas.openxmlformats.org/drawingml/2006/table">
            <a:tbl>
              <a:tblPr/>
              <a:tblGrid>
                <a:gridCol w="18014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650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204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6143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2406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034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0" dirty="0">
                          <a:effectLst/>
                          <a:latin typeface="Times New Roman"/>
                        </a:rPr>
                        <a:t>Name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/>
                          <a:ea typeface="Times New Roman"/>
                        </a:rPr>
                        <a:t>Affiliations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/>
                          <a:ea typeface="Times New Roman"/>
                        </a:rPr>
                        <a:t>Address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/>
                          <a:ea typeface="Times New Roman"/>
                        </a:rPr>
                        <a:t>Phone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/>
                          <a:ea typeface="Times New Roman"/>
                        </a:rPr>
                        <a:t>email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347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</a:rPr>
                        <a:t>Liwen Chu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</a:rPr>
                        <a:t>Kiseon Ryu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</a:rPr>
                        <a:t>Huizhao Wang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</a:rPr>
                        <a:t>Hongyuan Zhang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Rui Cao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</a:rPr>
                        <a:t>Yan Zhang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</a:rPr>
                        <a:t>Sudhir Srinivasa 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Hui-Ling Lou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NXP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06032" y="6475413"/>
            <a:ext cx="1437893" cy="184666"/>
          </a:xfrm>
        </p:spPr>
        <p:txBody>
          <a:bodyPr/>
          <a:lstStyle/>
          <a:p>
            <a:pPr>
              <a:defRPr/>
            </a:pPr>
            <a:r>
              <a:rPr lang="nb-NO" dirty="0"/>
              <a:t>Liwen Chu et al (NXP)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674" y="697792"/>
            <a:ext cx="9144000" cy="623501"/>
          </a:xfrm>
        </p:spPr>
        <p:txBody>
          <a:bodyPr/>
          <a:lstStyle/>
          <a:p>
            <a:r>
              <a:rPr lang="en-US" sz="3200" dirty="0"/>
              <a:t>Recap</a:t>
            </a:r>
            <a:endParaRPr lang="en-US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1"/>
            <a:ext cx="9144000" cy="3200400"/>
          </a:xfrm>
        </p:spPr>
        <p:txBody>
          <a:bodyPr/>
          <a:lstStyle/>
          <a:p>
            <a:r>
              <a:rPr lang="en-US" sz="2000" dirty="0"/>
              <a:t>Through the subchannel switch, the AP and STAs can use the nonprimary subchannel (a subchannel other than the subchannel with primary 20MHz channel) when the primary subchannel is busy.</a:t>
            </a:r>
          </a:p>
          <a:p>
            <a:pPr lvl="1"/>
            <a:r>
              <a:rPr lang="en-US" dirty="0"/>
              <a:t>At least on the nonprimary subchannel the medium access recovery is needed.</a:t>
            </a:r>
          </a:p>
          <a:p>
            <a:pPr lvl="2"/>
            <a:r>
              <a:rPr lang="en-US" dirty="0"/>
              <a:t>The method defined in 11be can be used if losing the medium synchronization at both sides is not specially processed.</a:t>
            </a:r>
          </a:p>
          <a:p>
            <a:r>
              <a:rPr lang="en-US" sz="2000" dirty="0"/>
              <a:t>With the SST, the usage of the nonprimary subchannel is ok even if the associated STAs don’t support subchannel switch.</a:t>
            </a:r>
          </a:p>
          <a:p>
            <a:r>
              <a:rPr lang="en-US" sz="2000" dirty="0"/>
              <a:t>The RU index, BW negotiation etc. need more thought.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5157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08/21/2023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06032" y="6475413"/>
            <a:ext cx="1437893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Liwen Chu et al (NXP)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87504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" y="609598"/>
            <a:ext cx="9144000" cy="623501"/>
          </a:xfrm>
        </p:spPr>
        <p:txBody>
          <a:bodyPr/>
          <a:lstStyle/>
          <a:p>
            <a:r>
              <a:rPr lang="en-US" sz="3200" dirty="0"/>
              <a:t>Medium Access of Primary Subchannel</a:t>
            </a:r>
            <a:endParaRPr lang="en-US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105401"/>
          </a:xfrm>
        </p:spPr>
        <p:txBody>
          <a:bodyPr/>
          <a:lstStyle/>
          <a:p>
            <a:r>
              <a:rPr lang="en-US" sz="2000" dirty="0"/>
              <a:t>The OBSS TXOP may one of the following:</a:t>
            </a:r>
          </a:p>
          <a:p>
            <a:pPr lvl="1"/>
            <a:r>
              <a:rPr lang="en-US" sz="1600" dirty="0"/>
              <a:t>The Duration in the MAC header can be used to protect part of the remaining time of a TXOP.</a:t>
            </a:r>
          </a:p>
          <a:p>
            <a:pPr lvl="1"/>
            <a:r>
              <a:rPr lang="en-US" sz="1600" dirty="0"/>
              <a:t>When the Duration is used to protect the remaining time of a TXOP and the frame exchanges can’t use whole reserved time of the TXOP, CF-End may be used to release the unused remaining TXOP time.</a:t>
            </a:r>
          </a:p>
          <a:p>
            <a:r>
              <a:rPr lang="en-US" sz="2000" dirty="0"/>
              <a:t>With such OBSS’s behavior, the AP/STA that does the subchannel switch may create the collision with the frame exchanges on primary subchannel in the OBSS.</a:t>
            </a:r>
          </a:p>
          <a:p>
            <a:pPr lvl="1"/>
            <a:r>
              <a:rPr lang="en-US" sz="1600" dirty="0"/>
              <a:t>The subchannel switch under SST has no such issue.</a:t>
            </a:r>
          </a:p>
          <a:p>
            <a:r>
              <a:rPr lang="en-US" sz="2000" dirty="0"/>
              <a:t> The method to address such issue:</a:t>
            </a:r>
          </a:p>
          <a:p>
            <a:pPr lvl="1"/>
            <a:r>
              <a:rPr lang="en-US" sz="1600" dirty="0"/>
              <a:t>1), an AP announces its activation of subchannel switch.</a:t>
            </a:r>
          </a:p>
          <a:p>
            <a:pPr lvl="2"/>
            <a:r>
              <a:rPr lang="en-US" sz="1400" dirty="0"/>
              <a:t>With such announcement, the OBSS may use whole TXOP protection.</a:t>
            </a:r>
          </a:p>
          <a:p>
            <a:pPr lvl="1"/>
            <a:r>
              <a:rPr lang="en-US" sz="1600" dirty="0"/>
              <a:t>2), an AP/</a:t>
            </a:r>
            <a:r>
              <a:rPr lang="en-US" sz="1600"/>
              <a:t>STA does </a:t>
            </a:r>
            <a:r>
              <a:rPr lang="en-US" sz="1600" dirty="0"/>
              <a:t>the </a:t>
            </a:r>
            <a:r>
              <a:rPr lang="en-US" sz="1800" dirty="0"/>
              <a:t>medium access recovery when switching back to the primary subchannel from nonprimary subchannel.</a:t>
            </a:r>
          </a:p>
          <a:p>
            <a:pPr lvl="1"/>
            <a:endParaRPr lang="en-US" sz="1600" dirty="0"/>
          </a:p>
          <a:p>
            <a:pPr marL="457200" lvl="1" indent="0">
              <a:buNone/>
            </a:pPr>
            <a:endParaRPr lang="en-US" sz="12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5157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08/21/2023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06032" y="6475413"/>
            <a:ext cx="1437893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Liwen Chu et al (NXP)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4736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" y="609598"/>
            <a:ext cx="9144000" cy="623501"/>
          </a:xfrm>
        </p:spPr>
        <p:txBody>
          <a:bodyPr/>
          <a:lstStyle/>
          <a:p>
            <a:r>
              <a:rPr lang="en-US" sz="3200" dirty="0"/>
              <a:t>Different Switch Time</a:t>
            </a:r>
            <a:endParaRPr lang="en-US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105401"/>
          </a:xfrm>
        </p:spPr>
        <p:txBody>
          <a:bodyPr/>
          <a:lstStyle/>
          <a:p>
            <a:r>
              <a:rPr lang="en-US" sz="2000" dirty="0"/>
              <a:t>The different device may require the different time for the subchannel switch (subchannel switch time)</a:t>
            </a:r>
            <a:r>
              <a:rPr lang="en-US" sz="1800" dirty="0"/>
              <a:t>.</a:t>
            </a:r>
          </a:p>
          <a:p>
            <a:r>
              <a:rPr lang="en-US" sz="1800" dirty="0"/>
              <a:t>When switching to a new subchannel (primary or nonprimary), an AP/STA can’t transmit a PPDU to a peer device before the peer device’s subchannel switch time based on the common understanding of the time point when the subchannel switch starts.</a:t>
            </a:r>
          </a:p>
          <a:p>
            <a:pPr lvl="1"/>
            <a:endParaRPr lang="en-US" sz="1600" dirty="0"/>
          </a:p>
          <a:p>
            <a:pPr marL="457200" lvl="1" indent="0">
              <a:buNone/>
            </a:pPr>
            <a:endParaRPr lang="en-US" sz="12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5157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08/21/2023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06032" y="6475413"/>
            <a:ext cx="1437893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Liwen Chu et al (NXP)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5380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" y="609598"/>
            <a:ext cx="9144000" cy="623501"/>
          </a:xfrm>
        </p:spPr>
        <p:txBody>
          <a:bodyPr/>
          <a:lstStyle/>
          <a:p>
            <a:r>
              <a:rPr lang="en-US" sz="3200" dirty="0"/>
              <a:t>Threshold for Subchannel Switch</a:t>
            </a:r>
            <a:endParaRPr lang="en-US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105401"/>
          </a:xfrm>
        </p:spPr>
        <p:txBody>
          <a:bodyPr/>
          <a:lstStyle/>
          <a:p>
            <a:r>
              <a:rPr lang="en-US" sz="1600" dirty="0"/>
              <a:t>If the TXOP duration in the primary subchannel is from the neighbor BSS (or from TDLS link) and  is short, the STA/AP may not do the subchannel switch.</a:t>
            </a:r>
          </a:p>
          <a:p>
            <a:pPr lvl="1"/>
            <a:r>
              <a:rPr lang="en-US" sz="1600" dirty="0"/>
              <a:t>The failed frame exchange with a STA that doesn’t do the subchannel switch may the AP’s further subchannel switch.</a:t>
            </a:r>
          </a:p>
          <a:p>
            <a:r>
              <a:rPr lang="en-US" sz="1600" dirty="0"/>
              <a:t>One solution could be to define the threshold of the TXOP duration.</a:t>
            </a:r>
          </a:p>
          <a:p>
            <a:pPr lvl="1"/>
            <a:r>
              <a:rPr lang="en-US" sz="1600" dirty="0"/>
              <a:t>If the OBSS’s TXOP duration is shorter than the threshold, the STA/AP will not do the subchannel switch.</a:t>
            </a:r>
          </a:p>
          <a:p>
            <a:pPr lvl="1"/>
            <a:endParaRPr lang="en-US" sz="1600" dirty="0"/>
          </a:p>
          <a:p>
            <a:r>
              <a:rPr lang="en-US" sz="2000" dirty="0"/>
              <a:t>However it is difficult for AP and STA simultaneously switch from one non-primary subchannel to another non-primary subchannel.</a:t>
            </a:r>
          </a:p>
          <a:p>
            <a:pPr lvl="1"/>
            <a:r>
              <a:rPr lang="en-US" sz="1600" dirty="0"/>
              <a:t>The simple solution to allow one non-primary </a:t>
            </a:r>
            <a:r>
              <a:rPr lang="en-US" sz="1600"/>
              <a:t>subchannel in a BSS.</a:t>
            </a:r>
            <a:endParaRPr lang="en-US" sz="1600" dirty="0"/>
          </a:p>
          <a:p>
            <a:pPr marL="0" indent="0">
              <a:buNone/>
            </a:pPr>
            <a:r>
              <a:rPr lang="en-US" sz="2000" dirty="0"/>
              <a:t>  </a:t>
            </a:r>
          </a:p>
          <a:p>
            <a:endParaRPr lang="en-US" sz="1800" dirty="0"/>
          </a:p>
          <a:p>
            <a:pPr lvl="1"/>
            <a:endParaRPr lang="en-US" sz="1600" dirty="0"/>
          </a:p>
          <a:p>
            <a:pPr marL="457200" lvl="1" indent="0">
              <a:buNone/>
            </a:pPr>
            <a:endParaRPr lang="en-US" sz="12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5157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08/21/2023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06032" y="6475413"/>
            <a:ext cx="1437893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Liwen Chu et al (NXP)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2613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" y="609598"/>
            <a:ext cx="9105900" cy="623501"/>
          </a:xfrm>
        </p:spPr>
        <p:txBody>
          <a:bodyPr/>
          <a:lstStyle/>
          <a:p>
            <a:r>
              <a:rPr lang="en-US" sz="2800" dirty="0"/>
              <a:t>RU Index in MU PPDU by using non-primary Subchannel</a:t>
            </a:r>
            <a:endParaRPr lang="en-US" sz="2800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1"/>
            <a:ext cx="9144000" cy="708400"/>
          </a:xfrm>
        </p:spPr>
        <p:txBody>
          <a:bodyPr/>
          <a:lstStyle/>
          <a:p>
            <a:r>
              <a:rPr lang="en-US" sz="1600" dirty="0"/>
              <a:t>When the RU index is based on the backoff 20MHz channel and more than one non-primary subchannel exists, the AP and STAs (or the different STAs) may assume the different RU index values for same RU.</a:t>
            </a:r>
          </a:p>
          <a:p>
            <a:endParaRPr lang="en-US" sz="1800" dirty="0"/>
          </a:p>
          <a:p>
            <a:pPr lvl="1"/>
            <a:endParaRPr lang="en-US" sz="1600" dirty="0"/>
          </a:p>
          <a:p>
            <a:pPr marL="457200" lvl="1" indent="0">
              <a:buNone/>
            </a:pPr>
            <a:endParaRPr lang="en-US" sz="12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5157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08/21/2023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06032" y="6475413"/>
            <a:ext cx="1437893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Liwen Chu et al (NXP)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99EAC9A-C73A-A286-E8C4-5356A3F496CE}"/>
              </a:ext>
            </a:extLst>
          </p:cNvPr>
          <p:cNvSpPr/>
          <p:nvPr/>
        </p:nvSpPr>
        <p:spPr>
          <a:xfrm>
            <a:off x="1203846" y="4969592"/>
            <a:ext cx="1118587" cy="155361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E2B457C-17B7-D577-C4C1-A928B86D817C}"/>
              </a:ext>
            </a:extLst>
          </p:cNvPr>
          <p:cNvSpPr/>
          <p:nvPr/>
        </p:nvSpPr>
        <p:spPr>
          <a:xfrm>
            <a:off x="1203845" y="4822178"/>
            <a:ext cx="1118587" cy="155361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C7D74EC-0B4B-59B4-424C-03AD5ACF6E82}"/>
              </a:ext>
            </a:extLst>
          </p:cNvPr>
          <p:cNvSpPr/>
          <p:nvPr/>
        </p:nvSpPr>
        <p:spPr>
          <a:xfrm>
            <a:off x="1203845" y="4663541"/>
            <a:ext cx="1118587" cy="155361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0063FCF-D85D-7246-91E9-025AA1845350}"/>
              </a:ext>
            </a:extLst>
          </p:cNvPr>
          <p:cNvSpPr/>
          <p:nvPr/>
        </p:nvSpPr>
        <p:spPr>
          <a:xfrm>
            <a:off x="1203844" y="4506700"/>
            <a:ext cx="1118587" cy="155361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0EEC0FE-48ED-086A-CCAD-B53A77BA48D8}"/>
              </a:ext>
            </a:extLst>
          </p:cNvPr>
          <p:cNvSpPr/>
          <p:nvPr/>
        </p:nvSpPr>
        <p:spPr>
          <a:xfrm>
            <a:off x="1203844" y="5597272"/>
            <a:ext cx="1118587" cy="155361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D5D1064-A259-4EE7-BC5D-763ABF988EE4}"/>
              </a:ext>
            </a:extLst>
          </p:cNvPr>
          <p:cNvSpPr/>
          <p:nvPr/>
        </p:nvSpPr>
        <p:spPr>
          <a:xfrm>
            <a:off x="1203843" y="5440431"/>
            <a:ext cx="1118587" cy="155361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04E1775-F59F-C703-0236-A90A98478F7F}"/>
              </a:ext>
            </a:extLst>
          </p:cNvPr>
          <p:cNvSpPr/>
          <p:nvPr/>
        </p:nvSpPr>
        <p:spPr>
          <a:xfrm>
            <a:off x="1203843" y="5281794"/>
            <a:ext cx="1118587" cy="155361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2F41B22-1DE5-C014-D96C-4381710EA44C}"/>
              </a:ext>
            </a:extLst>
          </p:cNvPr>
          <p:cNvSpPr/>
          <p:nvPr/>
        </p:nvSpPr>
        <p:spPr>
          <a:xfrm>
            <a:off x="1203842" y="5124953"/>
            <a:ext cx="1118587" cy="155361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F63886B3-951F-866C-8834-032227062D93}"/>
              </a:ext>
            </a:extLst>
          </p:cNvPr>
          <p:cNvSpPr/>
          <p:nvPr/>
        </p:nvSpPr>
        <p:spPr>
          <a:xfrm>
            <a:off x="1203844" y="3729271"/>
            <a:ext cx="1118587" cy="155361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71A6D768-D7F6-611B-726C-7627F7EB4B10}"/>
              </a:ext>
            </a:extLst>
          </p:cNvPr>
          <p:cNvSpPr/>
          <p:nvPr/>
        </p:nvSpPr>
        <p:spPr>
          <a:xfrm>
            <a:off x="1203843" y="3581857"/>
            <a:ext cx="1118587" cy="155361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ED3D071A-CBD6-FB6D-8623-B1D9908E10BC}"/>
              </a:ext>
            </a:extLst>
          </p:cNvPr>
          <p:cNvSpPr/>
          <p:nvPr/>
        </p:nvSpPr>
        <p:spPr>
          <a:xfrm>
            <a:off x="1203843" y="3423220"/>
            <a:ext cx="1118587" cy="155361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B6E746E6-EBC1-8685-B93C-F3E9BE00D42B}"/>
              </a:ext>
            </a:extLst>
          </p:cNvPr>
          <p:cNvSpPr/>
          <p:nvPr/>
        </p:nvSpPr>
        <p:spPr>
          <a:xfrm>
            <a:off x="1203842" y="3266379"/>
            <a:ext cx="1118587" cy="155361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50B7CDC2-88EF-4261-C76F-BFEFBE63FB74}"/>
              </a:ext>
            </a:extLst>
          </p:cNvPr>
          <p:cNvSpPr/>
          <p:nvPr/>
        </p:nvSpPr>
        <p:spPr>
          <a:xfrm>
            <a:off x="1203842" y="4356951"/>
            <a:ext cx="1118587" cy="155361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6D3E86C8-A1AF-6953-0731-EC309990989E}"/>
              </a:ext>
            </a:extLst>
          </p:cNvPr>
          <p:cNvSpPr/>
          <p:nvPr/>
        </p:nvSpPr>
        <p:spPr>
          <a:xfrm>
            <a:off x="1203841" y="4200110"/>
            <a:ext cx="1118587" cy="155361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48ECB919-CC9B-71EF-5EAD-4875D953F7FE}"/>
              </a:ext>
            </a:extLst>
          </p:cNvPr>
          <p:cNvSpPr/>
          <p:nvPr/>
        </p:nvSpPr>
        <p:spPr>
          <a:xfrm>
            <a:off x="1203841" y="4041473"/>
            <a:ext cx="1118587" cy="155361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2858A426-44B6-46F4-E6C9-D592E30921C2}"/>
              </a:ext>
            </a:extLst>
          </p:cNvPr>
          <p:cNvSpPr/>
          <p:nvPr/>
        </p:nvSpPr>
        <p:spPr>
          <a:xfrm>
            <a:off x="1203840" y="3884632"/>
            <a:ext cx="1118587" cy="155361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2D49F553-7055-A57B-E229-ECCA9DD71713}"/>
              </a:ext>
            </a:extLst>
          </p:cNvPr>
          <p:cNvCxnSpPr/>
          <p:nvPr/>
        </p:nvCxnSpPr>
        <p:spPr>
          <a:xfrm flipH="1">
            <a:off x="2366363" y="5723990"/>
            <a:ext cx="31108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2F462340-CBD4-F1DF-BB10-7F498AF26612}"/>
              </a:ext>
            </a:extLst>
          </p:cNvPr>
          <p:cNvSpPr txBox="1"/>
          <p:nvPr/>
        </p:nvSpPr>
        <p:spPr>
          <a:xfrm>
            <a:off x="2439409" y="5571532"/>
            <a:ext cx="888742" cy="310311"/>
          </a:xfrm>
          <a:prstGeom prst="rect">
            <a:avLst/>
          </a:prstGeom>
          <a:noFill/>
        </p:spPr>
        <p:txBody>
          <a:bodyPr wrap="none" lIns="91440" tIns="45720" rIns="91440" rtlCol="0" anchor="t">
            <a:noAutofit/>
          </a:bodyPr>
          <a:lstStyle/>
          <a:p>
            <a:r>
              <a:rPr lang="en-US" sz="900" dirty="0">
                <a:solidFill>
                  <a:schemeClr val="tx1"/>
                </a:solidFill>
              </a:rPr>
              <a:t>Primary 20MHz </a:t>
            </a:r>
          </a:p>
          <a:p>
            <a:r>
              <a:rPr lang="en-US" sz="900" dirty="0">
                <a:solidFill>
                  <a:schemeClr val="tx1"/>
                </a:solidFill>
              </a:rPr>
              <a:t>channel </a:t>
            </a:r>
          </a:p>
          <a:p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25" name="Left Brace 24">
            <a:extLst>
              <a:ext uri="{FF2B5EF4-FFF2-40B4-BE49-F238E27FC236}">
                <a16:creationId xmlns:a16="http://schemas.microsoft.com/office/drawing/2014/main" id="{D498822D-EBE2-6C9D-CA17-64CECF5E17FC}"/>
              </a:ext>
            </a:extLst>
          </p:cNvPr>
          <p:cNvSpPr/>
          <p:nvPr/>
        </p:nvSpPr>
        <p:spPr>
          <a:xfrm>
            <a:off x="966504" y="5143808"/>
            <a:ext cx="193406" cy="62768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Left Brace 25">
            <a:extLst>
              <a:ext uri="{FF2B5EF4-FFF2-40B4-BE49-F238E27FC236}">
                <a16:creationId xmlns:a16="http://schemas.microsoft.com/office/drawing/2014/main" id="{028F63A7-CDE7-6063-4551-83411C770314}"/>
              </a:ext>
            </a:extLst>
          </p:cNvPr>
          <p:cNvSpPr/>
          <p:nvPr/>
        </p:nvSpPr>
        <p:spPr>
          <a:xfrm>
            <a:off x="960269" y="4544371"/>
            <a:ext cx="193405" cy="567378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Left Brace 26">
            <a:extLst>
              <a:ext uri="{FF2B5EF4-FFF2-40B4-BE49-F238E27FC236}">
                <a16:creationId xmlns:a16="http://schemas.microsoft.com/office/drawing/2014/main" id="{A38EBDDF-D91A-2B12-907C-A8C2B1940F9F}"/>
              </a:ext>
            </a:extLst>
          </p:cNvPr>
          <p:cNvSpPr/>
          <p:nvPr/>
        </p:nvSpPr>
        <p:spPr>
          <a:xfrm>
            <a:off x="957152" y="3884632"/>
            <a:ext cx="193406" cy="62768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Left Brace 27">
            <a:extLst>
              <a:ext uri="{FF2B5EF4-FFF2-40B4-BE49-F238E27FC236}">
                <a16:creationId xmlns:a16="http://schemas.microsoft.com/office/drawing/2014/main" id="{16E10A26-F631-CE94-4208-80179373E80D}"/>
              </a:ext>
            </a:extLst>
          </p:cNvPr>
          <p:cNvSpPr/>
          <p:nvPr/>
        </p:nvSpPr>
        <p:spPr>
          <a:xfrm>
            <a:off x="950916" y="3266379"/>
            <a:ext cx="202757" cy="586194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395D57E1-68AF-62C9-EC81-814E0A068BD3}"/>
              </a:ext>
            </a:extLst>
          </p:cNvPr>
          <p:cNvSpPr txBox="1"/>
          <p:nvPr/>
        </p:nvSpPr>
        <p:spPr>
          <a:xfrm>
            <a:off x="19958" y="5296553"/>
            <a:ext cx="1395168" cy="512619"/>
          </a:xfrm>
          <a:prstGeom prst="rect">
            <a:avLst/>
          </a:prstGeom>
          <a:noFill/>
        </p:spPr>
        <p:txBody>
          <a:bodyPr wrap="none" lIns="91440" tIns="45720" rIns="91440" rtlCol="0" anchor="t">
            <a:noAutofit/>
          </a:bodyPr>
          <a:lstStyle/>
          <a:p>
            <a:r>
              <a:rPr lang="en-US" sz="900" dirty="0">
                <a:solidFill>
                  <a:schemeClr val="tx1"/>
                </a:solidFill>
              </a:rPr>
              <a:t>80MHZ channel 1 </a:t>
            </a:r>
          </a:p>
          <a:p>
            <a:r>
              <a:rPr lang="en-US" sz="900" dirty="0">
                <a:solidFill>
                  <a:schemeClr val="tx1"/>
                </a:solidFill>
              </a:rPr>
              <a:t>(</a:t>
            </a:r>
            <a:r>
              <a:rPr lang="en-US" sz="900" dirty="0"/>
              <a:t>subchannel1</a:t>
            </a:r>
            <a:r>
              <a:rPr lang="en-US" sz="900" dirty="0">
                <a:solidFill>
                  <a:schemeClr val="tx1"/>
                </a:solidFill>
              </a:rPr>
              <a:t>)</a:t>
            </a:r>
          </a:p>
          <a:p>
            <a:r>
              <a:rPr lang="en-US" sz="900" dirty="0">
                <a:solidFill>
                  <a:schemeClr val="tx1"/>
                </a:solidFill>
              </a:rPr>
              <a:t>(primary </a:t>
            </a:r>
            <a:r>
              <a:rPr lang="en-US" sz="900" dirty="0"/>
              <a:t>sub</a:t>
            </a:r>
            <a:r>
              <a:rPr lang="en-US" sz="900" dirty="0">
                <a:solidFill>
                  <a:schemeClr val="tx1"/>
                </a:solidFill>
              </a:rPr>
              <a:t>channel)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3CEEFED5-7167-A565-45E6-F0202F16D328}"/>
              </a:ext>
            </a:extLst>
          </p:cNvPr>
          <p:cNvSpPr txBox="1"/>
          <p:nvPr/>
        </p:nvSpPr>
        <p:spPr>
          <a:xfrm>
            <a:off x="54154" y="4718623"/>
            <a:ext cx="1395168" cy="377687"/>
          </a:xfrm>
          <a:prstGeom prst="rect">
            <a:avLst/>
          </a:prstGeom>
          <a:noFill/>
        </p:spPr>
        <p:txBody>
          <a:bodyPr wrap="none" lIns="91440" tIns="45720" rIns="91440" rtlCol="0" anchor="t">
            <a:noAutofit/>
          </a:bodyPr>
          <a:lstStyle/>
          <a:p>
            <a:r>
              <a:rPr lang="en-US" sz="900" dirty="0">
                <a:solidFill>
                  <a:schemeClr val="tx1"/>
                </a:solidFill>
              </a:rPr>
              <a:t>80MHZ channel 2</a:t>
            </a:r>
          </a:p>
          <a:p>
            <a:r>
              <a:rPr lang="en-US" sz="900" dirty="0">
                <a:solidFill>
                  <a:schemeClr val="tx1"/>
                </a:solidFill>
              </a:rPr>
              <a:t>(</a:t>
            </a:r>
            <a:r>
              <a:rPr lang="en-US" sz="900" dirty="0"/>
              <a:t>subchannel2</a:t>
            </a:r>
            <a:r>
              <a:rPr lang="en-US" sz="900" dirty="0">
                <a:solidFill>
                  <a:schemeClr val="tx1"/>
                </a:solidFill>
              </a:rPr>
              <a:t>)</a:t>
            </a:r>
          </a:p>
          <a:p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C81D6DC8-183C-B556-48B3-20DE4319D337}"/>
              </a:ext>
            </a:extLst>
          </p:cNvPr>
          <p:cNvSpPr txBox="1"/>
          <p:nvPr/>
        </p:nvSpPr>
        <p:spPr>
          <a:xfrm>
            <a:off x="32416" y="4083292"/>
            <a:ext cx="1395168" cy="364226"/>
          </a:xfrm>
          <a:prstGeom prst="rect">
            <a:avLst/>
          </a:prstGeom>
          <a:noFill/>
        </p:spPr>
        <p:txBody>
          <a:bodyPr wrap="none" lIns="91440" tIns="45720" rIns="91440" rtlCol="0" anchor="t">
            <a:noAutofit/>
          </a:bodyPr>
          <a:lstStyle/>
          <a:p>
            <a:r>
              <a:rPr lang="en-US" sz="900" dirty="0">
                <a:solidFill>
                  <a:schemeClr val="tx1"/>
                </a:solidFill>
              </a:rPr>
              <a:t>80MHZ channel 3</a:t>
            </a:r>
          </a:p>
          <a:p>
            <a:r>
              <a:rPr lang="en-US" sz="900" dirty="0">
                <a:solidFill>
                  <a:schemeClr val="tx1"/>
                </a:solidFill>
              </a:rPr>
              <a:t>(</a:t>
            </a:r>
            <a:r>
              <a:rPr lang="en-US" sz="900" dirty="0"/>
              <a:t>subchannel3</a:t>
            </a:r>
            <a:r>
              <a:rPr lang="en-US" sz="900" dirty="0">
                <a:solidFill>
                  <a:schemeClr val="tx1"/>
                </a:solidFill>
              </a:rPr>
              <a:t>)</a:t>
            </a:r>
          </a:p>
          <a:p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BBA59C99-EC6C-FE00-E540-2FAC2D5DA6B0}"/>
              </a:ext>
            </a:extLst>
          </p:cNvPr>
          <p:cNvSpPr txBox="1"/>
          <p:nvPr/>
        </p:nvSpPr>
        <p:spPr>
          <a:xfrm>
            <a:off x="32416" y="3447961"/>
            <a:ext cx="1395168" cy="436671"/>
          </a:xfrm>
          <a:prstGeom prst="rect">
            <a:avLst/>
          </a:prstGeom>
          <a:noFill/>
        </p:spPr>
        <p:txBody>
          <a:bodyPr wrap="none" lIns="91440" tIns="45720" rIns="91440" rtlCol="0" anchor="t">
            <a:noAutofit/>
          </a:bodyPr>
          <a:lstStyle/>
          <a:p>
            <a:r>
              <a:rPr lang="en-US" sz="900" dirty="0">
                <a:solidFill>
                  <a:schemeClr val="tx1"/>
                </a:solidFill>
              </a:rPr>
              <a:t>80MHZ channel 4</a:t>
            </a:r>
          </a:p>
          <a:p>
            <a:r>
              <a:rPr lang="en-US" sz="900" dirty="0">
                <a:solidFill>
                  <a:schemeClr val="tx1"/>
                </a:solidFill>
              </a:rPr>
              <a:t>(</a:t>
            </a:r>
            <a:r>
              <a:rPr lang="en-US" sz="900" dirty="0"/>
              <a:t>subchannel4</a:t>
            </a:r>
            <a:r>
              <a:rPr lang="en-US" sz="900" dirty="0">
                <a:solidFill>
                  <a:schemeClr val="tx1"/>
                </a:solidFill>
              </a:rPr>
              <a:t>)</a:t>
            </a:r>
          </a:p>
          <a:p>
            <a:endParaRPr lang="en-US" sz="900" dirty="0">
              <a:solidFill>
                <a:schemeClr val="tx1"/>
              </a:solidFill>
            </a:endParaRPr>
          </a:p>
        </p:txBody>
      </p: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4160A414-BD4C-DD84-A099-B06F7E4E294C}"/>
              </a:ext>
            </a:extLst>
          </p:cNvPr>
          <p:cNvCxnSpPr/>
          <p:nvPr/>
        </p:nvCxnSpPr>
        <p:spPr>
          <a:xfrm flipH="1">
            <a:off x="2366363" y="4861789"/>
            <a:ext cx="31108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>
            <a:extLst>
              <a:ext uri="{FF2B5EF4-FFF2-40B4-BE49-F238E27FC236}">
                <a16:creationId xmlns:a16="http://schemas.microsoft.com/office/drawing/2014/main" id="{E1A8C29E-89CE-E044-EC4A-19360A8E3D9E}"/>
              </a:ext>
            </a:extLst>
          </p:cNvPr>
          <p:cNvSpPr txBox="1"/>
          <p:nvPr/>
        </p:nvSpPr>
        <p:spPr>
          <a:xfrm>
            <a:off x="2455735" y="4732504"/>
            <a:ext cx="888742" cy="344673"/>
          </a:xfrm>
          <a:prstGeom prst="rect">
            <a:avLst/>
          </a:prstGeom>
          <a:noFill/>
        </p:spPr>
        <p:txBody>
          <a:bodyPr wrap="none" lIns="91440" tIns="45720" rIns="91440" rtlCol="0" anchor="t">
            <a:noAutofit/>
          </a:bodyPr>
          <a:lstStyle/>
          <a:p>
            <a:r>
              <a:rPr lang="en-US" sz="900" dirty="0">
                <a:solidFill>
                  <a:schemeClr val="tx1"/>
                </a:solidFill>
              </a:rPr>
              <a:t>Backoff 20MHz </a:t>
            </a:r>
          </a:p>
          <a:p>
            <a:r>
              <a:rPr lang="en-US" sz="900" dirty="0">
                <a:solidFill>
                  <a:schemeClr val="tx1"/>
                </a:solidFill>
              </a:rPr>
              <a:t>channel 2</a:t>
            </a:r>
          </a:p>
        </p:txBody>
      </p: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46012FEA-7F4E-B391-D58E-6DDBECDD7EF0}"/>
              </a:ext>
            </a:extLst>
          </p:cNvPr>
          <p:cNvCxnSpPr/>
          <p:nvPr/>
        </p:nvCxnSpPr>
        <p:spPr>
          <a:xfrm flipH="1">
            <a:off x="2344173" y="4447989"/>
            <a:ext cx="31108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>
            <a:extLst>
              <a:ext uri="{FF2B5EF4-FFF2-40B4-BE49-F238E27FC236}">
                <a16:creationId xmlns:a16="http://schemas.microsoft.com/office/drawing/2014/main" id="{D2941BF6-66A5-9B8D-A227-FDF81ABD346D}"/>
              </a:ext>
            </a:extLst>
          </p:cNvPr>
          <p:cNvSpPr txBox="1"/>
          <p:nvPr/>
        </p:nvSpPr>
        <p:spPr>
          <a:xfrm>
            <a:off x="2412579" y="4321775"/>
            <a:ext cx="941971" cy="340283"/>
          </a:xfrm>
          <a:prstGeom prst="rect">
            <a:avLst/>
          </a:prstGeom>
          <a:noFill/>
        </p:spPr>
        <p:txBody>
          <a:bodyPr wrap="none" lIns="91440" tIns="45720" rIns="91440" rtlCol="0" anchor="t">
            <a:noAutofit/>
          </a:bodyPr>
          <a:lstStyle/>
          <a:p>
            <a:r>
              <a:rPr lang="en-US" sz="900" dirty="0">
                <a:solidFill>
                  <a:schemeClr val="tx1"/>
                </a:solidFill>
              </a:rPr>
              <a:t>Backoff 20MHz </a:t>
            </a:r>
          </a:p>
          <a:p>
            <a:r>
              <a:rPr lang="en-US" sz="900" dirty="0">
                <a:solidFill>
                  <a:schemeClr val="tx1"/>
                </a:solidFill>
              </a:rPr>
              <a:t>channel 3</a:t>
            </a:r>
          </a:p>
        </p:txBody>
      </p: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F97CFFBF-06DD-611E-12A0-7B82D937211D}"/>
              </a:ext>
            </a:extLst>
          </p:cNvPr>
          <p:cNvCxnSpPr/>
          <p:nvPr/>
        </p:nvCxnSpPr>
        <p:spPr>
          <a:xfrm flipH="1">
            <a:off x="2350264" y="3508239"/>
            <a:ext cx="31108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>
            <a:extLst>
              <a:ext uri="{FF2B5EF4-FFF2-40B4-BE49-F238E27FC236}">
                <a16:creationId xmlns:a16="http://schemas.microsoft.com/office/drawing/2014/main" id="{9C3E8A29-9F21-AFDB-6430-3F7F0390D857}"/>
              </a:ext>
            </a:extLst>
          </p:cNvPr>
          <p:cNvSpPr txBox="1"/>
          <p:nvPr/>
        </p:nvSpPr>
        <p:spPr>
          <a:xfrm>
            <a:off x="2465399" y="3386742"/>
            <a:ext cx="917903" cy="326271"/>
          </a:xfrm>
          <a:prstGeom prst="rect">
            <a:avLst/>
          </a:prstGeom>
          <a:noFill/>
        </p:spPr>
        <p:txBody>
          <a:bodyPr wrap="none" lIns="91440" tIns="45720" rIns="91440" rtlCol="0" anchor="t">
            <a:noAutofit/>
          </a:bodyPr>
          <a:lstStyle/>
          <a:p>
            <a:r>
              <a:rPr lang="en-US" sz="900" dirty="0">
                <a:solidFill>
                  <a:schemeClr val="tx1"/>
                </a:solidFill>
              </a:rPr>
              <a:t>Backoff 20MHz </a:t>
            </a:r>
          </a:p>
          <a:p>
            <a:r>
              <a:rPr lang="en-US" sz="900" dirty="0">
                <a:solidFill>
                  <a:schemeClr val="tx1"/>
                </a:solidFill>
              </a:rPr>
              <a:t>channel 4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219BDC6C-55B0-0809-F100-39F82025428F}"/>
              </a:ext>
            </a:extLst>
          </p:cNvPr>
          <p:cNvSpPr txBox="1"/>
          <p:nvPr/>
        </p:nvSpPr>
        <p:spPr>
          <a:xfrm>
            <a:off x="1104547" y="5868341"/>
            <a:ext cx="1395168" cy="226982"/>
          </a:xfrm>
          <a:prstGeom prst="rect">
            <a:avLst/>
          </a:prstGeom>
          <a:noFill/>
        </p:spPr>
        <p:txBody>
          <a:bodyPr wrap="none" lIns="91440" tIns="45720" rIns="91440" rtlCol="0" anchor="t">
            <a:noAutofit/>
          </a:bodyPr>
          <a:lstStyle/>
          <a:p>
            <a:r>
              <a:rPr lang="en-US" sz="900" dirty="0">
                <a:solidFill>
                  <a:schemeClr val="tx1"/>
                </a:solidFill>
              </a:rPr>
              <a:t>BSS operating channel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2B9DB1A8-302B-2780-13CC-60BF5E138AF9}"/>
              </a:ext>
            </a:extLst>
          </p:cNvPr>
          <p:cNvSpPr/>
          <p:nvPr/>
        </p:nvSpPr>
        <p:spPr>
          <a:xfrm>
            <a:off x="4127426" y="3736531"/>
            <a:ext cx="889151" cy="155361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27A2A52C-925F-D825-4194-6274C7B71F66}"/>
              </a:ext>
            </a:extLst>
          </p:cNvPr>
          <p:cNvSpPr/>
          <p:nvPr/>
        </p:nvSpPr>
        <p:spPr>
          <a:xfrm>
            <a:off x="4127425" y="3589117"/>
            <a:ext cx="889151" cy="155361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A6615CE9-5225-BA9B-1E4A-4D95DB9F0331}"/>
              </a:ext>
            </a:extLst>
          </p:cNvPr>
          <p:cNvSpPr/>
          <p:nvPr/>
        </p:nvSpPr>
        <p:spPr>
          <a:xfrm>
            <a:off x="4127425" y="3430480"/>
            <a:ext cx="889151" cy="155361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3044C3E8-8D75-828E-8370-CCB957CA3042}"/>
              </a:ext>
            </a:extLst>
          </p:cNvPr>
          <p:cNvSpPr/>
          <p:nvPr/>
        </p:nvSpPr>
        <p:spPr>
          <a:xfrm>
            <a:off x="4127424" y="3273639"/>
            <a:ext cx="889151" cy="155361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EFD13A59-609A-C384-9688-5198B5D7FB89}"/>
              </a:ext>
            </a:extLst>
          </p:cNvPr>
          <p:cNvSpPr/>
          <p:nvPr/>
        </p:nvSpPr>
        <p:spPr>
          <a:xfrm>
            <a:off x="4127424" y="4364211"/>
            <a:ext cx="889151" cy="155361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E08730DD-6412-2A7F-B84A-3EA76A8B4533}"/>
              </a:ext>
            </a:extLst>
          </p:cNvPr>
          <p:cNvSpPr/>
          <p:nvPr/>
        </p:nvSpPr>
        <p:spPr>
          <a:xfrm>
            <a:off x="4127423" y="4207370"/>
            <a:ext cx="889151" cy="155361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9F6F2A1F-7503-BC82-C670-FD1C4DF8F20D}"/>
              </a:ext>
            </a:extLst>
          </p:cNvPr>
          <p:cNvSpPr/>
          <p:nvPr/>
        </p:nvSpPr>
        <p:spPr>
          <a:xfrm>
            <a:off x="4127423" y="4048733"/>
            <a:ext cx="889151" cy="155361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31F5326D-FBD8-23A5-FF4C-844F2CAAEF26}"/>
              </a:ext>
            </a:extLst>
          </p:cNvPr>
          <p:cNvSpPr/>
          <p:nvPr/>
        </p:nvSpPr>
        <p:spPr>
          <a:xfrm>
            <a:off x="4127422" y="3891892"/>
            <a:ext cx="889151" cy="155361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Left Brace 47">
            <a:extLst>
              <a:ext uri="{FF2B5EF4-FFF2-40B4-BE49-F238E27FC236}">
                <a16:creationId xmlns:a16="http://schemas.microsoft.com/office/drawing/2014/main" id="{B9BE3C6B-F7FB-B8CC-70C0-E683389EC88E}"/>
              </a:ext>
            </a:extLst>
          </p:cNvPr>
          <p:cNvSpPr/>
          <p:nvPr/>
        </p:nvSpPr>
        <p:spPr>
          <a:xfrm>
            <a:off x="3829521" y="3910997"/>
            <a:ext cx="153736" cy="62768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Left Brace 48">
            <a:extLst>
              <a:ext uri="{FF2B5EF4-FFF2-40B4-BE49-F238E27FC236}">
                <a16:creationId xmlns:a16="http://schemas.microsoft.com/office/drawing/2014/main" id="{2188C2E3-32F5-F819-CA54-AD538E4FD74B}"/>
              </a:ext>
            </a:extLst>
          </p:cNvPr>
          <p:cNvSpPr/>
          <p:nvPr/>
        </p:nvSpPr>
        <p:spPr>
          <a:xfrm>
            <a:off x="3823285" y="3292744"/>
            <a:ext cx="161169" cy="586194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10D4A672-6A6D-BE74-8F8E-8EBB9929754C}"/>
              </a:ext>
            </a:extLst>
          </p:cNvPr>
          <p:cNvSpPr/>
          <p:nvPr/>
        </p:nvSpPr>
        <p:spPr>
          <a:xfrm>
            <a:off x="4127424" y="4984453"/>
            <a:ext cx="889151" cy="155361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21DAA532-1C8A-3857-83B4-09252D51C93F}"/>
              </a:ext>
            </a:extLst>
          </p:cNvPr>
          <p:cNvSpPr/>
          <p:nvPr/>
        </p:nvSpPr>
        <p:spPr>
          <a:xfrm>
            <a:off x="4127423" y="4837039"/>
            <a:ext cx="889151" cy="155361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C001E5BC-00E9-A8CA-3951-9B6393C979AF}"/>
              </a:ext>
            </a:extLst>
          </p:cNvPr>
          <p:cNvSpPr/>
          <p:nvPr/>
        </p:nvSpPr>
        <p:spPr>
          <a:xfrm>
            <a:off x="4127423" y="4678402"/>
            <a:ext cx="889151" cy="155361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B602B440-388D-097F-09B6-C483B8F19A26}"/>
              </a:ext>
            </a:extLst>
          </p:cNvPr>
          <p:cNvSpPr/>
          <p:nvPr/>
        </p:nvSpPr>
        <p:spPr>
          <a:xfrm>
            <a:off x="4127422" y="4521561"/>
            <a:ext cx="889151" cy="155361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8D3E16B6-8D5C-80AF-7A4C-EF5FC633A8A9}"/>
              </a:ext>
            </a:extLst>
          </p:cNvPr>
          <p:cNvSpPr/>
          <p:nvPr/>
        </p:nvSpPr>
        <p:spPr>
          <a:xfrm>
            <a:off x="4127422" y="5612133"/>
            <a:ext cx="889151" cy="155361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0A475C3A-0A10-F89B-9FB4-956A7CFB58A1}"/>
              </a:ext>
            </a:extLst>
          </p:cNvPr>
          <p:cNvSpPr/>
          <p:nvPr/>
        </p:nvSpPr>
        <p:spPr>
          <a:xfrm>
            <a:off x="4127421" y="5455292"/>
            <a:ext cx="889151" cy="155361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3143E005-F499-5C30-FF09-7F0D9CFE4C2D}"/>
              </a:ext>
            </a:extLst>
          </p:cNvPr>
          <p:cNvSpPr/>
          <p:nvPr/>
        </p:nvSpPr>
        <p:spPr>
          <a:xfrm>
            <a:off x="4127421" y="5296655"/>
            <a:ext cx="889151" cy="155361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4D62EC15-EBDD-B4FE-4134-3CFD4E40FF52}"/>
              </a:ext>
            </a:extLst>
          </p:cNvPr>
          <p:cNvSpPr/>
          <p:nvPr/>
        </p:nvSpPr>
        <p:spPr>
          <a:xfrm>
            <a:off x="4127420" y="5139814"/>
            <a:ext cx="889151" cy="155361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Left Brace 57">
            <a:extLst>
              <a:ext uri="{FF2B5EF4-FFF2-40B4-BE49-F238E27FC236}">
                <a16:creationId xmlns:a16="http://schemas.microsoft.com/office/drawing/2014/main" id="{9B12369F-19C6-F49A-29C2-1A82C275B677}"/>
              </a:ext>
            </a:extLst>
          </p:cNvPr>
          <p:cNvSpPr/>
          <p:nvPr/>
        </p:nvSpPr>
        <p:spPr>
          <a:xfrm>
            <a:off x="3829519" y="5158919"/>
            <a:ext cx="153736" cy="62768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Left Brace 58">
            <a:extLst>
              <a:ext uri="{FF2B5EF4-FFF2-40B4-BE49-F238E27FC236}">
                <a16:creationId xmlns:a16="http://schemas.microsoft.com/office/drawing/2014/main" id="{F40C8E0B-6837-799F-6185-FDAFD3A851A4}"/>
              </a:ext>
            </a:extLst>
          </p:cNvPr>
          <p:cNvSpPr/>
          <p:nvPr/>
        </p:nvSpPr>
        <p:spPr>
          <a:xfrm>
            <a:off x="3823283" y="4540666"/>
            <a:ext cx="161169" cy="586194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0" name="Straight Arrow Connector 59">
            <a:extLst>
              <a:ext uri="{FF2B5EF4-FFF2-40B4-BE49-F238E27FC236}">
                <a16:creationId xmlns:a16="http://schemas.microsoft.com/office/drawing/2014/main" id="{4B7BC326-ADC4-4768-9842-530F4F322432}"/>
              </a:ext>
            </a:extLst>
          </p:cNvPr>
          <p:cNvCxnSpPr>
            <a:cxnSpLocks/>
            <a:stCxn id="61" idx="1"/>
            <a:endCxn id="51" idx="3"/>
          </p:cNvCxnSpPr>
          <p:nvPr/>
        </p:nvCxnSpPr>
        <p:spPr>
          <a:xfrm flipH="1">
            <a:off x="5016574" y="4538150"/>
            <a:ext cx="317647" cy="37657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Box 60">
            <a:extLst>
              <a:ext uri="{FF2B5EF4-FFF2-40B4-BE49-F238E27FC236}">
                <a16:creationId xmlns:a16="http://schemas.microsoft.com/office/drawing/2014/main" id="{982585AB-BE8E-1420-FCE4-AD7F877BC420}"/>
              </a:ext>
            </a:extLst>
          </p:cNvPr>
          <p:cNvSpPr txBox="1"/>
          <p:nvPr/>
        </p:nvSpPr>
        <p:spPr>
          <a:xfrm>
            <a:off x="5334221" y="4266920"/>
            <a:ext cx="2477567" cy="542460"/>
          </a:xfrm>
          <a:prstGeom prst="rect">
            <a:avLst/>
          </a:prstGeom>
          <a:noFill/>
        </p:spPr>
        <p:txBody>
          <a:bodyPr wrap="none" lIns="91440" tIns="45720" rIns="91440" rtlCol="0" anchor="t">
            <a:noAutofit/>
          </a:bodyPr>
          <a:lstStyle/>
          <a:p>
            <a:r>
              <a:rPr lang="en-US" sz="900" dirty="0">
                <a:solidFill>
                  <a:schemeClr val="tx1"/>
                </a:solidFill>
              </a:rPr>
              <a:t>STAs that switch to subchannel2 assume the </a:t>
            </a:r>
          </a:p>
          <a:p>
            <a:r>
              <a:rPr lang="en-US" sz="900" dirty="0">
                <a:solidFill>
                  <a:schemeClr val="tx1"/>
                </a:solidFill>
              </a:rPr>
              <a:t>RU index based on Backoff 20MHz channel 2.</a:t>
            </a:r>
          </a:p>
        </p:txBody>
      </p:sp>
      <p:cxnSp>
        <p:nvCxnSpPr>
          <p:cNvPr id="62" name="Straight Arrow Connector 61">
            <a:extLst>
              <a:ext uri="{FF2B5EF4-FFF2-40B4-BE49-F238E27FC236}">
                <a16:creationId xmlns:a16="http://schemas.microsoft.com/office/drawing/2014/main" id="{F1B856F1-160B-4260-DC1D-B9C45999798F}"/>
              </a:ext>
            </a:extLst>
          </p:cNvPr>
          <p:cNvCxnSpPr>
            <a:cxnSpLocks/>
          </p:cNvCxnSpPr>
          <p:nvPr/>
        </p:nvCxnSpPr>
        <p:spPr>
          <a:xfrm flipH="1">
            <a:off x="4955858" y="5387039"/>
            <a:ext cx="391199" cy="35604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xtBox 62">
            <a:extLst>
              <a:ext uri="{FF2B5EF4-FFF2-40B4-BE49-F238E27FC236}">
                <a16:creationId xmlns:a16="http://schemas.microsoft.com/office/drawing/2014/main" id="{6D2348E5-012D-BEC2-4C9B-7F1EAEAABF47}"/>
              </a:ext>
            </a:extLst>
          </p:cNvPr>
          <p:cNvSpPr txBox="1"/>
          <p:nvPr/>
        </p:nvSpPr>
        <p:spPr>
          <a:xfrm>
            <a:off x="5334221" y="5077180"/>
            <a:ext cx="1976115" cy="374836"/>
          </a:xfrm>
          <a:prstGeom prst="rect">
            <a:avLst/>
          </a:prstGeom>
          <a:noFill/>
        </p:spPr>
        <p:txBody>
          <a:bodyPr wrap="none" lIns="91440" tIns="45720" rIns="91440" rtlCol="0" anchor="t">
            <a:noAutofit/>
          </a:bodyPr>
          <a:lstStyle/>
          <a:p>
            <a:r>
              <a:rPr lang="en-US" sz="900" dirty="0">
                <a:solidFill>
                  <a:schemeClr val="tx1"/>
                </a:solidFill>
              </a:rPr>
              <a:t>STAs that are in subchannel2 assume the </a:t>
            </a:r>
          </a:p>
          <a:p>
            <a:r>
              <a:rPr lang="en-US" sz="900" dirty="0">
                <a:solidFill>
                  <a:schemeClr val="tx1"/>
                </a:solidFill>
              </a:rPr>
              <a:t>RU index based on Backoff 20MHz channel </a:t>
            </a:r>
            <a:r>
              <a:rPr lang="en-US" sz="900" dirty="0"/>
              <a:t>1</a:t>
            </a:r>
            <a:r>
              <a:rPr lang="en-US" sz="900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2069EE99-549C-5183-FD01-3972231E1C3B}"/>
              </a:ext>
            </a:extLst>
          </p:cNvPr>
          <p:cNvSpPr/>
          <p:nvPr/>
        </p:nvSpPr>
        <p:spPr>
          <a:xfrm>
            <a:off x="8080988" y="3738007"/>
            <a:ext cx="889151" cy="155361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CAE7BFA5-425C-537E-8352-9452BA2A3950}"/>
              </a:ext>
            </a:extLst>
          </p:cNvPr>
          <p:cNvSpPr/>
          <p:nvPr/>
        </p:nvSpPr>
        <p:spPr>
          <a:xfrm>
            <a:off x="8080987" y="3590593"/>
            <a:ext cx="889151" cy="155361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4DE225F8-6780-8D18-6DC9-76D13BA6DDA0}"/>
              </a:ext>
            </a:extLst>
          </p:cNvPr>
          <p:cNvSpPr/>
          <p:nvPr/>
        </p:nvSpPr>
        <p:spPr>
          <a:xfrm>
            <a:off x="8080987" y="3431956"/>
            <a:ext cx="889151" cy="155361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DCFF2DF3-535E-EB3E-015D-3E5F7D9C386D}"/>
              </a:ext>
            </a:extLst>
          </p:cNvPr>
          <p:cNvSpPr/>
          <p:nvPr/>
        </p:nvSpPr>
        <p:spPr>
          <a:xfrm>
            <a:off x="8080986" y="3275115"/>
            <a:ext cx="889151" cy="155361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BE3424C2-872D-06D9-FB82-C3828E3F3A2E}"/>
              </a:ext>
            </a:extLst>
          </p:cNvPr>
          <p:cNvSpPr/>
          <p:nvPr/>
        </p:nvSpPr>
        <p:spPr>
          <a:xfrm>
            <a:off x="8080986" y="4365687"/>
            <a:ext cx="889151" cy="155361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E1047D50-F682-E826-FF78-2611DC92FDF7}"/>
              </a:ext>
            </a:extLst>
          </p:cNvPr>
          <p:cNvSpPr/>
          <p:nvPr/>
        </p:nvSpPr>
        <p:spPr>
          <a:xfrm>
            <a:off x="8080985" y="4208846"/>
            <a:ext cx="889151" cy="155361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26F5449D-2D29-B906-B771-CD5B60443BB2}"/>
              </a:ext>
            </a:extLst>
          </p:cNvPr>
          <p:cNvSpPr/>
          <p:nvPr/>
        </p:nvSpPr>
        <p:spPr>
          <a:xfrm>
            <a:off x="8080985" y="4050209"/>
            <a:ext cx="889151" cy="155361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7B4E4288-E716-806F-03D0-81907204FCCD}"/>
              </a:ext>
            </a:extLst>
          </p:cNvPr>
          <p:cNvSpPr/>
          <p:nvPr/>
        </p:nvSpPr>
        <p:spPr>
          <a:xfrm>
            <a:off x="8080984" y="3893368"/>
            <a:ext cx="889151" cy="155361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Left Brace 71">
            <a:extLst>
              <a:ext uri="{FF2B5EF4-FFF2-40B4-BE49-F238E27FC236}">
                <a16:creationId xmlns:a16="http://schemas.microsoft.com/office/drawing/2014/main" id="{10DC1735-45FE-0690-3650-F4882AE6FAAC}"/>
              </a:ext>
            </a:extLst>
          </p:cNvPr>
          <p:cNvSpPr/>
          <p:nvPr/>
        </p:nvSpPr>
        <p:spPr>
          <a:xfrm>
            <a:off x="7783083" y="3912473"/>
            <a:ext cx="153736" cy="62768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Left Brace 72">
            <a:extLst>
              <a:ext uri="{FF2B5EF4-FFF2-40B4-BE49-F238E27FC236}">
                <a16:creationId xmlns:a16="http://schemas.microsoft.com/office/drawing/2014/main" id="{8AB9A05A-9767-E5A3-ACB5-76952719DB7E}"/>
              </a:ext>
            </a:extLst>
          </p:cNvPr>
          <p:cNvSpPr/>
          <p:nvPr/>
        </p:nvSpPr>
        <p:spPr>
          <a:xfrm>
            <a:off x="7776847" y="3294220"/>
            <a:ext cx="161169" cy="586194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31A9C8E9-F5CA-BAD7-5849-7553E8339C30}"/>
              </a:ext>
            </a:extLst>
          </p:cNvPr>
          <p:cNvSpPr/>
          <p:nvPr/>
        </p:nvSpPr>
        <p:spPr>
          <a:xfrm>
            <a:off x="8080986" y="4985929"/>
            <a:ext cx="889151" cy="155361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9ABF12E0-E5AF-0141-431E-0495A3A7000E}"/>
              </a:ext>
            </a:extLst>
          </p:cNvPr>
          <p:cNvSpPr/>
          <p:nvPr/>
        </p:nvSpPr>
        <p:spPr>
          <a:xfrm>
            <a:off x="8080985" y="4838515"/>
            <a:ext cx="889151" cy="155361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D059C5F3-18DE-E3BF-0916-6FFE4C3C5FB0}"/>
              </a:ext>
            </a:extLst>
          </p:cNvPr>
          <p:cNvSpPr/>
          <p:nvPr/>
        </p:nvSpPr>
        <p:spPr>
          <a:xfrm>
            <a:off x="8080985" y="4679878"/>
            <a:ext cx="889151" cy="155361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507C4CEE-7036-E5BC-2BF8-2BF01C812EE4}"/>
              </a:ext>
            </a:extLst>
          </p:cNvPr>
          <p:cNvSpPr/>
          <p:nvPr/>
        </p:nvSpPr>
        <p:spPr>
          <a:xfrm>
            <a:off x="8080984" y="4523037"/>
            <a:ext cx="889151" cy="155361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Left Brace 77">
            <a:extLst>
              <a:ext uri="{FF2B5EF4-FFF2-40B4-BE49-F238E27FC236}">
                <a16:creationId xmlns:a16="http://schemas.microsoft.com/office/drawing/2014/main" id="{42234B24-7285-7328-9A40-FDEACB0E0AD4}"/>
              </a:ext>
            </a:extLst>
          </p:cNvPr>
          <p:cNvSpPr/>
          <p:nvPr/>
        </p:nvSpPr>
        <p:spPr>
          <a:xfrm>
            <a:off x="7776845" y="4542142"/>
            <a:ext cx="161169" cy="586194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9" name="Straight Arrow Connector 78">
            <a:extLst>
              <a:ext uri="{FF2B5EF4-FFF2-40B4-BE49-F238E27FC236}">
                <a16:creationId xmlns:a16="http://schemas.microsoft.com/office/drawing/2014/main" id="{A449A321-6150-B09A-7619-992CB20B87F7}"/>
              </a:ext>
            </a:extLst>
          </p:cNvPr>
          <p:cNvCxnSpPr>
            <a:cxnSpLocks/>
          </p:cNvCxnSpPr>
          <p:nvPr/>
        </p:nvCxnSpPr>
        <p:spPr>
          <a:xfrm flipH="1">
            <a:off x="4955858" y="2876218"/>
            <a:ext cx="1617146" cy="38509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Arrow Connector 79">
            <a:extLst>
              <a:ext uri="{FF2B5EF4-FFF2-40B4-BE49-F238E27FC236}">
                <a16:creationId xmlns:a16="http://schemas.microsoft.com/office/drawing/2014/main" id="{856D3550-5C1A-66D4-062C-ABF1A748B171}"/>
              </a:ext>
            </a:extLst>
          </p:cNvPr>
          <p:cNvCxnSpPr>
            <a:cxnSpLocks/>
          </p:cNvCxnSpPr>
          <p:nvPr/>
        </p:nvCxnSpPr>
        <p:spPr>
          <a:xfrm>
            <a:off x="6715974" y="2900861"/>
            <a:ext cx="1640595" cy="38825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TextBox 80">
            <a:extLst>
              <a:ext uri="{FF2B5EF4-FFF2-40B4-BE49-F238E27FC236}">
                <a16:creationId xmlns:a16="http://schemas.microsoft.com/office/drawing/2014/main" id="{2EA63895-5D6D-AAF3-C77C-BC730B795D98}"/>
              </a:ext>
            </a:extLst>
          </p:cNvPr>
          <p:cNvSpPr txBox="1"/>
          <p:nvPr/>
        </p:nvSpPr>
        <p:spPr>
          <a:xfrm>
            <a:off x="4653485" y="2657869"/>
            <a:ext cx="4110263" cy="239716"/>
          </a:xfrm>
          <a:prstGeom prst="rect">
            <a:avLst/>
          </a:prstGeom>
          <a:noFill/>
        </p:spPr>
        <p:txBody>
          <a:bodyPr wrap="none" lIns="91440" tIns="45720" rIns="91440" rtlCol="0" anchor="t">
            <a:noAutofit/>
          </a:bodyPr>
          <a:lstStyle/>
          <a:p>
            <a:r>
              <a:rPr lang="en-US" sz="900" dirty="0">
                <a:solidFill>
                  <a:schemeClr val="tx1"/>
                </a:solidFill>
              </a:rPr>
              <a:t>The two TB PPDUs have the same BW values with different channel puncture.</a:t>
            </a:r>
          </a:p>
        </p:txBody>
      </p:sp>
    </p:spTree>
    <p:extLst>
      <p:ext uri="{BB962C8B-B14F-4D97-AF65-F5344CB8AC3E}">
        <p14:creationId xmlns:p14="http://schemas.microsoft.com/office/powerpoint/2010/main" val="11370400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" y="609598"/>
            <a:ext cx="9105900" cy="623501"/>
          </a:xfrm>
        </p:spPr>
        <p:txBody>
          <a:bodyPr/>
          <a:lstStyle/>
          <a:p>
            <a:r>
              <a:rPr lang="en-US" sz="2800" dirty="0"/>
              <a:t>RU Index in MU PPDU by using non-primary Subchannel</a:t>
            </a:r>
            <a:endParaRPr lang="en-US" sz="2800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1"/>
            <a:ext cx="9144000" cy="1509768"/>
          </a:xfrm>
        </p:spPr>
        <p:txBody>
          <a:bodyPr/>
          <a:lstStyle/>
          <a:p>
            <a:r>
              <a:rPr lang="en-US" sz="1600" dirty="0"/>
              <a:t>Solution option 1:</a:t>
            </a:r>
          </a:p>
          <a:p>
            <a:pPr lvl="1"/>
            <a:r>
              <a:rPr lang="en-US" sz="1200" dirty="0"/>
              <a:t>The TB PPDU (MU PPDU) BW and the covered high priority 20MHz backoff channel will decide the RU index.</a:t>
            </a:r>
          </a:p>
          <a:p>
            <a:r>
              <a:rPr lang="en-US" sz="1600" dirty="0"/>
              <a:t>Solution option 2:</a:t>
            </a:r>
          </a:p>
          <a:p>
            <a:pPr lvl="1"/>
            <a:r>
              <a:rPr lang="en-US" sz="1200" dirty="0"/>
              <a:t>The TB PPDU (MU PPDU) that doesn’t cover the primary 20MHz channel will use one nonprimary subchannel.</a:t>
            </a:r>
          </a:p>
          <a:p>
            <a:pPr marL="0" indent="0">
              <a:buNone/>
            </a:pPr>
            <a:endParaRPr lang="en-US" sz="1600" dirty="0"/>
          </a:p>
          <a:p>
            <a:endParaRPr lang="en-US" sz="1600" dirty="0"/>
          </a:p>
          <a:p>
            <a:endParaRPr lang="en-US" sz="1800" dirty="0"/>
          </a:p>
          <a:p>
            <a:pPr lvl="1"/>
            <a:endParaRPr lang="en-US" sz="1600" dirty="0"/>
          </a:p>
          <a:p>
            <a:pPr marL="457200" lvl="1" indent="0">
              <a:buNone/>
            </a:pPr>
            <a:endParaRPr lang="en-US" sz="12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5157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08/21/2023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06032" y="6475413"/>
            <a:ext cx="1437893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Liwen Chu et al (NXP)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99EAC9A-C73A-A286-E8C4-5356A3F496CE}"/>
              </a:ext>
            </a:extLst>
          </p:cNvPr>
          <p:cNvSpPr/>
          <p:nvPr/>
        </p:nvSpPr>
        <p:spPr>
          <a:xfrm>
            <a:off x="1203846" y="4969592"/>
            <a:ext cx="1118587" cy="155361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E2B457C-17B7-D577-C4C1-A928B86D817C}"/>
              </a:ext>
            </a:extLst>
          </p:cNvPr>
          <p:cNvSpPr/>
          <p:nvPr/>
        </p:nvSpPr>
        <p:spPr>
          <a:xfrm>
            <a:off x="1203845" y="4822178"/>
            <a:ext cx="1118587" cy="155361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C7D74EC-0B4B-59B4-424C-03AD5ACF6E82}"/>
              </a:ext>
            </a:extLst>
          </p:cNvPr>
          <p:cNvSpPr/>
          <p:nvPr/>
        </p:nvSpPr>
        <p:spPr>
          <a:xfrm>
            <a:off x="1203845" y="4663541"/>
            <a:ext cx="1118587" cy="155361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0063FCF-D85D-7246-91E9-025AA1845350}"/>
              </a:ext>
            </a:extLst>
          </p:cNvPr>
          <p:cNvSpPr/>
          <p:nvPr/>
        </p:nvSpPr>
        <p:spPr>
          <a:xfrm>
            <a:off x="1203844" y="4506700"/>
            <a:ext cx="1118587" cy="155361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0EEC0FE-48ED-086A-CCAD-B53A77BA48D8}"/>
              </a:ext>
            </a:extLst>
          </p:cNvPr>
          <p:cNvSpPr/>
          <p:nvPr/>
        </p:nvSpPr>
        <p:spPr>
          <a:xfrm>
            <a:off x="1203844" y="5597272"/>
            <a:ext cx="1118587" cy="155361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D5D1064-A259-4EE7-BC5D-763ABF988EE4}"/>
              </a:ext>
            </a:extLst>
          </p:cNvPr>
          <p:cNvSpPr/>
          <p:nvPr/>
        </p:nvSpPr>
        <p:spPr>
          <a:xfrm>
            <a:off x="1203843" y="5440431"/>
            <a:ext cx="1118587" cy="155361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04E1775-F59F-C703-0236-A90A98478F7F}"/>
              </a:ext>
            </a:extLst>
          </p:cNvPr>
          <p:cNvSpPr/>
          <p:nvPr/>
        </p:nvSpPr>
        <p:spPr>
          <a:xfrm>
            <a:off x="1203843" y="5281794"/>
            <a:ext cx="1118587" cy="155361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2F41B22-1DE5-C014-D96C-4381710EA44C}"/>
              </a:ext>
            </a:extLst>
          </p:cNvPr>
          <p:cNvSpPr/>
          <p:nvPr/>
        </p:nvSpPr>
        <p:spPr>
          <a:xfrm>
            <a:off x="1203842" y="5124953"/>
            <a:ext cx="1118587" cy="155361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F63886B3-951F-866C-8834-032227062D93}"/>
              </a:ext>
            </a:extLst>
          </p:cNvPr>
          <p:cNvSpPr/>
          <p:nvPr/>
        </p:nvSpPr>
        <p:spPr>
          <a:xfrm>
            <a:off x="1203844" y="3729271"/>
            <a:ext cx="1118587" cy="155361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71A6D768-D7F6-611B-726C-7627F7EB4B10}"/>
              </a:ext>
            </a:extLst>
          </p:cNvPr>
          <p:cNvSpPr/>
          <p:nvPr/>
        </p:nvSpPr>
        <p:spPr>
          <a:xfrm>
            <a:off x="1203843" y="3581857"/>
            <a:ext cx="1118587" cy="155361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ED3D071A-CBD6-FB6D-8623-B1D9908E10BC}"/>
              </a:ext>
            </a:extLst>
          </p:cNvPr>
          <p:cNvSpPr/>
          <p:nvPr/>
        </p:nvSpPr>
        <p:spPr>
          <a:xfrm>
            <a:off x="1203843" y="3423220"/>
            <a:ext cx="1118587" cy="155361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B6E746E6-EBC1-8685-B93C-F3E9BE00D42B}"/>
              </a:ext>
            </a:extLst>
          </p:cNvPr>
          <p:cNvSpPr/>
          <p:nvPr/>
        </p:nvSpPr>
        <p:spPr>
          <a:xfrm>
            <a:off x="1203842" y="3266379"/>
            <a:ext cx="1118587" cy="155361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50B7CDC2-88EF-4261-C76F-BFEFBE63FB74}"/>
              </a:ext>
            </a:extLst>
          </p:cNvPr>
          <p:cNvSpPr/>
          <p:nvPr/>
        </p:nvSpPr>
        <p:spPr>
          <a:xfrm>
            <a:off x="1203842" y="4356951"/>
            <a:ext cx="1118587" cy="155361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6D3E86C8-A1AF-6953-0731-EC309990989E}"/>
              </a:ext>
            </a:extLst>
          </p:cNvPr>
          <p:cNvSpPr/>
          <p:nvPr/>
        </p:nvSpPr>
        <p:spPr>
          <a:xfrm>
            <a:off x="1203841" y="4200110"/>
            <a:ext cx="1118587" cy="155361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48ECB919-CC9B-71EF-5EAD-4875D953F7FE}"/>
              </a:ext>
            </a:extLst>
          </p:cNvPr>
          <p:cNvSpPr/>
          <p:nvPr/>
        </p:nvSpPr>
        <p:spPr>
          <a:xfrm>
            <a:off x="1203841" y="4041473"/>
            <a:ext cx="1118587" cy="155361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2858A426-44B6-46F4-E6C9-D592E30921C2}"/>
              </a:ext>
            </a:extLst>
          </p:cNvPr>
          <p:cNvSpPr/>
          <p:nvPr/>
        </p:nvSpPr>
        <p:spPr>
          <a:xfrm>
            <a:off x="1203840" y="3884632"/>
            <a:ext cx="1118587" cy="155361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2D49F553-7055-A57B-E229-ECCA9DD71713}"/>
              </a:ext>
            </a:extLst>
          </p:cNvPr>
          <p:cNvCxnSpPr/>
          <p:nvPr/>
        </p:nvCxnSpPr>
        <p:spPr>
          <a:xfrm flipH="1">
            <a:off x="2366363" y="5723990"/>
            <a:ext cx="31108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2F462340-CBD4-F1DF-BB10-7F498AF26612}"/>
              </a:ext>
            </a:extLst>
          </p:cNvPr>
          <p:cNvSpPr txBox="1"/>
          <p:nvPr/>
        </p:nvSpPr>
        <p:spPr>
          <a:xfrm>
            <a:off x="2439409" y="5571532"/>
            <a:ext cx="888742" cy="310311"/>
          </a:xfrm>
          <a:prstGeom prst="rect">
            <a:avLst/>
          </a:prstGeom>
          <a:noFill/>
        </p:spPr>
        <p:txBody>
          <a:bodyPr wrap="none" lIns="91440" tIns="45720" rIns="91440" rtlCol="0" anchor="t">
            <a:noAutofit/>
          </a:bodyPr>
          <a:lstStyle/>
          <a:p>
            <a:r>
              <a:rPr lang="en-US" sz="900" dirty="0">
                <a:solidFill>
                  <a:schemeClr val="tx1"/>
                </a:solidFill>
              </a:rPr>
              <a:t>Primary 20MHz </a:t>
            </a:r>
          </a:p>
          <a:p>
            <a:r>
              <a:rPr lang="en-US" sz="900" dirty="0">
                <a:solidFill>
                  <a:schemeClr val="tx1"/>
                </a:solidFill>
              </a:rPr>
              <a:t>channel </a:t>
            </a:r>
          </a:p>
          <a:p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25" name="Left Brace 24">
            <a:extLst>
              <a:ext uri="{FF2B5EF4-FFF2-40B4-BE49-F238E27FC236}">
                <a16:creationId xmlns:a16="http://schemas.microsoft.com/office/drawing/2014/main" id="{D498822D-EBE2-6C9D-CA17-64CECF5E17FC}"/>
              </a:ext>
            </a:extLst>
          </p:cNvPr>
          <p:cNvSpPr/>
          <p:nvPr/>
        </p:nvSpPr>
        <p:spPr>
          <a:xfrm>
            <a:off x="966504" y="5143808"/>
            <a:ext cx="193406" cy="62768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Left Brace 25">
            <a:extLst>
              <a:ext uri="{FF2B5EF4-FFF2-40B4-BE49-F238E27FC236}">
                <a16:creationId xmlns:a16="http://schemas.microsoft.com/office/drawing/2014/main" id="{028F63A7-CDE7-6063-4551-83411C770314}"/>
              </a:ext>
            </a:extLst>
          </p:cNvPr>
          <p:cNvSpPr/>
          <p:nvPr/>
        </p:nvSpPr>
        <p:spPr>
          <a:xfrm>
            <a:off x="960269" y="4544371"/>
            <a:ext cx="193405" cy="567378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Left Brace 26">
            <a:extLst>
              <a:ext uri="{FF2B5EF4-FFF2-40B4-BE49-F238E27FC236}">
                <a16:creationId xmlns:a16="http://schemas.microsoft.com/office/drawing/2014/main" id="{A38EBDDF-D91A-2B12-907C-A8C2B1940F9F}"/>
              </a:ext>
            </a:extLst>
          </p:cNvPr>
          <p:cNvSpPr/>
          <p:nvPr/>
        </p:nvSpPr>
        <p:spPr>
          <a:xfrm>
            <a:off x="957152" y="3884632"/>
            <a:ext cx="193406" cy="62768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Left Brace 27">
            <a:extLst>
              <a:ext uri="{FF2B5EF4-FFF2-40B4-BE49-F238E27FC236}">
                <a16:creationId xmlns:a16="http://schemas.microsoft.com/office/drawing/2014/main" id="{16E10A26-F631-CE94-4208-80179373E80D}"/>
              </a:ext>
            </a:extLst>
          </p:cNvPr>
          <p:cNvSpPr/>
          <p:nvPr/>
        </p:nvSpPr>
        <p:spPr>
          <a:xfrm>
            <a:off x="950916" y="3266379"/>
            <a:ext cx="202757" cy="586194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395D57E1-68AF-62C9-EC81-814E0A068BD3}"/>
              </a:ext>
            </a:extLst>
          </p:cNvPr>
          <p:cNvSpPr txBox="1"/>
          <p:nvPr/>
        </p:nvSpPr>
        <p:spPr>
          <a:xfrm>
            <a:off x="19958" y="5296553"/>
            <a:ext cx="1395168" cy="512619"/>
          </a:xfrm>
          <a:prstGeom prst="rect">
            <a:avLst/>
          </a:prstGeom>
          <a:noFill/>
        </p:spPr>
        <p:txBody>
          <a:bodyPr wrap="none" lIns="91440" tIns="45720" rIns="91440" rtlCol="0" anchor="t">
            <a:noAutofit/>
          </a:bodyPr>
          <a:lstStyle/>
          <a:p>
            <a:r>
              <a:rPr lang="en-US" sz="900" dirty="0">
                <a:solidFill>
                  <a:schemeClr val="tx1"/>
                </a:solidFill>
              </a:rPr>
              <a:t>80MHZ channel 1 </a:t>
            </a:r>
          </a:p>
          <a:p>
            <a:r>
              <a:rPr lang="en-US" sz="900" dirty="0">
                <a:solidFill>
                  <a:schemeClr val="tx1"/>
                </a:solidFill>
              </a:rPr>
              <a:t>(</a:t>
            </a:r>
            <a:r>
              <a:rPr lang="en-US" sz="900" dirty="0"/>
              <a:t>subchannel1</a:t>
            </a:r>
            <a:r>
              <a:rPr lang="en-US" sz="900" dirty="0">
                <a:solidFill>
                  <a:schemeClr val="tx1"/>
                </a:solidFill>
              </a:rPr>
              <a:t>)</a:t>
            </a:r>
          </a:p>
          <a:p>
            <a:r>
              <a:rPr lang="en-US" sz="900" dirty="0">
                <a:solidFill>
                  <a:schemeClr val="tx1"/>
                </a:solidFill>
              </a:rPr>
              <a:t>(primary </a:t>
            </a:r>
            <a:r>
              <a:rPr lang="en-US" sz="900" dirty="0"/>
              <a:t>sub</a:t>
            </a:r>
            <a:r>
              <a:rPr lang="en-US" sz="900" dirty="0">
                <a:solidFill>
                  <a:schemeClr val="tx1"/>
                </a:solidFill>
              </a:rPr>
              <a:t>channel)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3CEEFED5-7167-A565-45E6-F0202F16D328}"/>
              </a:ext>
            </a:extLst>
          </p:cNvPr>
          <p:cNvSpPr txBox="1"/>
          <p:nvPr/>
        </p:nvSpPr>
        <p:spPr>
          <a:xfrm>
            <a:off x="54154" y="4718623"/>
            <a:ext cx="1395168" cy="377687"/>
          </a:xfrm>
          <a:prstGeom prst="rect">
            <a:avLst/>
          </a:prstGeom>
          <a:noFill/>
        </p:spPr>
        <p:txBody>
          <a:bodyPr wrap="none" lIns="91440" tIns="45720" rIns="91440" rtlCol="0" anchor="t">
            <a:noAutofit/>
          </a:bodyPr>
          <a:lstStyle/>
          <a:p>
            <a:r>
              <a:rPr lang="en-US" sz="900" dirty="0">
                <a:solidFill>
                  <a:schemeClr val="tx1"/>
                </a:solidFill>
              </a:rPr>
              <a:t>80MHZ channel 2</a:t>
            </a:r>
          </a:p>
          <a:p>
            <a:r>
              <a:rPr lang="en-US" sz="900" dirty="0">
                <a:solidFill>
                  <a:schemeClr val="tx1"/>
                </a:solidFill>
              </a:rPr>
              <a:t>(</a:t>
            </a:r>
            <a:r>
              <a:rPr lang="en-US" sz="900" dirty="0"/>
              <a:t>subchannel2</a:t>
            </a:r>
            <a:r>
              <a:rPr lang="en-US" sz="900" dirty="0">
                <a:solidFill>
                  <a:schemeClr val="tx1"/>
                </a:solidFill>
              </a:rPr>
              <a:t>)</a:t>
            </a:r>
          </a:p>
          <a:p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C81D6DC8-183C-B556-48B3-20DE4319D337}"/>
              </a:ext>
            </a:extLst>
          </p:cNvPr>
          <p:cNvSpPr txBox="1"/>
          <p:nvPr/>
        </p:nvSpPr>
        <p:spPr>
          <a:xfrm>
            <a:off x="32416" y="4083292"/>
            <a:ext cx="1395168" cy="364226"/>
          </a:xfrm>
          <a:prstGeom prst="rect">
            <a:avLst/>
          </a:prstGeom>
          <a:noFill/>
        </p:spPr>
        <p:txBody>
          <a:bodyPr wrap="none" lIns="91440" tIns="45720" rIns="91440" rtlCol="0" anchor="t">
            <a:noAutofit/>
          </a:bodyPr>
          <a:lstStyle/>
          <a:p>
            <a:r>
              <a:rPr lang="en-US" sz="900" dirty="0">
                <a:solidFill>
                  <a:schemeClr val="tx1"/>
                </a:solidFill>
              </a:rPr>
              <a:t>80MHZ channel 3</a:t>
            </a:r>
          </a:p>
          <a:p>
            <a:r>
              <a:rPr lang="en-US" sz="900" dirty="0">
                <a:solidFill>
                  <a:schemeClr val="tx1"/>
                </a:solidFill>
              </a:rPr>
              <a:t>(</a:t>
            </a:r>
            <a:r>
              <a:rPr lang="en-US" sz="900" dirty="0"/>
              <a:t>subchannel3</a:t>
            </a:r>
            <a:r>
              <a:rPr lang="en-US" sz="900" dirty="0">
                <a:solidFill>
                  <a:schemeClr val="tx1"/>
                </a:solidFill>
              </a:rPr>
              <a:t>)</a:t>
            </a:r>
          </a:p>
          <a:p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BBA59C99-EC6C-FE00-E540-2FAC2D5DA6B0}"/>
              </a:ext>
            </a:extLst>
          </p:cNvPr>
          <p:cNvSpPr txBox="1"/>
          <p:nvPr/>
        </p:nvSpPr>
        <p:spPr>
          <a:xfrm>
            <a:off x="32416" y="3447961"/>
            <a:ext cx="1395168" cy="436671"/>
          </a:xfrm>
          <a:prstGeom prst="rect">
            <a:avLst/>
          </a:prstGeom>
          <a:noFill/>
        </p:spPr>
        <p:txBody>
          <a:bodyPr wrap="none" lIns="91440" tIns="45720" rIns="91440" rtlCol="0" anchor="t">
            <a:noAutofit/>
          </a:bodyPr>
          <a:lstStyle/>
          <a:p>
            <a:r>
              <a:rPr lang="en-US" sz="900" dirty="0">
                <a:solidFill>
                  <a:schemeClr val="tx1"/>
                </a:solidFill>
              </a:rPr>
              <a:t>80MHZ channel 4</a:t>
            </a:r>
          </a:p>
          <a:p>
            <a:r>
              <a:rPr lang="en-US" sz="900" dirty="0">
                <a:solidFill>
                  <a:schemeClr val="tx1"/>
                </a:solidFill>
              </a:rPr>
              <a:t>(</a:t>
            </a:r>
            <a:r>
              <a:rPr lang="en-US" sz="900" dirty="0"/>
              <a:t>subchannel4</a:t>
            </a:r>
            <a:r>
              <a:rPr lang="en-US" sz="900" dirty="0">
                <a:solidFill>
                  <a:schemeClr val="tx1"/>
                </a:solidFill>
              </a:rPr>
              <a:t>)</a:t>
            </a:r>
          </a:p>
          <a:p>
            <a:endParaRPr lang="en-US" sz="900" dirty="0">
              <a:solidFill>
                <a:schemeClr val="tx1"/>
              </a:solidFill>
            </a:endParaRPr>
          </a:p>
        </p:txBody>
      </p: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4160A414-BD4C-DD84-A099-B06F7E4E294C}"/>
              </a:ext>
            </a:extLst>
          </p:cNvPr>
          <p:cNvCxnSpPr/>
          <p:nvPr/>
        </p:nvCxnSpPr>
        <p:spPr>
          <a:xfrm flipH="1">
            <a:off x="2366363" y="4861789"/>
            <a:ext cx="31108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>
            <a:extLst>
              <a:ext uri="{FF2B5EF4-FFF2-40B4-BE49-F238E27FC236}">
                <a16:creationId xmlns:a16="http://schemas.microsoft.com/office/drawing/2014/main" id="{E1A8C29E-89CE-E044-EC4A-19360A8E3D9E}"/>
              </a:ext>
            </a:extLst>
          </p:cNvPr>
          <p:cNvSpPr txBox="1"/>
          <p:nvPr/>
        </p:nvSpPr>
        <p:spPr>
          <a:xfrm>
            <a:off x="2455735" y="4732504"/>
            <a:ext cx="888742" cy="344673"/>
          </a:xfrm>
          <a:prstGeom prst="rect">
            <a:avLst/>
          </a:prstGeom>
          <a:noFill/>
        </p:spPr>
        <p:txBody>
          <a:bodyPr wrap="none" lIns="91440" tIns="45720" rIns="91440" rtlCol="0" anchor="t">
            <a:noAutofit/>
          </a:bodyPr>
          <a:lstStyle/>
          <a:p>
            <a:r>
              <a:rPr lang="en-US" sz="900" dirty="0">
                <a:solidFill>
                  <a:schemeClr val="tx1"/>
                </a:solidFill>
              </a:rPr>
              <a:t>Backoff 20MHz </a:t>
            </a:r>
          </a:p>
          <a:p>
            <a:r>
              <a:rPr lang="en-US" sz="900" dirty="0">
                <a:solidFill>
                  <a:schemeClr val="tx1"/>
                </a:solidFill>
              </a:rPr>
              <a:t>channel 2</a:t>
            </a:r>
          </a:p>
        </p:txBody>
      </p: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46012FEA-7F4E-B391-D58E-6DDBECDD7EF0}"/>
              </a:ext>
            </a:extLst>
          </p:cNvPr>
          <p:cNvCxnSpPr/>
          <p:nvPr/>
        </p:nvCxnSpPr>
        <p:spPr>
          <a:xfrm flipH="1">
            <a:off x="2344173" y="4447989"/>
            <a:ext cx="31108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>
            <a:extLst>
              <a:ext uri="{FF2B5EF4-FFF2-40B4-BE49-F238E27FC236}">
                <a16:creationId xmlns:a16="http://schemas.microsoft.com/office/drawing/2014/main" id="{D2941BF6-66A5-9B8D-A227-FDF81ABD346D}"/>
              </a:ext>
            </a:extLst>
          </p:cNvPr>
          <p:cNvSpPr txBox="1"/>
          <p:nvPr/>
        </p:nvSpPr>
        <p:spPr>
          <a:xfrm>
            <a:off x="2412579" y="4321775"/>
            <a:ext cx="941971" cy="340283"/>
          </a:xfrm>
          <a:prstGeom prst="rect">
            <a:avLst/>
          </a:prstGeom>
          <a:noFill/>
        </p:spPr>
        <p:txBody>
          <a:bodyPr wrap="none" lIns="91440" tIns="45720" rIns="91440" rtlCol="0" anchor="t">
            <a:noAutofit/>
          </a:bodyPr>
          <a:lstStyle/>
          <a:p>
            <a:r>
              <a:rPr lang="en-US" sz="900" dirty="0">
                <a:solidFill>
                  <a:schemeClr val="tx1"/>
                </a:solidFill>
              </a:rPr>
              <a:t>Backoff 20MHz </a:t>
            </a:r>
          </a:p>
          <a:p>
            <a:r>
              <a:rPr lang="en-US" sz="900" dirty="0">
                <a:solidFill>
                  <a:schemeClr val="tx1"/>
                </a:solidFill>
              </a:rPr>
              <a:t>channel 3</a:t>
            </a:r>
          </a:p>
        </p:txBody>
      </p: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F97CFFBF-06DD-611E-12A0-7B82D937211D}"/>
              </a:ext>
            </a:extLst>
          </p:cNvPr>
          <p:cNvCxnSpPr/>
          <p:nvPr/>
        </p:nvCxnSpPr>
        <p:spPr>
          <a:xfrm flipH="1">
            <a:off x="2350264" y="3508239"/>
            <a:ext cx="31108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>
            <a:extLst>
              <a:ext uri="{FF2B5EF4-FFF2-40B4-BE49-F238E27FC236}">
                <a16:creationId xmlns:a16="http://schemas.microsoft.com/office/drawing/2014/main" id="{9C3E8A29-9F21-AFDB-6430-3F7F0390D857}"/>
              </a:ext>
            </a:extLst>
          </p:cNvPr>
          <p:cNvSpPr txBox="1"/>
          <p:nvPr/>
        </p:nvSpPr>
        <p:spPr>
          <a:xfrm>
            <a:off x="2465399" y="3386742"/>
            <a:ext cx="917903" cy="326271"/>
          </a:xfrm>
          <a:prstGeom prst="rect">
            <a:avLst/>
          </a:prstGeom>
          <a:noFill/>
        </p:spPr>
        <p:txBody>
          <a:bodyPr wrap="none" lIns="91440" tIns="45720" rIns="91440" rtlCol="0" anchor="t">
            <a:noAutofit/>
          </a:bodyPr>
          <a:lstStyle/>
          <a:p>
            <a:r>
              <a:rPr lang="en-US" sz="900" dirty="0">
                <a:solidFill>
                  <a:schemeClr val="tx1"/>
                </a:solidFill>
              </a:rPr>
              <a:t>Backoff 20MHz </a:t>
            </a:r>
          </a:p>
          <a:p>
            <a:r>
              <a:rPr lang="en-US" sz="900" dirty="0">
                <a:solidFill>
                  <a:schemeClr val="tx1"/>
                </a:solidFill>
              </a:rPr>
              <a:t>channel 4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219BDC6C-55B0-0809-F100-39F82025428F}"/>
              </a:ext>
            </a:extLst>
          </p:cNvPr>
          <p:cNvSpPr txBox="1"/>
          <p:nvPr/>
        </p:nvSpPr>
        <p:spPr>
          <a:xfrm>
            <a:off x="1104547" y="5868341"/>
            <a:ext cx="1395168" cy="226982"/>
          </a:xfrm>
          <a:prstGeom prst="rect">
            <a:avLst/>
          </a:prstGeom>
          <a:noFill/>
        </p:spPr>
        <p:txBody>
          <a:bodyPr wrap="none" lIns="91440" tIns="45720" rIns="91440" rtlCol="0" anchor="t">
            <a:noAutofit/>
          </a:bodyPr>
          <a:lstStyle/>
          <a:p>
            <a:r>
              <a:rPr lang="en-US" sz="900" dirty="0">
                <a:solidFill>
                  <a:schemeClr val="tx1"/>
                </a:solidFill>
              </a:rPr>
              <a:t>BSS operating channel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2B9DB1A8-302B-2780-13CC-60BF5E138AF9}"/>
              </a:ext>
            </a:extLst>
          </p:cNvPr>
          <p:cNvSpPr/>
          <p:nvPr/>
        </p:nvSpPr>
        <p:spPr>
          <a:xfrm>
            <a:off x="4127426" y="3736531"/>
            <a:ext cx="889151" cy="155361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27A2A52C-925F-D825-4194-6274C7B71F66}"/>
              </a:ext>
            </a:extLst>
          </p:cNvPr>
          <p:cNvSpPr/>
          <p:nvPr/>
        </p:nvSpPr>
        <p:spPr>
          <a:xfrm>
            <a:off x="4127425" y="3589117"/>
            <a:ext cx="889151" cy="155361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A6615CE9-5225-BA9B-1E4A-4D95DB9F0331}"/>
              </a:ext>
            </a:extLst>
          </p:cNvPr>
          <p:cNvSpPr/>
          <p:nvPr/>
        </p:nvSpPr>
        <p:spPr>
          <a:xfrm>
            <a:off x="4127425" y="3430480"/>
            <a:ext cx="889151" cy="155361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3044C3E8-8D75-828E-8370-CCB957CA3042}"/>
              </a:ext>
            </a:extLst>
          </p:cNvPr>
          <p:cNvSpPr/>
          <p:nvPr/>
        </p:nvSpPr>
        <p:spPr>
          <a:xfrm>
            <a:off x="4127424" y="3273639"/>
            <a:ext cx="889151" cy="155361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EFD13A59-609A-C384-9688-5198B5D7FB89}"/>
              </a:ext>
            </a:extLst>
          </p:cNvPr>
          <p:cNvSpPr/>
          <p:nvPr/>
        </p:nvSpPr>
        <p:spPr>
          <a:xfrm>
            <a:off x="4127424" y="4364211"/>
            <a:ext cx="889151" cy="155361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E08730DD-6412-2A7F-B84A-3EA76A8B4533}"/>
              </a:ext>
            </a:extLst>
          </p:cNvPr>
          <p:cNvSpPr/>
          <p:nvPr/>
        </p:nvSpPr>
        <p:spPr>
          <a:xfrm>
            <a:off x="4127423" y="4207370"/>
            <a:ext cx="889151" cy="155361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9F6F2A1F-7503-BC82-C670-FD1C4DF8F20D}"/>
              </a:ext>
            </a:extLst>
          </p:cNvPr>
          <p:cNvSpPr/>
          <p:nvPr/>
        </p:nvSpPr>
        <p:spPr>
          <a:xfrm>
            <a:off x="4127423" y="4048733"/>
            <a:ext cx="889151" cy="155361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31F5326D-FBD8-23A5-FF4C-844F2CAAEF26}"/>
              </a:ext>
            </a:extLst>
          </p:cNvPr>
          <p:cNvSpPr/>
          <p:nvPr/>
        </p:nvSpPr>
        <p:spPr>
          <a:xfrm>
            <a:off x="4127422" y="3891892"/>
            <a:ext cx="889151" cy="155361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Left Brace 47">
            <a:extLst>
              <a:ext uri="{FF2B5EF4-FFF2-40B4-BE49-F238E27FC236}">
                <a16:creationId xmlns:a16="http://schemas.microsoft.com/office/drawing/2014/main" id="{B9BE3C6B-F7FB-B8CC-70C0-E683389EC88E}"/>
              </a:ext>
            </a:extLst>
          </p:cNvPr>
          <p:cNvSpPr/>
          <p:nvPr/>
        </p:nvSpPr>
        <p:spPr>
          <a:xfrm>
            <a:off x="3829521" y="3910997"/>
            <a:ext cx="153736" cy="62768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Left Brace 48">
            <a:extLst>
              <a:ext uri="{FF2B5EF4-FFF2-40B4-BE49-F238E27FC236}">
                <a16:creationId xmlns:a16="http://schemas.microsoft.com/office/drawing/2014/main" id="{2188C2E3-32F5-F819-CA54-AD538E4FD74B}"/>
              </a:ext>
            </a:extLst>
          </p:cNvPr>
          <p:cNvSpPr/>
          <p:nvPr/>
        </p:nvSpPr>
        <p:spPr>
          <a:xfrm>
            <a:off x="3823285" y="3292744"/>
            <a:ext cx="161169" cy="586194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10D4A672-6A6D-BE74-8F8E-8EBB9929754C}"/>
              </a:ext>
            </a:extLst>
          </p:cNvPr>
          <p:cNvSpPr/>
          <p:nvPr/>
        </p:nvSpPr>
        <p:spPr>
          <a:xfrm>
            <a:off x="4127424" y="4984453"/>
            <a:ext cx="889151" cy="155361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21DAA532-1C8A-3857-83B4-09252D51C93F}"/>
              </a:ext>
            </a:extLst>
          </p:cNvPr>
          <p:cNvSpPr/>
          <p:nvPr/>
        </p:nvSpPr>
        <p:spPr>
          <a:xfrm>
            <a:off x="4127423" y="4837039"/>
            <a:ext cx="889151" cy="155361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C001E5BC-00E9-A8CA-3951-9B6393C979AF}"/>
              </a:ext>
            </a:extLst>
          </p:cNvPr>
          <p:cNvSpPr/>
          <p:nvPr/>
        </p:nvSpPr>
        <p:spPr>
          <a:xfrm>
            <a:off x="4127423" y="4678402"/>
            <a:ext cx="889151" cy="155361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B602B440-388D-097F-09B6-C483B8F19A26}"/>
              </a:ext>
            </a:extLst>
          </p:cNvPr>
          <p:cNvSpPr/>
          <p:nvPr/>
        </p:nvSpPr>
        <p:spPr>
          <a:xfrm>
            <a:off x="4127422" y="4521561"/>
            <a:ext cx="889151" cy="155361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8D3E16B6-8D5C-80AF-7A4C-EF5FC633A8A9}"/>
              </a:ext>
            </a:extLst>
          </p:cNvPr>
          <p:cNvSpPr/>
          <p:nvPr/>
        </p:nvSpPr>
        <p:spPr>
          <a:xfrm>
            <a:off x="4127422" y="5612133"/>
            <a:ext cx="889151" cy="155361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0A475C3A-0A10-F89B-9FB4-956A7CFB58A1}"/>
              </a:ext>
            </a:extLst>
          </p:cNvPr>
          <p:cNvSpPr/>
          <p:nvPr/>
        </p:nvSpPr>
        <p:spPr>
          <a:xfrm>
            <a:off x="4127421" y="5455292"/>
            <a:ext cx="889151" cy="155361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3143E005-F499-5C30-FF09-7F0D9CFE4C2D}"/>
              </a:ext>
            </a:extLst>
          </p:cNvPr>
          <p:cNvSpPr/>
          <p:nvPr/>
        </p:nvSpPr>
        <p:spPr>
          <a:xfrm>
            <a:off x="4127421" y="5296655"/>
            <a:ext cx="889151" cy="155361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4D62EC15-EBDD-B4FE-4134-3CFD4E40FF52}"/>
              </a:ext>
            </a:extLst>
          </p:cNvPr>
          <p:cNvSpPr/>
          <p:nvPr/>
        </p:nvSpPr>
        <p:spPr>
          <a:xfrm>
            <a:off x="4127420" y="5139814"/>
            <a:ext cx="889151" cy="155361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Left Brace 57">
            <a:extLst>
              <a:ext uri="{FF2B5EF4-FFF2-40B4-BE49-F238E27FC236}">
                <a16:creationId xmlns:a16="http://schemas.microsoft.com/office/drawing/2014/main" id="{9B12369F-19C6-F49A-29C2-1A82C275B677}"/>
              </a:ext>
            </a:extLst>
          </p:cNvPr>
          <p:cNvSpPr/>
          <p:nvPr/>
        </p:nvSpPr>
        <p:spPr>
          <a:xfrm>
            <a:off x="3829519" y="5158919"/>
            <a:ext cx="153736" cy="62768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Left Brace 58">
            <a:extLst>
              <a:ext uri="{FF2B5EF4-FFF2-40B4-BE49-F238E27FC236}">
                <a16:creationId xmlns:a16="http://schemas.microsoft.com/office/drawing/2014/main" id="{F40C8E0B-6837-799F-6185-FDAFD3A851A4}"/>
              </a:ext>
            </a:extLst>
          </p:cNvPr>
          <p:cNvSpPr/>
          <p:nvPr/>
        </p:nvSpPr>
        <p:spPr>
          <a:xfrm>
            <a:off x="3823283" y="4540666"/>
            <a:ext cx="161169" cy="586194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0" name="Straight Arrow Connector 59">
            <a:extLst>
              <a:ext uri="{FF2B5EF4-FFF2-40B4-BE49-F238E27FC236}">
                <a16:creationId xmlns:a16="http://schemas.microsoft.com/office/drawing/2014/main" id="{4B7BC326-ADC4-4768-9842-530F4F322432}"/>
              </a:ext>
            </a:extLst>
          </p:cNvPr>
          <p:cNvCxnSpPr>
            <a:cxnSpLocks/>
            <a:stCxn id="61" idx="1"/>
            <a:endCxn id="51" idx="3"/>
          </p:cNvCxnSpPr>
          <p:nvPr/>
        </p:nvCxnSpPr>
        <p:spPr>
          <a:xfrm flipH="1">
            <a:off x="5016574" y="4538150"/>
            <a:ext cx="317647" cy="37657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Box 60">
            <a:extLst>
              <a:ext uri="{FF2B5EF4-FFF2-40B4-BE49-F238E27FC236}">
                <a16:creationId xmlns:a16="http://schemas.microsoft.com/office/drawing/2014/main" id="{982585AB-BE8E-1420-FCE4-AD7F877BC420}"/>
              </a:ext>
            </a:extLst>
          </p:cNvPr>
          <p:cNvSpPr txBox="1"/>
          <p:nvPr/>
        </p:nvSpPr>
        <p:spPr>
          <a:xfrm>
            <a:off x="5334221" y="4266920"/>
            <a:ext cx="2477567" cy="542460"/>
          </a:xfrm>
          <a:prstGeom prst="rect">
            <a:avLst/>
          </a:prstGeom>
          <a:noFill/>
        </p:spPr>
        <p:txBody>
          <a:bodyPr wrap="none" lIns="91440" tIns="45720" rIns="91440" rtlCol="0" anchor="t">
            <a:noAutofit/>
          </a:bodyPr>
          <a:lstStyle/>
          <a:p>
            <a:r>
              <a:rPr lang="en-US" sz="900" dirty="0">
                <a:solidFill>
                  <a:schemeClr val="tx1"/>
                </a:solidFill>
              </a:rPr>
              <a:t>STAs that switch to subchannel2 assume the </a:t>
            </a:r>
          </a:p>
          <a:p>
            <a:r>
              <a:rPr lang="en-US" sz="900" dirty="0">
                <a:solidFill>
                  <a:schemeClr val="tx1"/>
                </a:solidFill>
              </a:rPr>
              <a:t>RU index based on Backoff 20MHz channel 2.</a:t>
            </a:r>
          </a:p>
        </p:txBody>
      </p:sp>
      <p:cxnSp>
        <p:nvCxnSpPr>
          <p:cNvPr id="62" name="Straight Arrow Connector 61">
            <a:extLst>
              <a:ext uri="{FF2B5EF4-FFF2-40B4-BE49-F238E27FC236}">
                <a16:creationId xmlns:a16="http://schemas.microsoft.com/office/drawing/2014/main" id="{F1B856F1-160B-4260-DC1D-B9C45999798F}"/>
              </a:ext>
            </a:extLst>
          </p:cNvPr>
          <p:cNvCxnSpPr>
            <a:cxnSpLocks/>
          </p:cNvCxnSpPr>
          <p:nvPr/>
        </p:nvCxnSpPr>
        <p:spPr>
          <a:xfrm flipH="1">
            <a:off x="4955858" y="5387039"/>
            <a:ext cx="391199" cy="35604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xtBox 62">
            <a:extLst>
              <a:ext uri="{FF2B5EF4-FFF2-40B4-BE49-F238E27FC236}">
                <a16:creationId xmlns:a16="http://schemas.microsoft.com/office/drawing/2014/main" id="{6D2348E5-012D-BEC2-4C9B-7F1EAEAABF47}"/>
              </a:ext>
            </a:extLst>
          </p:cNvPr>
          <p:cNvSpPr txBox="1"/>
          <p:nvPr/>
        </p:nvSpPr>
        <p:spPr>
          <a:xfrm>
            <a:off x="5334221" y="5077180"/>
            <a:ext cx="1976115" cy="374836"/>
          </a:xfrm>
          <a:prstGeom prst="rect">
            <a:avLst/>
          </a:prstGeom>
          <a:noFill/>
        </p:spPr>
        <p:txBody>
          <a:bodyPr wrap="none" lIns="91440" tIns="45720" rIns="91440" rtlCol="0" anchor="t">
            <a:noAutofit/>
          </a:bodyPr>
          <a:lstStyle/>
          <a:p>
            <a:r>
              <a:rPr lang="en-US" sz="900" dirty="0">
                <a:solidFill>
                  <a:schemeClr val="tx1"/>
                </a:solidFill>
              </a:rPr>
              <a:t>STAs that are in subchannel2 assume the </a:t>
            </a:r>
          </a:p>
          <a:p>
            <a:r>
              <a:rPr lang="en-US" sz="900" dirty="0">
                <a:solidFill>
                  <a:schemeClr val="tx1"/>
                </a:solidFill>
              </a:rPr>
              <a:t>RU index based on Backoff 20MHz channel </a:t>
            </a:r>
            <a:r>
              <a:rPr lang="en-US" sz="900" dirty="0"/>
              <a:t>1</a:t>
            </a:r>
            <a:r>
              <a:rPr lang="en-US" sz="900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2069EE99-549C-5183-FD01-3972231E1C3B}"/>
              </a:ext>
            </a:extLst>
          </p:cNvPr>
          <p:cNvSpPr/>
          <p:nvPr/>
        </p:nvSpPr>
        <p:spPr>
          <a:xfrm>
            <a:off x="8080988" y="3738007"/>
            <a:ext cx="889151" cy="155361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CAE7BFA5-425C-537E-8352-9452BA2A3950}"/>
              </a:ext>
            </a:extLst>
          </p:cNvPr>
          <p:cNvSpPr/>
          <p:nvPr/>
        </p:nvSpPr>
        <p:spPr>
          <a:xfrm>
            <a:off x="8080987" y="3590593"/>
            <a:ext cx="889151" cy="155361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4DE225F8-6780-8D18-6DC9-76D13BA6DDA0}"/>
              </a:ext>
            </a:extLst>
          </p:cNvPr>
          <p:cNvSpPr/>
          <p:nvPr/>
        </p:nvSpPr>
        <p:spPr>
          <a:xfrm>
            <a:off x="8080987" y="3431956"/>
            <a:ext cx="889151" cy="155361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DCFF2DF3-535E-EB3E-015D-3E5F7D9C386D}"/>
              </a:ext>
            </a:extLst>
          </p:cNvPr>
          <p:cNvSpPr/>
          <p:nvPr/>
        </p:nvSpPr>
        <p:spPr>
          <a:xfrm>
            <a:off x="8080986" y="3275115"/>
            <a:ext cx="889151" cy="155361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BE3424C2-872D-06D9-FB82-C3828E3F3A2E}"/>
              </a:ext>
            </a:extLst>
          </p:cNvPr>
          <p:cNvSpPr/>
          <p:nvPr/>
        </p:nvSpPr>
        <p:spPr>
          <a:xfrm>
            <a:off x="8080986" y="4365687"/>
            <a:ext cx="889151" cy="155361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E1047D50-F682-E826-FF78-2611DC92FDF7}"/>
              </a:ext>
            </a:extLst>
          </p:cNvPr>
          <p:cNvSpPr/>
          <p:nvPr/>
        </p:nvSpPr>
        <p:spPr>
          <a:xfrm>
            <a:off x="8080985" y="4208846"/>
            <a:ext cx="889151" cy="155361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26F5449D-2D29-B906-B771-CD5B60443BB2}"/>
              </a:ext>
            </a:extLst>
          </p:cNvPr>
          <p:cNvSpPr/>
          <p:nvPr/>
        </p:nvSpPr>
        <p:spPr>
          <a:xfrm>
            <a:off x="8080985" y="4050209"/>
            <a:ext cx="889151" cy="155361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7B4E4288-E716-806F-03D0-81907204FCCD}"/>
              </a:ext>
            </a:extLst>
          </p:cNvPr>
          <p:cNvSpPr/>
          <p:nvPr/>
        </p:nvSpPr>
        <p:spPr>
          <a:xfrm>
            <a:off x="8080984" y="3893368"/>
            <a:ext cx="889151" cy="155361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Left Brace 71">
            <a:extLst>
              <a:ext uri="{FF2B5EF4-FFF2-40B4-BE49-F238E27FC236}">
                <a16:creationId xmlns:a16="http://schemas.microsoft.com/office/drawing/2014/main" id="{10DC1735-45FE-0690-3650-F4882AE6FAAC}"/>
              </a:ext>
            </a:extLst>
          </p:cNvPr>
          <p:cNvSpPr/>
          <p:nvPr/>
        </p:nvSpPr>
        <p:spPr>
          <a:xfrm>
            <a:off x="7783083" y="3912473"/>
            <a:ext cx="153736" cy="62768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Left Brace 72">
            <a:extLst>
              <a:ext uri="{FF2B5EF4-FFF2-40B4-BE49-F238E27FC236}">
                <a16:creationId xmlns:a16="http://schemas.microsoft.com/office/drawing/2014/main" id="{8AB9A05A-9767-E5A3-ACB5-76952719DB7E}"/>
              </a:ext>
            </a:extLst>
          </p:cNvPr>
          <p:cNvSpPr/>
          <p:nvPr/>
        </p:nvSpPr>
        <p:spPr>
          <a:xfrm>
            <a:off x="7776847" y="3294220"/>
            <a:ext cx="161169" cy="586194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31A9C8E9-F5CA-BAD7-5849-7553E8339C30}"/>
              </a:ext>
            </a:extLst>
          </p:cNvPr>
          <p:cNvSpPr/>
          <p:nvPr/>
        </p:nvSpPr>
        <p:spPr>
          <a:xfrm>
            <a:off x="8080986" y="4985929"/>
            <a:ext cx="889151" cy="155361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9ABF12E0-E5AF-0141-431E-0495A3A7000E}"/>
              </a:ext>
            </a:extLst>
          </p:cNvPr>
          <p:cNvSpPr/>
          <p:nvPr/>
        </p:nvSpPr>
        <p:spPr>
          <a:xfrm>
            <a:off x="8080985" y="4838515"/>
            <a:ext cx="889151" cy="155361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D059C5F3-18DE-E3BF-0916-6FFE4C3C5FB0}"/>
              </a:ext>
            </a:extLst>
          </p:cNvPr>
          <p:cNvSpPr/>
          <p:nvPr/>
        </p:nvSpPr>
        <p:spPr>
          <a:xfrm>
            <a:off x="8080985" y="4679878"/>
            <a:ext cx="889151" cy="155361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507C4CEE-7036-E5BC-2BF8-2BF01C812EE4}"/>
              </a:ext>
            </a:extLst>
          </p:cNvPr>
          <p:cNvSpPr/>
          <p:nvPr/>
        </p:nvSpPr>
        <p:spPr>
          <a:xfrm>
            <a:off x="8080984" y="4523037"/>
            <a:ext cx="889151" cy="155361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Left Brace 77">
            <a:extLst>
              <a:ext uri="{FF2B5EF4-FFF2-40B4-BE49-F238E27FC236}">
                <a16:creationId xmlns:a16="http://schemas.microsoft.com/office/drawing/2014/main" id="{42234B24-7285-7328-9A40-FDEACB0E0AD4}"/>
              </a:ext>
            </a:extLst>
          </p:cNvPr>
          <p:cNvSpPr/>
          <p:nvPr/>
        </p:nvSpPr>
        <p:spPr>
          <a:xfrm>
            <a:off x="7776845" y="4542142"/>
            <a:ext cx="161169" cy="586194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9" name="Straight Arrow Connector 78">
            <a:extLst>
              <a:ext uri="{FF2B5EF4-FFF2-40B4-BE49-F238E27FC236}">
                <a16:creationId xmlns:a16="http://schemas.microsoft.com/office/drawing/2014/main" id="{A449A321-6150-B09A-7619-992CB20B87F7}"/>
              </a:ext>
            </a:extLst>
          </p:cNvPr>
          <p:cNvCxnSpPr>
            <a:cxnSpLocks/>
          </p:cNvCxnSpPr>
          <p:nvPr/>
        </p:nvCxnSpPr>
        <p:spPr>
          <a:xfrm flipH="1">
            <a:off x="4955858" y="2876218"/>
            <a:ext cx="1617146" cy="38509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Arrow Connector 79">
            <a:extLst>
              <a:ext uri="{FF2B5EF4-FFF2-40B4-BE49-F238E27FC236}">
                <a16:creationId xmlns:a16="http://schemas.microsoft.com/office/drawing/2014/main" id="{856D3550-5C1A-66D4-062C-ABF1A748B171}"/>
              </a:ext>
            </a:extLst>
          </p:cNvPr>
          <p:cNvCxnSpPr>
            <a:cxnSpLocks/>
          </p:cNvCxnSpPr>
          <p:nvPr/>
        </p:nvCxnSpPr>
        <p:spPr>
          <a:xfrm>
            <a:off x="6715974" y="2900861"/>
            <a:ext cx="1640595" cy="38825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TextBox 80">
            <a:extLst>
              <a:ext uri="{FF2B5EF4-FFF2-40B4-BE49-F238E27FC236}">
                <a16:creationId xmlns:a16="http://schemas.microsoft.com/office/drawing/2014/main" id="{2EA63895-5D6D-AAF3-C77C-BC730B795D98}"/>
              </a:ext>
            </a:extLst>
          </p:cNvPr>
          <p:cNvSpPr txBox="1"/>
          <p:nvPr/>
        </p:nvSpPr>
        <p:spPr>
          <a:xfrm>
            <a:off x="4653485" y="2657869"/>
            <a:ext cx="4110263" cy="239716"/>
          </a:xfrm>
          <a:prstGeom prst="rect">
            <a:avLst/>
          </a:prstGeom>
          <a:noFill/>
        </p:spPr>
        <p:txBody>
          <a:bodyPr wrap="none" lIns="91440" tIns="45720" rIns="91440" rtlCol="0" anchor="t">
            <a:noAutofit/>
          </a:bodyPr>
          <a:lstStyle/>
          <a:p>
            <a:r>
              <a:rPr lang="en-US" sz="900" dirty="0">
                <a:solidFill>
                  <a:schemeClr val="tx1"/>
                </a:solidFill>
              </a:rPr>
              <a:t>The two TB PPDUs have the same BW values with different channel puncture.</a:t>
            </a:r>
          </a:p>
        </p:txBody>
      </p:sp>
    </p:spTree>
    <p:extLst>
      <p:ext uri="{BB962C8B-B14F-4D97-AF65-F5344CB8AC3E}">
        <p14:creationId xmlns:p14="http://schemas.microsoft.com/office/powerpoint/2010/main" val="14581135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" y="609598"/>
            <a:ext cx="9105900" cy="623501"/>
          </a:xfrm>
        </p:spPr>
        <p:txBody>
          <a:bodyPr/>
          <a:lstStyle/>
          <a:p>
            <a:r>
              <a:rPr lang="en-US" sz="2800" dirty="0"/>
              <a:t>Dynamic BW Negotiation by using non-primary Subchannel</a:t>
            </a:r>
            <a:endParaRPr lang="en-US" sz="2800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478" y="1346383"/>
            <a:ext cx="9144000" cy="2491239"/>
          </a:xfrm>
        </p:spPr>
        <p:txBody>
          <a:bodyPr/>
          <a:lstStyle/>
          <a:p>
            <a:r>
              <a:rPr lang="en-US" sz="1600" dirty="0"/>
              <a:t>When an AP and a STA switch to non-primary 20MHz channel and do the dynamic BW negotiation for multiple non-primary subchannels, the clarification about how to select the narrower BW should be added.</a:t>
            </a:r>
          </a:p>
          <a:p>
            <a:r>
              <a:rPr lang="en-US" sz="1600" dirty="0"/>
              <a:t>Option 1:</a:t>
            </a:r>
          </a:p>
          <a:p>
            <a:pPr lvl="1"/>
            <a:r>
              <a:rPr lang="en-US" sz="1200" dirty="0"/>
              <a:t>The single non-primary subchannel is used when the primary subchannel is not covered, or the dynamic BW negotiation is disallowed when the primary subchannel is not covered.</a:t>
            </a:r>
          </a:p>
          <a:p>
            <a:pPr lvl="2"/>
            <a:r>
              <a:rPr lang="en-US" sz="1000" dirty="0"/>
              <a:t>The simple solution is that 11bn only allows one non-primary subchannel.</a:t>
            </a:r>
          </a:p>
          <a:p>
            <a:r>
              <a:rPr lang="en-US" sz="1600" dirty="0"/>
              <a:t>Option 2:</a:t>
            </a:r>
          </a:p>
          <a:p>
            <a:pPr lvl="1"/>
            <a:r>
              <a:rPr lang="en-US" sz="1200" dirty="0"/>
              <a:t>The different priority of non-primary subchannels are defined, and the narrower BW of dynamic BW negotiation is given to the high priority non-primary subchannel.</a:t>
            </a:r>
          </a:p>
          <a:p>
            <a:endParaRPr lang="en-US" sz="1800" dirty="0"/>
          </a:p>
          <a:p>
            <a:pPr lvl="1"/>
            <a:endParaRPr lang="en-US" sz="1600" dirty="0"/>
          </a:p>
          <a:p>
            <a:pPr marL="457200" lvl="1" indent="0">
              <a:buNone/>
            </a:pPr>
            <a:endParaRPr lang="en-US" sz="12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5157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08/21/2023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06032" y="6475413"/>
            <a:ext cx="1437893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Liwen Chu et al (NXP)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99EAC9A-C73A-A286-E8C4-5356A3F496CE}"/>
              </a:ext>
            </a:extLst>
          </p:cNvPr>
          <p:cNvSpPr/>
          <p:nvPr/>
        </p:nvSpPr>
        <p:spPr>
          <a:xfrm>
            <a:off x="1203846" y="5505287"/>
            <a:ext cx="1118587" cy="155361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E2B457C-17B7-D577-C4C1-A928B86D817C}"/>
              </a:ext>
            </a:extLst>
          </p:cNvPr>
          <p:cNvSpPr/>
          <p:nvPr/>
        </p:nvSpPr>
        <p:spPr>
          <a:xfrm>
            <a:off x="1203845" y="5357873"/>
            <a:ext cx="1118587" cy="155361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C7D74EC-0B4B-59B4-424C-03AD5ACF6E82}"/>
              </a:ext>
            </a:extLst>
          </p:cNvPr>
          <p:cNvSpPr/>
          <p:nvPr/>
        </p:nvSpPr>
        <p:spPr>
          <a:xfrm>
            <a:off x="1203845" y="5199236"/>
            <a:ext cx="1118587" cy="155361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0063FCF-D85D-7246-91E9-025AA1845350}"/>
              </a:ext>
            </a:extLst>
          </p:cNvPr>
          <p:cNvSpPr/>
          <p:nvPr/>
        </p:nvSpPr>
        <p:spPr>
          <a:xfrm>
            <a:off x="1203844" y="5042395"/>
            <a:ext cx="1118587" cy="155361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0EEC0FE-48ED-086A-CCAD-B53A77BA48D8}"/>
              </a:ext>
            </a:extLst>
          </p:cNvPr>
          <p:cNvSpPr/>
          <p:nvPr/>
        </p:nvSpPr>
        <p:spPr>
          <a:xfrm>
            <a:off x="1203844" y="6132967"/>
            <a:ext cx="1118587" cy="155361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D5D1064-A259-4EE7-BC5D-763ABF988EE4}"/>
              </a:ext>
            </a:extLst>
          </p:cNvPr>
          <p:cNvSpPr/>
          <p:nvPr/>
        </p:nvSpPr>
        <p:spPr>
          <a:xfrm>
            <a:off x="1203843" y="5976126"/>
            <a:ext cx="1118587" cy="155361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04E1775-F59F-C703-0236-A90A98478F7F}"/>
              </a:ext>
            </a:extLst>
          </p:cNvPr>
          <p:cNvSpPr/>
          <p:nvPr/>
        </p:nvSpPr>
        <p:spPr>
          <a:xfrm>
            <a:off x="1203843" y="5817489"/>
            <a:ext cx="1118587" cy="155361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2F41B22-1DE5-C014-D96C-4381710EA44C}"/>
              </a:ext>
            </a:extLst>
          </p:cNvPr>
          <p:cNvSpPr/>
          <p:nvPr/>
        </p:nvSpPr>
        <p:spPr>
          <a:xfrm>
            <a:off x="1203842" y="5660648"/>
            <a:ext cx="1118587" cy="155361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F63886B3-951F-866C-8834-032227062D93}"/>
              </a:ext>
            </a:extLst>
          </p:cNvPr>
          <p:cNvSpPr/>
          <p:nvPr/>
        </p:nvSpPr>
        <p:spPr>
          <a:xfrm>
            <a:off x="1203844" y="4264966"/>
            <a:ext cx="1118587" cy="155361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71A6D768-D7F6-611B-726C-7627F7EB4B10}"/>
              </a:ext>
            </a:extLst>
          </p:cNvPr>
          <p:cNvSpPr/>
          <p:nvPr/>
        </p:nvSpPr>
        <p:spPr>
          <a:xfrm>
            <a:off x="1203843" y="4117552"/>
            <a:ext cx="1118587" cy="155361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ED3D071A-CBD6-FB6D-8623-B1D9908E10BC}"/>
              </a:ext>
            </a:extLst>
          </p:cNvPr>
          <p:cNvSpPr/>
          <p:nvPr/>
        </p:nvSpPr>
        <p:spPr>
          <a:xfrm>
            <a:off x="1203843" y="3958915"/>
            <a:ext cx="1118587" cy="155361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B6E746E6-EBC1-8685-B93C-F3E9BE00D42B}"/>
              </a:ext>
            </a:extLst>
          </p:cNvPr>
          <p:cNvSpPr/>
          <p:nvPr/>
        </p:nvSpPr>
        <p:spPr>
          <a:xfrm>
            <a:off x="1203842" y="3802074"/>
            <a:ext cx="1118587" cy="155361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50B7CDC2-88EF-4261-C76F-BFEFBE63FB74}"/>
              </a:ext>
            </a:extLst>
          </p:cNvPr>
          <p:cNvSpPr/>
          <p:nvPr/>
        </p:nvSpPr>
        <p:spPr>
          <a:xfrm>
            <a:off x="1203842" y="4892646"/>
            <a:ext cx="1118587" cy="155361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6D3E86C8-A1AF-6953-0731-EC309990989E}"/>
              </a:ext>
            </a:extLst>
          </p:cNvPr>
          <p:cNvSpPr/>
          <p:nvPr/>
        </p:nvSpPr>
        <p:spPr>
          <a:xfrm>
            <a:off x="1203841" y="4735805"/>
            <a:ext cx="1118587" cy="155361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48ECB919-CC9B-71EF-5EAD-4875D953F7FE}"/>
              </a:ext>
            </a:extLst>
          </p:cNvPr>
          <p:cNvSpPr/>
          <p:nvPr/>
        </p:nvSpPr>
        <p:spPr>
          <a:xfrm>
            <a:off x="1203841" y="4577168"/>
            <a:ext cx="1118587" cy="155361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2858A426-44B6-46F4-E6C9-D592E30921C2}"/>
              </a:ext>
            </a:extLst>
          </p:cNvPr>
          <p:cNvSpPr/>
          <p:nvPr/>
        </p:nvSpPr>
        <p:spPr>
          <a:xfrm>
            <a:off x="1203840" y="4420327"/>
            <a:ext cx="1118587" cy="155361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2D49F553-7055-A57B-E229-ECCA9DD71713}"/>
              </a:ext>
            </a:extLst>
          </p:cNvPr>
          <p:cNvCxnSpPr/>
          <p:nvPr/>
        </p:nvCxnSpPr>
        <p:spPr>
          <a:xfrm flipH="1">
            <a:off x="2366363" y="6259685"/>
            <a:ext cx="31108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2F462340-CBD4-F1DF-BB10-7F498AF26612}"/>
              </a:ext>
            </a:extLst>
          </p:cNvPr>
          <p:cNvSpPr txBox="1"/>
          <p:nvPr/>
        </p:nvSpPr>
        <p:spPr>
          <a:xfrm>
            <a:off x="2439409" y="6107227"/>
            <a:ext cx="888742" cy="310311"/>
          </a:xfrm>
          <a:prstGeom prst="rect">
            <a:avLst/>
          </a:prstGeom>
          <a:noFill/>
        </p:spPr>
        <p:txBody>
          <a:bodyPr wrap="none" lIns="91440" tIns="45720" rIns="91440" rtlCol="0" anchor="t">
            <a:noAutofit/>
          </a:bodyPr>
          <a:lstStyle/>
          <a:p>
            <a:r>
              <a:rPr lang="en-US" sz="900" dirty="0">
                <a:solidFill>
                  <a:schemeClr val="tx1"/>
                </a:solidFill>
              </a:rPr>
              <a:t>Primary 20MHz </a:t>
            </a:r>
          </a:p>
          <a:p>
            <a:r>
              <a:rPr lang="en-US" sz="900" dirty="0">
                <a:solidFill>
                  <a:schemeClr val="tx1"/>
                </a:solidFill>
              </a:rPr>
              <a:t>channel </a:t>
            </a:r>
          </a:p>
          <a:p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25" name="Left Brace 24">
            <a:extLst>
              <a:ext uri="{FF2B5EF4-FFF2-40B4-BE49-F238E27FC236}">
                <a16:creationId xmlns:a16="http://schemas.microsoft.com/office/drawing/2014/main" id="{D498822D-EBE2-6C9D-CA17-64CECF5E17FC}"/>
              </a:ext>
            </a:extLst>
          </p:cNvPr>
          <p:cNvSpPr/>
          <p:nvPr/>
        </p:nvSpPr>
        <p:spPr>
          <a:xfrm>
            <a:off x="966504" y="5679503"/>
            <a:ext cx="193406" cy="62768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Left Brace 25">
            <a:extLst>
              <a:ext uri="{FF2B5EF4-FFF2-40B4-BE49-F238E27FC236}">
                <a16:creationId xmlns:a16="http://schemas.microsoft.com/office/drawing/2014/main" id="{028F63A7-CDE7-6063-4551-83411C770314}"/>
              </a:ext>
            </a:extLst>
          </p:cNvPr>
          <p:cNvSpPr/>
          <p:nvPr/>
        </p:nvSpPr>
        <p:spPr>
          <a:xfrm>
            <a:off x="960269" y="5080066"/>
            <a:ext cx="193405" cy="567378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Left Brace 26">
            <a:extLst>
              <a:ext uri="{FF2B5EF4-FFF2-40B4-BE49-F238E27FC236}">
                <a16:creationId xmlns:a16="http://schemas.microsoft.com/office/drawing/2014/main" id="{A38EBDDF-D91A-2B12-907C-A8C2B1940F9F}"/>
              </a:ext>
            </a:extLst>
          </p:cNvPr>
          <p:cNvSpPr/>
          <p:nvPr/>
        </p:nvSpPr>
        <p:spPr>
          <a:xfrm>
            <a:off x="957152" y="4420327"/>
            <a:ext cx="193406" cy="62768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Left Brace 27">
            <a:extLst>
              <a:ext uri="{FF2B5EF4-FFF2-40B4-BE49-F238E27FC236}">
                <a16:creationId xmlns:a16="http://schemas.microsoft.com/office/drawing/2014/main" id="{16E10A26-F631-CE94-4208-80179373E80D}"/>
              </a:ext>
            </a:extLst>
          </p:cNvPr>
          <p:cNvSpPr/>
          <p:nvPr/>
        </p:nvSpPr>
        <p:spPr>
          <a:xfrm>
            <a:off x="950916" y="3802074"/>
            <a:ext cx="202757" cy="586194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395D57E1-68AF-62C9-EC81-814E0A068BD3}"/>
              </a:ext>
            </a:extLst>
          </p:cNvPr>
          <p:cNvSpPr txBox="1"/>
          <p:nvPr/>
        </p:nvSpPr>
        <p:spPr>
          <a:xfrm>
            <a:off x="19958" y="5832248"/>
            <a:ext cx="1395168" cy="512619"/>
          </a:xfrm>
          <a:prstGeom prst="rect">
            <a:avLst/>
          </a:prstGeom>
          <a:noFill/>
        </p:spPr>
        <p:txBody>
          <a:bodyPr wrap="none" lIns="91440" tIns="45720" rIns="91440" rtlCol="0" anchor="t">
            <a:noAutofit/>
          </a:bodyPr>
          <a:lstStyle/>
          <a:p>
            <a:r>
              <a:rPr lang="en-US" sz="900" dirty="0">
                <a:solidFill>
                  <a:schemeClr val="tx1"/>
                </a:solidFill>
              </a:rPr>
              <a:t>80MHZ channel 1 </a:t>
            </a:r>
          </a:p>
          <a:p>
            <a:r>
              <a:rPr lang="en-US" sz="900" dirty="0">
                <a:solidFill>
                  <a:schemeClr val="tx1"/>
                </a:solidFill>
              </a:rPr>
              <a:t>(</a:t>
            </a:r>
            <a:r>
              <a:rPr lang="en-US" sz="900" dirty="0"/>
              <a:t>subchannel1</a:t>
            </a:r>
            <a:r>
              <a:rPr lang="en-US" sz="900" dirty="0">
                <a:solidFill>
                  <a:schemeClr val="tx1"/>
                </a:solidFill>
              </a:rPr>
              <a:t>)</a:t>
            </a:r>
          </a:p>
          <a:p>
            <a:r>
              <a:rPr lang="en-US" sz="900" dirty="0">
                <a:solidFill>
                  <a:schemeClr val="tx1"/>
                </a:solidFill>
              </a:rPr>
              <a:t>(primary </a:t>
            </a:r>
            <a:r>
              <a:rPr lang="en-US" sz="900" dirty="0"/>
              <a:t>sub</a:t>
            </a:r>
            <a:r>
              <a:rPr lang="en-US" sz="900" dirty="0">
                <a:solidFill>
                  <a:schemeClr val="tx1"/>
                </a:solidFill>
              </a:rPr>
              <a:t>channel)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3CEEFED5-7167-A565-45E6-F0202F16D328}"/>
              </a:ext>
            </a:extLst>
          </p:cNvPr>
          <p:cNvSpPr txBox="1"/>
          <p:nvPr/>
        </p:nvSpPr>
        <p:spPr>
          <a:xfrm>
            <a:off x="54154" y="5254318"/>
            <a:ext cx="1395168" cy="377687"/>
          </a:xfrm>
          <a:prstGeom prst="rect">
            <a:avLst/>
          </a:prstGeom>
          <a:noFill/>
        </p:spPr>
        <p:txBody>
          <a:bodyPr wrap="none" lIns="91440" tIns="45720" rIns="91440" rtlCol="0" anchor="t">
            <a:noAutofit/>
          </a:bodyPr>
          <a:lstStyle/>
          <a:p>
            <a:r>
              <a:rPr lang="en-US" sz="900" dirty="0">
                <a:solidFill>
                  <a:schemeClr val="tx1"/>
                </a:solidFill>
              </a:rPr>
              <a:t>80MHZ channel 2</a:t>
            </a:r>
          </a:p>
          <a:p>
            <a:r>
              <a:rPr lang="en-US" sz="900" dirty="0">
                <a:solidFill>
                  <a:schemeClr val="tx1"/>
                </a:solidFill>
              </a:rPr>
              <a:t>(</a:t>
            </a:r>
            <a:r>
              <a:rPr lang="en-US" sz="900" dirty="0"/>
              <a:t>subchannel2</a:t>
            </a:r>
            <a:r>
              <a:rPr lang="en-US" sz="900" dirty="0">
                <a:solidFill>
                  <a:schemeClr val="tx1"/>
                </a:solidFill>
              </a:rPr>
              <a:t>)</a:t>
            </a:r>
          </a:p>
          <a:p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C81D6DC8-183C-B556-48B3-20DE4319D337}"/>
              </a:ext>
            </a:extLst>
          </p:cNvPr>
          <p:cNvSpPr txBox="1"/>
          <p:nvPr/>
        </p:nvSpPr>
        <p:spPr>
          <a:xfrm>
            <a:off x="32416" y="4618987"/>
            <a:ext cx="1395168" cy="364226"/>
          </a:xfrm>
          <a:prstGeom prst="rect">
            <a:avLst/>
          </a:prstGeom>
          <a:noFill/>
        </p:spPr>
        <p:txBody>
          <a:bodyPr wrap="none" lIns="91440" tIns="45720" rIns="91440" rtlCol="0" anchor="t">
            <a:noAutofit/>
          </a:bodyPr>
          <a:lstStyle/>
          <a:p>
            <a:r>
              <a:rPr lang="en-US" sz="900" dirty="0">
                <a:solidFill>
                  <a:schemeClr val="tx1"/>
                </a:solidFill>
              </a:rPr>
              <a:t>80MHZ channel 3</a:t>
            </a:r>
          </a:p>
          <a:p>
            <a:r>
              <a:rPr lang="en-US" sz="900" dirty="0">
                <a:solidFill>
                  <a:schemeClr val="tx1"/>
                </a:solidFill>
              </a:rPr>
              <a:t>(</a:t>
            </a:r>
            <a:r>
              <a:rPr lang="en-US" sz="900" dirty="0"/>
              <a:t>subchannel3</a:t>
            </a:r>
            <a:r>
              <a:rPr lang="en-US" sz="900" dirty="0">
                <a:solidFill>
                  <a:schemeClr val="tx1"/>
                </a:solidFill>
              </a:rPr>
              <a:t>)</a:t>
            </a:r>
          </a:p>
          <a:p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BBA59C99-EC6C-FE00-E540-2FAC2D5DA6B0}"/>
              </a:ext>
            </a:extLst>
          </p:cNvPr>
          <p:cNvSpPr txBox="1"/>
          <p:nvPr/>
        </p:nvSpPr>
        <p:spPr>
          <a:xfrm>
            <a:off x="32416" y="3983656"/>
            <a:ext cx="1395168" cy="436671"/>
          </a:xfrm>
          <a:prstGeom prst="rect">
            <a:avLst/>
          </a:prstGeom>
          <a:noFill/>
        </p:spPr>
        <p:txBody>
          <a:bodyPr wrap="none" lIns="91440" tIns="45720" rIns="91440" rtlCol="0" anchor="t">
            <a:noAutofit/>
          </a:bodyPr>
          <a:lstStyle/>
          <a:p>
            <a:r>
              <a:rPr lang="en-US" sz="900" dirty="0">
                <a:solidFill>
                  <a:schemeClr val="tx1"/>
                </a:solidFill>
              </a:rPr>
              <a:t>80MHZ channel 4</a:t>
            </a:r>
          </a:p>
          <a:p>
            <a:r>
              <a:rPr lang="en-US" sz="900" dirty="0">
                <a:solidFill>
                  <a:schemeClr val="tx1"/>
                </a:solidFill>
              </a:rPr>
              <a:t>(</a:t>
            </a:r>
            <a:r>
              <a:rPr lang="en-US" sz="900" dirty="0"/>
              <a:t>subchannel4</a:t>
            </a:r>
            <a:r>
              <a:rPr lang="en-US" sz="900" dirty="0">
                <a:solidFill>
                  <a:schemeClr val="tx1"/>
                </a:solidFill>
              </a:rPr>
              <a:t>)</a:t>
            </a:r>
          </a:p>
          <a:p>
            <a:endParaRPr lang="en-US" sz="900" dirty="0">
              <a:solidFill>
                <a:schemeClr val="tx1"/>
              </a:solidFill>
            </a:endParaRPr>
          </a:p>
        </p:txBody>
      </p: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4160A414-BD4C-DD84-A099-B06F7E4E294C}"/>
              </a:ext>
            </a:extLst>
          </p:cNvPr>
          <p:cNvCxnSpPr/>
          <p:nvPr/>
        </p:nvCxnSpPr>
        <p:spPr>
          <a:xfrm flipH="1">
            <a:off x="2366363" y="5397484"/>
            <a:ext cx="31108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>
            <a:extLst>
              <a:ext uri="{FF2B5EF4-FFF2-40B4-BE49-F238E27FC236}">
                <a16:creationId xmlns:a16="http://schemas.microsoft.com/office/drawing/2014/main" id="{E1A8C29E-89CE-E044-EC4A-19360A8E3D9E}"/>
              </a:ext>
            </a:extLst>
          </p:cNvPr>
          <p:cNvSpPr txBox="1"/>
          <p:nvPr/>
        </p:nvSpPr>
        <p:spPr>
          <a:xfrm>
            <a:off x="2455735" y="5268199"/>
            <a:ext cx="888742" cy="344673"/>
          </a:xfrm>
          <a:prstGeom prst="rect">
            <a:avLst/>
          </a:prstGeom>
          <a:noFill/>
        </p:spPr>
        <p:txBody>
          <a:bodyPr wrap="none" lIns="91440" tIns="45720" rIns="91440" rtlCol="0" anchor="t">
            <a:noAutofit/>
          </a:bodyPr>
          <a:lstStyle/>
          <a:p>
            <a:r>
              <a:rPr lang="en-US" sz="900" dirty="0">
                <a:solidFill>
                  <a:schemeClr val="tx1"/>
                </a:solidFill>
              </a:rPr>
              <a:t>Backoff 20MHz </a:t>
            </a:r>
          </a:p>
          <a:p>
            <a:r>
              <a:rPr lang="en-US" sz="900" dirty="0">
                <a:solidFill>
                  <a:schemeClr val="tx1"/>
                </a:solidFill>
              </a:rPr>
              <a:t>channel 2</a:t>
            </a:r>
          </a:p>
        </p:txBody>
      </p: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46012FEA-7F4E-B391-D58E-6DDBECDD7EF0}"/>
              </a:ext>
            </a:extLst>
          </p:cNvPr>
          <p:cNvCxnSpPr/>
          <p:nvPr/>
        </p:nvCxnSpPr>
        <p:spPr>
          <a:xfrm flipH="1">
            <a:off x="2344173" y="4983684"/>
            <a:ext cx="31108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>
            <a:extLst>
              <a:ext uri="{FF2B5EF4-FFF2-40B4-BE49-F238E27FC236}">
                <a16:creationId xmlns:a16="http://schemas.microsoft.com/office/drawing/2014/main" id="{D2941BF6-66A5-9B8D-A227-FDF81ABD346D}"/>
              </a:ext>
            </a:extLst>
          </p:cNvPr>
          <p:cNvSpPr txBox="1"/>
          <p:nvPr/>
        </p:nvSpPr>
        <p:spPr>
          <a:xfrm>
            <a:off x="2412579" y="4857470"/>
            <a:ext cx="941971" cy="340283"/>
          </a:xfrm>
          <a:prstGeom prst="rect">
            <a:avLst/>
          </a:prstGeom>
          <a:noFill/>
        </p:spPr>
        <p:txBody>
          <a:bodyPr wrap="none" lIns="91440" tIns="45720" rIns="91440" rtlCol="0" anchor="t">
            <a:noAutofit/>
          </a:bodyPr>
          <a:lstStyle/>
          <a:p>
            <a:r>
              <a:rPr lang="en-US" sz="900" dirty="0">
                <a:solidFill>
                  <a:schemeClr val="tx1"/>
                </a:solidFill>
              </a:rPr>
              <a:t>Backoff 20MHz </a:t>
            </a:r>
          </a:p>
          <a:p>
            <a:r>
              <a:rPr lang="en-US" sz="900" dirty="0">
                <a:solidFill>
                  <a:schemeClr val="tx1"/>
                </a:solidFill>
              </a:rPr>
              <a:t>channel 3</a:t>
            </a:r>
          </a:p>
        </p:txBody>
      </p: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F97CFFBF-06DD-611E-12A0-7B82D937211D}"/>
              </a:ext>
            </a:extLst>
          </p:cNvPr>
          <p:cNvCxnSpPr/>
          <p:nvPr/>
        </p:nvCxnSpPr>
        <p:spPr>
          <a:xfrm flipH="1">
            <a:off x="2350264" y="4043934"/>
            <a:ext cx="31108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>
            <a:extLst>
              <a:ext uri="{FF2B5EF4-FFF2-40B4-BE49-F238E27FC236}">
                <a16:creationId xmlns:a16="http://schemas.microsoft.com/office/drawing/2014/main" id="{9C3E8A29-9F21-AFDB-6430-3F7F0390D857}"/>
              </a:ext>
            </a:extLst>
          </p:cNvPr>
          <p:cNvSpPr txBox="1"/>
          <p:nvPr/>
        </p:nvSpPr>
        <p:spPr>
          <a:xfrm>
            <a:off x="2465399" y="3922437"/>
            <a:ext cx="917903" cy="326271"/>
          </a:xfrm>
          <a:prstGeom prst="rect">
            <a:avLst/>
          </a:prstGeom>
          <a:noFill/>
        </p:spPr>
        <p:txBody>
          <a:bodyPr wrap="none" lIns="91440" tIns="45720" rIns="91440" rtlCol="0" anchor="t">
            <a:noAutofit/>
          </a:bodyPr>
          <a:lstStyle/>
          <a:p>
            <a:r>
              <a:rPr lang="en-US" sz="900" dirty="0">
                <a:solidFill>
                  <a:schemeClr val="tx1"/>
                </a:solidFill>
              </a:rPr>
              <a:t>Backoff 20MHz </a:t>
            </a:r>
          </a:p>
          <a:p>
            <a:r>
              <a:rPr lang="en-US" sz="900" dirty="0">
                <a:solidFill>
                  <a:schemeClr val="tx1"/>
                </a:solidFill>
              </a:rPr>
              <a:t>channel 4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219BDC6C-55B0-0809-F100-39F82025428F}"/>
              </a:ext>
            </a:extLst>
          </p:cNvPr>
          <p:cNvSpPr txBox="1"/>
          <p:nvPr/>
        </p:nvSpPr>
        <p:spPr>
          <a:xfrm>
            <a:off x="1104547" y="6250018"/>
            <a:ext cx="1395168" cy="226982"/>
          </a:xfrm>
          <a:prstGeom prst="rect">
            <a:avLst/>
          </a:prstGeom>
          <a:noFill/>
        </p:spPr>
        <p:txBody>
          <a:bodyPr wrap="none" lIns="91440" tIns="45720" rIns="91440" rtlCol="0" anchor="t">
            <a:noAutofit/>
          </a:bodyPr>
          <a:lstStyle/>
          <a:p>
            <a:r>
              <a:rPr lang="en-US" sz="900" dirty="0">
                <a:solidFill>
                  <a:schemeClr val="tx1"/>
                </a:solidFill>
              </a:rPr>
              <a:t>BSS operating channel</a:t>
            </a: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2069EE99-549C-5183-FD01-3972231E1C3B}"/>
              </a:ext>
            </a:extLst>
          </p:cNvPr>
          <p:cNvSpPr/>
          <p:nvPr/>
        </p:nvSpPr>
        <p:spPr>
          <a:xfrm>
            <a:off x="5561941" y="4273702"/>
            <a:ext cx="889151" cy="155361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CAE7BFA5-425C-537E-8352-9452BA2A3950}"/>
              </a:ext>
            </a:extLst>
          </p:cNvPr>
          <p:cNvSpPr/>
          <p:nvPr/>
        </p:nvSpPr>
        <p:spPr>
          <a:xfrm>
            <a:off x="5561940" y="4126288"/>
            <a:ext cx="889151" cy="155361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4DE225F8-6780-8D18-6DC9-76D13BA6DDA0}"/>
              </a:ext>
            </a:extLst>
          </p:cNvPr>
          <p:cNvSpPr/>
          <p:nvPr/>
        </p:nvSpPr>
        <p:spPr>
          <a:xfrm>
            <a:off x="5561940" y="3967651"/>
            <a:ext cx="889151" cy="155361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DCFF2DF3-535E-EB3E-015D-3E5F7D9C386D}"/>
              </a:ext>
            </a:extLst>
          </p:cNvPr>
          <p:cNvSpPr/>
          <p:nvPr/>
        </p:nvSpPr>
        <p:spPr>
          <a:xfrm>
            <a:off x="5561939" y="3810810"/>
            <a:ext cx="889151" cy="155361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BE3424C2-872D-06D9-FB82-C3828E3F3A2E}"/>
              </a:ext>
            </a:extLst>
          </p:cNvPr>
          <p:cNvSpPr/>
          <p:nvPr/>
        </p:nvSpPr>
        <p:spPr>
          <a:xfrm>
            <a:off x="5561939" y="4901382"/>
            <a:ext cx="889151" cy="155361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E1047D50-F682-E826-FF78-2611DC92FDF7}"/>
              </a:ext>
            </a:extLst>
          </p:cNvPr>
          <p:cNvSpPr/>
          <p:nvPr/>
        </p:nvSpPr>
        <p:spPr>
          <a:xfrm>
            <a:off x="5561938" y="4744541"/>
            <a:ext cx="889151" cy="155361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26F5449D-2D29-B906-B771-CD5B60443BB2}"/>
              </a:ext>
            </a:extLst>
          </p:cNvPr>
          <p:cNvSpPr/>
          <p:nvPr/>
        </p:nvSpPr>
        <p:spPr>
          <a:xfrm>
            <a:off x="5561938" y="4585904"/>
            <a:ext cx="889151" cy="155361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7B4E4288-E716-806F-03D0-81907204FCCD}"/>
              </a:ext>
            </a:extLst>
          </p:cNvPr>
          <p:cNvSpPr/>
          <p:nvPr/>
        </p:nvSpPr>
        <p:spPr>
          <a:xfrm>
            <a:off x="5561937" y="4429063"/>
            <a:ext cx="889151" cy="155361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id="{290503CD-8634-F649-685A-97C681D4AE30}"/>
              </a:ext>
            </a:extLst>
          </p:cNvPr>
          <p:cNvSpPr/>
          <p:nvPr/>
        </p:nvSpPr>
        <p:spPr>
          <a:xfrm>
            <a:off x="6705602" y="4894214"/>
            <a:ext cx="889151" cy="155361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C559E44E-1CAB-5464-21F4-F7BB290AC51D}"/>
              </a:ext>
            </a:extLst>
          </p:cNvPr>
          <p:cNvSpPr/>
          <p:nvPr/>
        </p:nvSpPr>
        <p:spPr>
          <a:xfrm>
            <a:off x="6705601" y="4737373"/>
            <a:ext cx="889151" cy="155361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1DA9ED99-BE9B-304F-A141-8631BA042F73}"/>
              </a:ext>
            </a:extLst>
          </p:cNvPr>
          <p:cNvSpPr/>
          <p:nvPr/>
        </p:nvSpPr>
        <p:spPr>
          <a:xfrm>
            <a:off x="6705601" y="4578736"/>
            <a:ext cx="889151" cy="155361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19AAA629-EFB2-9B00-2BB4-620660875226}"/>
              </a:ext>
            </a:extLst>
          </p:cNvPr>
          <p:cNvSpPr/>
          <p:nvPr/>
        </p:nvSpPr>
        <p:spPr>
          <a:xfrm>
            <a:off x="6705600" y="4421895"/>
            <a:ext cx="889151" cy="155361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8086102D-F755-34AC-7321-7CE644B7ADFE}"/>
              </a:ext>
            </a:extLst>
          </p:cNvPr>
          <p:cNvSpPr txBox="1"/>
          <p:nvPr/>
        </p:nvSpPr>
        <p:spPr>
          <a:xfrm>
            <a:off x="5533185" y="5027611"/>
            <a:ext cx="917903" cy="326271"/>
          </a:xfrm>
          <a:prstGeom prst="rect">
            <a:avLst/>
          </a:prstGeom>
          <a:noFill/>
        </p:spPr>
        <p:txBody>
          <a:bodyPr wrap="none" lIns="91440" tIns="45720" rIns="91440" rtlCol="0" anchor="t">
            <a:noAutofit/>
          </a:bodyPr>
          <a:lstStyle/>
          <a:p>
            <a:r>
              <a:rPr lang="en-US" sz="900" dirty="0">
                <a:solidFill>
                  <a:schemeClr val="tx1"/>
                </a:solidFill>
              </a:rPr>
              <a:t>RTS</a:t>
            </a: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EEB16D49-6C22-9BDB-554E-2AD4599F524A}"/>
              </a:ext>
            </a:extLst>
          </p:cNvPr>
          <p:cNvSpPr txBox="1"/>
          <p:nvPr/>
        </p:nvSpPr>
        <p:spPr>
          <a:xfrm>
            <a:off x="6806086" y="5027519"/>
            <a:ext cx="788666" cy="231899"/>
          </a:xfrm>
          <a:prstGeom prst="rect">
            <a:avLst/>
          </a:prstGeom>
          <a:noFill/>
        </p:spPr>
        <p:txBody>
          <a:bodyPr wrap="none" lIns="91440" tIns="45720" rIns="91440" rtlCol="0" anchor="t">
            <a:noAutofit/>
          </a:bodyPr>
          <a:lstStyle/>
          <a:p>
            <a:r>
              <a:rPr lang="en-US" sz="900" dirty="0">
                <a:solidFill>
                  <a:schemeClr val="tx1"/>
                </a:solidFill>
              </a:rPr>
              <a:t>CTS</a:t>
            </a:r>
          </a:p>
        </p:txBody>
      </p:sp>
    </p:spTree>
    <p:extLst>
      <p:ext uri="{BB962C8B-B14F-4D97-AF65-F5344CB8AC3E}">
        <p14:creationId xmlns:p14="http://schemas.microsoft.com/office/powerpoint/2010/main" val="3441436351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1038</Words>
  <Application>Microsoft Office PowerPoint</Application>
  <PresentationFormat>On-screen Show (4:3)</PresentationFormat>
  <Paragraphs>167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Wingdings</vt:lpstr>
      <vt:lpstr>802-11-Submission</vt:lpstr>
      <vt:lpstr>Custom Design</vt:lpstr>
      <vt:lpstr>Secondary Channel Usage Follow-up</vt:lpstr>
      <vt:lpstr>Recap</vt:lpstr>
      <vt:lpstr>Medium Access of Primary Subchannel</vt:lpstr>
      <vt:lpstr>Different Switch Time</vt:lpstr>
      <vt:lpstr>Threshold for Subchannel Switch</vt:lpstr>
      <vt:lpstr>RU Index in MU PPDU by using non-primary Subchannel</vt:lpstr>
      <vt:lpstr>RU Index in MU PPDU by using non-primary Subchannel</vt:lpstr>
      <vt:lpstr>Dynamic BW Negotiation by using non-primary Subchannel</vt:lpstr>
    </vt:vector>
  </TitlesOfParts>
  <Manager>Hongyuan Zhang</Manager>
  <Company>Marvell Semiconductor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Ditributed MUMIMO</dc:title>
  <dc:subject/>
  <dc:creator>Hongyuan Zhang</dc:creator>
  <cp:keywords>September 2017</cp:keywords>
  <dc:description/>
  <cp:lastModifiedBy>Liwen Chu</cp:lastModifiedBy>
  <cp:revision>2028</cp:revision>
  <cp:lastPrinted>1998-02-10T13:28:06Z</cp:lastPrinted>
  <dcterms:created xsi:type="dcterms:W3CDTF">2007-05-21T21:00:37Z</dcterms:created>
  <dcterms:modified xsi:type="dcterms:W3CDTF">2023-09-11T00:48:06Z</dcterms:modified>
  <cp:category>Submission</cp:category>
</cp:coreProperties>
</file>