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7FFE5D36_FAD498E2.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handoutMasterIdLst>
    <p:handoutMasterId r:id="rId11"/>
  </p:handoutMasterIdLst>
  <p:sldIdLst>
    <p:sldId id="256" r:id="rId2"/>
    <p:sldId id="258" r:id="rId3"/>
    <p:sldId id="2147376436" r:id="rId4"/>
    <p:sldId id="2147376434" r:id="rId5"/>
    <p:sldId id="2147376435" r:id="rId6"/>
    <p:sldId id="266" r:id="rId7"/>
    <p:sldId id="2147376438" r:id="rId8"/>
    <p:sldId id="2147376439" r:id="rId9"/>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6AA93C-113C-D597-CA6A-A585ABBB256C}" name="Akhmetov, Dmitry" initials="AD" userId="S::Dmitry.Akhmetov@intel.com::1d39d2a1-c911-49c8-99e8-36840f8b699a" providerId="AD"/>
  <p188:author id="{E9EF503D-BFF4-A3EB-8B47-3BF6583FB935}" name="Das, Dibakar" initials="DD" userId="S::dibakar.das@intel.com::5555b401-5ad5-4206-a20e-01f22605f8f6" providerId="AD"/>
  <p188:author id="{5CEE8443-7BA0-58C8-68A2-C7137259E896}" name="Cavalcanti, Dave" initials="CD" userId="S::dave.cavalcanti@intel.com::9ea5236a-efed-4310-84d3-1764e087ca35" providerId="AD"/>
  <p188:author id="{FFFCF362-E410-225C-DF11-CD03DB4468AE}" name="Cariou, Laurent" initials="CL" userId="S::laurent.cariou@intel.com::4453f93f-2ed2-46e8-bb8c-3237fbfdd40b" providerId="AD"/>
  <p188:author id="{88499EC2-6B14-DE06-65C1-B79D17B196FE}" name="Cordeiro, Carlos" initials="CC" userId="S::carlos.cordeiro@intel.com::88fae4d8-0bc4-44b0-bd3b-95ac83b12c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2516DF-ACC2-466F-A28A-0D6926478E04}" v="7" dt="2023-09-12T02:50:50.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35" autoAdjust="0"/>
  </p:normalViewPr>
  <p:slideViewPr>
    <p:cSldViewPr snapToGrid="0">
      <p:cViewPr varScale="1">
        <p:scale>
          <a:sx n="74" d="100"/>
          <a:sy n="74" d="100"/>
        </p:scale>
        <p:origin x="1714" y="67"/>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Dibakar" userId="5555b401-5ad5-4206-a20e-01f22605f8f6" providerId="ADAL" clId="{582516DF-ACC2-466F-A28A-0D6926478E04}"/>
    <pc:docChg chg="custSel modSld modMainMaster">
      <pc:chgData name="Das, Dibakar" userId="5555b401-5ad5-4206-a20e-01f22605f8f6" providerId="ADAL" clId="{582516DF-ACC2-466F-A28A-0D6926478E04}" dt="2023-09-13T10:36:26.303" v="354" actId="20577"/>
      <pc:docMkLst>
        <pc:docMk/>
      </pc:docMkLst>
      <pc:sldChg chg="modSp mod">
        <pc:chgData name="Das, Dibakar" userId="5555b401-5ad5-4206-a20e-01f22605f8f6" providerId="ADAL" clId="{582516DF-ACC2-466F-A28A-0D6926478E04}" dt="2023-09-13T10:33:19.679" v="277" actId="20577"/>
        <pc:sldMkLst>
          <pc:docMk/>
          <pc:sldMk cId="0" sldId="256"/>
        </pc:sldMkLst>
        <pc:spChg chg="mod">
          <ac:chgData name="Das, Dibakar" userId="5555b401-5ad5-4206-a20e-01f22605f8f6" providerId="ADAL" clId="{582516DF-ACC2-466F-A28A-0D6926478E04}" dt="2023-09-13T10:33:19.679" v="277" actId="20577"/>
          <ac:spMkLst>
            <pc:docMk/>
            <pc:sldMk cId="0" sldId="256"/>
            <ac:spMk id="3074" creationId="{00000000-0000-0000-0000-000000000000}"/>
          </ac:spMkLst>
        </pc:spChg>
        <pc:graphicFrameChg chg="mod">
          <ac:chgData name="Das, Dibakar" userId="5555b401-5ad5-4206-a20e-01f22605f8f6" providerId="ADAL" clId="{582516DF-ACC2-466F-A28A-0D6926478E04}" dt="2023-09-12T02:50:50.932" v="219"/>
          <ac:graphicFrameMkLst>
            <pc:docMk/>
            <pc:sldMk cId="0" sldId="256"/>
            <ac:graphicFrameMk id="3075" creationId="{00000000-0000-0000-0000-000000000000}"/>
          </ac:graphicFrameMkLst>
        </pc:graphicFrameChg>
      </pc:sldChg>
      <pc:sldChg chg="modSp mod modNotesTx">
        <pc:chgData name="Das, Dibakar" userId="5555b401-5ad5-4206-a20e-01f22605f8f6" providerId="ADAL" clId="{582516DF-ACC2-466F-A28A-0D6926478E04}" dt="2023-09-13T10:34:55.695" v="352" actId="20577"/>
        <pc:sldMkLst>
          <pc:docMk/>
          <pc:sldMk cId="0" sldId="258"/>
        </pc:sldMkLst>
        <pc:spChg chg="mod">
          <ac:chgData name="Das, Dibakar" userId="5555b401-5ad5-4206-a20e-01f22605f8f6" providerId="ADAL" clId="{582516DF-ACC2-466F-A28A-0D6926478E04}" dt="2023-09-13T10:34:55.695" v="352" actId="20577"/>
          <ac:spMkLst>
            <pc:docMk/>
            <pc:sldMk cId="0" sldId="258"/>
            <ac:spMk id="5122" creationId="{00000000-0000-0000-0000-000000000000}"/>
          </ac:spMkLst>
        </pc:spChg>
      </pc:sldChg>
      <pc:sldChg chg="modSp mod modNotesTx">
        <pc:chgData name="Das, Dibakar" userId="5555b401-5ad5-4206-a20e-01f22605f8f6" providerId="ADAL" clId="{582516DF-ACC2-466F-A28A-0D6926478E04}" dt="2023-09-12T02:37:23.053" v="214" actId="20577"/>
        <pc:sldMkLst>
          <pc:docMk/>
          <pc:sldMk cId="2251502894" sldId="266"/>
        </pc:sldMkLst>
        <pc:spChg chg="mod">
          <ac:chgData name="Das, Dibakar" userId="5555b401-5ad5-4206-a20e-01f22605f8f6" providerId="ADAL" clId="{582516DF-ACC2-466F-A28A-0D6926478E04}" dt="2023-09-12T02:19:26.234" v="49" actId="20577"/>
          <ac:spMkLst>
            <pc:docMk/>
            <pc:sldMk cId="2251502894" sldId="266"/>
            <ac:spMk id="3" creationId="{9D36B433-EB82-58D7-F44B-5543D40C9127}"/>
          </ac:spMkLst>
        </pc:spChg>
      </pc:sldChg>
      <pc:sldChg chg="delSp modSp mod">
        <pc:chgData name="Das, Dibakar" userId="5555b401-5ad5-4206-a20e-01f22605f8f6" providerId="ADAL" clId="{582516DF-ACC2-466F-A28A-0D6926478E04}" dt="2023-09-12T01:55:13.185" v="35" actId="1076"/>
        <pc:sldMkLst>
          <pc:docMk/>
          <pc:sldMk cId="3233394002" sldId="2147376435"/>
        </pc:sldMkLst>
        <pc:spChg chg="mod">
          <ac:chgData name="Das, Dibakar" userId="5555b401-5ad5-4206-a20e-01f22605f8f6" providerId="ADAL" clId="{582516DF-ACC2-466F-A28A-0D6926478E04}" dt="2023-09-12T01:55:13.185" v="35" actId="1076"/>
          <ac:spMkLst>
            <pc:docMk/>
            <pc:sldMk cId="3233394002" sldId="2147376435"/>
            <ac:spMk id="3" creationId="{EF37844A-B112-9E48-E611-7E93B7C2E734}"/>
          </ac:spMkLst>
        </pc:spChg>
        <pc:picChg chg="del">
          <ac:chgData name="Das, Dibakar" userId="5555b401-5ad5-4206-a20e-01f22605f8f6" providerId="ADAL" clId="{582516DF-ACC2-466F-A28A-0D6926478E04}" dt="2023-09-12T01:54:49.468" v="33" actId="478"/>
          <ac:picMkLst>
            <pc:docMk/>
            <pc:sldMk cId="3233394002" sldId="2147376435"/>
            <ac:picMk id="9" creationId="{1E255A5A-EE11-17D1-495B-2D0870EFDDDE}"/>
          </ac:picMkLst>
        </pc:picChg>
      </pc:sldChg>
      <pc:sldChg chg="modSp mod">
        <pc:chgData name="Das, Dibakar" userId="5555b401-5ad5-4206-a20e-01f22605f8f6" providerId="ADAL" clId="{582516DF-ACC2-466F-A28A-0D6926478E04}" dt="2023-09-13T10:36:26.303" v="354" actId="20577"/>
        <pc:sldMkLst>
          <pc:docMk/>
          <pc:sldMk cId="3610570670" sldId="2147376436"/>
        </pc:sldMkLst>
        <pc:spChg chg="mod">
          <ac:chgData name="Das, Dibakar" userId="5555b401-5ad5-4206-a20e-01f22605f8f6" providerId="ADAL" clId="{582516DF-ACC2-466F-A28A-0D6926478E04}" dt="2023-09-13T10:36:26.303" v="354" actId="20577"/>
          <ac:spMkLst>
            <pc:docMk/>
            <pc:sldMk cId="3610570670" sldId="2147376436"/>
            <ac:spMk id="5122" creationId="{00000000-0000-0000-0000-000000000000}"/>
          </ac:spMkLst>
        </pc:spChg>
      </pc:sldChg>
      <pc:sldChg chg="addCm modCm modNotesTx">
        <pc:chgData name="Das, Dibakar" userId="5555b401-5ad5-4206-a20e-01f22605f8f6" providerId="ADAL" clId="{582516DF-ACC2-466F-A28A-0D6926478E04}" dt="2023-09-12T03:14:31.855" v="259"/>
        <pc:sldMkLst>
          <pc:docMk/>
          <pc:sldMk cId="4208236770" sldId="2147376438"/>
        </pc:sldMkLst>
        <pc:extLst>
          <p:ext xmlns:p="http://schemas.openxmlformats.org/presentationml/2006/main" uri="{D6D511B9-2390-475A-947B-AFAB55BFBCF1}">
            <pc226:cmChg xmlns:pc226="http://schemas.microsoft.com/office/powerpoint/2022/06/main/command" chg="add">
              <pc226:chgData name="Das, Dibakar" userId="5555b401-5ad5-4206-a20e-01f22605f8f6" providerId="ADAL" clId="{582516DF-ACC2-466F-A28A-0D6926478E04}" dt="2023-09-12T03:10:22.768" v="254"/>
              <pc2:cmMkLst xmlns:pc2="http://schemas.microsoft.com/office/powerpoint/2019/9/main/command">
                <pc:docMk/>
                <pc:sldMk cId="4208236770" sldId="2147376438"/>
                <pc2:cmMk id="{A4DBC92E-974A-401F-A9F9-7A5F02024825}"/>
              </pc2:cmMkLst>
            </pc226:cmChg>
            <pc226:cmChg xmlns:pc226="http://schemas.microsoft.com/office/powerpoint/2022/06/main/command" chg="add mod">
              <pc226:chgData name="Das, Dibakar" userId="5555b401-5ad5-4206-a20e-01f22605f8f6" providerId="ADAL" clId="{582516DF-ACC2-466F-A28A-0D6926478E04}" dt="2023-09-12T03:14:31.855" v="259"/>
              <pc2:cmMkLst xmlns:pc2="http://schemas.microsoft.com/office/powerpoint/2019/9/main/command">
                <pc:docMk/>
                <pc:sldMk cId="4208236770" sldId="2147376438"/>
                <pc2:cmMk id="{54B3F9DF-063D-4B06-83A7-6B59CB56EC51}"/>
              </pc2:cmMkLst>
            </pc226:cmChg>
            <pc226:cmChg xmlns:pc226="http://schemas.microsoft.com/office/powerpoint/2022/06/main/command" chg="add">
              <pc226:chgData name="Das, Dibakar" userId="5555b401-5ad5-4206-a20e-01f22605f8f6" providerId="ADAL" clId="{582516DF-ACC2-466F-A28A-0D6926478E04}" dt="2023-09-12T03:11:48.473" v="255"/>
              <pc2:cmMkLst xmlns:pc2="http://schemas.microsoft.com/office/powerpoint/2019/9/main/command">
                <pc:docMk/>
                <pc:sldMk cId="4208236770" sldId="2147376438"/>
                <pc2:cmMk id="{A53DC3F7-C379-44DE-93CB-A00CF6F37D77}"/>
              </pc2:cmMkLst>
            </pc226:cmChg>
          </p:ext>
        </pc:extLst>
      </pc:sldChg>
      <pc:sldMasterChg chg="modSp mod">
        <pc:chgData name="Das, Dibakar" userId="5555b401-5ad5-4206-a20e-01f22605f8f6" providerId="ADAL" clId="{582516DF-ACC2-466F-A28A-0D6926478E04}" dt="2023-09-13T10:33:32.741" v="279" actId="6549"/>
        <pc:sldMasterMkLst>
          <pc:docMk/>
          <pc:sldMasterMk cId="0" sldId="2147483648"/>
        </pc:sldMasterMkLst>
        <pc:spChg chg="mod">
          <ac:chgData name="Das, Dibakar" userId="5555b401-5ad5-4206-a20e-01f22605f8f6" providerId="ADAL" clId="{582516DF-ACC2-466F-A28A-0D6926478E04}" dt="2023-09-13T10:33:32.741" v="279" actId="6549"/>
          <ac:spMkLst>
            <pc:docMk/>
            <pc:sldMasterMk cId="0" sldId="2147483648"/>
            <ac:spMk id="10" creationId="{00000000-0000-0000-0000-000000000000}"/>
          </ac:spMkLst>
        </pc:spChg>
        <pc:spChg chg="mod">
          <ac:chgData name="Das, Dibakar" userId="5555b401-5ad5-4206-a20e-01f22605f8f6" providerId="ADAL" clId="{582516DF-ACC2-466F-A28A-0D6926478E04}" dt="2023-09-12T01:21:55.384" v="24" actId="20577"/>
          <ac:spMkLst>
            <pc:docMk/>
            <pc:sldMasterMk cId="0" sldId="2147483648"/>
            <ac:spMk id="1027" creationId="{00000000-0000-0000-0000-000000000000}"/>
          </ac:spMkLst>
        </pc:spChg>
      </pc:sldMasterChg>
    </pc:docChg>
  </pc:docChgLst>
</pc:chgInfo>
</file>

<file path=ppt/comments/modernComment_7FFE5D36_FAD498E2.xml><?xml version="1.0" encoding="utf-8"?>
<p188:cmLst xmlns:a="http://schemas.openxmlformats.org/drawingml/2006/main" xmlns:r="http://schemas.openxmlformats.org/officeDocument/2006/relationships" xmlns:p188="http://schemas.microsoft.com/office/powerpoint/2018/8/main">
  <p188:cm id="{A4DBC92E-974A-401F-A9F9-7A5F02024825}" authorId="{E9EF503D-BFF4-A3EB-8B47-3BF6583FB935}" created="2023-09-12T03:10:22.720">
    <pc:sldMkLst xmlns:pc="http://schemas.microsoft.com/office/powerpoint/2013/main/command">
      <pc:docMk/>
      <pc:sldMk cId="4208236770" sldId="2147376438"/>
    </pc:sldMkLst>
    <p188:txBody>
      <a:bodyPr/>
      <a:lstStyle/>
      <a:p>
        <a:r>
          <a:rPr lang="en-US"/>
          <a:t>1st fig is sort of possible today in spec with Ctrl as Basic TF for infra-AP and SU-TF for mobile AP. The typical case here would be for DL render data and UL TCP Acks</a:t>
        </a:r>
      </a:p>
    </p188:txBody>
  </p188:cm>
  <p188:cm id="{A53DC3F7-C379-44DE-93CB-A00CF6F37D77}" authorId="{E9EF503D-BFF4-A3EB-8B47-3BF6583FB935}" created="2023-09-12T03:11:48.442">
    <pc:sldMkLst xmlns:pc="http://schemas.microsoft.com/office/powerpoint/2013/main/command">
      <pc:docMk/>
      <pc:sldMk cId="4208236770" sldId="2147376438"/>
    </pc:sldMkLst>
    <p188:txBody>
      <a:bodyPr/>
      <a:lstStyle/>
      <a:p>
        <a:r>
          <a:rPr lang="en-US"/>
          <a:t>In 3rd fig, the Data is rendering: TCP DL or just IMU...</a:t>
        </a:r>
      </a:p>
    </p188:txBody>
  </p188:cm>
  <p188:cm id="{54B3F9DF-063D-4B06-83A7-6B59CB56EC51}" authorId="{E9EF503D-BFF4-A3EB-8B47-3BF6583FB935}" created="2023-09-12T03:12:36.358">
    <pc:sldMkLst xmlns:pc="http://schemas.microsoft.com/office/powerpoint/2013/main/command">
      <pc:docMk/>
      <pc:sldMk cId="4208236770" sldId="2147376438"/>
    </pc:sldMkLst>
    <p188:txBody>
      <a:bodyPr/>
      <a:lstStyle/>
      <a:p>
        <a:r>
          <a:rPr lang="en-US"/>
          <a:t>In 2nd fig, Data from HMD is IMU and HMD is giving up TXOP to collected old rendering data in same TXOP… could also be VIO offload cases and reverse direction Data could be TCP Acks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9/11/2023</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2</a:t>
            </a:fld>
            <a:endParaRPr lang="en-US"/>
          </a:p>
        </p:txBody>
      </p:sp>
      <p:sp>
        <p:nvSpPr>
          <p:cNvPr id="1433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a:p>
            <a:endParaRPr lang="en-US" dirty="0"/>
          </a:p>
          <a:p>
            <a:endParaRPr lang="en-US" dirty="0"/>
          </a:p>
          <a:p>
            <a:r>
              <a:rPr lang="en-US" dirty="0"/>
              <a:t>Add figures for first slide.</a:t>
            </a:r>
          </a:p>
          <a:p>
            <a:endParaRPr lang="en-US" dirty="0"/>
          </a:p>
          <a:p>
            <a:r>
              <a:rPr lang="en-US" dirty="0"/>
              <a:t>Move stuff to second slide </a:t>
            </a:r>
          </a:p>
        </p:txBody>
      </p:sp>
    </p:spTree>
    <p:extLst>
      <p:ext uri="{BB962C8B-B14F-4D97-AF65-F5344CB8AC3E}">
        <p14:creationId xmlns:p14="http://schemas.microsoft.com/office/powerpoint/2010/main" val="19606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3</a:t>
            </a:fld>
            <a:endParaRPr lang="en-US"/>
          </a:p>
        </p:txBody>
      </p:sp>
      <p:sp>
        <p:nvSpPr>
          <p:cNvPr id="1433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r>
              <a:rPr lang="en-US"/>
              <a:t>Add figures for first slide.</a:t>
            </a:r>
          </a:p>
          <a:p>
            <a:endParaRPr lang="en-US"/>
          </a:p>
          <a:p>
            <a:r>
              <a:rPr lang="en-US"/>
              <a:t>Move stuff to second slide </a:t>
            </a:r>
          </a:p>
        </p:txBody>
      </p:sp>
    </p:spTree>
    <p:extLst>
      <p:ext uri="{BB962C8B-B14F-4D97-AF65-F5344CB8AC3E}">
        <p14:creationId xmlns:p14="http://schemas.microsoft.com/office/powerpoint/2010/main" val="2804366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The numbers may not be exactly accurate since I had to manually ignore some packets which did not make sense (e.g., a QoS Data frame with Duration set to 9 </a:t>
            </a:r>
            <a:r>
              <a:rPr lang="en-US" dirty="0" err="1"/>
              <a:t>ms</a:t>
            </a:r>
            <a:r>
              <a:rPr lang="en-US" dirty="0"/>
              <a:t> in the middle of a TXOP of 3ms).  </a:t>
            </a:r>
          </a:p>
        </p:txBody>
      </p:sp>
    </p:spTree>
    <p:extLst>
      <p:ext uri="{BB962C8B-B14F-4D97-AF65-F5344CB8AC3E}">
        <p14:creationId xmlns:p14="http://schemas.microsoft.com/office/powerpoint/2010/main" val="678649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In general, UL XR traffic could also be heavier: e.g., video frames + IMU to offload pose estimate calculations. </a:t>
            </a:r>
          </a:p>
          <a:p>
            <a:endParaRPr lang="en-US" dirty="0"/>
          </a:p>
          <a:p>
            <a:endParaRPr lang="en-US" dirty="0"/>
          </a:p>
          <a:p>
            <a:endParaRPr lang="en-US" dirty="0"/>
          </a:p>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6</a:t>
            </a:fld>
            <a:endParaRPr lang="en-US"/>
          </a:p>
        </p:txBody>
      </p:sp>
    </p:spTree>
    <p:extLst>
      <p:ext uri="{BB962C8B-B14F-4D97-AF65-F5344CB8AC3E}">
        <p14:creationId xmlns:p14="http://schemas.microsoft.com/office/powerpoint/2010/main" val="2894157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Maybe have some signaling  that after sending BA there will be Data.. </a:t>
            </a:r>
          </a:p>
          <a:p>
            <a:r>
              <a:rPr lang="en-US" dirty="0"/>
              <a:t>initially in RDG days feedback from allocated STA was discarded because people wanted to simplify. </a:t>
            </a:r>
          </a:p>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7</a:t>
            </a:fld>
            <a:endParaRPr lang="en-US"/>
          </a:p>
        </p:txBody>
      </p:sp>
    </p:spTree>
    <p:extLst>
      <p:ext uri="{BB962C8B-B14F-4D97-AF65-F5344CB8AC3E}">
        <p14:creationId xmlns:p14="http://schemas.microsoft.com/office/powerpoint/2010/main" val="3939481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August 2023</a:t>
            </a:r>
            <a:endParaRPr lang="en-GB"/>
          </a:p>
        </p:txBody>
      </p:sp>
      <p:sp>
        <p:nvSpPr>
          <p:cNvPr id="5" name="Footer Placeholder 4"/>
          <p:cNvSpPr>
            <a:spLocks noGrp="1"/>
          </p:cNvSpPr>
          <p:nvPr>
            <p:ph type="ftr" idx="11"/>
          </p:nvPr>
        </p:nvSpPr>
        <p:spPr/>
        <p:txBody>
          <a:bodyPr/>
          <a:lstStyle>
            <a:lvl1pPr>
              <a:defRPr/>
            </a:lvl1pPr>
          </a:lstStyle>
          <a:p>
            <a:r>
              <a:rPr lang="en-GB"/>
              <a:t>Dibakar Das,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440F5867-744E-4AA6-B0ED-4C44D2DFBB7B}" type="slidenum">
              <a:rPr lang="en-GB"/>
              <a:pPr/>
              <a:t>‹#›</a:t>
            </a:fld>
            <a:endParaRPr lang="en-GB"/>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Dibakar Das, Intel</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August 2023</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August 2023</a:t>
            </a:r>
            <a:endParaRPr lang="en-GB"/>
          </a:p>
        </p:txBody>
      </p:sp>
      <p:sp>
        <p:nvSpPr>
          <p:cNvPr id="5" name="Footer Placeholder 4"/>
          <p:cNvSpPr>
            <a:spLocks noGrp="1"/>
          </p:cNvSpPr>
          <p:nvPr>
            <p:ph type="ftr" idx="11"/>
          </p:nvPr>
        </p:nvSpPr>
        <p:spPr/>
        <p:txBody>
          <a:bodyPr/>
          <a:lstStyle>
            <a:lvl1pPr>
              <a:defRPr/>
            </a:lvl1pPr>
          </a:lstStyle>
          <a:p>
            <a:r>
              <a:rPr lang="en-GB"/>
              <a:t>Dibakar Das,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August 2023</a:t>
            </a:r>
            <a:endParaRPr lang="en-GB"/>
          </a:p>
        </p:txBody>
      </p:sp>
      <p:sp>
        <p:nvSpPr>
          <p:cNvPr id="6" name="Footer Placeholder 5"/>
          <p:cNvSpPr>
            <a:spLocks noGrp="1"/>
          </p:cNvSpPr>
          <p:nvPr>
            <p:ph type="ftr" idx="11"/>
          </p:nvPr>
        </p:nvSpPr>
        <p:spPr/>
        <p:txBody>
          <a:bodyPr/>
          <a:lstStyle>
            <a:lvl1pPr>
              <a:defRPr/>
            </a:lvl1pPr>
          </a:lstStyle>
          <a:p>
            <a:r>
              <a:rPr lang="en-GB"/>
              <a:t>Dibakar Das,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August 2023</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Dibakar Das, Intel</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August 2023</a:t>
            </a:r>
            <a:endParaRPr lang="en-GB"/>
          </a:p>
        </p:txBody>
      </p:sp>
      <p:sp>
        <p:nvSpPr>
          <p:cNvPr id="4" name="Footer Placeholder 3"/>
          <p:cNvSpPr>
            <a:spLocks noGrp="1"/>
          </p:cNvSpPr>
          <p:nvPr>
            <p:ph type="ftr" idx="11"/>
          </p:nvPr>
        </p:nvSpPr>
        <p:spPr/>
        <p:txBody>
          <a:bodyPr/>
          <a:lstStyle>
            <a:lvl1pPr>
              <a:defRPr/>
            </a:lvl1pPr>
          </a:lstStyle>
          <a:p>
            <a:r>
              <a:rPr lang="en-GB"/>
              <a:t>Dibakar Das,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August 2023</a:t>
            </a:r>
            <a:endParaRPr lang="en-GB"/>
          </a:p>
        </p:txBody>
      </p:sp>
      <p:sp>
        <p:nvSpPr>
          <p:cNvPr id="3" name="Footer Placeholder 2"/>
          <p:cNvSpPr>
            <a:spLocks noGrp="1"/>
          </p:cNvSpPr>
          <p:nvPr>
            <p:ph type="ftr" idx="11"/>
          </p:nvPr>
        </p:nvSpPr>
        <p:spPr/>
        <p:txBody>
          <a:bodyPr/>
          <a:lstStyle>
            <a:lvl1pPr>
              <a:defRPr/>
            </a:lvl1pPr>
          </a:lstStyle>
          <a:p>
            <a:r>
              <a:rPr lang="en-GB"/>
              <a:t>Dibakar Das,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August 2023</a:t>
            </a:r>
            <a:endParaRPr lang="en-GB"/>
          </a:p>
        </p:txBody>
      </p:sp>
      <p:sp>
        <p:nvSpPr>
          <p:cNvPr id="5" name="Footer Placeholder 4"/>
          <p:cNvSpPr>
            <a:spLocks noGrp="1"/>
          </p:cNvSpPr>
          <p:nvPr>
            <p:ph type="ftr" idx="11"/>
          </p:nvPr>
        </p:nvSpPr>
        <p:spPr/>
        <p:txBody>
          <a:bodyPr/>
          <a:lstStyle>
            <a:lvl1pPr>
              <a:defRPr/>
            </a:lvl1pPr>
          </a:lstStyle>
          <a:p>
            <a:r>
              <a:rPr lang="en-GB"/>
              <a:t>Dibakar Das,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August 2023</a:t>
            </a:r>
            <a:endParaRPr lang="en-GB"/>
          </a:p>
        </p:txBody>
      </p:sp>
      <p:sp>
        <p:nvSpPr>
          <p:cNvPr id="5" name="Footer Placeholder 4"/>
          <p:cNvSpPr>
            <a:spLocks noGrp="1"/>
          </p:cNvSpPr>
          <p:nvPr>
            <p:ph type="ftr" idx="11"/>
          </p:nvPr>
        </p:nvSpPr>
        <p:spPr/>
        <p:txBody>
          <a:bodyPr/>
          <a:lstStyle>
            <a:lvl1pPr>
              <a:defRPr/>
            </a:lvl1pPr>
          </a:lstStyle>
          <a:p>
            <a:r>
              <a:rPr lang="en-GB"/>
              <a:t>Dibakar Das,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August 2023</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Dibakar Das, Intel</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802.11-23/1387r1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7FFE5D36_FAD498E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t>August 2023</a:t>
            </a:r>
            <a:endParaRPr lang="en-GB"/>
          </a:p>
        </p:txBody>
      </p:sp>
      <p:sp>
        <p:nvSpPr>
          <p:cNvPr id="7" name="Footer Placeholder 4"/>
          <p:cNvSpPr>
            <a:spLocks noGrp="1"/>
          </p:cNvSpPr>
          <p:nvPr>
            <p:ph type="ftr" idx="14"/>
          </p:nvPr>
        </p:nvSpPr>
        <p:spPr>
          <a:xfrm>
            <a:off x="5500694" y="6475413"/>
            <a:ext cx="3041644" cy="180975"/>
          </a:xfrm>
        </p:spPr>
        <p:txBody>
          <a:bodyPr/>
          <a:lstStyle/>
          <a:p>
            <a:r>
              <a:rPr lang="en-GB"/>
              <a:t>Dibakar Das, Intel</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a:pPr/>
              <a:t>1</a:t>
            </a:fld>
            <a:endParaRPr lang="en-GB"/>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TXOP optimizations to support XR use-cases</a:t>
            </a:r>
          </a:p>
        </p:txBody>
      </p:sp>
      <p:sp>
        <p:nvSpPr>
          <p:cNvPr id="3074" name="Rectangle 2"/>
          <p:cNvSpPr>
            <a:spLocks noGrp="1" noChangeArrowheads="1"/>
          </p:cNvSpPr>
          <p:nvPr>
            <p:ph type="body" idx="1"/>
          </p:nvPr>
        </p:nvSpPr>
        <p:spPr>
          <a:xfrm>
            <a:off x="654374" y="173355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2023-09-13</a:t>
            </a:r>
          </a:p>
        </p:txBody>
      </p:sp>
      <p:graphicFrame>
        <p:nvGraphicFramePr>
          <p:cNvPr id="3075" name="Object 3"/>
          <p:cNvGraphicFramePr>
            <a:graphicFrameLocks noChangeAspect="1"/>
          </p:cNvGraphicFramePr>
          <p:nvPr>
            <p:extLst>
              <p:ext uri="{D42A27DB-BD31-4B8C-83A1-F6EECF244321}">
                <p14:modId xmlns:p14="http://schemas.microsoft.com/office/powerpoint/2010/main" val="2219834332"/>
              </p:ext>
            </p:extLst>
          </p:nvPr>
        </p:nvGraphicFramePr>
        <p:xfrm>
          <a:off x="512763" y="2316163"/>
          <a:ext cx="7861300" cy="2863850"/>
        </p:xfrm>
        <a:graphic>
          <a:graphicData uri="http://schemas.openxmlformats.org/presentationml/2006/ole">
            <mc:AlternateContent xmlns:mc="http://schemas.openxmlformats.org/markup-compatibility/2006">
              <mc:Choice xmlns:v="urn:schemas-microsoft-com:vml" Requires="v">
                <p:oleObj name="Document" r:id="rId3" imgW="8268970" imgH="3015843" progId="Word.Document.8">
                  <p:embed/>
                </p:oleObj>
              </mc:Choice>
              <mc:Fallback>
                <p:oleObj name="Document" r:id="rId3" imgW="8268970" imgH="3015843" progId="Word.Document.8">
                  <p:embed/>
                  <p:pic>
                    <p:nvPicPr>
                      <p:cNvPr id="3075" name="Object 3"/>
                      <p:cNvPicPr>
                        <a:picLocks noChangeAspect="1" noChangeArrowheads="1"/>
                      </p:cNvPicPr>
                      <p:nvPr/>
                    </p:nvPicPr>
                    <p:blipFill>
                      <a:blip r:embed="rId4"/>
                      <a:srcRect/>
                      <a:stretch>
                        <a:fillRect/>
                      </a:stretch>
                    </p:blipFill>
                    <p:spPr bwMode="auto">
                      <a:xfrm>
                        <a:off x="512763" y="2316163"/>
                        <a:ext cx="7861300" cy="28638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t>August 2023</a:t>
            </a:r>
            <a:endParaRPr lang="en-GB"/>
          </a:p>
        </p:txBody>
      </p:sp>
      <p:sp>
        <p:nvSpPr>
          <p:cNvPr id="5" name="Footer Placeholder 4"/>
          <p:cNvSpPr>
            <a:spLocks noGrp="1"/>
          </p:cNvSpPr>
          <p:nvPr>
            <p:ph type="ftr" idx="14"/>
          </p:nvPr>
        </p:nvSpPr>
        <p:spPr>
          <a:xfrm>
            <a:off x="6000760" y="6475413"/>
            <a:ext cx="2541578" cy="168297"/>
          </a:xfrm>
        </p:spPr>
        <p:txBody>
          <a:bodyPr/>
          <a:lstStyle/>
          <a:p>
            <a:r>
              <a:rPr lang="en-GB"/>
              <a:t>Dibakar Das, Intel</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2</a:t>
            </a:fld>
            <a:endParaRPr lang="en-GB"/>
          </a:p>
        </p:txBody>
      </p:sp>
      <p:sp>
        <p:nvSpPr>
          <p:cNvPr id="5121"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Introduction</a:t>
            </a:r>
          </a:p>
        </p:txBody>
      </p:sp>
      <p:sp>
        <p:nvSpPr>
          <p:cNvPr id="5122" name="Rectangle 2"/>
          <p:cNvSpPr>
            <a:spLocks noGrp="1" noChangeArrowheads="1"/>
          </p:cNvSpPr>
          <p:nvPr>
            <p:ph type="body" idx="1"/>
          </p:nvPr>
        </p:nvSpPr>
        <p:spPr>
          <a:xfrm>
            <a:off x="685800" y="1429842"/>
            <a:ext cx="7870978" cy="2022764"/>
          </a:xfrm>
          <a:ln/>
        </p:spPr>
        <p:txBody>
          <a:bodyPr/>
          <a:lstStyle/>
          <a:p>
            <a:pPr marL="340995" indent="-340995">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XR compute offloading over wireless links is a key capability to scale the adoption of XR devices and applications</a:t>
            </a:r>
            <a:endParaRPr lang="en-US" sz="2000" dirty="0"/>
          </a:p>
          <a:p>
            <a:pPr marL="340995" indent="-340995">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A typical XR compute offload scenario involves a rendering machine (e.g., a PC or edge server) connected to an HMD over a wireless link. </a:t>
            </a:r>
            <a:endParaRPr lang="en-US" sz="1800" dirty="0">
              <a:cs typeface="Times New Roman"/>
            </a:endParaRPr>
          </a:p>
          <a:p>
            <a:pPr marL="741045" lvl="1" indent="-340995">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dirty="0"/>
              <a:t>Ideally, the two devices are connected through a P2P wireless link (Topology 1) but could also be via an infra-AP on a wired (Topology 2) or wireless link (Topology 3). </a:t>
            </a:r>
          </a:p>
          <a:p>
            <a:pPr marL="741045" lvl="1" indent="-340995">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dirty="0">
                <a:cs typeface="Times New Roman"/>
              </a:rPr>
              <a:t>Pose estimate offload is also an active research area. </a:t>
            </a:r>
          </a:p>
          <a:p>
            <a:pPr marL="400050" lvl="1" inden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400" dirty="0"/>
          </a:p>
        </p:txBody>
      </p:sp>
      <p:grpSp>
        <p:nvGrpSpPr>
          <p:cNvPr id="2" name="Group 1">
            <a:extLst>
              <a:ext uri="{FF2B5EF4-FFF2-40B4-BE49-F238E27FC236}">
                <a16:creationId xmlns:a16="http://schemas.microsoft.com/office/drawing/2014/main" id="{4FDB6E02-B576-0A83-3536-35CAF94839CE}"/>
              </a:ext>
            </a:extLst>
          </p:cNvPr>
          <p:cNvGrpSpPr/>
          <p:nvPr/>
        </p:nvGrpSpPr>
        <p:grpSpPr>
          <a:xfrm>
            <a:off x="834809" y="3546764"/>
            <a:ext cx="1307169" cy="2771909"/>
            <a:chOff x="532861" y="3670159"/>
            <a:chExt cx="1307169" cy="2771909"/>
          </a:xfrm>
        </p:grpSpPr>
        <p:pic>
          <p:nvPicPr>
            <p:cNvPr id="7" name="Picture 6">
              <a:extLst>
                <a:ext uri="{FF2B5EF4-FFF2-40B4-BE49-F238E27FC236}">
                  <a16:creationId xmlns:a16="http://schemas.microsoft.com/office/drawing/2014/main" id="{58292E9C-8336-223C-F2BB-97772C1CB809}"/>
                </a:ext>
              </a:extLst>
            </p:cNvPr>
            <p:cNvPicPr>
              <a:picLocks noChangeAspect="1"/>
            </p:cNvPicPr>
            <p:nvPr/>
          </p:nvPicPr>
          <p:blipFill>
            <a:blip r:embed="rId3"/>
            <a:stretch>
              <a:fillRect/>
            </a:stretch>
          </p:blipFill>
          <p:spPr>
            <a:xfrm>
              <a:off x="551604" y="5429295"/>
              <a:ext cx="1186336" cy="667512"/>
            </a:xfrm>
            <a:prstGeom prst="rect">
              <a:avLst/>
            </a:prstGeom>
          </p:spPr>
        </p:pic>
        <p:pic>
          <p:nvPicPr>
            <p:cNvPr id="8" name="Picture 7">
              <a:extLst>
                <a:ext uri="{FF2B5EF4-FFF2-40B4-BE49-F238E27FC236}">
                  <a16:creationId xmlns:a16="http://schemas.microsoft.com/office/drawing/2014/main" id="{38266A3F-B9B3-1A33-9DDD-0211B97E6CCA}"/>
                </a:ext>
              </a:extLst>
            </p:cNvPr>
            <p:cNvPicPr>
              <a:picLocks noChangeAspect="1"/>
            </p:cNvPicPr>
            <p:nvPr/>
          </p:nvPicPr>
          <p:blipFill>
            <a:blip r:embed="rId4"/>
            <a:stretch>
              <a:fillRect/>
            </a:stretch>
          </p:blipFill>
          <p:spPr>
            <a:xfrm>
              <a:off x="727714" y="3670159"/>
              <a:ext cx="578383" cy="429778"/>
            </a:xfrm>
            <a:prstGeom prst="rect">
              <a:avLst/>
            </a:prstGeom>
          </p:spPr>
        </p:pic>
        <p:cxnSp>
          <p:nvCxnSpPr>
            <p:cNvPr id="10" name="Straight Arrow Connector 9">
              <a:extLst>
                <a:ext uri="{FF2B5EF4-FFF2-40B4-BE49-F238E27FC236}">
                  <a16:creationId xmlns:a16="http://schemas.microsoft.com/office/drawing/2014/main" id="{1F4D4E21-37C7-B58A-1D89-80B5DB28BAD3}"/>
                </a:ext>
              </a:extLst>
            </p:cNvPr>
            <p:cNvCxnSpPr>
              <a:cxnSpLocks/>
            </p:cNvCxnSpPr>
            <p:nvPr/>
          </p:nvCxnSpPr>
          <p:spPr bwMode="auto">
            <a:xfrm flipV="1">
              <a:off x="883468" y="4353007"/>
              <a:ext cx="0" cy="980993"/>
            </a:xfrm>
            <a:prstGeom prst="straightConnector1">
              <a:avLst/>
            </a:prstGeom>
            <a:solidFill>
              <a:srgbClr val="00B8FF"/>
            </a:solidFill>
            <a:ln w="9525" cap="flat" cmpd="sng" algn="ctr">
              <a:solidFill>
                <a:srgbClr val="00B05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51D59EC1-6F4B-AD41-3534-AED9C22A8E19}"/>
                </a:ext>
              </a:extLst>
            </p:cNvPr>
            <p:cNvCxnSpPr>
              <a:cxnSpLocks/>
            </p:cNvCxnSpPr>
            <p:nvPr/>
          </p:nvCxnSpPr>
          <p:spPr bwMode="auto">
            <a:xfrm flipV="1">
              <a:off x="1417232" y="4353007"/>
              <a:ext cx="4911" cy="965753"/>
            </a:xfrm>
            <a:prstGeom prst="straightConnector1">
              <a:avLst/>
            </a:prstGeom>
            <a:solidFill>
              <a:srgbClr val="00B8FF"/>
            </a:solidFill>
            <a:ln w="9525" cap="flat" cmpd="sng" algn="ctr">
              <a:solidFill>
                <a:schemeClr val="tx1"/>
              </a:solidFill>
              <a:prstDash val="solid"/>
              <a:round/>
              <a:headEnd type="triangle" w="med" len="med"/>
              <a:tailEnd type="none"/>
            </a:ln>
            <a:effectLst/>
          </p:spPr>
        </p:cxnSp>
        <p:sp>
          <p:nvSpPr>
            <p:cNvPr id="21" name="TextBox 20">
              <a:extLst>
                <a:ext uri="{FF2B5EF4-FFF2-40B4-BE49-F238E27FC236}">
                  <a16:creationId xmlns:a16="http://schemas.microsoft.com/office/drawing/2014/main" id="{03A1BB43-4093-7CB0-706D-8A9ECA66A37F}"/>
                </a:ext>
              </a:extLst>
            </p:cNvPr>
            <p:cNvSpPr txBox="1"/>
            <p:nvPr/>
          </p:nvSpPr>
          <p:spPr>
            <a:xfrm rot="16200000">
              <a:off x="176810" y="4591259"/>
              <a:ext cx="989101" cy="276999"/>
            </a:xfrm>
            <a:prstGeom prst="rect">
              <a:avLst/>
            </a:prstGeom>
            <a:noFill/>
            <a:ln>
              <a:noFill/>
            </a:ln>
          </p:spPr>
          <p:txBody>
            <a:bodyPr wrap="square" rtlCol="0">
              <a:spAutoFit/>
            </a:bodyPr>
            <a:lstStyle/>
            <a:p>
              <a:r>
                <a:rPr lang="en-US" sz="1200" dirty="0">
                  <a:solidFill>
                    <a:schemeClr val="accent1"/>
                  </a:solidFill>
                </a:rPr>
                <a:t>Pose data</a:t>
              </a:r>
            </a:p>
          </p:txBody>
        </p:sp>
        <p:sp>
          <p:nvSpPr>
            <p:cNvPr id="22" name="TextBox 21">
              <a:extLst>
                <a:ext uri="{FF2B5EF4-FFF2-40B4-BE49-F238E27FC236}">
                  <a16:creationId xmlns:a16="http://schemas.microsoft.com/office/drawing/2014/main" id="{5BA631AE-5176-E8C5-CD86-3CBC8C3B5D7D}"/>
                </a:ext>
              </a:extLst>
            </p:cNvPr>
            <p:cNvSpPr txBox="1"/>
            <p:nvPr/>
          </p:nvSpPr>
          <p:spPr>
            <a:xfrm rot="16200000">
              <a:off x="1064811" y="4687904"/>
              <a:ext cx="1069259" cy="276999"/>
            </a:xfrm>
            <a:prstGeom prst="rect">
              <a:avLst/>
            </a:prstGeom>
            <a:noFill/>
          </p:spPr>
          <p:txBody>
            <a:bodyPr wrap="square" rtlCol="0">
              <a:spAutoFit/>
            </a:bodyPr>
            <a:lstStyle/>
            <a:p>
              <a:r>
                <a:rPr lang="en-US" sz="1200" dirty="0">
                  <a:solidFill>
                    <a:schemeClr val="tx1"/>
                  </a:solidFill>
                </a:rPr>
                <a:t>Render  data</a:t>
              </a:r>
            </a:p>
          </p:txBody>
        </p:sp>
        <p:sp>
          <p:nvSpPr>
            <p:cNvPr id="49" name="TextBox 48">
              <a:extLst>
                <a:ext uri="{FF2B5EF4-FFF2-40B4-BE49-F238E27FC236}">
                  <a16:creationId xmlns:a16="http://schemas.microsoft.com/office/drawing/2014/main" id="{318910C5-9019-3E79-DE29-CCCF3F3CED7F}"/>
                </a:ext>
              </a:extLst>
            </p:cNvPr>
            <p:cNvSpPr txBox="1"/>
            <p:nvPr/>
          </p:nvSpPr>
          <p:spPr>
            <a:xfrm>
              <a:off x="855240" y="5940509"/>
              <a:ext cx="714140" cy="276999"/>
            </a:xfrm>
            <a:prstGeom prst="rect">
              <a:avLst/>
            </a:prstGeom>
            <a:noFill/>
          </p:spPr>
          <p:txBody>
            <a:bodyPr wrap="square" rtlCol="0">
              <a:spAutoFit/>
            </a:bodyPr>
            <a:lstStyle/>
            <a:p>
              <a:r>
                <a:rPr lang="en-US" sz="1200">
                  <a:solidFill>
                    <a:schemeClr val="tx1"/>
                  </a:solidFill>
                </a:rPr>
                <a:t>HMD</a:t>
              </a:r>
            </a:p>
          </p:txBody>
        </p:sp>
        <p:sp>
          <p:nvSpPr>
            <p:cNvPr id="50" name="TextBox 49">
              <a:extLst>
                <a:ext uri="{FF2B5EF4-FFF2-40B4-BE49-F238E27FC236}">
                  <a16:creationId xmlns:a16="http://schemas.microsoft.com/office/drawing/2014/main" id="{2B31F771-B870-5E5A-A8C9-5C3977716BEE}"/>
                </a:ext>
              </a:extLst>
            </p:cNvPr>
            <p:cNvSpPr txBox="1"/>
            <p:nvPr/>
          </p:nvSpPr>
          <p:spPr>
            <a:xfrm>
              <a:off x="1002478" y="4096708"/>
              <a:ext cx="419665" cy="276999"/>
            </a:xfrm>
            <a:prstGeom prst="rect">
              <a:avLst/>
            </a:prstGeom>
            <a:noFill/>
          </p:spPr>
          <p:txBody>
            <a:bodyPr wrap="square" rtlCol="0">
              <a:spAutoFit/>
            </a:bodyPr>
            <a:lstStyle/>
            <a:p>
              <a:r>
                <a:rPr lang="en-US" sz="1200" dirty="0">
                  <a:solidFill>
                    <a:schemeClr val="tx1"/>
                  </a:solidFill>
                </a:rPr>
                <a:t>PC</a:t>
              </a:r>
            </a:p>
          </p:txBody>
        </p:sp>
        <p:sp>
          <p:nvSpPr>
            <p:cNvPr id="54" name="TextBox 53">
              <a:extLst>
                <a:ext uri="{FF2B5EF4-FFF2-40B4-BE49-F238E27FC236}">
                  <a16:creationId xmlns:a16="http://schemas.microsoft.com/office/drawing/2014/main" id="{E762B512-17CC-85CD-8988-FF2FAE046EB2}"/>
                </a:ext>
              </a:extLst>
            </p:cNvPr>
            <p:cNvSpPr txBox="1"/>
            <p:nvPr/>
          </p:nvSpPr>
          <p:spPr>
            <a:xfrm>
              <a:off x="584590" y="6165069"/>
              <a:ext cx="1255440" cy="276999"/>
            </a:xfrm>
            <a:prstGeom prst="rect">
              <a:avLst/>
            </a:prstGeom>
            <a:noFill/>
          </p:spPr>
          <p:txBody>
            <a:bodyPr wrap="square" rtlCol="0">
              <a:spAutoFit/>
            </a:bodyPr>
            <a:lstStyle/>
            <a:p>
              <a:r>
                <a:rPr lang="en-US" sz="1200">
                  <a:solidFill>
                    <a:schemeClr val="tx1"/>
                  </a:solidFill>
                </a:rPr>
                <a:t>Topology 1</a:t>
              </a:r>
            </a:p>
          </p:txBody>
        </p:sp>
      </p:grpSp>
      <p:grpSp>
        <p:nvGrpSpPr>
          <p:cNvPr id="25" name="Group 24">
            <a:extLst>
              <a:ext uri="{FF2B5EF4-FFF2-40B4-BE49-F238E27FC236}">
                <a16:creationId xmlns:a16="http://schemas.microsoft.com/office/drawing/2014/main" id="{8A8F21D1-6E76-052B-4C6A-5C118C52AB54}"/>
              </a:ext>
            </a:extLst>
          </p:cNvPr>
          <p:cNvGrpSpPr/>
          <p:nvPr/>
        </p:nvGrpSpPr>
        <p:grpSpPr>
          <a:xfrm>
            <a:off x="3651689" y="3281770"/>
            <a:ext cx="1734548" cy="3121259"/>
            <a:chOff x="3158652" y="3293775"/>
            <a:chExt cx="1734548" cy="3121259"/>
          </a:xfrm>
        </p:grpSpPr>
        <p:pic>
          <p:nvPicPr>
            <p:cNvPr id="23" name="Picture 22">
              <a:extLst>
                <a:ext uri="{FF2B5EF4-FFF2-40B4-BE49-F238E27FC236}">
                  <a16:creationId xmlns:a16="http://schemas.microsoft.com/office/drawing/2014/main" id="{AB66D0B5-9157-0AE6-A05E-11A1CB8CDBA0}"/>
                </a:ext>
              </a:extLst>
            </p:cNvPr>
            <p:cNvPicPr>
              <a:picLocks noChangeAspect="1"/>
            </p:cNvPicPr>
            <p:nvPr/>
          </p:nvPicPr>
          <p:blipFill>
            <a:blip r:embed="rId3"/>
            <a:stretch>
              <a:fillRect/>
            </a:stretch>
          </p:blipFill>
          <p:spPr>
            <a:xfrm>
              <a:off x="3158652" y="5306433"/>
              <a:ext cx="1186336" cy="667512"/>
            </a:xfrm>
            <a:prstGeom prst="rect">
              <a:avLst/>
            </a:prstGeom>
          </p:spPr>
        </p:pic>
        <p:pic>
          <p:nvPicPr>
            <p:cNvPr id="24" name="Picture 23">
              <a:extLst>
                <a:ext uri="{FF2B5EF4-FFF2-40B4-BE49-F238E27FC236}">
                  <a16:creationId xmlns:a16="http://schemas.microsoft.com/office/drawing/2014/main" id="{1A3A79C6-00E3-1FFD-EE0A-CE411571150E}"/>
                </a:ext>
              </a:extLst>
            </p:cNvPr>
            <p:cNvPicPr>
              <a:picLocks noChangeAspect="1"/>
            </p:cNvPicPr>
            <p:nvPr/>
          </p:nvPicPr>
          <p:blipFill>
            <a:blip r:embed="rId5"/>
            <a:stretch>
              <a:fillRect/>
            </a:stretch>
          </p:blipFill>
          <p:spPr>
            <a:xfrm>
              <a:off x="3371799" y="4135050"/>
              <a:ext cx="771245" cy="429778"/>
            </a:xfrm>
            <a:prstGeom prst="rect">
              <a:avLst/>
            </a:prstGeom>
          </p:spPr>
        </p:pic>
        <p:pic>
          <p:nvPicPr>
            <p:cNvPr id="26" name="Graphic 25" descr="Cloud outline">
              <a:extLst>
                <a:ext uri="{FF2B5EF4-FFF2-40B4-BE49-F238E27FC236}">
                  <a16:creationId xmlns:a16="http://schemas.microsoft.com/office/drawing/2014/main" id="{2DE5FDE6-1E4E-6546-F7DD-AB24FD91B3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1173" y="3293775"/>
              <a:ext cx="914400" cy="914400"/>
            </a:xfrm>
            <a:prstGeom prst="rect">
              <a:avLst/>
            </a:prstGeom>
          </p:spPr>
        </p:pic>
        <p:cxnSp>
          <p:nvCxnSpPr>
            <p:cNvPr id="27" name="Straight Arrow Connector 26">
              <a:extLst>
                <a:ext uri="{FF2B5EF4-FFF2-40B4-BE49-F238E27FC236}">
                  <a16:creationId xmlns:a16="http://schemas.microsoft.com/office/drawing/2014/main" id="{279A16C3-20FA-9A95-350C-5C7645DFCC26}"/>
                </a:ext>
              </a:extLst>
            </p:cNvPr>
            <p:cNvCxnSpPr>
              <a:cxnSpLocks/>
            </p:cNvCxnSpPr>
            <p:nvPr/>
          </p:nvCxnSpPr>
          <p:spPr bwMode="auto">
            <a:xfrm flipH="1">
              <a:off x="3908808" y="4027055"/>
              <a:ext cx="7771" cy="1521817"/>
            </a:xfrm>
            <a:prstGeom prst="straightConnector1">
              <a:avLst/>
            </a:prstGeom>
            <a:solidFill>
              <a:srgbClr val="00B8FF"/>
            </a:solidFill>
            <a:ln w="9525" cap="flat" cmpd="sng" algn="ctr">
              <a:solidFill>
                <a:schemeClr val="tx1"/>
              </a:solidFill>
              <a:prstDash val="dashDot"/>
              <a:round/>
              <a:headEnd type="none" w="med" len="med"/>
              <a:tailEnd type="triangle"/>
            </a:ln>
            <a:effectLst/>
          </p:spPr>
        </p:cxnSp>
        <p:sp>
          <p:nvSpPr>
            <p:cNvPr id="28" name="TextBox 27">
              <a:extLst>
                <a:ext uri="{FF2B5EF4-FFF2-40B4-BE49-F238E27FC236}">
                  <a16:creationId xmlns:a16="http://schemas.microsoft.com/office/drawing/2014/main" id="{B4231E9F-8E14-AD70-3C23-2A10AD101C60}"/>
                </a:ext>
              </a:extLst>
            </p:cNvPr>
            <p:cNvSpPr txBox="1"/>
            <p:nvPr/>
          </p:nvSpPr>
          <p:spPr>
            <a:xfrm rot="16200000">
              <a:off x="3037993" y="4920006"/>
              <a:ext cx="771365" cy="276999"/>
            </a:xfrm>
            <a:prstGeom prst="rect">
              <a:avLst/>
            </a:prstGeom>
            <a:noFill/>
          </p:spPr>
          <p:txBody>
            <a:bodyPr wrap="none" rtlCol="0">
              <a:spAutoFit/>
            </a:bodyPr>
            <a:lstStyle/>
            <a:p>
              <a:r>
                <a:rPr lang="en-US" sz="1200">
                  <a:solidFill>
                    <a:schemeClr val="accent1"/>
                  </a:solidFill>
                </a:rPr>
                <a:t>Pose data</a:t>
              </a:r>
            </a:p>
          </p:txBody>
        </p:sp>
        <p:sp>
          <p:nvSpPr>
            <p:cNvPr id="29" name="TextBox 28">
              <a:extLst>
                <a:ext uri="{FF2B5EF4-FFF2-40B4-BE49-F238E27FC236}">
                  <a16:creationId xmlns:a16="http://schemas.microsoft.com/office/drawing/2014/main" id="{4DBE440D-D70A-2E73-A01B-3B4CD68B89EF}"/>
                </a:ext>
              </a:extLst>
            </p:cNvPr>
            <p:cNvSpPr txBox="1"/>
            <p:nvPr/>
          </p:nvSpPr>
          <p:spPr>
            <a:xfrm rot="16200000">
              <a:off x="3630484" y="4929969"/>
              <a:ext cx="965329" cy="276999"/>
            </a:xfrm>
            <a:prstGeom prst="rect">
              <a:avLst/>
            </a:prstGeom>
            <a:noFill/>
          </p:spPr>
          <p:txBody>
            <a:bodyPr wrap="none" rtlCol="0">
              <a:spAutoFit/>
            </a:bodyPr>
            <a:lstStyle/>
            <a:p>
              <a:r>
                <a:rPr lang="en-US" sz="1200">
                  <a:solidFill>
                    <a:schemeClr val="tx1"/>
                  </a:solidFill>
                </a:rPr>
                <a:t>Render  data</a:t>
              </a:r>
            </a:p>
          </p:txBody>
        </p:sp>
        <p:cxnSp>
          <p:nvCxnSpPr>
            <p:cNvPr id="30" name="Straight Arrow Connector 29">
              <a:extLst>
                <a:ext uri="{FF2B5EF4-FFF2-40B4-BE49-F238E27FC236}">
                  <a16:creationId xmlns:a16="http://schemas.microsoft.com/office/drawing/2014/main" id="{34805EBE-74CB-9AB3-8491-636D34240BD3}"/>
                </a:ext>
              </a:extLst>
            </p:cNvPr>
            <p:cNvCxnSpPr>
              <a:cxnSpLocks/>
            </p:cNvCxnSpPr>
            <p:nvPr/>
          </p:nvCxnSpPr>
          <p:spPr bwMode="auto">
            <a:xfrm flipH="1" flipV="1">
              <a:off x="3642618" y="4027055"/>
              <a:ext cx="19868" cy="1480124"/>
            </a:xfrm>
            <a:prstGeom prst="straightConnector1">
              <a:avLst/>
            </a:prstGeom>
            <a:solidFill>
              <a:srgbClr val="00B8FF"/>
            </a:solidFill>
            <a:ln w="9525" cap="flat" cmpd="sng" algn="ctr">
              <a:solidFill>
                <a:schemeClr val="accent1"/>
              </a:solidFill>
              <a:prstDash val="dash"/>
              <a:round/>
              <a:headEnd type="none" w="med" len="med"/>
              <a:tailEnd type="triangle"/>
            </a:ln>
            <a:effectLst/>
          </p:spPr>
        </p:cxnSp>
        <p:sp>
          <p:nvSpPr>
            <p:cNvPr id="53" name="TextBox 52">
              <a:extLst>
                <a:ext uri="{FF2B5EF4-FFF2-40B4-BE49-F238E27FC236}">
                  <a16:creationId xmlns:a16="http://schemas.microsoft.com/office/drawing/2014/main" id="{4C6EEF43-B99E-058C-B94A-836233F465A3}"/>
                </a:ext>
              </a:extLst>
            </p:cNvPr>
            <p:cNvSpPr txBox="1"/>
            <p:nvPr/>
          </p:nvSpPr>
          <p:spPr>
            <a:xfrm>
              <a:off x="4179060" y="4308805"/>
              <a:ext cx="714140" cy="276999"/>
            </a:xfrm>
            <a:prstGeom prst="rect">
              <a:avLst/>
            </a:prstGeom>
            <a:noFill/>
          </p:spPr>
          <p:txBody>
            <a:bodyPr wrap="square" rtlCol="0">
              <a:spAutoFit/>
            </a:bodyPr>
            <a:lstStyle/>
            <a:p>
              <a:r>
                <a:rPr lang="en-US" sz="1200">
                  <a:solidFill>
                    <a:schemeClr val="tx1"/>
                  </a:solidFill>
                </a:rPr>
                <a:t>AP</a:t>
              </a:r>
            </a:p>
          </p:txBody>
        </p:sp>
        <p:sp>
          <p:nvSpPr>
            <p:cNvPr id="55" name="TextBox 54">
              <a:extLst>
                <a:ext uri="{FF2B5EF4-FFF2-40B4-BE49-F238E27FC236}">
                  <a16:creationId xmlns:a16="http://schemas.microsoft.com/office/drawing/2014/main" id="{B7D6EF3F-6BA6-018F-12A6-9021E94A4902}"/>
                </a:ext>
              </a:extLst>
            </p:cNvPr>
            <p:cNvSpPr txBox="1"/>
            <p:nvPr/>
          </p:nvSpPr>
          <p:spPr>
            <a:xfrm>
              <a:off x="3281088" y="6138035"/>
              <a:ext cx="1255440" cy="276999"/>
            </a:xfrm>
            <a:prstGeom prst="rect">
              <a:avLst/>
            </a:prstGeom>
            <a:noFill/>
          </p:spPr>
          <p:txBody>
            <a:bodyPr wrap="square" rtlCol="0">
              <a:spAutoFit/>
            </a:bodyPr>
            <a:lstStyle/>
            <a:p>
              <a:r>
                <a:rPr lang="en-US" sz="1200">
                  <a:solidFill>
                    <a:schemeClr val="tx1"/>
                  </a:solidFill>
                </a:rPr>
                <a:t>Topology 2</a:t>
              </a:r>
            </a:p>
          </p:txBody>
        </p:sp>
        <p:sp>
          <p:nvSpPr>
            <p:cNvPr id="16" name="TextBox 15">
              <a:extLst>
                <a:ext uri="{FF2B5EF4-FFF2-40B4-BE49-F238E27FC236}">
                  <a16:creationId xmlns:a16="http://schemas.microsoft.com/office/drawing/2014/main" id="{1CEAFA0E-7227-552C-505F-E53DAAD90889}"/>
                </a:ext>
              </a:extLst>
            </p:cNvPr>
            <p:cNvSpPr txBox="1"/>
            <p:nvPr/>
          </p:nvSpPr>
          <p:spPr>
            <a:xfrm>
              <a:off x="3479438" y="5893385"/>
              <a:ext cx="714140" cy="276999"/>
            </a:xfrm>
            <a:prstGeom prst="rect">
              <a:avLst/>
            </a:prstGeom>
            <a:noFill/>
          </p:spPr>
          <p:txBody>
            <a:bodyPr wrap="square" rtlCol="0">
              <a:spAutoFit/>
            </a:bodyPr>
            <a:lstStyle/>
            <a:p>
              <a:r>
                <a:rPr lang="en-US" sz="1200">
                  <a:solidFill>
                    <a:schemeClr val="tx1"/>
                  </a:solidFill>
                </a:rPr>
                <a:t>HMD</a:t>
              </a:r>
            </a:p>
          </p:txBody>
        </p:sp>
      </p:grpSp>
      <p:grpSp>
        <p:nvGrpSpPr>
          <p:cNvPr id="20" name="Group 19">
            <a:extLst>
              <a:ext uri="{FF2B5EF4-FFF2-40B4-BE49-F238E27FC236}">
                <a16:creationId xmlns:a16="http://schemas.microsoft.com/office/drawing/2014/main" id="{04B39EB8-2DC6-366E-D551-EC1244D267DF}"/>
              </a:ext>
            </a:extLst>
          </p:cNvPr>
          <p:cNvGrpSpPr/>
          <p:nvPr/>
        </p:nvGrpSpPr>
        <p:grpSpPr>
          <a:xfrm>
            <a:off x="5675780" y="3636316"/>
            <a:ext cx="2804820" cy="2537211"/>
            <a:chOff x="5675780" y="3636316"/>
            <a:chExt cx="2804820" cy="2537211"/>
          </a:xfrm>
        </p:grpSpPr>
        <p:pic>
          <p:nvPicPr>
            <p:cNvPr id="33" name="Picture 32">
              <a:extLst>
                <a:ext uri="{FF2B5EF4-FFF2-40B4-BE49-F238E27FC236}">
                  <a16:creationId xmlns:a16="http://schemas.microsoft.com/office/drawing/2014/main" id="{E9111284-A853-AB8F-656D-716E7B1848A1}"/>
                </a:ext>
              </a:extLst>
            </p:cNvPr>
            <p:cNvPicPr>
              <a:picLocks noChangeAspect="1"/>
            </p:cNvPicPr>
            <p:nvPr/>
          </p:nvPicPr>
          <p:blipFill>
            <a:blip r:embed="rId3"/>
            <a:stretch>
              <a:fillRect/>
            </a:stretch>
          </p:blipFill>
          <p:spPr>
            <a:xfrm>
              <a:off x="5675780" y="5333999"/>
              <a:ext cx="1186336" cy="667512"/>
            </a:xfrm>
            <a:prstGeom prst="rect">
              <a:avLst/>
            </a:prstGeom>
          </p:spPr>
        </p:pic>
        <p:pic>
          <p:nvPicPr>
            <p:cNvPr id="34" name="Picture 33">
              <a:extLst>
                <a:ext uri="{FF2B5EF4-FFF2-40B4-BE49-F238E27FC236}">
                  <a16:creationId xmlns:a16="http://schemas.microsoft.com/office/drawing/2014/main" id="{CECECE8F-BE89-101A-C171-C697B31E4192}"/>
                </a:ext>
              </a:extLst>
            </p:cNvPr>
            <p:cNvPicPr>
              <a:picLocks noChangeAspect="1"/>
            </p:cNvPicPr>
            <p:nvPr/>
          </p:nvPicPr>
          <p:blipFill>
            <a:blip r:embed="rId4"/>
            <a:stretch>
              <a:fillRect/>
            </a:stretch>
          </p:blipFill>
          <p:spPr>
            <a:xfrm>
              <a:off x="7902217" y="5454153"/>
              <a:ext cx="578383" cy="429778"/>
            </a:xfrm>
            <a:prstGeom prst="rect">
              <a:avLst/>
            </a:prstGeom>
          </p:spPr>
        </p:pic>
        <p:pic>
          <p:nvPicPr>
            <p:cNvPr id="35" name="Picture 34">
              <a:extLst>
                <a:ext uri="{FF2B5EF4-FFF2-40B4-BE49-F238E27FC236}">
                  <a16:creationId xmlns:a16="http://schemas.microsoft.com/office/drawing/2014/main" id="{67558637-2D2D-4DF4-E7AF-1D87758AA0C5}"/>
                </a:ext>
              </a:extLst>
            </p:cNvPr>
            <p:cNvPicPr>
              <a:picLocks noChangeAspect="1"/>
            </p:cNvPicPr>
            <p:nvPr/>
          </p:nvPicPr>
          <p:blipFill>
            <a:blip r:embed="rId5"/>
            <a:stretch>
              <a:fillRect/>
            </a:stretch>
          </p:blipFill>
          <p:spPr>
            <a:xfrm>
              <a:off x="6841679" y="3636316"/>
              <a:ext cx="771245" cy="429778"/>
            </a:xfrm>
            <a:prstGeom prst="rect">
              <a:avLst/>
            </a:prstGeom>
          </p:spPr>
        </p:pic>
        <p:cxnSp>
          <p:nvCxnSpPr>
            <p:cNvPr id="37" name="Straight Arrow Connector 36">
              <a:extLst>
                <a:ext uri="{FF2B5EF4-FFF2-40B4-BE49-F238E27FC236}">
                  <a16:creationId xmlns:a16="http://schemas.microsoft.com/office/drawing/2014/main" id="{E173B670-BE38-0F8C-FBE0-C7F7841B2082}"/>
                </a:ext>
              </a:extLst>
            </p:cNvPr>
            <p:cNvCxnSpPr>
              <a:cxnSpLocks/>
            </p:cNvCxnSpPr>
            <p:nvPr/>
          </p:nvCxnSpPr>
          <p:spPr bwMode="auto">
            <a:xfrm flipV="1">
              <a:off x="6376832" y="4228721"/>
              <a:ext cx="519874" cy="952499"/>
            </a:xfrm>
            <a:prstGeom prst="straightConnector1">
              <a:avLst/>
            </a:prstGeom>
            <a:solidFill>
              <a:srgbClr val="00B8FF"/>
            </a:solidFill>
            <a:ln w="9525" cap="flat" cmpd="sng" algn="ctr">
              <a:solidFill>
                <a:srgbClr val="00B050"/>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EDC996EF-DC88-13CB-0F34-7C8B33FB4BEE}"/>
                </a:ext>
              </a:extLst>
            </p:cNvPr>
            <p:cNvCxnSpPr>
              <a:cxnSpLocks/>
            </p:cNvCxnSpPr>
            <p:nvPr/>
          </p:nvCxnSpPr>
          <p:spPr bwMode="auto">
            <a:xfrm>
              <a:off x="7510801" y="4245895"/>
              <a:ext cx="472988" cy="903493"/>
            </a:xfrm>
            <a:prstGeom prst="straightConnector1">
              <a:avLst/>
            </a:prstGeom>
            <a:solidFill>
              <a:srgbClr val="00B8FF"/>
            </a:solidFill>
            <a:ln w="9525" cap="flat" cmpd="sng" algn="ctr">
              <a:solidFill>
                <a:srgbClr val="00B050"/>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DBA47EE3-578F-73FA-49B6-5ABCF660E523}"/>
                </a:ext>
              </a:extLst>
            </p:cNvPr>
            <p:cNvCxnSpPr>
              <a:cxnSpLocks/>
            </p:cNvCxnSpPr>
            <p:nvPr/>
          </p:nvCxnSpPr>
          <p:spPr bwMode="auto">
            <a:xfrm flipH="1" flipV="1">
              <a:off x="7271549" y="4264740"/>
              <a:ext cx="525194" cy="101218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C938413F-F93D-58E3-D0DE-A47907EAB382}"/>
                </a:ext>
              </a:extLst>
            </p:cNvPr>
            <p:cNvCxnSpPr>
              <a:cxnSpLocks/>
            </p:cNvCxnSpPr>
            <p:nvPr/>
          </p:nvCxnSpPr>
          <p:spPr bwMode="auto">
            <a:xfrm flipH="1">
              <a:off x="6477143" y="4366443"/>
              <a:ext cx="489679" cy="90554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7" name="TextBox 46">
              <a:extLst>
                <a:ext uri="{FF2B5EF4-FFF2-40B4-BE49-F238E27FC236}">
                  <a16:creationId xmlns:a16="http://schemas.microsoft.com/office/drawing/2014/main" id="{D5FE8207-3C7E-4F98-545C-935AC54D5948}"/>
                </a:ext>
              </a:extLst>
            </p:cNvPr>
            <p:cNvSpPr txBox="1"/>
            <p:nvPr/>
          </p:nvSpPr>
          <p:spPr>
            <a:xfrm rot="18012043">
              <a:off x="5959119" y="4500112"/>
              <a:ext cx="771365" cy="276999"/>
            </a:xfrm>
            <a:prstGeom prst="rect">
              <a:avLst/>
            </a:prstGeom>
            <a:noFill/>
          </p:spPr>
          <p:txBody>
            <a:bodyPr wrap="none" rtlCol="0">
              <a:spAutoFit/>
            </a:bodyPr>
            <a:lstStyle/>
            <a:p>
              <a:r>
                <a:rPr lang="en-US" sz="1200">
                  <a:solidFill>
                    <a:schemeClr val="accent1"/>
                  </a:solidFill>
                </a:rPr>
                <a:t>Pose data</a:t>
              </a:r>
            </a:p>
          </p:txBody>
        </p:sp>
        <p:sp>
          <p:nvSpPr>
            <p:cNvPr id="48" name="TextBox 47">
              <a:extLst>
                <a:ext uri="{FF2B5EF4-FFF2-40B4-BE49-F238E27FC236}">
                  <a16:creationId xmlns:a16="http://schemas.microsoft.com/office/drawing/2014/main" id="{2728E414-7D3D-9F93-709F-74C2F0D6BA6F}"/>
                </a:ext>
              </a:extLst>
            </p:cNvPr>
            <p:cNvSpPr txBox="1"/>
            <p:nvPr/>
          </p:nvSpPr>
          <p:spPr>
            <a:xfrm rot="3768294">
              <a:off x="7020758" y="4837180"/>
              <a:ext cx="965329" cy="276999"/>
            </a:xfrm>
            <a:prstGeom prst="rect">
              <a:avLst/>
            </a:prstGeom>
            <a:noFill/>
          </p:spPr>
          <p:txBody>
            <a:bodyPr wrap="none" rtlCol="0">
              <a:spAutoFit/>
            </a:bodyPr>
            <a:lstStyle/>
            <a:p>
              <a:r>
                <a:rPr lang="en-US" sz="1200">
                  <a:solidFill>
                    <a:schemeClr val="tx1"/>
                  </a:solidFill>
                </a:rPr>
                <a:t>Render  data</a:t>
              </a:r>
            </a:p>
          </p:txBody>
        </p:sp>
        <p:sp>
          <p:nvSpPr>
            <p:cNvPr id="56" name="TextBox 55">
              <a:extLst>
                <a:ext uri="{FF2B5EF4-FFF2-40B4-BE49-F238E27FC236}">
                  <a16:creationId xmlns:a16="http://schemas.microsoft.com/office/drawing/2014/main" id="{187982F2-0104-03FE-1CFE-F0C7935E3887}"/>
                </a:ext>
              </a:extLst>
            </p:cNvPr>
            <p:cNvSpPr txBox="1"/>
            <p:nvPr/>
          </p:nvSpPr>
          <p:spPr>
            <a:xfrm>
              <a:off x="6841679" y="5883881"/>
              <a:ext cx="1255440" cy="276999"/>
            </a:xfrm>
            <a:prstGeom prst="rect">
              <a:avLst/>
            </a:prstGeom>
            <a:noFill/>
          </p:spPr>
          <p:txBody>
            <a:bodyPr wrap="square" rtlCol="0">
              <a:spAutoFit/>
            </a:bodyPr>
            <a:lstStyle/>
            <a:p>
              <a:r>
                <a:rPr lang="en-US" sz="1200">
                  <a:solidFill>
                    <a:schemeClr val="tx1"/>
                  </a:solidFill>
                </a:rPr>
                <a:t>Topology 3</a:t>
              </a:r>
            </a:p>
          </p:txBody>
        </p:sp>
        <p:sp>
          <p:nvSpPr>
            <p:cNvPr id="18" name="TextBox 17">
              <a:extLst>
                <a:ext uri="{FF2B5EF4-FFF2-40B4-BE49-F238E27FC236}">
                  <a16:creationId xmlns:a16="http://schemas.microsoft.com/office/drawing/2014/main" id="{2527367C-39C6-D8C9-B93C-E207B7523734}"/>
                </a:ext>
              </a:extLst>
            </p:cNvPr>
            <p:cNvSpPr txBox="1"/>
            <p:nvPr/>
          </p:nvSpPr>
          <p:spPr>
            <a:xfrm>
              <a:off x="5948842" y="5881229"/>
              <a:ext cx="714140" cy="276999"/>
            </a:xfrm>
            <a:prstGeom prst="rect">
              <a:avLst/>
            </a:prstGeom>
            <a:noFill/>
          </p:spPr>
          <p:txBody>
            <a:bodyPr wrap="square" rtlCol="0">
              <a:spAutoFit/>
            </a:bodyPr>
            <a:lstStyle/>
            <a:p>
              <a:r>
                <a:rPr lang="en-US" sz="1200">
                  <a:solidFill>
                    <a:schemeClr val="tx1"/>
                  </a:solidFill>
                </a:rPr>
                <a:t>HMD</a:t>
              </a:r>
            </a:p>
          </p:txBody>
        </p:sp>
        <p:sp>
          <p:nvSpPr>
            <p:cNvPr id="19" name="TextBox 18">
              <a:extLst>
                <a:ext uri="{FF2B5EF4-FFF2-40B4-BE49-F238E27FC236}">
                  <a16:creationId xmlns:a16="http://schemas.microsoft.com/office/drawing/2014/main" id="{5DA5ACC5-C300-A60B-1FE8-38F26C6AFA92}"/>
                </a:ext>
              </a:extLst>
            </p:cNvPr>
            <p:cNvSpPr txBox="1"/>
            <p:nvPr/>
          </p:nvSpPr>
          <p:spPr>
            <a:xfrm>
              <a:off x="8060935" y="5896528"/>
              <a:ext cx="419665" cy="276999"/>
            </a:xfrm>
            <a:prstGeom prst="rect">
              <a:avLst/>
            </a:prstGeom>
            <a:noFill/>
          </p:spPr>
          <p:txBody>
            <a:bodyPr wrap="square" rtlCol="0">
              <a:spAutoFit/>
            </a:bodyPr>
            <a:lstStyle/>
            <a:p>
              <a:r>
                <a:rPr lang="en-US" sz="1200" dirty="0">
                  <a:solidFill>
                    <a:schemeClr val="tx1"/>
                  </a:solidFill>
                </a:rPr>
                <a:t>PC</a:t>
              </a:r>
            </a:p>
          </p:txBody>
        </p:sp>
      </p:grpSp>
      <p:sp>
        <p:nvSpPr>
          <p:cNvPr id="3" name="TextBox 2">
            <a:extLst>
              <a:ext uri="{FF2B5EF4-FFF2-40B4-BE49-F238E27FC236}">
                <a16:creationId xmlns:a16="http://schemas.microsoft.com/office/drawing/2014/main" id="{88B0634F-71D0-A04C-636F-92A63DD58B1C}"/>
              </a:ext>
            </a:extLst>
          </p:cNvPr>
          <p:cNvSpPr txBox="1"/>
          <p:nvPr/>
        </p:nvSpPr>
        <p:spPr>
          <a:xfrm>
            <a:off x="4672097" y="3686072"/>
            <a:ext cx="1069657" cy="276999"/>
          </a:xfrm>
          <a:prstGeom prst="rect">
            <a:avLst/>
          </a:prstGeom>
          <a:noFill/>
        </p:spPr>
        <p:txBody>
          <a:bodyPr wrap="square" rtlCol="0">
            <a:spAutoFit/>
          </a:bodyPr>
          <a:lstStyle/>
          <a:p>
            <a:r>
              <a:rPr lang="en-US" sz="1200" dirty="0">
                <a:solidFill>
                  <a:schemeClr val="tx1"/>
                </a:solidFill>
              </a:rPr>
              <a:t>Edge server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t>August 2023</a:t>
            </a:r>
            <a:endParaRPr lang="en-GB"/>
          </a:p>
        </p:txBody>
      </p:sp>
      <p:sp>
        <p:nvSpPr>
          <p:cNvPr id="5" name="Footer Placeholder 4"/>
          <p:cNvSpPr>
            <a:spLocks noGrp="1"/>
          </p:cNvSpPr>
          <p:nvPr>
            <p:ph type="ftr" idx="14"/>
          </p:nvPr>
        </p:nvSpPr>
        <p:spPr>
          <a:xfrm>
            <a:off x="6000760" y="6475413"/>
            <a:ext cx="2541578" cy="168297"/>
          </a:xfrm>
        </p:spPr>
        <p:txBody>
          <a:bodyPr/>
          <a:lstStyle/>
          <a:p>
            <a:r>
              <a:rPr lang="en-GB"/>
              <a:t>Dibakar Das, Intel</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3</a:t>
            </a:fld>
            <a:endParaRPr lang="en-GB"/>
          </a:p>
        </p:txBody>
      </p:sp>
      <p:sp>
        <p:nvSpPr>
          <p:cNvPr id="5121"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Introduction (contd.)</a:t>
            </a:r>
          </a:p>
        </p:txBody>
      </p:sp>
      <p:sp>
        <p:nvSpPr>
          <p:cNvPr id="5122" name="Rectangle 2"/>
          <p:cNvSpPr>
            <a:spLocks noGrp="1" noChangeArrowheads="1"/>
          </p:cNvSpPr>
          <p:nvPr>
            <p:ph type="body" idx="1"/>
          </p:nvPr>
        </p:nvSpPr>
        <p:spPr>
          <a:xfrm>
            <a:off x="689402" y="1524000"/>
            <a:ext cx="7768371" cy="3733800"/>
          </a:xfrm>
          <a:ln/>
        </p:spPr>
        <p:txBody>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Few aspects to consider regarding QoS in such scenarios:</a:t>
            </a:r>
          </a:p>
          <a:p>
            <a:pPr marL="741363" lvl="1"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Some VR applications follow a well-known cycle: The traffic in one direction (e.g., TCP Data) requires a response in other direction (e.g., TCP Acks) before generating next data (see next slide). </a:t>
            </a:r>
          </a:p>
          <a:p>
            <a:pPr marL="741363" lvl="1"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The End-to-end (E2E) QoS is what matters not just the one-hop QoS. </a:t>
            </a:r>
          </a:p>
          <a:p>
            <a:pPr marL="741363" lvl="1"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Minimizing the HMD awake time is also important to improve battery life. </a:t>
            </a:r>
            <a:endParaRPr lang="en-US" sz="2000" dirty="0"/>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Clearly, sharing an obtained TXOP improves overall QoS by reducing E2E latency especially in presence of legacy device contention since the participating devices don’t have to compete.</a:t>
            </a:r>
          </a:p>
          <a:p>
            <a:pPr marL="400050" lvl="1" inden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600" dirty="0"/>
          </a:p>
        </p:txBody>
      </p:sp>
    </p:spTree>
    <p:extLst>
      <p:ext uri="{BB962C8B-B14F-4D97-AF65-F5344CB8AC3E}">
        <p14:creationId xmlns:p14="http://schemas.microsoft.com/office/powerpoint/2010/main" val="36105706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803D58-D230-1532-5519-98AF950079F3}"/>
              </a:ext>
            </a:extLst>
          </p:cNvPr>
          <p:cNvSpPr txBox="1">
            <a:spLocks/>
          </p:cNvSpPr>
          <p:nvPr/>
        </p:nvSpPr>
        <p:spPr>
          <a:xfrm>
            <a:off x="703362" y="820982"/>
            <a:ext cx="7935102" cy="575947"/>
          </a:xfrm>
          <a:prstGeom prst="rect">
            <a:avLst/>
          </a:prstGeom>
        </p:spPr>
        <p:txBody>
          <a:bodyPr/>
          <a:lst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a:lstStyle>
          <a:p>
            <a:pPr hangingPunct="1"/>
            <a:r>
              <a:rPr lang="en-US" sz="3000" dirty="0"/>
              <a:t>Some observations from current VR tech</a:t>
            </a:r>
          </a:p>
        </p:txBody>
      </p:sp>
      <p:sp>
        <p:nvSpPr>
          <p:cNvPr id="4" name="Content Placeholder 2">
            <a:extLst>
              <a:ext uri="{FF2B5EF4-FFF2-40B4-BE49-F238E27FC236}">
                <a16:creationId xmlns:a16="http://schemas.microsoft.com/office/drawing/2014/main" id="{1067EAAC-B282-6890-0C33-FB007049A6A0}"/>
              </a:ext>
            </a:extLst>
          </p:cNvPr>
          <p:cNvSpPr txBox="1">
            <a:spLocks/>
          </p:cNvSpPr>
          <p:nvPr/>
        </p:nvSpPr>
        <p:spPr>
          <a:xfrm>
            <a:off x="674259" y="1396929"/>
            <a:ext cx="7759213" cy="2422682"/>
          </a:xfrm>
          <a:prstGeom prst="rect">
            <a:avLst/>
          </a:prstGeom>
        </p:spPr>
        <p:txBody>
          <a:bodyPr lIns="91440" tIns="45720" rIns="91440" bIns="45720" anchor="t"/>
          <a:lst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marL="538163" indent="-341313" defTabSz="449263" eaLnBrk="1" hangingPunct="1">
              <a:spcBef>
                <a:spcPts val="500"/>
              </a:spcBef>
              <a:spcAft>
                <a:spcPct val="0"/>
              </a:spcAft>
              <a:buClr>
                <a:srgbClr val="000000"/>
              </a:buClr>
              <a:buSzPct val="100000"/>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solidFill>
                  <a:srgbClr val="000000"/>
                </a:solidFill>
                <a:latin typeface="+mn-lt"/>
                <a:ea typeface="+mn-ea"/>
              </a:rPr>
              <a:t>Setup:</a:t>
            </a:r>
          </a:p>
          <a:p>
            <a:pPr marL="741363" lvl="1" indent="-341313" defTabSz="449263" eaLnBrk="1" hangingPunct="1">
              <a:spcBef>
                <a:spcPts val="500"/>
              </a:spcBef>
              <a:spcAft>
                <a:spcPct val="0"/>
              </a:spcAft>
              <a:buClr>
                <a:srgbClr val="000000"/>
              </a:buClr>
              <a:buSzPct val="100000"/>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dirty="0">
                <a:solidFill>
                  <a:srgbClr val="000000"/>
                </a:solidFill>
                <a:latin typeface="+mn-lt"/>
                <a:ea typeface="+mn-ea"/>
              </a:rPr>
              <a:t>An Oculus Quest 2 HMD</a:t>
            </a:r>
          </a:p>
          <a:p>
            <a:pPr marL="741363" lvl="1" indent="-341313" defTabSz="449263" eaLnBrk="1" hangingPunct="1">
              <a:spcBef>
                <a:spcPts val="500"/>
              </a:spcBef>
              <a:spcAft>
                <a:spcPct val="0"/>
              </a:spcAft>
              <a:buClr>
                <a:srgbClr val="000000"/>
              </a:buClr>
              <a:buSzPct val="100000"/>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dirty="0">
                <a:solidFill>
                  <a:srgbClr val="000000"/>
                </a:solidFill>
                <a:latin typeface="+mn-lt"/>
                <a:ea typeface="+mn-ea"/>
              </a:rPr>
              <a:t>An Alienware gaming laptop with Killer enabled that sets up a P2P (WFD) link with the HMD on an almost-free 80 MHz channel.</a:t>
            </a:r>
          </a:p>
          <a:p>
            <a:pPr marL="538163" indent="-341313" defTabSz="449263" eaLnBrk="1" hangingPunct="1">
              <a:spcBef>
                <a:spcPts val="500"/>
              </a:spcBef>
              <a:spcAft>
                <a:spcPct val="0"/>
              </a:spcAft>
              <a:buClr>
                <a:srgbClr val="000000"/>
              </a:buClr>
              <a:buSzPct val="100000"/>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solidFill>
                  <a:srgbClr val="000000"/>
                </a:solidFill>
                <a:latin typeface="+mn-lt"/>
                <a:ea typeface="+mn-ea"/>
              </a:rPr>
              <a:t>Collected traces for the first few minutes of Half-Life : Alyx </a:t>
            </a:r>
          </a:p>
          <a:p>
            <a:pPr marL="538163" indent="-341313" defTabSz="449263" eaLnBrk="1" hangingPunct="1">
              <a:spcBef>
                <a:spcPts val="500"/>
              </a:spcBef>
              <a:spcAft>
                <a:spcPct val="0"/>
              </a:spcAft>
              <a:buClr>
                <a:srgbClr val="000000"/>
              </a:buClr>
              <a:buSzPct val="100000"/>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solidFill>
                  <a:srgbClr val="000000"/>
                </a:solidFill>
                <a:latin typeface="+mn-lt"/>
                <a:ea typeface="+mn-ea"/>
              </a:rPr>
              <a:t>The </a:t>
            </a:r>
            <a:r>
              <a:rPr lang="en-US" sz="1600" dirty="0" err="1">
                <a:solidFill>
                  <a:srgbClr val="000000"/>
                </a:solidFill>
                <a:latin typeface="+mn-lt"/>
                <a:ea typeface="+mn-ea"/>
              </a:rPr>
              <a:t>WireShark</a:t>
            </a:r>
            <a:r>
              <a:rPr lang="en-US" sz="1600" dirty="0">
                <a:solidFill>
                  <a:srgbClr val="000000"/>
                </a:solidFill>
                <a:latin typeface="+mn-lt"/>
                <a:ea typeface="+mn-ea"/>
              </a:rPr>
              <a:t> traces shows most of the traffic is contained in a few asymmetric TCP streams.  </a:t>
            </a:r>
          </a:p>
        </p:txBody>
      </p:sp>
      <p:grpSp>
        <p:nvGrpSpPr>
          <p:cNvPr id="12" name="Group 11">
            <a:extLst>
              <a:ext uri="{FF2B5EF4-FFF2-40B4-BE49-F238E27FC236}">
                <a16:creationId xmlns:a16="http://schemas.microsoft.com/office/drawing/2014/main" id="{437031B5-21D9-3FCA-F3D8-03868FCCF1A0}"/>
              </a:ext>
            </a:extLst>
          </p:cNvPr>
          <p:cNvGrpSpPr/>
          <p:nvPr/>
        </p:nvGrpSpPr>
        <p:grpSpPr>
          <a:xfrm>
            <a:off x="7480741" y="3756485"/>
            <a:ext cx="989000" cy="2304403"/>
            <a:chOff x="6643521" y="3881857"/>
            <a:chExt cx="1036142" cy="2304403"/>
          </a:xfrm>
        </p:grpSpPr>
        <p:pic>
          <p:nvPicPr>
            <p:cNvPr id="2" name="Picture 1">
              <a:extLst>
                <a:ext uri="{FF2B5EF4-FFF2-40B4-BE49-F238E27FC236}">
                  <a16:creationId xmlns:a16="http://schemas.microsoft.com/office/drawing/2014/main" id="{31757B2A-75B2-8E11-AF8F-6840210C9098}"/>
                </a:ext>
              </a:extLst>
            </p:cNvPr>
            <p:cNvPicPr>
              <a:picLocks noChangeAspect="1"/>
            </p:cNvPicPr>
            <p:nvPr/>
          </p:nvPicPr>
          <p:blipFill rotWithShape="1">
            <a:blip r:embed="rId2"/>
            <a:srcRect r="48984"/>
            <a:stretch/>
          </p:blipFill>
          <p:spPr>
            <a:xfrm>
              <a:off x="6643521" y="3881857"/>
              <a:ext cx="1020163" cy="2304403"/>
            </a:xfrm>
            <a:prstGeom prst="rect">
              <a:avLst/>
            </a:prstGeom>
          </p:spPr>
        </p:pic>
        <p:sp>
          <p:nvSpPr>
            <p:cNvPr id="6" name="TextBox 5">
              <a:extLst>
                <a:ext uri="{FF2B5EF4-FFF2-40B4-BE49-F238E27FC236}">
                  <a16:creationId xmlns:a16="http://schemas.microsoft.com/office/drawing/2014/main" id="{0604A7BA-5AB3-E109-6967-F026CF6D5D9A}"/>
                </a:ext>
              </a:extLst>
            </p:cNvPr>
            <p:cNvSpPr txBox="1"/>
            <p:nvPr/>
          </p:nvSpPr>
          <p:spPr>
            <a:xfrm>
              <a:off x="6910425" y="3903381"/>
              <a:ext cx="769238" cy="161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defTabSz="1828754" fontAlgn="auto">
                <a:spcBef>
                  <a:spcPts val="0"/>
                </a:spcBef>
                <a:spcAft>
                  <a:spcPts val="0"/>
                </a:spcAft>
                <a:buClrTx/>
                <a:buSzTx/>
              </a:pPr>
              <a:r>
                <a:rPr lang="en-US" sz="1050">
                  <a:solidFill>
                    <a:schemeClr val="tx2"/>
                  </a:solidFill>
                  <a:latin typeface="+mn-lt"/>
                  <a:ea typeface="+mn-ea"/>
                  <a:sym typeface="Helvetica Neue"/>
                </a:rPr>
                <a:t>Mobile AP</a:t>
              </a:r>
            </a:p>
          </p:txBody>
        </p:sp>
        <p:sp>
          <p:nvSpPr>
            <p:cNvPr id="7" name="TextBox 6">
              <a:extLst>
                <a:ext uri="{FF2B5EF4-FFF2-40B4-BE49-F238E27FC236}">
                  <a16:creationId xmlns:a16="http://schemas.microsoft.com/office/drawing/2014/main" id="{B27162E8-2E6D-91F2-52B8-1D4986730BD1}"/>
                </a:ext>
              </a:extLst>
            </p:cNvPr>
            <p:cNvSpPr txBox="1"/>
            <p:nvPr/>
          </p:nvSpPr>
          <p:spPr>
            <a:xfrm>
              <a:off x="7022919" y="6024677"/>
              <a:ext cx="607219" cy="161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defTabSz="1828754" fontAlgn="auto">
                <a:spcBef>
                  <a:spcPts val="0"/>
                </a:spcBef>
                <a:spcAft>
                  <a:spcPts val="0"/>
                </a:spcAft>
                <a:buClrTx/>
                <a:buSzTx/>
              </a:pPr>
              <a:r>
                <a:rPr lang="en-US" sz="1050">
                  <a:solidFill>
                    <a:schemeClr val="tx2"/>
                  </a:solidFill>
                  <a:latin typeface="+mn-lt"/>
                  <a:ea typeface="+mn-ea"/>
                  <a:sym typeface="Helvetica Neue"/>
                </a:rPr>
                <a:t>client</a:t>
              </a:r>
            </a:p>
          </p:txBody>
        </p:sp>
      </p:grpSp>
      <p:pic>
        <p:nvPicPr>
          <p:cNvPr id="11" name="Picture 10">
            <a:extLst>
              <a:ext uri="{FF2B5EF4-FFF2-40B4-BE49-F238E27FC236}">
                <a16:creationId xmlns:a16="http://schemas.microsoft.com/office/drawing/2014/main" id="{889536E3-965F-896A-A39F-3B83F9B5287B}"/>
              </a:ext>
            </a:extLst>
          </p:cNvPr>
          <p:cNvPicPr>
            <a:picLocks noChangeAspect="1"/>
          </p:cNvPicPr>
          <p:nvPr/>
        </p:nvPicPr>
        <p:blipFill>
          <a:blip r:embed="rId3"/>
          <a:stretch>
            <a:fillRect/>
          </a:stretch>
        </p:blipFill>
        <p:spPr>
          <a:xfrm>
            <a:off x="674259" y="3429000"/>
            <a:ext cx="6959272" cy="2820985"/>
          </a:xfrm>
          <a:prstGeom prst="rect">
            <a:avLst/>
          </a:prstGeom>
        </p:spPr>
      </p:pic>
      <p:sp>
        <p:nvSpPr>
          <p:cNvPr id="5" name="Date Placeholder 4">
            <a:extLst>
              <a:ext uri="{FF2B5EF4-FFF2-40B4-BE49-F238E27FC236}">
                <a16:creationId xmlns:a16="http://schemas.microsoft.com/office/drawing/2014/main" id="{1B20153F-4821-0AB6-E002-EF5CF904F679}"/>
              </a:ext>
            </a:extLst>
          </p:cNvPr>
          <p:cNvSpPr>
            <a:spLocks noGrp="1"/>
          </p:cNvSpPr>
          <p:nvPr>
            <p:ph type="dt" idx="10"/>
          </p:nvPr>
        </p:nvSpPr>
        <p:spPr/>
        <p:txBody>
          <a:bodyPr/>
          <a:lstStyle/>
          <a:p>
            <a:r>
              <a:rPr lang="en-US"/>
              <a:t>August 2023</a:t>
            </a:r>
            <a:endParaRPr lang="en-GB"/>
          </a:p>
        </p:txBody>
      </p:sp>
      <p:sp>
        <p:nvSpPr>
          <p:cNvPr id="8" name="Footer Placeholder 7">
            <a:extLst>
              <a:ext uri="{FF2B5EF4-FFF2-40B4-BE49-F238E27FC236}">
                <a16:creationId xmlns:a16="http://schemas.microsoft.com/office/drawing/2014/main" id="{F22EF936-4DDA-C207-A84F-3A14A611CD80}"/>
              </a:ext>
            </a:extLst>
          </p:cNvPr>
          <p:cNvSpPr>
            <a:spLocks noGrp="1"/>
          </p:cNvSpPr>
          <p:nvPr>
            <p:ph type="ftr" idx="11"/>
          </p:nvPr>
        </p:nvSpPr>
        <p:spPr/>
        <p:txBody>
          <a:bodyPr/>
          <a:lstStyle/>
          <a:p>
            <a:r>
              <a:rPr lang="en-GB"/>
              <a:t>Dibakar Das, Intel</a:t>
            </a:r>
          </a:p>
        </p:txBody>
      </p:sp>
      <p:sp>
        <p:nvSpPr>
          <p:cNvPr id="9" name="Slide Number Placeholder 8">
            <a:extLst>
              <a:ext uri="{FF2B5EF4-FFF2-40B4-BE49-F238E27FC236}">
                <a16:creationId xmlns:a16="http://schemas.microsoft.com/office/drawing/2014/main" id="{B3AE51ED-C0A6-AAA1-4ECA-3DFF89E44A96}"/>
              </a:ext>
            </a:extLst>
          </p:cNvPr>
          <p:cNvSpPr>
            <a:spLocks noGrp="1"/>
          </p:cNvSpPr>
          <p:nvPr>
            <p:ph type="sldNum" idx="12"/>
          </p:nvPr>
        </p:nvSpPr>
        <p:spPr/>
        <p:txBody>
          <a:bodyPr/>
          <a:lstStyle/>
          <a:p>
            <a:r>
              <a:rPr lang="en-GB"/>
              <a:t>Slide </a:t>
            </a:r>
            <a:fld id="{F5D8E26B-7BCF-4D25-9C89-0168A6618F18}" type="slidenum">
              <a:rPr lang="en-GB" smtClean="0"/>
              <a:pPr/>
              <a:t>4</a:t>
            </a:fld>
            <a:endParaRPr lang="en-GB"/>
          </a:p>
        </p:txBody>
      </p:sp>
    </p:spTree>
    <p:extLst>
      <p:ext uri="{BB962C8B-B14F-4D97-AF65-F5344CB8AC3E}">
        <p14:creationId xmlns:p14="http://schemas.microsoft.com/office/powerpoint/2010/main" val="3320431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E5FF-62D9-303F-E08C-4751E7344C98}"/>
              </a:ext>
            </a:extLst>
          </p:cNvPr>
          <p:cNvSpPr txBox="1">
            <a:spLocks/>
          </p:cNvSpPr>
          <p:nvPr/>
        </p:nvSpPr>
        <p:spPr>
          <a:xfrm>
            <a:off x="672660" y="866203"/>
            <a:ext cx="7935102" cy="798910"/>
          </a:xfrm>
          <a:prstGeom prst="rect">
            <a:avLst/>
          </a:prstGeom>
        </p:spPr>
        <p:txBody>
          <a:bodyPr/>
          <a:lst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a:lstStyle>
          <a:p>
            <a:pPr hangingPunct="1"/>
            <a:r>
              <a:rPr lang="en-US" sz="3000">
                <a:solidFill>
                  <a:schemeClr val="tx1"/>
                </a:solidFill>
              </a:rPr>
              <a:t>Analysis of traffic traces for VR gaming with Oculus Quest 2 (contd.)</a:t>
            </a:r>
          </a:p>
        </p:txBody>
      </p:sp>
      <p:sp>
        <p:nvSpPr>
          <p:cNvPr id="3" name="Content Placeholder 2">
            <a:extLst>
              <a:ext uri="{FF2B5EF4-FFF2-40B4-BE49-F238E27FC236}">
                <a16:creationId xmlns:a16="http://schemas.microsoft.com/office/drawing/2014/main" id="{EF37844A-B112-9E48-E611-7E93B7C2E734}"/>
              </a:ext>
            </a:extLst>
          </p:cNvPr>
          <p:cNvSpPr txBox="1">
            <a:spLocks/>
          </p:cNvSpPr>
          <p:nvPr/>
        </p:nvSpPr>
        <p:spPr>
          <a:xfrm>
            <a:off x="416637" y="2308319"/>
            <a:ext cx="8191125" cy="4257954"/>
          </a:xfrm>
          <a:prstGeom prst="rect">
            <a:avLst/>
          </a:prstGeom>
        </p:spPr>
        <p:txBody>
          <a:bodyPr/>
          <a:lst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indent="-341313" defTabSz="449263" eaLnBrk="1" hangingPunct="1">
              <a:spcBef>
                <a:spcPts val="500"/>
              </a:spcBef>
              <a:spcAft>
                <a:spcPct val="0"/>
              </a:spcAft>
              <a:buClr>
                <a:srgbClr val="000000"/>
              </a:buClr>
              <a:buSzPct val="100000"/>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dirty="0">
                <a:solidFill>
                  <a:srgbClr val="000000"/>
                </a:solidFill>
                <a:latin typeface="+mn-lt"/>
                <a:ea typeface="+mn-ea"/>
              </a:rPr>
              <a:t>Typical flow consists of </a:t>
            </a:r>
          </a:p>
          <a:p>
            <a:pPr lvl="1" indent="-341313" defTabSz="449263" eaLnBrk="1" hangingPunct="1">
              <a:spcBef>
                <a:spcPts val="500"/>
              </a:spcBef>
              <a:spcAft>
                <a:spcPct val="0"/>
              </a:spcAft>
              <a:buClr>
                <a:srgbClr val="000000"/>
              </a:buClr>
              <a:buSzPct val="100000"/>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050" dirty="0">
                <a:solidFill>
                  <a:srgbClr val="000000"/>
                </a:solidFill>
                <a:latin typeface="+mn-lt"/>
                <a:ea typeface="+mn-ea"/>
              </a:rPr>
              <a:t>heavy TCP data (Video) from laptop to HMD</a:t>
            </a:r>
          </a:p>
          <a:p>
            <a:pPr lvl="1" indent="-341313" defTabSz="449263" eaLnBrk="1" hangingPunct="1">
              <a:spcBef>
                <a:spcPts val="500"/>
              </a:spcBef>
              <a:spcAft>
                <a:spcPct val="0"/>
              </a:spcAft>
              <a:buClr>
                <a:srgbClr val="000000"/>
              </a:buClr>
              <a:buSzPct val="100000"/>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050" dirty="0">
                <a:solidFill>
                  <a:srgbClr val="000000"/>
                </a:solidFill>
                <a:latin typeface="+mn-lt"/>
                <a:ea typeface="+mn-ea"/>
              </a:rPr>
              <a:t>light data (IMU + response TCP Acks) from HMD to laptop. </a:t>
            </a:r>
          </a:p>
          <a:p>
            <a:pPr lvl="1" indent="-341313" defTabSz="449263" eaLnBrk="1" hangingPunct="1">
              <a:spcBef>
                <a:spcPts val="500"/>
              </a:spcBef>
              <a:spcAft>
                <a:spcPct val="0"/>
              </a:spcAft>
              <a:buClr>
                <a:srgbClr val="000000"/>
              </a:buClr>
              <a:buSzPct val="100000"/>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050" dirty="0">
              <a:solidFill>
                <a:srgbClr val="000000"/>
              </a:solidFill>
              <a:latin typeface="+mn-lt"/>
              <a:ea typeface="+mn-ea"/>
            </a:endParaRPr>
          </a:p>
          <a:p>
            <a:pPr indent="-341313" defTabSz="449263" eaLnBrk="1" hangingPunct="1">
              <a:spcBef>
                <a:spcPts val="500"/>
              </a:spcBef>
              <a:spcAft>
                <a:spcPct val="0"/>
              </a:spcAft>
              <a:buClr>
                <a:srgbClr val="000000"/>
              </a:buClr>
              <a:buSzPct val="100000"/>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dirty="0">
                <a:solidFill>
                  <a:srgbClr val="000000"/>
                </a:solidFill>
                <a:latin typeface="+mn-lt"/>
                <a:ea typeface="+mn-ea"/>
              </a:rPr>
              <a:t>The laptop typically reserves TXOP of ~3ms longer than it needs and release it through CF-end. </a:t>
            </a:r>
          </a:p>
          <a:p>
            <a:pPr indent="-341313" defTabSz="449263" eaLnBrk="1" hangingPunct="1">
              <a:spcBef>
                <a:spcPts val="500"/>
              </a:spcBef>
              <a:spcAft>
                <a:spcPct val="0"/>
              </a:spcAft>
              <a:buClr>
                <a:srgbClr val="000000"/>
              </a:buClr>
              <a:buSzPct val="100000"/>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400" dirty="0">
              <a:solidFill>
                <a:srgbClr val="000000"/>
              </a:solidFill>
              <a:latin typeface="+mn-lt"/>
              <a:ea typeface="+mn-ea"/>
            </a:endParaRPr>
          </a:p>
          <a:p>
            <a:pPr indent="-341313" defTabSz="449263" eaLnBrk="1" hangingPunct="1">
              <a:spcBef>
                <a:spcPts val="500"/>
              </a:spcBef>
              <a:spcAft>
                <a:spcPct val="0"/>
              </a:spcAft>
              <a:buClr>
                <a:srgbClr val="000000"/>
              </a:buClr>
              <a:buSzPct val="100000"/>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dirty="0">
                <a:solidFill>
                  <a:srgbClr val="000000"/>
                </a:solidFill>
                <a:latin typeface="+mn-lt"/>
                <a:ea typeface="+mn-ea"/>
              </a:rPr>
              <a:t>There is a significant number of events when the TXOP of the HMD STA starts within the initially obtained TXOP of laptop STA.</a:t>
            </a:r>
          </a:p>
          <a:p>
            <a:pPr lvl="1" indent="-341313" defTabSz="449263" eaLnBrk="1" hangingPunct="1">
              <a:spcBef>
                <a:spcPts val="500"/>
              </a:spcBef>
              <a:spcAft>
                <a:spcPct val="0"/>
              </a:spcAft>
              <a:buClr>
                <a:srgbClr val="000000"/>
              </a:buClr>
              <a:buSzPct val="100000"/>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050" dirty="0">
                <a:solidFill>
                  <a:srgbClr val="000000"/>
                </a:solidFill>
                <a:latin typeface="+mn-lt"/>
                <a:ea typeface="+mn-ea"/>
              </a:rPr>
              <a:t>number of TXOP obtained by laptop = 18864</a:t>
            </a:r>
          </a:p>
          <a:p>
            <a:pPr lvl="1" indent="-341313" defTabSz="449263" eaLnBrk="1" hangingPunct="1">
              <a:spcBef>
                <a:spcPts val="500"/>
              </a:spcBef>
              <a:spcAft>
                <a:spcPct val="0"/>
              </a:spcAft>
              <a:buClr>
                <a:srgbClr val="000000"/>
              </a:buClr>
              <a:buSzPct val="100000"/>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050" dirty="0">
                <a:solidFill>
                  <a:srgbClr val="000000"/>
                </a:solidFill>
                <a:latin typeface="+mn-lt"/>
                <a:ea typeface="+mn-ea"/>
              </a:rPr>
              <a:t>number of such events = 9174</a:t>
            </a:r>
          </a:p>
          <a:p>
            <a:pPr lvl="1" indent="-341313" defTabSz="449263" eaLnBrk="1" hangingPunct="1">
              <a:spcBef>
                <a:spcPts val="500"/>
              </a:spcBef>
              <a:spcAft>
                <a:spcPct val="0"/>
              </a:spcAft>
              <a:buClr>
                <a:srgbClr val="000000"/>
              </a:buClr>
              <a:buSzPct val="100000"/>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050" dirty="0">
                <a:solidFill>
                  <a:srgbClr val="000000"/>
                </a:solidFill>
                <a:latin typeface="+mn-lt"/>
                <a:ea typeface="+mn-ea"/>
              </a:rPr>
              <a:t>in ~50% of a time a responding device has data to transmit when utilizing TCP protocol</a:t>
            </a:r>
            <a:endParaRPr lang="en-US" sz="1400" dirty="0">
              <a:solidFill>
                <a:srgbClr val="000000"/>
              </a:solidFill>
              <a:latin typeface="+mn-lt"/>
              <a:ea typeface="+mn-ea"/>
            </a:endParaRPr>
          </a:p>
          <a:p>
            <a:pPr hangingPunct="1">
              <a:buFont typeface="Arial" panose="020B0604020202020204" pitchFamily="34" charset="0"/>
              <a:buChar char="•"/>
            </a:pPr>
            <a:endParaRPr lang="en-US" sz="2000" dirty="0">
              <a:solidFill>
                <a:schemeClr val="tx1"/>
              </a:solidFill>
            </a:endParaRPr>
          </a:p>
        </p:txBody>
      </p:sp>
      <p:grpSp>
        <p:nvGrpSpPr>
          <p:cNvPr id="7" name="Group 6">
            <a:extLst>
              <a:ext uri="{FF2B5EF4-FFF2-40B4-BE49-F238E27FC236}">
                <a16:creationId xmlns:a16="http://schemas.microsoft.com/office/drawing/2014/main" id="{0DB6CF18-BB60-EDF1-9520-E689641F4D97}"/>
              </a:ext>
            </a:extLst>
          </p:cNvPr>
          <p:cNvGrpSpPr/>
          <p:nvPr/>
        </p:nvGrpSpPr>
        <p:grpSpPr>
          <a:xfrm>
            <a:off x="4461401" y="1834710"/>
            <a:ext cx="4329061" cy="1433347"/>
            <a:chOff x="4116859" y="1834710"/>
            <a:chExt cx="4662742" cy="1472070"/>
          </a:xfrm>
        </p:grpSpPr>
        <p:cxnSp>
          <p:nvCxnSpPr>
            <p:cNvPr id="11" name="Straight Connector 10">
              <a:extLst>
                <a:ext uri="{FF2B5EF4-FFF2-40B4-BE49-F238E27FC236}">
                  <a16:creationId xmlns:a16="http://schemas.microsoft.com/office/drawing/2014/main" id="{90AB1545-E6AC-2193-848D-A897EA0A19AB}"/>
                </a:ext>
              </a:extLst>
            </p:cNvPr>
            <p:cNvCxnSpPr>
              <a:cxnSpLocks/>
            </p:cNvCxnSpPr>
            <p:nvPr/>
          </p:nvCxnSpPr>
          <p:spPr>
            <a:xfrm>
              <a:off x="4206036" y="2572072"/>
              <a:ext cx="4476370"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3" name="Straight Connector 12">
              <a:extLst>
                <a:ext uri="{FF2B5EF4-FFF2-40B4-BE49-F238E27FC236}">
                  <a16:creationId xmlns:a16="http://schemas.microsoft.com/office/drawing/2014/main" id="{D45050E3-3279-5108-6CE8-A27F554040BD}"/>
                </a:ext>
              </a:extLst>
            </p:cNvPr>
            <p:cNvCxnSpPr>
              <a:cxnSpLocks/>
            </p:cNvCxnSpPr>
            <p:nvPr/>
          </p:nvCxnSpPr>
          <p:spPr>
            <a:xfrm>
              <a:off x="4206036" y="3028918"/>
              <a:ext cx="4527989" cy="8289"/>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5" name="Rectangle 14">
              <a:extLst>
                <a:ext uri="{FF2B5EF4-FFF2-40B4-BE49-F238E27FC236}">
                  <a16:creationId xmlns:a16="http://schemas.microsoft.com/office/drawing/2014/main" id="{AB22F056-796E-FE06-9345-1BA8830E0749}"/>
                </a:ext>
              </a:extLst>
            </p:cNvPr>
            <p:cNvSpPr/>
            <p:nvPr/>
          </p:nvSpPr>
          <p:spPr>
            <a:xfrm>
              <a:off x="4960047" y="2383559"/>
              <a:ext cx="293125" cy="18466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00">
                  <a:solidFill>
                    <a:srgbClr val="FFFFFF"/>
                  </a:solidFill>
                  <a:latin typeface="Helvetica Neue Medium"/>
                  <a:ea typeface="Helvetica Neue Medium"/>
                  <a:cs typeface="Helvetica Neue Medium"/>
                  <a:sym typeface="Helvetica Neue Medium"/>
                </a:rPr>
                <a:t>RTS</a:t>
              </a:r>
            </a:p>
          </p:txBody>
        </p:sp>
        <p:sp>
          <p:nvSpPr>
            <p:cNvPr id="16" name="Rectangle 15">
              <a:extLst>
                <a:ext uri="{FF2B5EF4-FFF2-40B4-BE49-F238E27FC236}">
                  <a16:creationId xmlns:a16="http://schemas.microsoft.com/office/drawing/2014/main" id="{EBF49BD8-F1B7-9D8E-EBCC-5FC84331F776}"/>
                </a:ext>
              </a:extLst>
            </p:cNvPr>
            <p:cNvSpPr/>
            <p:nvPr/>
          </p:nvSpPr>
          <p:spPr>
            <a:xfrm>
              <a:off x="5270514" y="2830451"/>
              <a:ext cx="420447" cy="184666"/>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00">
                  <a:solidFill>
                    <a:srgbClr val="FFFFFF"/>
                  </a:solidFill>
                  <a:latin typeface="Helvetica Neue Medium"/>
                  <a:ea typeface="Helvetica Neue Medium"/>
                  <a:cs typeface="Helvetica Neue Medium"/>
                  <a:sym typeface="Helvetica Neue Medium"/>
                </a:rPr>
                <a:t>CTS</a:t>
              </a:r>
            </a:p>
          </p:txBody>
        </p:sp>
        <p:sp>
          <p:nvSpPr>
            <p:cNvPr id="17" name="Rectangle 16">
              <a:extLst>
                <a:ext uri="{FF2B5EF4-FFF2-40B4-BE49-F238E27FC236}">
                  <a16:creationId xmlns:a16="http://schemas.microsoft.com/office/drawing/2014/main" id="{12B91615-EB56-854C-DF8E-8CE5D79C1B9C}"/>
                </a:ext>
              </a:extLst>
            </p:cNvPr>
            <p:cNvSpPr/>
            <p:nvPr/>
          </p:nvSpPr>
          <p:spPr>
            <a:xfrm>
              <a:off x="5715902" y="2383559"/>
              <a:ext cx="293125" cy="18466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00">
                  <a:solidFill>
                    <a:srgbClr val="FFFFFF"/>
                  </a:solidFill>
                  <a:latin typeface="Helvetica Neue Medium"/>
                  <a:ea typeface="Helvetica Neue Medium"/>
                  <a:cs typeface="Helvetica Neue Medium"/>
                  <a:sym typeface="Helvetica Neue Medium"/>
                </a:rPr>
                <a:t>Data</a:t>
              </a:r>
            </a:p>
          </p:txBody>
        </p:sp>
        <p:sp>
          <p:nvSpPr>
            <p:cNvPr id="18" name="Rectangle 17">
              <a:extLst>
                <a:ext uri="{FF2B5EF4-FFF2-40B4-BE49-F238E27FC236}">
                  <a16:creationId xmlns:a16="http://schemas.microsoft.com/office/drawing/2014/main" id="{6102BD1E-8D54-3AF1-9875-D11A13DAF264}"/>
                </a:ext>
              </a:extLst>
            </p:cNvPr>
            <p:cNvSpPr/>
            <p:nvPr/>
          </p:nvSpPr>
          <p:spPr>
            <a:xfrm>
              <a:off x="6118133" y="2827930"/>
              <a:ext cx="420447" cy="184666"/>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00" dirty="0">
                  <a:solidFill>
                    <a:srgbClr val="FFFFFF"/>
                  </a:solidFill>
                  <a:latin typeface="Helvetica Neue Medium"/>
                  <a:ea typeface="Helvetica Neue Medium"/>
                  <a:cs typeface="Helvetica Neue Medium"/>
                  <a:sym typeface="Helvetica Neue Medium"/>
                </a:rPr>
                <a:t>BA</a:t>
              </a:r>
            </a:p>
          </p:txBody>
        </p:sp>
        <p:sp>
          <p:nvSpPr>
            <p:cNvPr id="19" name="Rectangle 18">
              <a:extLst>
                <a:ext uri="{FF2B5EF4-FFF2-40B4-BE49-F238E27FC236}">
                  <a16:creationId xmlns:a16="http://schemas.microsoft.com/office/drawing/2014/main" id="{03D7A1A4-5F69-4705-A4DE-0ABF765FB159}"/>
                </a:ext>
              </a:extLst>
            </p:cNvPr>
            <p:cNvSpPr/>
            <p:nvPr/>
          </p:nvSpPr>
          <p:spPr>
            <a:xfrm>
              <a:off x="6495840" y="2383559"/>
              <a:ext cx="427586" cy="18466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00">
                  <a:solidFill>
                    <a:srgbClr val="FFFFFF"/>
                  </a:solidFill>
                  <a:latin typeface="Helvetica Neue Medium"/>
                  <a:ea typeface="Helvetica Neue Medium"/>
                  <a:cs typeface="Helvetica Neue Medium"/>
                  <a:sym typeface="Helvetica Neue Medium"/>
                </a:rPr>
                <a:t>CF-end</a:t>
              </a:r>
            </a:p>
          </p:txBody>
        </p:sp>
        <p:sp>
          <p:nvSpPr>
            <p:cNvPr id="20" name="Rectangle 19">
              <a:extLst>
                <a:ext uri="{FF2B5EF4-FFF2-40B4-BE49-F238E27FC236}">
                  <a16:creationId xmlns:a16="http://schemas.microsoft.com/office/drawing/2014/main" id="{884DE540-37EE-EA59-2779-04F290438F76}"/>
                </a:ext>
              </a:extLst>
            </p:cNvPr>
            <p:cNvSpPr/>
            <p:nvPr/>
          </p:nvSpPr>
          <p:spPr>
            <a:xfrm>
              <a:off x="7571130" y="2825031"/>
              <a:ext cx="467956" cy="184666"/>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00">
                  <a:solidFill>
                    <a:srgbClr val="FFFFFF"/>
                  </a:solidFill>
                  <a:latin typeface="Helvetica Neue Medium"/>
                  <a:ea typeface="Helvetica Neue Medium"/>
                  <a:cs typeface="Helvetica Neue Medium"/>
                  <a:sym typeface="Helvetica Neue Medium"/>
                </a:rPr>
                <a:t>Data</a:t>
              </a:r>
            </a:p>
          </p:txBody>
        </p:sp>
        <p:sp>
          <p:nvSpPr>
            <p:cNvPr id="21" name="Rectangle 20">
              <a:extLst>
                <a:ext uri="{FF2B5EF4-FFF2-40B4-BE49-F238E27FC236}">
                  <a16:creationId xmlns:a16="http://schemas.microsoft.com/office/drawing/2014/main" id="{84AB35C1-F86B-B941-347F-5DE4718C5021}"/>
                </a:ext>
              </a:extLst>
            </p:cNvPr>
            <p:cNvSpPr/>
            <p:nvPr/>
          </p:nvSpPr>
          <p:spPr>
            <a:xfrm>
              <a:off x="8073369" y="2366077"/>
              <a:ext cx="383459" cy="184666"/>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00">
                  <a:solidFill>
                    <a:srgbClr val="FFFFFF"/>
                  </a:solidFill>
                  <a:latin typeface="Helvetica Neue Medium"/>
                  <a:ea typeface="Helvetica Neue Medium"/>
                  <a:cs typeface="Helvetica Neue Medium"/>
                  <a:sym typeface="Helvetica Neue Medium"/>
                </a:rPr>
                <a:t>BA</a:t>
              </a:r>
            </a:p>
          </p:txBody>
        </p:sp>
        <p:cxnSp>
          <p:nvCxnSpPr>
            <p:cNvPr id="25" name="Straight Arrow Connector 24">
              <a:extLst>
                <a:ext uri="{FF2B5EF4-FFF2-40B4-BE49-F238E27FC236}">
                  <a16:creationId xmlns:a16="http://schemas.microsoft.com/office/drawing/2014/main" id="{E630B958-2429-ECA2-6E7C-B49B82E2B83F}"/>
                </a:ext>
              </a:extLst>
            </p:cNvPr>
            <p:cNvCxnSpPr/>
            <p:nvPr/>
          </p:nvCxnSpPr>
          <p:spPr>
            <a:xfrm>
              <a:off x="4891836" y="2151744"/>
              <a:ext cx="2109020" cy="0"/>
            </a:xfrm>
            <a:prstGeom prst="straightConnector1">
              <a:avLst/>
            </a:prstGeom>
            <a:noFill/>
            <a:ln w="2540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
          <p:nvSpPr>
            <p:cNvPr id="26" name="TextBox 25">
              <a:extLst>
                <a:ext uri="{FF2B5EF4-FFF2-40B4-BE49-F238E27FC236}">
                  <a16:creationId xmlns:a16="http://schemas.microsoft.com/office/drawing/2014/main" id="{08A0C09B-C307-FB46-A051-AFB8EB088C98}"/>
                </a:ext>
              </a:extLst>
            </p:cNvPr>
            <p:cNvSpPr txBox="1"/>
            <p:nvPr/>
          </p:nvSpPr>
          <p:spPr>
            <a:xfrm>
              <a:off x="5086322" y="1834710"/>
              <a:ext cx="1344920"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defTabSz="1828754" fontAlgn="auto">
                <a:spcBef>
                  <a:spcPts val="0"/>
                </a:spcBef>
                <a:spcAft>
                  <a:spcPts val="0"/>
                </a:spcAft>
                <a:buClrTx/>
                <a:buSzTx/>
              </a:pPr>
              <a:r>
                <a:rPr lang="en-US" sz="1100">
                  <a:solidFill>
                    <a:schemeClr val="tx2"/>
                  </a:solidFill>
                  <a:latin typeface="+mn-lt"/>
                  <a:ea typeface="+mn-ea"/>
                  <a:sym typeface="Helvetica Neue"/>
                </a:rPr>
                <a:t>TXOP owned by laptop</a:t>
              </a:r>
            </a:p>
          </p:txBody>
        </p:sp>
        <p:cxnSp>
          <p:nvCxnSpPr>
            <p:cNvPr id="27" name="Straight Arrow Connector 26">
              <a:extLst>
                <a:ext uri="{FF2B5EF4-FFF2-40B4-BE49-F238E27FC236}">
                  <a16:creationId xmlns:a16="http://schemas.microsoft.com/office/drawing/2014/main" id="{D4CA819C-07ED-F1BB-C6D9-C82ABCD64670}"/>
                </a:ext>
              </a:extLst>
            </p:cNvPr>
            <p:cNvCxnSpPr>
              <a:cxnSpLocks/>
            </p:cNvCxnSpPr>
            <p:nvPr/>
          </p:nvCxnSpPr>
          <p:spPr>
            <a:xfrm>
              <a:off x="7566407" y="2151744"/>
              <a:ext cx="916244" cy="0"/>
            </a:xfrm>
            <a:prstGeom prst="straightConnector1">
              <a:avLst/>
            </a:prstGeom>
            <a:noFill/>
            <a:ln w="2540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
          <p:nvSpPr>
            <p:cNvPr id="28" name="TextBox 27">
              <a:extLst>
                <a:ext uri="{FF2B5EF4-FFF2-40B4-BE49-F238E27FC236}">
                  <a16:creationId xmlns:a16="http://schemas.microsoft.com/office/drawing/2014/main" id="{6EC60B61-719E-17C1-435D-441C1F290A6A}"/>
                </a:ext>
              </a:extLst>
            </p:cNvPr>
            <p:cNvSpPr txBox="1"/>
            <p:nvPr/>
          </p:nvSpPr>
          <p:spPr>
            <a:xfrm>
              <a:off x="7298571" y="1886809"/>
              <a:ext cx="1481030"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defTabSz="1828754" fontAlgn="auto">
                <a:spcBef>
                  <a:spcPts val="0"/>
                </a:spcBef>
                <a:spcAft>
                  <a:spcPts val="0"/>
                </a:spcAft>
                <a:buClrTx/>
                <a:buSzTx/>
              </a:pPr>
              <a:r>
                <a:rPr lang="en-US" sz="1100">
                  <a:solidFill>
                    <a:srgbClr val="92D050"/>
                  </a:solidFill>
                  <a:latin typeface="+mn-lt"/>
                  <a:ea typeface="+mn-ea"/>
                  <a:sym typeface="Helvetica Neue"/>
                </a:rPr>
                <a:t>TXOP owned by HMD</a:t>
              </a:r>
            </a:p>
          </p:txBody>
        </p:sp>
        <p:sp>
          <p:nvSpPr>
            <p:cNvPr id="31" name="TextBox 30">
              <a:extLst>
                <a:ext uri="{FF2B5EF4-FFF2-40B4-BE49-F238E27FC236}">
                  <a16:creationId xmlns:a16="http://schemas.microsoft.com/office/drawing/2014/main" id="{4282098F-0B3D-D719-EDAD-2CD0EB51F0F2}"/>
                </a:ext>
              </a:extLst>
            </p:cNvPr>
            <p:cNvSpPr txBox="1"/>
            <p:nvPr/>
          </p:nvSpPr>
          <p:spPr>
            <a:xfrm>
              <a:off x="4133063" y="2564187"/>
              <a:ext cx="1442264"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00">
                  <a:solidFill>
                    <a:schemeClr val="tx2"/>
                  </a:solidFill>
                  <a:latin typeface="+mn-lt"/>
                  <a:ea typeface="+mn-ea"/>
                  <a:sym typeface="Helvetica Neue"/>
                </a:rPr>
                <a:t>Laptop (Mobile AP)</a:t>
              </a:r>
              <a:endParaRPr lang="en-US" sz="1000"/>
            </a:p>
          </p:txBody>
        </p:sp>
        <p:sp>
          <p:nvSpPr>
            <p:cNvPr id="32" name="TextBox 31">
              <a:extLst>
                <a:ext uri="{FF2B5EF4-FFF2-40B4-BE49-F238E27FC236}">
                  <a16:creationId xmlns:a16="http://schemas.microsoft.com/office/drawing/2014/main" id="{A91D1904-E213-76DA-EF2C-87AC94BF2BA2}"/>
                </a:ext>
              </a:extLst>
            </p:cNvPr>
            <p:cNvSpPr txBox="1"/>
            <p:nvPr/>
          </p:nvSpPr>
          <p:spPr>
            <a:xfrm>
              <a:off x="4116859" y="3052864"/>
              <a:ext cx="1136313"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00">
                  <a:solidFill>
                    <a:srgbClr val="92D050"/>
                  </a:solidFill>
                </a:rPr>
                <a:t>HMD (client)</a:t>
              </a:r>
            </a:p>
          </p:txBody>
        </p:sp>
        <p:cxnSp>
          <p:nvCxnSpPr>
            <p:cNvPr id="6" name="Straight Connector 5">
              <a:extLst>
                <a:ext uri="{FF2B5EF4-FFF2-40B4-BE49-F238E27FC236}">
                  <a16:creationId xmlns:a16="http://schemas.microsoft.com/office/drawing/2014/main" id="{B200A0F7-8B37-9C91-73B2-89CE5CDA2D14}"/>
                </a:ext>
              </a:extLst>
            </p:cNvPr>
            <p:cNvCxnSpPr>
              <a:cxnSpLocks/>
            </p:cNvCxnSpPr>
            <p:nvPr/>
          </p:nvCxnSpPr>
          <p:spPr bwMode="auto">
            <a:xfrm flipV="1">
              <a:off x="6928354" y="2792966"/>
              <a:ext cx="88085" cy="250957"/>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91174EFB-57A1-E690-E18A-A3E84532E68A}"/>
                </a:ext>
              </a:extLst>
            </p:cNvPr>
            <p:cNvCxnSpPr>
              <a:cxnSpLocks/>
            </p:cNvCxnSpPr>
            <p:nvPr/>
          </p:nvCxnSpPr>
          <p:spPr bwMode="auto">
            <a:xfrm flipV="1">
              <a:off x="7059332" y="2792966"/>
              <a:ext cx="88085" cy="250957"/>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80C57647-9F85-6794-841D-8E66FE63DFB5}"/>
                </a:ext>
              </a:extLst>
            </p:cNvPr>
            <p:cNvCxnSpPr>
              <a:cxnSpLocks/>
            </p:cNvCxnSpPr>
            <p:nvPr/>
          </p:nvCxnSpPr>
          <p:spPr bwMode="auto">
            <a:xfrm flipV="1">
              <a:off x="7308474" y="2801481"/>
              <a:ext cx="88085" cy="250957"/>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2AFE6C25-D71D-E9B2-FC8F-7F281FAFC76C}"/>
                </a:ext>
              </a:extLst>
            </p:cNvPr>
            <p:cNvCxnSpPr>
              <a:cxnSpLocks/>
            </p:cNvCxnSpPr>
            <p:nvPr/>
          </p:nvCxnSpPr>
          <p:spPr bwMode="auto">
            <a:xfrm flipV="1">
              <a:off x="7183903" y="2791886"/>
              <a:ext cx="88085" cy="250957"/>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010F18F1-74CE-64FA-2F9D-B94DB332A596}"/>
                </a:ext>
              </a:extLst>
            </p:cNvPr>
            <p:cNvCxnSpPr>
              <a:cxnSpLocks/>
            </p:cNvCxnSpPr>
            <p:nvPr/>
          </p:nvCxnSpPr>
          <p:spPr bwMode="auto">
            <a:xfrm flipV="1">
              <a:off x="7450337" y="2791027"/>
              <a:ext cx="88085" cy="250957"/>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37C04DCA-CE81-0F51-7B1D-BF6A3336A125}"/>
                </a:ext>
              </a:extLst>
            </p:cNvPr>
            <p:cNvCxnSpPr>
              <a:cxnSpLocks/>
            </p:cNvCxnSpPr>
            <p:nvPr/>
          </p:nvCxnSpPr>
          <p:spPr bwMode="auto">
            <a:xfrm flipV="1">
              <a:off x="4373316" y="2322195"/>
              <a:ext cx="88085" cy="250957"/>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89986F51-A568-7407-562D-CBA326150C47}"/>
                </a:ext>
              </a:extLst>
            </p:cNvPr>
            <p:cNvCxnSpPr>
              <a:cxnSpLocks/>
            </p:cNvCxnSpPr>
            <p:nvPr/>
          </p:nvCxnSpPr>
          <p:spPr bwMode="auto">
            <a:xfrm flipV="1">
              <a:off x="4480539" y="2321115"/>
              <a:ext cx="88085" cy="250957"/>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5AEADFF3-110A-0988-6E6F-C4442B68449E}"/>
                </a:ext>
              </a:extLst>
            </p:cNvPr>
            <p:cNvCxnSpPr>
              <a:cxnSpLocks/>
            </p:cNvCxnSpPr>
            <p:nvPr/>
          </p:nvCxnSpPr>
          <p:spPr bwMode="auto">
            <a:xfrm flipV="1">
              <a:off x="4703474" y="2321115"/>
              <a:ext cx="88085" cy="250957"/>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45E5AD0C-70DD-B444-ACF4-88B850095861}"/>
                </a:ext>
              </a:extLst>
            </p:cNvPr>
            <p:cNvCxnSpPr>
              <a:cxnSpLocks/>
            </p:cNvCxnSpPr>
            <p:nvPr/>
          </p:nvCxnSpPr>
          <p:spPr bwMode="auto">
            <a:xfrm flipV="1">
              <a:off x="4595812" y="2329913"/>
              <a:ext cx="88085" cy="250957"/>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0ED24D44-62C2-39EF-45A1-DE1A6F17F158}"/>
                </a:ext>
              </a:extLst>
            </p:cNvPr>
            <p:cNvCxnSpPr>
              <a:cxnSpLocks/>
            </p:cNvCxnSpPr>
            <p:nvPr/>
          </p:nvCxnSpPr>
          <p:spPr bwMode="auto">
            <a:xfrm flipV="1">
              <a:off x="4810153" y="2329912"/>
              <a:ext cx="88085" cy="250957"/>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27A6AA70-F91D-3F98-6229-BD144C369B7A}"/>
                </a:ext>
              </a:extLst>
            </p:cNvPr>
            <p:cNvCxnSpPr/>
            <p:nvPr/>
          </p:nvCxnSpPr>
          <p:spPr bwMode="auto">
            <a:xfrm>
              <a:off x="4461401" y="2338412"/>
              <a:ext cx="43389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D3DA1251-4015-68FB-2751-324E00690B00}"/>
                </a:ext>
              </a:extLst>
            </p:cNvPr>
            <p:cNvCxnSpPr>
              <a:cxnSpLocks/>
            </p:cNvCxnSpPr>
            <p:nvPr/>
          </p:nvCxnSpPr>
          <p:spPr bwMode="auto">
            <a:xfrm>
              <a:off x="7016439" y="2792966"/>
              <a:ext cx="530397" cy="7352"/>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sp>
        <p:nvSpPr>
          <p:cNvPr id="4" name="Date Placeholder 3">
            <a:extLst>
              <a:ext uri="{FF2B5EF4-FFF2-40B4-BE49-F238E27FC236}">
                <a16:creationId xmlns:a16="http://schemas.microsoft.com/office/drawing/2014/main" id="{5605914D-2C77-5720-D5D3-7C6ED8E809BD}"/>
              </a:ext>
            </a:extLst>
          </p:cNvPr>
          <p:cNvSpPr>
            <a:spLocks noGrp="1"/>
          </p:cNvSpPr>
          <p:nvPr>
            <p:ph type="dt" idx="10"/>
          </p:nvPr>
        </p:nvSpPr>
        <p:spPr/>
        <p:txBody>
          <a:bodyPr/>
          <a:lstStyle/>
          <a:p>
            <a:r>
              <a:rPr lang="en-US"/>
              <a:t>August 2023</a:t>
            </a:r>
            <a:endParaRPr lang="en-GB"/>
          </a:p>
        </p:txBody>
      </p:sp>
      <p:sp>
        <p:nvSpPr>
          <p:cNvPr id="5" name="Footer Placeholder 4">
            <a:extLst>
              <a:ext uri="{FF2B5EF4-FFF2-40B4-BE49-F238E27FC236}">
                <a16:creationId xmlns:a16="http://schemas.microsoft.com/office/drawing/2014/main" id="{D1999A7B-2CC2-96D3-6FDF-EB89C4C7AE15}"/>
              </a:ext>
            </a:extLst>
          </p:cNvPr>
          <p:cNvSpPr>
            <a:spLocks noGrp="1"/>
          </p:cNvSpPr>
          <p:nvPr>
            <p:ph type="ftr" idx="11"/>
          </p:nvPr>
        </p:nvSpPr>
        <p:spPr/>
        <p:txBody>
          <a:bodyPr/>
          <a:lstStyle/>
          <a:p>
            <a:r>
              <a:rPr lang="en-GB"/>
              <a:t>Dibakar Das, Intel</a:t>
            </a:r>
          </a:p>
        </p:txBody>
      </p:sp>
      <p:sp>
        <p:nvSpPr>
          <p:cNvPr id="22" name="Slide Number Placeholder 21">
            <a:extLst>
              <a:ext uri="{FF2B5EF4-FFF2-40B4-BE49-F238E27FC236}">
                <a16:creationId xmlns:a16="http://schemas.microsoft.com/office/drawing/2014/main" id="{07B42443-9E76-80EB-4D79-3BE7A09DABC5}"/>
              </a:ext>
            </a:extLst>
          </p:cNvPr>
          <p:cNvSpPr>
            <a:spLocks noGrp="1"/>
          </p:cNvSpPr>
          <p:nvPr>
            <p:ph type="sldNum" idx="12"/>
          </p:nvPr>
        </p:nvSpPr>
        <p:spPr/>
        <p:txBody>
          <a:bodyPr/>
          <a:lstStyle/>
          <a:p>
            <a:r>
              <a:rPr lang="en-GB"/>
              <a:t>Slide </a:t>
            </a:r>
            <a:fld id="{F5D8E26B-7BCF-4D25-9C89-0168A6618F18}" type="slidenum">
              <a:rPr lang="en-GB" smtClean="0"/>
              <a:pPr/>
              <a:t>5</a:t>
            </a:fld>
            <a:endParaRPr lang="en-GB"/>
          </a:p>
        </p:txBody>
      </p:sp>
    </p:spTree>
    <p:extLst>
      <p:ext uri="{BB962C8B-B14F-4D97-AF65-F5344CB8AC3E}">
        <p14:creationId xmlns:p14="http://schemas.microsoft.com/office/powerpoint/2010/main" val="3233394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3F7F7-79F2-50D7-C242-02A0B910AC55}"/>
              </a:ext>
            </a:extLst>
          </p:cNvPr>
          <p:cNvSpPr>
            <a:spLocks noGrp="1"/>
          </p:cNvSpPr>
          <p:nvPr>
            <p:ph type="title"/>
          </p:nvPr>
        </p:nvSpPr>
        <p:spPr/>
        <p:txBody>
          <a:bodyPr/>
          <a:lstStyle/>
          <a:p>
            <a:r>
              <a:rPr lang="en-US"/>
              <a:t>TXOP optimizations</a:t>
            </a:r>
          </a:p>
        </p:txBody>
      </p:sp>
      <p:sp>
        <p:nvSpPr>
          <p:cNvPr id="3" name="Content Placeholder 2">
            <a:extLst>
              <a:ext uri="{FF2B5EF4-FFF2-40B4-BE49-F238E27FC236}">
                <a16:creationId xmlns:a16="http://schemas.microsoft.com/office/drawing/2014/main" id="{9D36B433-EB82-58D7-F44B-5543D40C9127}"/>
              </a:ext>
            </a:extLst>
          </p:cNvPr>
          <p:cNvSpPr>
            <a:spLocks noGrp="1"/>
          </p:cNvSpPr>
          <p:nvPr>
            <p:ph idx="1"/>
          </p:nvPr>
        </p:nvSpPr>
        <p:spPr>
          <a:xfrm>
            <a:off x="418306" y="1676400"/>
            <a:ext cx="8382000" cy="4671093"/>
          </a:xfrm>
        </p:spPr>
        <p:txBody>
          <a:bodyPr/>
          <a:lstStyle/>
          <a:p>
            <a:pPr>
              <a:buFont typeface="Arial" panose="020B0604020202020204" pitchFamily="34" charset="0"/>
              <a:buChar char="•"/>
            </a:pPr>
            <a:r>
              <a:rPr lang="en-US" sz="1800" dirty="0"/>
              <a:t>If we allow a device to share its obtained TXOP in opposite direction (Topology 1, 2) or for forwarding (topology 3), then we can reduce contention latency for the TXOP responder for co-related flows.</a:t>
            </a:r>
          </a:p>
          <a:p>
            <a:pPr>
              <a:buFont typeface="Arial" panose="020B0604020202020204" pitchFamily="34" charset="0"/>
              <a:buChar char="•"/>
            </a:pPr>
            <a:r>
              <a:rPr lang="en-US" sz="1800" dirty="0"/>
              <a:t>Note: typically, non-AP STAs and Mobile APs don’t receive TB PPDUs. </a:t>
            </a:r>
          </a:p>
          <a:p>
            <a:pPr>
              <a:buFont typeface="Arial" panose="020B0604020202020204" pitchFamily="34" charset="0"/>
              <a:buChar char="•"/>
            </a:pPr>
            <a:r>
              <a:rPr lang="en-US" sz="1800" dirty="0"/>
              <a:t>Possible solutions:</a:t>
            </a:r>
          </a:p>
          <a:p>
            <a:pPr lvl="1">
              <a:buFont typeface="Arial" panose="020B0604020202020204" pitchFamily="34" charset="0"/>
              <a:buChar char="•"/>
            </a:pPr>
            <a:r>
              <a:rPr lang="en-US" sz="1400" dirty="0"/>
              <a:t>Reuse RDG: possible but there is no large-scale RDG implementation yet =&gt; burden of implementing whole of RDG. </a:t>
            </a:r>
          </a:p>
          <a:p>
            <a:pPr lvl="1">
              <a:buFont typeface="Arial" panose="020B0604020202020204" pitchFamily="34" charset="0"/>
              <a:buChar char="•"/>
            </a:pPr>
            <a:r>
              <a:rPr lang="en-US" sz="1400" dirty="0"/>
              <a:t>Reuse SU-TF:  possible since response PPDU is not TB but (a) not sent by non-AP STAs and (b) overhead of the TF + SIFS+ CTS.</a:t>
            </a:r>
          </a:p>
          <a:p>
            <a:pPr lvl="1">
              <a:buFont typeface="Arial" panose="020B0604020202020204" pitchFamily="34" charset="0"/>
              <a:buChar char="•"/>
            </a:pPr>
            <a:r>
              <a:rPr lang="en-US" sz="1400" dirty="0"/>
              <a:t>Other possibility: use a new shorter signaling (e.g., CF-Poll or no CTS in SU-TF etc.)</a:t>
            </a:r>
          </a:p>
          <a:p>
            <a:pPr>
              <a:buFont typeface="Arial" panose="020B0604020202020204" pitchFamily="34" charset="0"/>
              <a:buChar char="•"/>
            </a:pPr>
            <a:endParaRPr lang="en-US" sz="1800" dirty="0"/>
          </a:p>
          <a:p>
            <a:pPr>
              <a:buFont typeface="Arial" panose="020B0604020202020204" pitchFamily="34" charset="0"/>
              <a:buChar char="•"/>
            </a:pPr>
            <a:r>
              <a:rPr lang="en-US" sz="1800" dirty="0"/>
              <a:t>Proposal: allow </a:t>
            </a:r>
            <a:r>
              <a:rPr lang="en-US" sz="1800" i="1" u="sng" dirty="0"/>
              <a:t>any</a:t>
            </a:r>
            <a:r>
              <a:rPr lang="en-US" sz="1800" dirty="0"/>
              <a:t> STA to share TXOP with minimal overhead for reverse direction or forwarding traffic to fit in the TXOP.  </a:t>
            </a:r>
          </a:p>
        </p:txBody>
      </p:sp>
      <p:sp>
        <p:nvSpPr>
          <p:cNvPr id="4" name="Slide Number Placeholder 3">
            <a:extLst>
              <a:ext uri="{FF2B5EF4-FFF2-40B4-BE49-F238E27FC236}">
                <a16:creationId xmlns:a16="http://schemas.microsoft.com/office/drawing/2014/main" id="{7700FE6D-36BC-A593-AC5A-D29ABAEF61E7}"/>
              </a:ext>
            </a:extLst>
          </p:cNvPr>
          <p:cNvSpPr>
            <a:spLocks noGrp="1"/>
          </p:cNvSpPr>
          <p:nvPr>
            <p:ph type="sldNum" idx="12"/>
          </p:nvPr>
        </p:nvSpPr>
        <p:spPr/>
        <p:txBody>
          <a:bodyPr/>
          <a:lstStyle/>
          <a:p>
            <a:r>
              <a:rPr lang="en-GB"/>
              <a:t>Slide </a:t>
            </a:r>
            <a:fld id="{440F5867-744E-4AA6-B0ED-4C44D2DFBB7B}" type="slidenum">
              <a:rPr lang="en-GB" smtClean="0"/>
              <a:pPr/>
              <a:t>6</a:t>
            </a:fld>
            <a:endParaRPr lang="en-GB"/>
          </a:p>
        </p:txBody>
      </p:sp>
      <p:sp>
        <p:nvSpPr>
          <p:cNvPr id="5" name="Footer Placeholder 4">
            <a:extLst>
              <a:ext uri="{FF2B5EF4-FFF2-40B4-BE49-F238E27FC236}">
                <a16:creationId xmlns:a16="http://schemas.microsoft.com/office/drawing/2014/main" id="{A766FFDC-2FC7-6D87-ED7E-446C66CD47FC}"/>
              </a:ext>
            </a:extLst>
          </p:cNvPr>
          <p:cNvSpPr>
            <a:spLocks noGrp="1"/>
          </p:cNvSpPr>
          <p:nvPr>
            <p:ph type="ftr" idx="14"/>
          </p:nvPr>
        </p:nvSpPr>
        <p:spPr>
          <a:xfrm>
            <a:off x="5524072" y="6566693"/>
            <a:ext cx="3184520" cy="180975"/>
          </a:xfrm>
        </p:spPr>
        <p:txBody>
          <a:bodyPr/>
          <a:lstStyle/>
          <a:p>
            <a:r>
              <a:rPr lang="en-GB"/>
              <a:t>Dibakar Das, Intel</a:t>
            </a:r>
          </a:p>
        </p:txBody>
      </p:sp>
      <p:sp>
        <p:nvSpPr>
          <p:cNvPr id="6" name="Date Placeholder 5">
            <a:extLst>
              <a:ext uri="{FF2B5EF4-FFF2-40B4-BE49-F238E27FC236}">
                <a16:creationId xmlns:a16="http://schemas.microsoft.com/office/drawing/2014/main" id="{85B65C3C-D8B7-41D1-A3ED-17F0CB7AF59B}"/>
              </a:ext>
            </a:extLst>
          </p:cNvPr>
          <p:cNvSpPr>
            <a:spLocks noGrp="1"/>
          </p:cNvSpPr>
          <p:nvPr>
            <p:ph type="dt" idx="15"/>
          </p:nvPr>
        </p:nvSpPr>
        <p:spPr/>
        <p:txBody>
          <a:bodyPr/>
          <a:lstStyle/>
          <a:p>
            <a:r>
              <a:rPr lang="en-US"/>
              <a:t>August 2023</a:t>
            </a:r>
            <a:endParaRPr lang="en-GB"/>
          </a:p>
        </p:txBody>
      </p:sp>
    </p:spTree>
    <p:extLst>
      <p:ext uri="{BB962C8B-B14F-4D97-AF65-F5344CB8AC3E}">
        <p14:creationId xmlns:p14="http://schemas.microsoft.com/office/powerpoint/2010/main" val="2251502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63E1E-6606-983A-FCD1-CD7EF2C2B3FB}"/>
              </a:ext>
            </a:extLst>
          </p:cNvPr>
          <p:cNvSpPr>
            <a:spLocks noGrp="1"/>
          </p:cNvSpPr>
          <p:nvPr>
            <p:ph type="title"/>
          </p:nvPr>
        </p:nvSpPr>
        <p:spPr/>
        <p:txBody>
          <a:bodyPr/>
          <a:lstStyle/>
          <a:p>
            <a:r>
              <a:rPr lang="en-US"/>
              <a:t>Examples</a:t>
            </a:r>
          </a:p>
        </p:txBody>
      </p:sp>
      <p:sp>
        <p:nvSpPr>
          <p:cNvPr id="4" name="Slide Number Placeholder 3">
            <a:extLst>
              <a:ext uri="{FF2B5EF4-FFF2-40B4-BE49-F238E27FC236}">
                <a16:creationId xmlns:a16="http://schemas.microsoft.com/office/drawing/2014/main" id="{C70FB907-02D8-7CE5-C6D4-A5138000DF1D}"/>
              </a:ext>
            </a:extLst>
          </p:cNvPr>
          <p:cNvSpPr>
            <a:spLocks noGrp="1"/>
          </p:cNvSpPr>
          <p:nvPr>
            <p:ph type="sldNum" idx="12"/>
          </p:nvPr>
        </p:nvSpPr>
        <p:spPr/>
        <p:txBody>
          <a:bodyPr/>
          <a:lstStyle/>
          <a:p>
            <a:r>
              <a:rPr lang="en-GB"/>
              <a:t>Slide </a:t>
            </a:r>
            <a:fld id="{440F5867-744E-4AA6-B0ED-4C44D2DFBB7B}" type="slidenum">
              <a:rPr lang="en-GB" smtClean="0"/>
              <a:pPr/>
              <a:t>7</a:t>
            </a:fld>
            <a:endParaRPr lang="en-GB"/>
          </a:p>
        </p:txBody>
      </p:sp>
      <p:sp>
        <p:nvSpPr>
          <p:cNvPr id="5" name="Footer Placeholder 4">
            <a:extLst>
              <a:ext uri="{FF2B5EF4-FFF2-40B4-BE49-F238E27FC236}">
                <a16:creationId xmlns:a16="http://schemas.microsoft.com/office/drawing/2014/main" id="{D086639B-57A2-D1F9-4304-C206855DB345}"/>
              </a:ext>
            </a:extLst>
          </p:cNvPr>
          <p:cNvSpPr>
            <a:spLocks noGrp="1"/>
          </p:cNvSpPr>
          <p:nvPr>
            <p:ph type="ftr" idx="14"/>
          </p:nvPr>
        </p:nvSpPr>
        <p:spPr>
          <a:xfrm>
            <a:off x="5581335" y="6604477"/>
            <a:ext cx="3184520" cy="180975"/>
          </a:xfrm>
        </p:spPr>
        <p:txBody>
          <a:bodyPr/>
          <a:lstStyle/>
          <a:p>
            <a:r>
              <a:rPr lang="en-GB"/>
              <a:t>Dibakar Das, Intel</a:t>
            </a:r>
          </a:p>
        </p:txBody>
      </p:sp>
      <p:sp>
        <p:nvSpPr>
          <p:cNvPr id="6" name="Date Placeholder 5">
            <a:extLst>
              <a:ext uri="{FF2B5EF4-FFF2-40B4-BE49-F238E27FC236}">
                <a16:creationId xmlns:a16="http://schemas.microsoft.com/office/drawing/2014/main" id="{03C2CEBB-6862-488B-DADA-7080C3AD84DB}"/>
              </a:ext>
            </a:extLst>
          </p:cNvPr>
          <p:cNvSpPr>
            <a:spLocks noGrp="1"/>
          </p:cNvSpPr>
          <p:nvPr>
            <p:ph type="dt" idx="15"/>
          </p:nvPr>
        </p:nvSpPr>
        <p:spPr/>
        <p:txBody>
          <a:bodyPr/>
          <a:lstStyle/>
          <a:p>
            <a:r>
              <a:rPr lang="en-US"/>
              <a:t>August 2023</a:t>
            </a:r>
            <a:endParaRPr lang="en-GB"/>
          </a:p>
        </p:txBody>
      </p:sp>
      <p:cxnSp>
        <p:nvCxnSpPr>
          <p:cNvPr id="7" name="Straight Connector 6">
            <a:extLst>
              <a:ext uri="{FF2B5EF4-FFF2-40B4-BE49-F238E27FC236}">
                <a16:creationId xmlns:a16="http://schemas.microsoft.com/office/drawing/2014/main" id="{9062A9CF-2FF5-0750-8D11-C2831762AA33}"/>
              </a:ext>
            </a:extLst>
          </p:cNvPr>
          <p:cNvCxnSpPr>
            <a:cxnSpLocks/>
          </p:cNvCxnSpPr>
          <p:nvPr/>
        </p:nvCxnSpPr>
        <p:spPr>
          <a:xfrm>
            <a:off x="481217" y="2478995"/>
            <a:ext cx="4006265"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1647E718-32E6-019E-5B58-C287FC332F87}"/>
              </a:ext>
            </a:extLst>
          </p:cNvPr>
          <p:cNvCxnSpPr>
            <a:cxnSpLocks/>
          </p:cNvCxnSpPr>
          <p:nvPr/>
        </p:nvCxnSpPr>
        <p:spPr>
          <a:xfrm>
            <a:off x="481217" y="3292001"/>
            <a:ext cx="4006265"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9" name="Rectangle 8">
            <a:extLst>
              <a:ext uri="{FF2B5EF4-FFF2-40B4-BE49-F238E27FC236}">
                <a16:creationId xmlns:a16="http://schemas.microsoft.com/office/drawing/2014/main" id="{9B4F51E4-0460-1E2C-4E0B-2C009116C37B}"/>
              </a:ext>
            </a:extLst>
          </p:cNvPr>
          <p:cNvSpPr/>
          <p:nvPr/>
        </p:nvSpPr>
        <p:spPr>
          <a:xfrm>
            <a:off x="765123" y="2286635"/>
            <a:ext cx="293125" cy="19236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50">
                <a:solidFill>
                  <a:srgbClr val="FFFFFF"/>
                </a:solidFill>
                <a:latin typeface="Helvetica Neue Medium"/>
                <a:ea typeface="Helvetica Neue Medium"/>
                <a:cs typeface="Helvetica Neue Medium"/>
                <a:sym typeface="Helvetica Neue Medium"/>
              </a:rPr>
              <a:t>RTS</a:t>
            </a:r>
          </a:p>
        </p:txBody>
      </p:sp>
      <p:sp>
        <p:nvSpPr>
          <p:cNvPr id="10" name="Rectangle 9">
            <a:extLst>
              <a:ext uri="{FF2B5EF4-FFF2-40B4-BE49-F238E27FC236}">
                <a16:creationId xmlns:a16="http://schemas.microsoft.com/office/drawing/2014/main" id="{25BA16F7-48B1-362C-961C-5FFC06E3E635}"/>
              </a:ext>
            </a:extLst>
          </p:cNvPr>
          <p:cNvSpPr/>
          <p:nvPr/>
        </p:nvSpPr>
        <p:spPr>
          <a:xfrm>
            <a:off x="1058248" y="3099640"/>
            <a:ext cx="383459" cy="192360"/>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50">
                <a:solidFill>
                  <a:srgbClr val="FFFFFF"/>
                </a:solidFill>
                <a:latin typeface="Helvetica Neue Medium"/>
                <a:ea typeface="Helvetica Neue Medium"/>
                <a:cs typeface="Helvetica Neue Medium"/>
                <a:sym typeface="Helvetica Neue Medium"/>
              </a:rPr>
              <a:t>CTS</a:t>
            </a:r>
          </a:p>
        </p:txBody>
      </p:sp>
      <p:sp>
        <p:nvSpPr>
          <p:cNvPr id="11" name="Rectangle 10">
            <a:extLst>
              <a:ext uri="{FF2B5EF4-FFF2-40B4-BE49-F238E27FC236}">
                <a16:creationId xmlns:a16="http://schemas.microsoft.com/office/drawing/2014/main" id="{1228ABA5-08DC-AE69-076E-108582954BCB}"/>
              </a:ext>
            </a:extLst>
          </p:cNvPr>
          <p:cNvSpPr/>
          <p:nvPr/>
        </p:nvSpPr>
        <p:spPr>
          <a:xfrm>
            <a:off x="1520978" y="2286635"/>
            <a:ext cx="293125" cy="19236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50">
                <a:solidFill>
                  <a:srgbClr val="FFFFFF"/>
                </a:solidFill>
                <a:latin typeface="Helvetica Neue Medium"/>
                <a:ea typeface="Helvetica Neue Medium"/>
                <a:cs typeface="Helvetica Neue Medium"/>
                <a:sym typeface="Helvetica Neue Medium"/>
              </a:rPr>
              <a:t>Data</a:t>
            </a:r>
          </a:p>
        </p:txBody>
      </p:sp>
      <p:sp>
        <p:nvSpPr>
          <p:cNvPr id="12" name="Rectangle 11">
            <a:extLst>
              <a:ext uri="{FF2B5EF4-FFF2-40B4-BE49-F238E27FC236}">
                <a16:creationId xmlns:a16="http://schemas.microsoft.com/office/drawing/2014/main" id="{A8028CA7-0F50-4AB5-524C-8F1DF5797F81}"/>
              </a:ext>
            </a:extLst>
          </p:cNvPr>
          <p:cNvSpPr/>
          <p:nvPr/>
        </p:nvSpPr>
        <p:spPr>
          <a:xfrm>
            <a:off x="1880469" y="3099640"/>
            <a:ext cx="383459" cy="192360"/>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50">
                <a:solidFill>
                  <a:srgbClr val="FFFFFF"/>
                </a:solidFill>
                <a:latin typeface="Helvetica Neue Medium"/>
                <a:ea typeface="Helvetica Neue Medium"/>
                <a:cs typeface="Helvetica Neue Medium"/>
                <a:sym typeface="Helvetica Neue Medium"/>
              </a:rPr>
              <a:t>BA</a:t>
            </a:r>
          </a:p>
        </p:txBody>
      </p:sp>
      <p:sp>
        <p:nvSpPr>
          <p:cNvPr id="13" name="Rectangle 12">
            <a:extLst>
              <a:ext uri="{FF2B5EF4-FFF2-40B4-BE49-F238E27FC236}">
                <a16:creationId xmlns:a16="http://schemas.microsoft.com/office/drawing/2014/main" id="{9E13C545-2A0F-F26B-013E-A6D6337059ED}"/>
              </a:ext>
            </a:extLst>
          </p:cNvPr>
          <p:cNvSpPr/>
          <p:nvPr/>
        </p:nvSpPr>
        <p:spPr>
          <a:xfrm>
            <a:off x="2300916" y="2286635"/>
            <a:ext cx="383459" cy="19236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50">
                <a:solidFill>
                  <a:srgbClr val="FF0000"/>
                </a:solidFill>
                <a:latin typeface="Helvetica Neue Medium"/>
                <a:ea typeface="Helvetica Neue Medium"/>
                <a:cs typeface="Helvetica Neue Medium"/>
                <a:sym typeface="Helvetica Neue Medium"/>
              </a:rPr>
              <a:t>Ctrl</a:t>
            </a:r>
          </a:p>
        </p:txBody>
      </p:sp>
      <p:sp>
        <p:nvSpPr>
          <p:cNvPr id="14" name="Rectangle 13">
            <a:extLst>
              <a:ext uri="{FF2B5EF4-FFF2-40B4-BE49-F238E27FC236}">
                <a16:creationId xmlns:a16="http://schemas.microsoft.com/office/drawing/2014/main" id="{E9A0AF4D-F730-E04D-F663-C856ECC3FD28}"/>
              </a:ext>
            </a:extLst>
          </p:cNvPr>
          <p:cNvSpPr/>
          <p:nvPr/>
        </p:nvSpPr>
        <p:spPr>
          <a:xfrm>
            <a:off x="2768700" y="3088761"/>
            <a:ext cx="422896" cy="199092"/>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50" dirty="0">
                <a:solidFill>
                  <a:srgbClr val="FFFFFF"/>
                </a:solidFill>
                <a:latin typeface="Helvetica Neue Medium"/>
                <a:ea typeface="Helvetica Neue Medium"/>
                <a:cs typeface="Helvetica Neue Medium"/>
                <a:sym typeface="Helvetica Neue Medium"/>
              </a:rPr>
              <a:t>Data</a:t>
            </a:r>
          </a:p>
        </p:txBody>
      </p:sp>
      <p:sp>
        <p:nvSpPr>
          <p:cNvPr id="15" name="Rectangle 14">
            <a:extLst>
              <a:ext uri="{FF2B5EF4-FFF2-40B4-BE49-F238E27FC236}">
                <a16:creationId xmlns:a16="http://schemas.microsoft.com/office/drawing/2014/main" id="{D83B8B3B-FC65-7FC2-E5F8-9E7411DEDD7B}"/>
              </a:ext>
            </a:extLst>
          </p:cNvPr>
          <p:cNvSpPr/>
          <p:nvPr/>
        </p:nvSpPr>
        <p:spPr>
          <a:xfrm>
            <a:off x="3215315" y="2273122"/>
            <a:ext cx="383459" cy="192360"/>
          </a:xfrm>
          <a:prstGeom prst="rect">
            <a:avLst/>
          </a:prstGeom>
          <a:solidFill>
            <a:srgbClr val="00B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50">
                <a:solidFill>
                  <a:srgbClr val="FFFFFF"/>
                </a:solidFill>
                <a:latin typeface="Helvetica Neue Medium"/>
                <a:ea typeface="Helvetica Neue Medium"/>
                <a:cs typeface="Helvetica Neue Medium"/>
                <a:sym typeface="Helvetica Neue Medium"/>
              </a:rPr>
              <a:t>BA</a:t>
            </a:r>
          </a:p>
        </p:txBody>
      </p:sp>
      <p:cxnSp>
        <p:nvCxnSpPr>
          <p:cNvPr id="16" name="Straight Arrow Connector 15">
            <a:extLst>
              <a:ext uri="{FF2B5EF4-FFF2-40B4-BE49-F238E27FC236}">
                <a16:creationId xmlns:a16="http://schemas.microsoft.com/office/drawing/2014/main" id="{5CA89897-4D1A-6A06-71EE-BF2267C06ADC}"/>
              </a:ext>
            </a:extLst>
          </p:cNvPr>
          <p:cNvCxnSpPr>
            <a:cxnSpLocks/>
          </p:cNvCxnSpPr>
          <p:nvPr/>
        </p:nvCxnSpPr>
        <p:spPr>
          <a:xfrm>
            <a:off x="696912" y="2058667"/>
            <a:ext cx="3137105" cy="0"/>
          </a:xfrm>
          <a:prstGeom prst="straightConnector1">
            <a:avLst/>
          </a:prstGeom>
          <a:noFill/>
          <a:ln w="2540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
        <p:nvSpPr>
          <p:cNvPr id="17" name="TextBox 16">
            <a:extLst>
              <a:ext uri="{FF2B5EF4-FFF2-40B4-BE49-F238E27FC236}">
                <a16:creationId xmlns:a16="http://schemas.microsoft.com/office/drawing/2014/main" id="{8ADF70C2-0A35-F689-E714-0567AA05CADA}"/>
              </a:ext>
            </a:extLst>
          </p:cNvPr>
          <p:cNvSpPr txBox="1"/>
          <p:nvPr/>
        </p:nvSpPr>
        <p:spPr>
          <a:xfrm>
            <a:off x="891398" y="1741633"/>
            <a:ext cx="2710037"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defTabSz="1828754" fontAlgn="auto">
              <a:spcBef>
                <a:spcPts val="0"/>
              </a:spcBef>
              <a:spcAft>
                <a:spcPts val="0"/>
              </a:spcAft>
              <a:buClrTx/>
              <a:buSzTx/>
            </a:pPr>
            <a:r>
              <a:rPr lang="en-US" sz="1200">
                <a:solidFill>
                  <a:schemeClr val="tx2"/>
                </a:solidFill>
                <a:latin typeface="+mn-lt"/>
                <a:ea typeface="+mn-ea"/>
                <a:sym typeface="Helvetica Neue"/>
              </a:rPr>
              <a:t>TXOP owned by PC (topo 1) or AP (topo 2)</a:t>
            </a:r>
          </a:p>
        </p:txBody>
      </p:sp>
      <p:sp>
        <p:nvSpPr>
          <p:cNvPr id="18" name="TextBox 17">
            <a:extLst>
              <a:ext uri="{FF2B5EF4-FFF2-40B4-BE49-F238E27FC236}">
                <a16:creationId xmlns:a16="http://schemas.microsoft.com/office/drawing/2014/main" id="{BAD14445-A370-848C-E596-BECE4CDEA301}"/>
              </a:ext>
            </a:extLst>
          </p:cNvPr>
          <p:cNvSpPr txBox="1"/>
          <p:nvPr/>
        </p:nvSpPr>
        <p:spPr>
          <a:xfrm>
            <a:off x="93385" y="2509763"/>
            <a:ext cx="1136313"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a:solidFill>
                  <a:schemeClr val="tx2"/>
                </a:solidFill>
                <a:latin typeface="+mn-lt"/>
                <a:ea typeface="+mn-ea"/>
                <a:sym typeface="Helvetica Neue"/>
              </a:rPr>
              <a:t>PC/AP</a:t>
            </a:r>
            <a:endParaRPr lang="en-US" sz="1050"/>
          </a:p>
        </p:txBody>
      </p:sp>
      <p:sp>
        <p:nvSpPr>
          <p:cNvPr id="19" name="TextBox 18">
            <a:extLst>
              <a:ext uri="{FF2B5EF4-FFF2-40B4-BE49-F238E27FC236}">
                <a16:creationId xmlns:a16="http://schemas.microsoft.com/office/drawing/2014/main" id="{1178B468-93D2-B639-8F91-961176D39263}"/>
              </a:ext>
            </a:extLst>
          </p:cNvPr>
          <p:cNvSpPr txBox="1"/>
          <p:nvPr/>
        </p:nvSpPr>
        <p:spPr>
          <a:xfrm>
            <a:off x="72988" y="3454555"/>
            <a:ext cx="1136313"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a:solidFill>
                  <a:srgbClr val="92D050"/>
                </a:solidFill>
              </a:rPr>
              <a:t>HMD</a:t>
            </a:r>
          </a:p>
        </p:txBody>
      </p:sp>
      <p:sp>
        <p:nvSpPr>
          <p:cNvPr id="20" name="Rectangle 19">
            <a:extLst>
              <a:ext uri="{FF2B5EF4-FFF2-40B4-BE49-F238E27FC236}">
                <a16:creationId xmlns:a16="http://schemas.microsoft.com/office/drawing/2014/main" id="{97A4DC8C-4D55-4E63-8834-CF4BCE7C224C}"/>
              </a:ext>
            </a:extLst>
          </p:cNvPr>
          <p:cNvSpPr/>
          <p:nvPr/>
        </p:nvSpPr>
        <p:spPr>
          <a:xfrm>
            <a:off x="2341318" y="4324330"/>
            <a:ext cx="773064" cy="19236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50">
                <a:solidFill>
                  <a:srgbClr val="FFFFFF"/>
                </a:solidFill>
                <a:latin typeface="Helvetica Neue Medium"/>
                <a:ea typeface="Helvetica Neue Medium"/>
                <a:cs typeface="Helvetica Neue Medium"/>
                <a:sym typeface="Helvetica Neue Medium"/>
              </a:rPr>
              <a:t>Data</a:t>
            </a:r>
          </a:p>
        </p:txBody>
      </p:sp>
      <p:sp>
        <p:nvSpPr>
          <p:cNvPr id="21" name="Rectangle 20">
            <a:extLst>
              <a:ext uri="{FF2B5EF4-FFF2-40B4-BE49-F238E27FC236}">
                <a16:creationId xmlns:a16="http://schemas.microsoft.com/office/drawing/2014/main" id="{80607427-5C09-A780-0DC2-C3A43A5F0F2A}"/>
              </a:ext>
            </a:extLst>
          </p:cNvPr>
          <p:cNvSpPr/>
          <p:nvPr/>
        </p:nvSpPr>
        <p:spPr>
          <a:xfrm>
            <a:off x="3191596" y="5052042"/>
            <a:ext cx="383459" cy="192360"/>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50">
                <a:solidFill>
                  <a:srgbClr val="FFFFFF"/>
                </a:solidFill>
                <a:latin typeface="Helvetica Neue Medium"/>
                <a:ea typeface="Helvetica Neue Medium"/>
                <a:cs typeface="Helvetica Neue Medium"/>
                <a:sym typeface="Helvetica Neue Medium"/>
              </a:rPr>
              <a:t>BA</a:t>
            </a:r>
          </a:p>
        </p:txBody>
      </p:sp>
      <p:sp>
        <p:nvSpPr>
          <p:cNvPr id="22" name="Rectangle 21">
            <a:extLst>
              <a:ext uri="{FF2B5EF4-FFF2-40B4-BE49-F238E27FC236}">
                <a16:creationId xmlns:a16="http://schemas.microsoft.com/office/drawing/2014/main" id="{6CDCAFAE-B889-E77A-235D-817CEC4A3966}"/>
              </a:ext>
            </a:extLst>
          </p:cNvPr>
          <p:cNvSpPr/>
          <p:nvPr/>
        </p:nvSpPr>
        <p:spPr>
          <a:xfrm>
            <a:off x="3631108" y="4331724"/>
            <a:ext cx="462429" cy="19236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50">
                <a:solidFill>
                  <a:srgbClr val="FF0000"/>
                </a:solidFill>
                <a:latin typeface="Helvetica Neue Medium"/>
                <a:ea typeface="Helvetica Neue Medium"/>
                <a:cs typeface="Helvetica Neue Medium"/>
                <a:sym typeface="Helvetica Neue Medium"/>
              </a:rPr>
              <a:t>Ctrl</a:t>
            </a:r>
          </a:p>
        </p:txBody>
      </p:sp>
      <p:sp>
        <p:nvSpPr>
          <p:cNvPr id="23" name="TextBox 22">
            <a:extLst>
              <a:ext uri="{FF2B5EF4-FFF2-40B4-BE49-F238E27FC236}">
                <a16:creationId xmlns:a16="http://schemas.microsoft.com/office/drawing/2014/main" id="{090F8FC3-0AE3-1008-2ED8-842980E3754B}"/>
              </a:ext>
            </a:extLst>
          </p:cNvPr>
          <p:cNvSpPr txBox="1"/>
          <p:nvPr/>
        </p:nvSpPr>
        <p:spPr>
          <a:xfrm>
            <a:off x="3131801" y="3859437"/>
            <a:ext cx="2355517"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defTabSz="1828754" fontAlgn="auto">
              <a:spcBef>
                <a:spcPts val="0"/>
              </a:spcBef>
              <a:spcAft>
                <a:spcPts val="0"/>
              </a:spcAft>
              <a:buClrTx/>
              <a:buSzTx/>
            </a:pPr>
            <a:r>
              <a:rPr lang="en-US" sz="1200" dirty="0">
                <a:solidFill>
                  <a:schemeClr val="tx2"/>
                </a:solidFill>
                <a:latin typeface="+mn-lt"/>
                <a:ea typeface="+mn-ea"/>
                <a:sym typeface="Helvetica Neue"/>
              </a:rPr>
              <a:t>TXOP owned by PC or HMD (topo 3)</a:t>
            </a:r>
          </a:p>
        </p:txBody>
      </p:sp>
      <p:sp>
        <p:nvSpPr>
          <p:cNvPr id="24" name="TextBox 23">
            <a:extLst>
              <a:ext uri="{FF2B5EF4-FFF2-40B4-BE49-F238E27FC236}">
                <a16:creationId xmlns:a16="http://schemas.microsoft.com/office/drawing/2014/main" id="{4761FAED-02D5-6750-09EB-17E550F194CA}"/>
              </a:ext>
            </a:extLst>
          </p:cNvPr>
          <p:cNvSpPr txBox="1"/>
          <p:nvPr/>
        </p:nvSpPr>
        <p:spPr>
          <a:xfrm>
            <a:off x="1362162" y="4253077"/>
            <a:ext cx="1136313"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a:solidFill>
                  <a:schemeClr val="tx2"/>
                </a:solidFill>
                <a:latin typeface="+mn-lt"/>
                <a:ea typeface="+mn-ea"/>
                <a:sym typeface="Helvetica Neue"/>
              </a:rPr>
              <a:t>PC (/HMD)</a:t>
            </a:r>
            <a:endParaRPr lang="en-US" sz="1050"/>
          </a:p>
        </p:txBody>
      </p:sp>
      <p:sp>
        <p:nvSpPr>
          <p:cNvPr id="25" name="TextBox 24">
            <a:extLst>
              <a:ext uri="{FF2B5EF4-FFF2-40B4-BE49-F238E27FC236}">
                <a16:creationId xmlns:a16="http://schemas.microsoft.com/office/drawing/2014/main" id="{64D0E830-288B-742D-A6F2-82C48715DE1C}"/>
              </a:ext>
            </a:extLst>
          </p:cNvPr>
          <p:cNvSpPr txBox="1"/>
          <p:nvPr/>
        </p:nvSpPr>
        <p:spPr>
          <a:xfrm>
            <a:off x="1362161" y="5904094"/>
            <a:ext cx="1136313"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a:solidFill>
                  <a:srgbClr val="92D050"/>
                </a:solidFill>
              </a:rPr>
              <a:t>HMD(/PC) </a:t>
            </a:r>
          </a:p>
        </p:txBody>
      </p:sp>
      <p:cxnSp>
        <p:nvCxnSpPr>
          <p:cNvPr id="26" name="Straight Connector 25">
            <a:extLst>
              <a:ext uri="{FF2B5EF4-FFF2-40B4-BE49-F238E27FC236}">
                <a16:creationId xmlns:a16="http://schemas.microsoft.com/office/drawing/2014/main" id="{B9F26CC0-EE96-8193-7251-5F255C09F78B}"/>
              </a:ext>
            </a:extLst>
          </p:cNvPr>
          <p:cNvCxnSpPr>
            <a:cxnSpLocks/>
          </p:cNvCxnSpPr>
          <p:nvPr/>
        </p:nvCxnSpPr>
        <p:spPr>
          <a:xfrm flipV="1">
            <a:off x="1484204" y="5872195"/>
            <a:ext cx="4679192" cy="29225"/>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35349D75-2F71-41AA-32B8-F444CD6DF3BC}"/>
              </a:ext>
            </a:extLst>
          </p:cNvPr>
          <p:cNvCxnSpPr>
            <a:cxnSpLocks/>
          </p:cNvCxnSpPr>
          <p:nvPr/>
        </p:nvCxnSpPr>
        <p:spPr bwMode="auto">
          <a:xfrm>
            <a:off x="2124796" y="4042719"/>
            <a:ext cx="3998500" cy="0"/>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28" name="TextBox 27">
            <a:extLst>
              <a:ext uri="{FF2B5EF4-FFF2-40B4-BE49-F238E27FC236}">
                <a16:creationId xmlns:a16="http://schemas.microsoft.com/office/drawing/2014/main" id="{CA80A2D3-1D06-0CDC-7172-7D57F54BBB97}"/>
              </a:ext>
            </a:extLst>
          </p:cNvPr>
          <p:cNvSpPr txBox="1"/>
          <p:nvPr/>
        </p:nvSpPr>
        <p:spPr>
          <a:xfrm>
            <a:off x="1451724" y="5016168"/>
            <a:ext cx="1136313"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a:solidFill>
                  <a:schemeClr val="tx1"/>
                </a:solidFill>
              </a:rPr>
              <a:t>Associated AP</a:t>
            </a:r>
          </a:p>
        </p:txBody>
      </p:sp>
      <p:sp>
        <p:nvSpPr>
          <p:cNvPr id="29" name="Rectangle 28">
            <a:extLst>
              <a:ext uri="{FF2B5EF4-FFF2-40B4-BE49-F238E27FC236}">
                <a16:creationId xmlns:a16="http://schemas.microsoft.com/office/drawing/2014/main" id="{71A07C5A-EED3-B0A9-856D-0F1174C34E6A}"/>
              </a:ext>
            </a:extLst>
          </p:cNvPr>
          <p:cNvSpPr/>
          <p:nvPr/>
        </p:nvSpPr>
        <p:spPr>
          <a:xfrm>
            <a:off x="4232092" y="5046121"/>
            <a:ext cx="635904" cy="19236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50">
                <a:solidFill>
                  <a:srgbClr val="FFFFFF"/>
                </a:solidFill>
                <a:latin typeface="Helvetica Neue Medium"/>
                <a:ea typeface="Helvetica Neue Medium"/>
                <a:cs typeface="Helvetica Neue Medium"/>
                <a:sym typeface="Helvetica Neue Medium"/>
              </a:rPr>
              <a:t>Data</a:t>
            </a:r>
          </a:p>
        </p:txBody>
      </p:sp>
      <p:sp>
        <p:nvSpPr>
          <p:cNvPr id="30" name="Rectangle 29">
            <a:extLst>
              <a:ext uri="{FF2B5EF4-FFF2-40B4-BE49-F238E27FC236}">
                <a16:creationId xmlns:a16="http://schemas.microsoft.com/office/drawing/2014/main" id="{669B97AB-65F4-E3D3-5E21-A93A81FAF648}"/>
              </a:ext>
            </a:extLst>
          </p:cNvPr>
          <p:cNvSpPr/>
          <p:nvPr/>
        </p:nvSpPr>
        <p:spPr>
          <a:xfrm>
            <a:off x="4995088" y="5695546"/>
            <a:ext cx="383459" cy="192360"/>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50">
                <a:solidFill>
                  <a:srgbClr val="FFFFFF"/>
                </a:solidFill>
                <a:latin typeface="Helvetica Neue Medium"/>
                <a:ea typeface="Helvetica Neue Medium"/>
                <a:cs typeface="Helvetica Neue Medium"/>
                <a:sym typeface="Helvetica Neue Medium"/>
              </a:rPr>
              <a:t>BA</a:t>
            </a:r>
          </a:p>
        </p:txBody>
      </p:sp>
      <p:cxnSp>
        <p:nvCxnSpPr>
          <p:cNvPr id="31" name="Straight Connector 30">
            <a:extLst>
              <a:ext uri="{FF2B5EF4-FFF2-40B4-BE49-F238E27FC236}">
                <a16:creationId xmlns:a16="http://schemas.microsoft.com/office/drawing/2014/main" id="{9088F223-77D1-5019-3B22-11D8B7022918}"/>
              </a:ext>
            </a:extLst>
          </p:cNvPr>
          <p:cNvCxnSpPr>
            <a:cxnSpLocks/>
          </p:cNvCxnSpPr>
          <p:nvPr/>
        </p:nvCxnSpPr>
        <p:spPr>
          <a:xfrm flipV="1">
            <a:off x="1444104" y="5240859"/>
            <a:ext cx="4679192" cy="29225"/>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2" name="Straight Connector 31">
            <a:extLst>
              <a:ext uri="{FF2B5EF4-FFF2-40B4-BE49-F238E27FC236}">
                <a16:creationId xmlns:a16="http://schemas.microsoft.com/office/drawing/2014/main" id="{9D7817DA-30AB-E286-1565-B7DE20E9432E}"/>
              </a:ext>
            </a:extLst>
          </p:cNvPr>
          <p:cNvCxnSpPr>
            <a:cxnSpLocks/>
          </p:cNvCxnSpPr>
          <p:nvPr/>
        </p:nvCxnSpPr>
        <p:spPr>
          <a:xfrm flipV="1">
            <a:off x="1522726" y="4508577"/>
            <a:ext cx="4679192" cy="29225"/>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33" name="TextBox 32">
            <a:extLst>
              <a:ext uri="{FF2B5EF4-FFF2-40B4-BE49-F238E27FC236}">
                <a16:creationId xmlns:a16="http://schemas.microsoft.com/office/drawing/2014/main" id="{827FEAD4-E4A3-3B85-9A2F-C5531AE8C957}"/>
              </a:ext>
            </a:extLst>
          </p:cNvPr>
          <p:cNvSpPr txBox="1"/>
          <p:nvPr/>
        </p:nvSpPr>
        <p:spPr>
          <a:xfrm>
            <a:off x="4603535" y="4597190"/>
            <a:ext cx="1451423"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defTabSz="1828754" fontAlgn="auto">
              <a:spcBef>
                <a:spcPts val="0"/>
              </a:spcBef>
              <a:spcAft>
                <a:spcPts val="0"/>
              </a:spcAft>
              <a:buClrTx/>
              <a:buSzTx/>
            </a:pPr>
            <a:r>
              <a:rPr lang="en-US" sz="1200">
                <a:solidFill>
                  <a:schemeClr val="tx2"/>
                </a:solidFill>
                <a:latin typeface="+mn-lt"/>
                <a:ea typeface="+mn-ea"/>
                <a:sym typeface="Helvetica Neue"/>
              </a:rPr>
              <a:t>TXOP shared by owner</a:t>
            </a:r>
          </a:p>
        </p:txBody>
      </p:sp>
      <p:cxnSp>
        <p:nvCxnSpPr>
          <p:cNvPr id="34" name="Straight Arrow Connector 33">
            <a:extLst>
              <a:ext uri="{FF2B5EF4-FFF2-40B4-BE49-F238E27FC236}">
                <a16:creationId xmlns:a16="http://schemas.microsoft.com/office/drawing/2014/main" id="{7A44BC64-03CB-231C-A7C3-352EC2BB5DC6}"/>
              </a:ext>
            </a:extLst>
          </p:cNvPr>
          <p:cNvCxnSpPr>
            <a:cxnSpLocks/>
          </p:cNvCxnSpPr>
          <p:nvPr/>
        </p:nvCxnSpPr>
        <p:spPr bwMode="auto">
          <a:xfrm>
            <a:off x="3389557" y="4799405"/>
            <a:ext cx="2507933" cy="11768"/>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35" name="Straight Connector 34">
            <a:extLst>
              <a:ext uri="{FF2B5EF4-FFF2-40B4-BE49-F238E27FC236}">
                <a16:creationId xmlns:a16="http://schemas.microsoft.com/office/drawing/2014/main" id="{F9CD2A40-C43B-7838-342B-FD58AC5D2713}"/>
              </a:ext>
            </a:extLst>
          </p:cNvPr>
          <p:cNvCxnSpPr>
            <a:cxnSpLocks/>
          </p:cNvCxnSpPr>
          <p:nvPr/>
        </p:nvCxnSpPr>
        <p:spPr>
          <a:xfrm>
            <a:off x="4921952" y="2482580"/>
            <a:ext cx="4006265"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6" name="Straight Connector 35">
            <a:extLst>
              <a:ext uri="{FF2B5EF4-FFF2-40B4-BE49-F238E27FC236}">
                <a16:creationId xmlns:a16="http://schemas.microsoft.com/office/drawing/2014/main" id="{E4180B3E-EC08-46F1-04B7-39219E593D27}"/>
              </a:ext>
            </a:extLst>
          </p:cNvPr>
          <p:cNvCxnSpPr>
            <a:cxnSpLocks/>
          </p:cNvCxnSpPr>
          <p:nvPr/>
        </p:nvCxnSpPr>
        <p:spPr>
          <a:xfrm>
            <a:off x="4921952" y="3295586"/>
            <a:ext cx="4006265"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37" name="Rectangle 36">
            <a:extLst>
              <a:ext uri="{FF2B5EF4-FFF2-40B4-BE49-F238E27FC236}">
                <a16:creationId xmlns:a16="http://schemas.microsoft.com/office/drawing/2014/main" id="{8084A97C-DBE0-2FED-1828-D0D774B6D2D1}"/>
              </a:ext>
            </a:extLst>
          </p:cNvPr>
          <p:cNvSpPr/>
          <p:nvPr/>
        </p:nvSpPr>
        <p:spPr>
          <a:xfrm>
            <a:off x="5205858" y="2290220"/>
            <a:ext cx="293125" cy="192360"/>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50" dirty="0">
                <a:solidFill>
                  <a:srgbClr val="FFFFFF"/>
                </a:solidFill>
                <a:latin typeface="Helvetica Neue Medium"/>
                <a:ea typeface="Helvetica Neue Medium"/>
                <a:cs typeface="Helvetica Neue Medium"/>
                <a:sym typeface="Helvetica Neue Medium"/>
              </a:rPr>
              <a:t>RTS</a:t>
            </a:r>
          </a:p>
        </p:txBody>
      </p:sp>
      <p:sp>
        <p:nvSpPr>
          <p:cNvPr id="38" name="Rectangle 37">
            <a:extLst>
              <a:ext uri="{FF2B5EF4-FFF2-40B4-BE49-F238E27FC236}">
                <a16:creationId xmlns:a16="http://schemas.microsoft.com/office/drawing/2014/main" id="{BCE3D9AB-7031-BD2D-2818-0D3456333E33}"/>
              </a:ext>
            </a:extLst>
          </p:cNvPr>
          <p:cNvSpPr/>
          <p:nvPr/>
        </p:nvSpPr>
        <p:spPr>
          <a:xfrm>
            <a:off x="5498983" y="3103225"/>
            <a:ext cx="383459" cy="192360"/>
          </a:xfrm>
          <a:prstGeom prst="rect">
            <a:avLst/>
          </a:prstGeom>
          <a:solidFill>
            <a:srgbClr val="00B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50">
                <a:solidFill>
                  <a:srgbClr val="FFFFFF"/>
                </a:solidFill>
                <a:latin typeface="Helvetica Neue Medium"/>
                <a:ea typeface="Helvetica Neue Medium"/>
                <a:cs typeface="Helvetica Neue Medium"/>
                <a:sym typeface="Helvetica Neue Medium"/>
              </a:rPr>
              <a:t>CTS</a:t>
            </a:r>
          </a:p>
        </p:txBody>
      </p:sp>
      <p:sp>
        <p:nvSpPr>
          <p:cNvPr id="39" name="Rectangle 38">
            <a:extLst>
              <a:ext uri="{FF2B5EF4-FFF2-40B4-BE49-F238E27FC236}">
                <a16:creationId xmlns:a16="http://schemas.microsoft.com/office/drawing/2014/main" id="{7C1BBE32-6BD7-19D5-243B-002C2429C7D0}"/>
              </a:ext>
            </a:extLst>
          </p:cNvPr>
          <p:cNvSpPr/>
          <p:nvPr/>
        </p:nvSpPr>
        <p:spPr>
          <a:xfrm>
            <a:off x="5961713" y="2290220"/>
            <a:ext cx="293125" cy="192360"/>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50">
                <a:solidFill>
                  <a:srgbClr val="FFFFFF"/>
                </a:solidFill>
                <a:latin typeface="Helvetica Neue Medium"/>
                <a:ea typeface="Helvetica Neue Medium"/>
                <a:cs typeface="Helvetica Neue Medium"/>
                <a:sym typeface="Helvetica Neue Medium"/>
              </a:rPr>
              <a:t>Data</a:t>
            </a:r>
          </a:p>
        </p:txBody>
      </p:sp>
      <p:sp>
        <p:nvSpPr>
          <p:cNvPr id="40" name="Rectangle 39">
            <a:extLst>
              <a:ext uri="{FF2B5EF4-FFF2-40B4-BE49-F238E27FC236}">
                <a16:creationId xmlns:a16="http://schemas.microsoft.com/office/drawing/2014/main" id="{0E531920-2A5C-F581-41DF-3B76A9D08394}"/>
              </a:ext>
            </a:extLst>
          </p:cNvPr>
          <p:cNvSpPr/>
          <p:nvPr/>
        </p:nvSpPr>
        <p:spPr>
          <a:xfrm>
            <a:off x="6321204" y="3103225"/>
            <a:ext cx="383459" cy="192360"/>
          </a:xfrm>
          <a:prstGeom prst="rect">
            <a:avLst/>
          </a:prstGeom>
          <a:solidFill>
            <a:srgbClr val="00B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50">
                <a:solidFill>
                  <a:srgbClr val="FFFFFF"/>
                </a:solidFill>
                <a:latin typeface="Helvetica Neue Medium"/>
                <a:ea typeface="Helvetica Neue Medium"/>
                <a:cs typeface="Helvetica Neue Medium"/>
                <a:sym typeface="Helvetica Neue Medium"/>
              </a:rPr>
              <a:t>BA</a:t>
            </a:r>
          </a:p>
        </p:txBody>
      </p:sp>
      <p:sp>
        <p:nvSpPr>
          <p:cNvPr id="41" name="Rectangle 40">
            <a:extLst>
              <a:ext uri="{FF2B5EF4-FFF2-40B4-BE49-F238E27FC236}">
                <a16:creationId xmlns:a16="http://schemas.microsoft.com/office/drawing/2014/main" id="{BAC3DBBB-CD9C-2FBF-6F6D-BC2BC1F53341}"/>
              </a:ext>
            </a:extLst>
          </p:cNvPr>
          <p:cNvSpPr/>
          <p:nvPr/>
        </p:nvSpPr>
        <p:spPr>
          <a:xfrm>
            <a:off x="6790136" y="2286635"/>
            <a:ext cx="383459" cy="192360"/>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50">
                <a:solidFill>
                  <a:srgbClr val="FF0000"/>
                </a:solidFill>
                <a:latin typeface="Helvetica Neue Medium"/>
                <a:ea typeface="Helvetica Neue Medium"/>
                <a:cs typeface="Helvetica Neue Medium"/>
                <a:sym typeface="Helvetica Neue Medium"/>
              </a:rPr>
              <a:t>Ctrl</a:t>
            </a:r>
          </a:p>
        </p:txBody>
      </p:sp>
      <p:sp>
        <p:nvSpPr>
          <p:cNvPr id="42" name="Rectangle 41">
            <a:extLst>
              <a:ext uri="{FF2B5EF4-FFF2-40B4-BE49-F238E27FC236}">
                <a16:creationId xmlns:a16="http://schemas.microsoft.com/office/drawing/2014/main" id="{E801465F-BA92-6A80-C539-425F1EB0C884}"/>
              </a:ext>
            </a:extLst>
          </p:cNvPr>
          <p:cNvSpPr/>
          <p:nvPr/>
        </p:nvSpPr>
        <p:spPr>
          <a:xfrm>
            <a:off x="7248873" y="3098762"/>
            <a:ext cx="383458" cy="192360"/>
          </a:xfrm>
          <a:prstGeom prst="rect">
            <a:avLst/>
          </a:prstGeom>
          <a:solidFill>
            <a:srgbClr val="00B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50">
                <a:solidFill>
                  <a:srgbClr val="FFFFFF"/>
                </a:solidFill>
                <a:latin typeface="Helvetica Neue Medium"/>
                <a:ea typeface="Helvetica Neue Medium"/>
                <a:cs typeface="Helvetica Neue Medium"/>
                <a:sym typeface="Helvetica Neue Medium"/>
              </a:rPr>
              <a:t>Data</a:t>
            </a:r>
          </a:p>
        </p:txBody>
      </p:sp>
      <p:sp>
        <p:nvSpPr>
          <p:cNvPr id="43" name="Rectangle 42">
            <a:extLst>
              <a:ext uri="{FF2B5EF4-FFF2-40B4-BE49-F238E27FC236}">
                <a16:creationId xmlns:a16="http://schemas.microsoft.com/office/drawing/2014/main" id="{09791202-DD4D-833C-B3F5-C78BAC27D1D1}"/>
              </a:ext>
            </a:extLst>
          </p:cNvPr>
          <p:cNvSpPr/>
          <p:nvPr/>
        </p:nvSpPr>
        <p:spPr>
          <a:xfrm>
            <a:off x="7656050" y="2276707"/>
            <a:ext cx="383459" cy="192360"/>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a:spcBef>
                <a:spcPts val="0"/>
              </a:spcBef>
              <a:spcAft>
                <a:spcPts val="0"/>
              </a:spcAft>
              <a:buClrTx/>
              <a:buSzTx/>
            </a:pPr>
            <a:r>
              <a:rPr lang="en-US" sz="750">
                <a:solidFill>
                  <a:srgbClr val="FFFFFF"/>
                </a:solidFill>
                <a:latin typeface="Helvetica Neue Medium"/>
                <a:ea typeface="Helvetica Neue Medium"/>
                <a:cs typeface="Helvetica Neue Medium"/>
                <a:sym typeface="Helvetica Neue Medium"/>
              </a:rPr>
              <a:t>BA</a:t>
            </a:r>
          </a:p>
        </p:txBody>
      </p:sp>
      <p:cxnSp>
        <p:nvCxnSpPr>
          <p:cNvPr id="44" name="Straight Arrow Connector 43">
            <a:extLst>
              <a:ext uri="{FF2B5EF4-FFF2-40B4-BE49-F238E27FC236}">
                <a16:creationId xmlns:a16="http://schemas.microsoft.com/office/drawing/2014/main" id="{AC76FA2F-7AF2-017B-D050-2B127FB7C755}"/>
              </a:ext>
            </a:extLst>
          </p:cNvPr>
          <p:cNvCxnSpPr>
            <a:cxnSpLocks/>
          </p:cNvCxnSpPr>
          <p:nvPr/>
        </p:nvCxnSpPr>
        <p:spPr>
          <a:xfrm>
            <a:off x="5137647" y="2062252"/>
            <a:ext cx="3137105" cy="0"/>
          </a:xfrm>
          <a:prstGeom prst="straightConnector1">
            <a:avLst/>
          </a:prstGeom>
          <a:noFill/>
          <a:ln w="2540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
        <p:nvSpPr>
          <p:cNvPr id="45" name="TextBox 44">
            <a:extLst>
              <a:ext uri="{FF2B5EF4-FFF2-40B4-BE49-F238E27FC236}">
                <a16:creationId xmlns:a16="http://schemas.microsoft.com/office/drawing/2014/main" id="{89FECF89-F5A0-AB4E-29CE-C6E05A360EAC}"/>
              </a:ext>
            </a:extLst>
          </p:cNvPr>
          <p:cNvSpPr txBox="1"/>
          <p:nvPr/>
        </p:nvSpPr>
        <p:spPr>
          <a:xfrm>
            <a:off x="5332133" y="1745218"/>
            <a:ext cx="2116670"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defTabSz="1828754" fontAlgn="auto">
              <a:spcBef>
                <a:spcPts val="0"/>
              </a:spcBef>
              <a:spcAft>
                <a:spcPts val="0"/>
              </a:spcAft>
              <a:buClrTx/>
              <a:buSzTx/>
            </a:pPr>
            <a:r>
              <a:rPr lang="en-US" sz="1200">
                <a:solidFill>
                  <a:schemeClr val="tx2"/>
                </a:solidFill>
                <a:latin typeface="+mn-lt"/>
                <a:ea typeface="+mn-ea"/>
                <a:sym typeface="Helvetica Neue"/>
              </a:rPr>
              <a:t>TXOP owned by HMD (topo 1, 2)</a:t>
            </a:r>
          </a:p>
        </p:txBody>
      </p:sp>
      <p:sp>
        <p:nvSpPr>
          <p:cNvPr id="46" name="TextBox 45">
            <a:extLst>
              <a:ext uri="{FF2B5EF4-FFF2-40B4-BE49-F238E27FC236}">
                <a16:creationId xmlns:a16="http://schemas.microsoft.com/office/drawing/2014/main" id="{758CA508-49B9-678F-8FA3-68BAC144A3CD}"/>
              </a:ext>
            </a:extLst>
          </p:cNvPr>
          <p:cNvSpPr txBox="1"/>
          <p:nvPr/>
        </p:nvSpPr>
        <p:spPr>
          <a:xfrm>
            <a:off x="4861214" y="2520567"/>
            <a:ext cx="1136313"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rgbClr val="92D050"/>
                </a:solidFill>
                <a:latin typeface="+mn-lt"/>
                <a:ea typeface="+mn-ea"/>
                <a:sym typeface="Helvetica Neue"/>
              </a:rPr>
              <a:t>HMD</a:t>
            </a:r>
            <a:endParaRPr lang="en-US" sz="1050" dirty="0">
              <a:solidFill>
                <a:srgbClr val="92D050"/>
              </a:solidFill>
            </a:endParaRPr>
          </a:p>
        </p:txBody>
      </p:sp>
      <p:sp>
        <p:nvSpPr>
          <p:cNvPr id="47" name="TextBox 46">
            <a:extLst>
              <a:ext uri="{FF2B5EF4-FFF2-40B4-BE49-F238E27FC236}">
                <a16:creationId xmlns:a16="http://schemas.microsoft.com/office/drawing/2014/main" id="{6D054680-C424-9E46-2B63-F0107D34A8B7}"/>
              </a:ext>
            </a:extLst>
          </p:cNvPr>
          <p:cNvSpPr txBox="1"/>
          <p:nvPr/>
        </p:nvSpPr>
        <p:spPr>
          <a:xfrm>
            <a:off x="4851853" y="3320500"/>
            <a:ext cx="1136313"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tx1"/>
                </a:solidFill>
              </a:rPr>
              <a:t>PC/AP</a:t>
            </a:r>
          </a:p>
        </p:txBody>
      </p:sp>
      <p:sp>
        <p:nvSpPr>
          <p:cNvPr id="3" name="TextBox 2">
            <a:extLst>
              <a:ext uri="{FF2B5EF4-FFF2-40B4-BE49-F238E27FC236}">
                <a16:creationId xmlns:a16="http://schemas.microsoft.com/office/drawing/2014/main" id="{FFC65AC4-9950-AF36-630A-DB62CE585B72}"/>
              </a:ext>
            </a:extLst>
          </p:cNvPr>
          <p:cNvSpPr txBox="1"/>
          <p:nvPr/>
        </p:nvSpPr>
        <p:spPr>
          <a:xfrm>
            <a:off x="2140799" y="2563591"/>
            <a:ext cx="1426673"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defTabSz="1828754" fontAlgn="auto">
              <a:spcBef>
                <a:spcPts val="0"/>
              </a:spcBef>
              <a:spcAft>
                <a:spcPts val="0"/>
              </a:spcAft>
              <a:buClrTx/>
              <a:buSzTx/>
            </a:pPr>
            <a:r>
              <a:rPr lang="en-US" sz="1200">
                <a:solidFill>
                  <a:srgbClr val="FF0000"/>
                </a:solidFill>
                <a:latin typeface="+mn-lt"/>
                <a:ea typeface="+mn-ea"/>
                <a:sym typeface="Helvetica Neue"/>
              </a:rPr>
              <a:t>New/updated signaling</a:t>
            </a:r>
          </a:p>
        </p:txBody>
      </p:sp>
    </p:spTree>
    <p:extLst>
      <p:ext uri="{BB962C8B-B14F-4D97-AF65-F5344CB8AC3E}">
        <p14:creationId xmlns:p14="http://schemas.microsoft.com/office/powerpoint/2010/main" val="4208236770"/>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3697-5524-5D98-0D97-86D1259B9BFE}"/>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B699171A-E9D6-43E6-8C2F-A9238D7EAF4A}"/>
              </a:ext>
            </a:extLst>
          </p:cNvPr>
          <p:cNvSpPr>
            <a:spLocks noGrp="1"/>
          </p:cNvSpPr>
          <p:nvPr>
            <p:ph idx="1"/>
          </p:nvPr>
        </p:nvSpPr>
        <p:spPr/>
        <p:txBody>
          <a:bodyPr/>
          <a:lstStyle/>
          <a:p>
            <a:pPr>
              <a:buFont typeface="Arial" panose="020B0604020202020204" pitchFamily="34" charset="0"/>
              <a:buChar char="•"/>
            </a:pPr>
            <a:r>
              <a:rPr lang="en-US" dirty="0"/>
              <a:t>Simple extensions to baseline TXOP sharing mechanisms can reduce overall latency for XR flows. </a:t>
            </a:r>
          </a:p>
          <a:p>
            <a:pPr>
              <a:buFont typeface="Arial" panose="020B0604020202020204" pitchFamily="34" charset="0"/>
              <a:buChar char="•"/>
            </a:pPr>
            <a:r>
              <a:rPr lang="en-US" dirty="0"/>
              <a:t>Addresses both single hop and two hop flows. </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F9F73BF-90CA-6693-C1FB-E3B9785D184F}"/>
              </a:ext>
            </a:extLst>
          </p:cNvPr>
          <p:cNvSpPr>
            <a:spLocks noGrp="1"/>
          </p:cNvSpPr>
          <p:nvPr>
            <p:ph type="sldNum" idx="12"/>
          </p:nvPr>
        </p:nvSpPr>
        <p:spPr/>
        <p:txBody>
          <a:bodyPr/>
          <a:lstStyle/>
          <a:p>
            <a:r>
              <a:rPr lang="en-GB"/>
              <a:t>Slide </a:t>
            </a:r>
            <a:fld id="{440F5867-744E-4AA6-B0ED-4C44D2DFBB7B}" type="slidenum">
              <a:rPr lang="en-GB" smtClean="0"/>
              <a:pPr/>
              <a:t>8</a:t>
            </a:fld>
            <a:endParaRPr lang="en-GB"/>
          </a:p>
        </p:txBody>
      </p:sp>
      <p:sp>
        <p:nvSpPr>
          <p:cNvPr id="5" name="Footer Placeholder 4">
            <a:extLst>
              <a:ext uri="{FF2B5EF4-FFF2-40B4-BE49-F238E27FC236}">
                <a16:creationId xmlns:a16="http://schemas.microsoft.com/office/drawing/2014/main" id="{C132F850-1812-F976-6532-E8F4A20F5FC9}"/>
              </a:ext>
            </a:extLst>
          </p:cNvPr>
          <p:cNvSpPr>
            <a:spLocks noGrp="1"/>
          </p:cNvSpPr>
          <p:nvPr>
            <p:ph type="ftr" idx="14"/>
          </p:nvPr>
        </p:nvSpPr>
        <p:spPr/>
        <p:txBody>
          <a:bodyPr/>
          <a:lstStyle/>
          <a:p>
            <a:r>
              <a:rPr lang="en-GB"/>
              <a:t>Dibakar Das, Intel</a:t>
            </a:r>
          </a:p>
        </p:txBody>
      </p:sp>
      <p:sp>
        <p:nvSpPr>
          <p:cNvPr id="6" name="Date Placeholder 5">
            <a:extLst>
              <a:ext uri="{FF2B5EF4-FFF2-40B4-BE49-F238E27FC236}">
                <a16:creationId xmlns:a16="http://schemas.microsoft.com/office/drawing/2014/main" id="{40964C31-A85F-17CA-512A-E4768A82BD04}"/>
              </a:ext>
            </a:extLst>
          </p:cNvPr>
          <p:cNvSpPr>
            <a:spLocks noGrp="1"/>
          </p:cNvSpPr>
          <p:nvPr>
            <p:ph type="dt" idx="15"/>
          </p:nvPr>
        </p:nvSpPr>
        <p:spPr/>
        <p:txBody>
          <a:bodyPr/>
          <a:lstStyle/>
          <a:p>
            <a:r>
              <a:rPr lang="en-US"/>
              <a:t>August 2023</a:t>
            </a:r>
            <a:endParaRPr lang="en-GB"/>
          </a:p>
        </p:txBody>
      </p:sp>
    </p:spTree>
    <p:extLst>
      <p:ext uri="{BB962C8B-B14F-4D97-AF65-F5344CB8AC3E}">
        <p14:creationId xmlns:p14="http://schemas.microsoft.com/office/powerpoint/2010/main" val="301125093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emplate>802-11-Submission</Template>
  <TotalTime>5277</TotalTime>
  <Words>978</Words>
  <Application>Microsoft Office PowerPoint</Application>
  <PresentationFormat>On-screen Show (4:3)</PresentationFormat>
  <Paragraphs>163</Paragraphs>
  <Slides>8</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Arial</vt:lpstr>
      <vt:lpstr>Helvetica Neue Medium</vt:lpstr>
      <vt:lpstr>Intel Clear Light</vt:lpstr>
      <vt:lpstr>Times New Roman</vt:lpstr>
      <vt:lpstr>Office Theme</vt:lpstr>
      <vt:lpstr>Document</vt:lpstr>
      <vt:lpstr>TXOP optimizations to support XR use-cases</vt:lpstr>
      <vt:lpstr>Introduction</vt:lpstr>
      <vt:lpstr>Introduction (contd.)</vt:lpstr>
      <vt:lpstr>PowerPoint Presentation</vt:lpstr>
      <vt:lpstr>PowerPoint Presentation</vt:lpstr>
      <vt:lpstr>TXOP optimizations</vt:lpstr>
      <vt:lpstr>Examples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Das, Dibakar</dc:creator>
  <cp:lastModifiedBy>Das, Dibakar</cp:lastModifiedBy>
  <cp:revision>3</cp:revision>
  <cp:lastPrinted>1601-01-01T00:00:00Z</cp:lastPrinted>
  <dcterms:created xsi:type="dcterms:W3CDTF">2023-07-20T21:42:10Z</dcterms:created>
  <dcterms:modified xsi:type="dcterms:W3CDTF">2023-09-13T10:36:36Z</dcterms:modified>
</cp:coreProperties>
</file>