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147376436" r:id="rId4"/>
    <p:sldId id="2147376434" r:id="rId5"/>
    <p:sldId id="2147376435" r:id="rId6"/>
    <p:sldId id="266" r:id="rId7"/>
    <p:sldId id="2147376438" r:id="rId8"/>
    <p:sldId id="2147376439" r:id="rId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6AA93C-113C-D597-CA6A-A585ABBB256C}" name="Akhmetov, Dmitry" initials="AD" userId="S::Dmitry.Akhmetov@intel.com::1d39d2a1-c911-49c8-99e8-36840f8b699a" providerId="AD"/>
  <p188:author id="{E9EF503D-BFF4-A3EB-8B47-3BF6583FB935}" name="Das, Dibakar" initials="DD" userId="S::dibakar.das@intel.com::5555b401-5ad5-4206-a20e-01f22605f8f6" providerId="AD"/>
  <p188:author id="{5CEE8443-7BA0-58C8-68A2-C7137259E896}" name="Cavalcanti, Dave" initials="CD" userId="S::dave.cavalcanti@intel.com::9ea5236a-efed-4310-84d3-1764e087ca35" providerId="AD"/>
  <p188:author id="{FFFCF362-E410-225C-DF11-CD03DB4468AE}" name="Cariou, Laurent" initials="CL" userId="S::laurent.cariou@intel.com::4453f93f-2ed2-46e8-bb8c-3237fbfdd40b" providerId="AD"/>
  <p188:author id="{88499EC2-6B14-DE06-65C1-B79D17B196FE}" name="Cordeiro, Carlos" initials="CC" userId="S::carlos.cordeiro@intel.com::88fae4d8-0bc4-44b0-bd3b-95ac83b12c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516DF-ACC2-466F-A28A-0D6926478E04}" v="3" dt="2023-09-12T01:23:43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35" autoAdjust="0"/>
  </p:normalViewPr>
  <p:slideViewPr>
    <p:cSldViewPr snapToGrid="0"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Dibakar" userId="5555b401-5ad5-4206-a20e-01f22605f8f6" providerId="ADAL" clId="{582516DF-ACC2-466F-A28A-0D6926478E04}"/>
    <pc:docChg chg="custSel modSld modMainMaster">
      <pc:chgData name="Das, Dibakar" userId="5555b401-5ad5-4206-a20e-01f22605f8f6" providerId="ADAL" clId="{582516DF-ACC2-466F-A28A-0D6926478E04}" dt="2023-09-12T02:37:23.053" v="214" actId="20577"/>
      <pc:docMkLst>
        <pc:docMk/>
      </pc:docMkLst>
      <pc:sldChg chg="modSp">
        <pc:chgData name="Das, Dibakar" userId="5555b401-5ad5-4206-a20e-01f22605f8f6" providerId="ADAL" clId="{582516DF-ACC2-466F-A28A-0D6926478E04}" dt="2023-09-12T01:23:43.789" v="25"/>
        <pc:sldMkLst>
          <pc:docMk/>
          <pc:sldMk cId="0" sldId="256"/>
        </pc:sldMkLst>
        <pc:graphicFrameChg chg="mod">
          <ac:chgData name="Das, Dibakar" userId="5555b401-5ad5-4206-a20e-01f22605f8f6" providerId="ADAL" clId="{582516DF-ACC2-466F-A28A-0D6926478E04}" dt="2023-09-12T01:23:43.789" v="25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 modNotesTx">
        <pc:chgData name="Das, Dibakar" userId="5555b401-5ad5-4206-a20e-01f22605f8f6" providerId="ADAL" clId="{582516DF-ACC2-466F-A28A-0D6926478E04}" dt="2023-09-12T02:37:23.053" v="214" actId="20577"/>
        <pc:sldMkLst>
          <pc:docMk/>
          <pc:sldMk cId="2251502894" sldId="266"/>
        </pc:sldMkLst>
        <pc:spChg chg="mod">
          <ac:chgData name="Das, Dibakar" userId="5555b401-5ad5-4206-a20e-01f22605f8f6" providerId="ADAL" clId="{582516DF-ACC2-466F-A28A-0D6926478E04}" dt="2023-09-12T02:19:26.234" v="49" actId="20577"/>
          <ac:spMkLst>
            <pc:docMk/>
            <pc:sldMk cId="2251502894" sldId="266"/>
            <ac:spMk id="3" creationId="{9D36B433-EB82-58D7-F44B-5543D40C9127}"/>
          </ac:spMkLst>
        </pc:spChg>
      </pc:sldChg>
      <pc:sldChg chg="delSp modSp mod">
        <pc:chgData name="Das, Dibakar" userId="5555b401-5ad5-4206-a20e-01f22605f8f6" providerId="ADAL" clId="{582516DF-ACC2-466F-A28A-0D6926478E04}" dt="2023-09-12T01:55:13.185" v="35" actId="1076"/>
        <pc:sldMkLst>
          <pc:docMk/>
          <pc:sldMk cId="3233394002" sldId="2147376435"/>
        </pc:sldMkLst>
        <pc:spChg chg="mod">
          <ac:chgData name="Das, Dibakar" userId="5555b401-5ad5-4206-a20e-01f22605f8f6" providerId="ADAL" clId="{582516DF-ACC2-466F-A28A-0D6926478E04}" dt="2023-09-12T01:55:13.185" v="35" actId="1076"/>
          <ac:spMkLst>
            <pc:docMk/>
            <pc:sldMk cId="3233394002" sldId="2147376435"/>
            <ac:spMk id="3" creationId="{EF37844A-B112-9E48-E611-7E93B7C2E734}"/>
          </ac:spMkLst>
        </pc:spChg>
        <pc:picChg chg="del">
          <ac:chgData name="Das, Dibakar" userId="5555b401-5ad5-4206-a20e-01f22605f8f6" providerId="ADAL" clId="{582516DF-ACC2-466F-A28A-0D6926478E04}" dt="2023-09-12T01:54:49.468" v="33" actId="478"/>
          <ac:picMkLst>
            <pc:docMk/>
            <pc:sldMk cId="3233394002" sldId="2147376435"/>
            <ac:picMk id="9" creationId="{1E255A5A-EE11-17D1-495B-2D0870EFDDDE}"/>
          </ac:picMkLst>
        </pc:picChg>
      </pc:sldChg>
      <pc:sldChg chg="modNotesTx">
        <pc:chgData name="Das, Dibakar" userId="5555b401-5ad5-4206-a20e-01f22605f8f6" providerId="ADAL" clId="{582516DF-ACC2-466F-A28A-0D6926478E04}" dt="2023-09-12T02:02:08.962" v="41" actId="20577"/>
        <pc:sldMkLst>
          <pc:docMk/>
          <pc:sldMk cId="4208236770" sldId="2147376438"/>
        </pc:sldMkLst>
      </pc:sldChg>
      <pc:sldMasterChg chg="modSp mod">
        <pc:chgData name="Das, Dibakar" userId="5555b401-5ad5-4206-a20e-01f22605f8f6" providerId="ADAL" clId="{582516DF-ACC2-466F-A28A-0D6926478E04}" dt="2023-09-12T01:21:55.384" v="24" actId="20577"/>
        <pc:sldMasterMkLst>
          <pc:docMk/>
          <pc:sldMasterMk cId="0" sldId="2147483648"/>
        </pc:sldMasterMkLst>
        <pc:spChg chg="mod">
          <ac:chgData name="Das, Dibakar" userId="5555b401-5ad5-4206-a20e-01f22605f8f6" providerId="ADAL" clId="{582516DF-ACC2-466F-A28A-0D6926478E04}" dt="2023-09-12T01:21:43.579" v="11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Das, Dibakar" userId="5555b401-5ad5-4206-a20e-01f22605f8f6" providerId="ADAL" clId="{582516DF-ACC2-466F-A28A-0D6926478E04}" dt="2023-09-12T01:21:55.384" v="24" actId="20577"/>
          <ac:spMkLst>
            <pc:docMk/>
            <pc:sldMasterMk cId="0" sldId="2147483648"/>
            <ac:spMk id="1027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Add figures for first slide.</a:t>
            </a:r>
          </a:p>
          <a:p>
            <a:endParaRPr lang="en-US"/>
          </a:p>
          <a:p>
            <a:r>
              <a:rPr lang="en-US"/>
              <a:t>Move stuff to second slide </a:t>
            </a:r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Add figures for first slide.</a:t>
            </a:r>
          </a:p>
          <a:p>
            <a:endParaRPr lang="en-US"/>
          </a:p>
          <a:p>
            <a:r>
              <a:rPr lang="en-US"/>
              <a:t>Move stuff to second slide </a:t>
            </a:r>
          </a:p>
        </p:txBody>
      </p:sp>
    </p:spTree>
    <p:extLst>
      <p:ext uri="{BB962C8B-B14F-4D97-AF65-F5344CB8AC3E}">
        <p14:creationId xmlns:p14="http://schemas.microsoft.com/office/powerpoint/2010/main" val="280436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numbers may not be exactly accurate since I had to manually ignore some packets which did not make sense (e.g., a QoS Data frame with Duration set to 9 </a:t>
            </a:r>
            <a:r>
              <a:rPr lang="en-US" dirty="0" err="1"/>
              <a:t>ms</a:t>
            </a:r>
            <a:r>
              <a:rPr lang="en-US" dirty="0"/>
              <a:t> in the middle of a TXOP of 3ms).  </a:t>
            </a:r>
          </a:p>
        </p:txBody>
      </p:sp>
    </p:spTree>
    <p:extLst>
      <p:ext uri="{BB962C8B-B14F-4D97-AF65-F5344CB8AC3E}">
        <p14:creationId xmlns:p14="http://schemas.microsoft.com/office/powerpoint/2010/main" val="67864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UL XR traffic could also be heavier: e.g., video frames + IMU to offload pose estimate calculations.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have some signaling  that after sending BA there will be Data.. </a:t>
            </a:r>
          </a:p>
          <a:p>
            <a:r>
              <a:rPr lang="en-US" dirty="0"/>
              <a:t>initially in RDG days feedback from allocated STA was discarded because people wanted to simplify.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802.11-23/1387r0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TXOP optimizations to support XR use-cases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4374" y="17335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YYYY-MM-DD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70573"/>
              </p:ext>
            </p:extLst>
          </p:nvPr>
        </p:nvGraphicFramePr>
        <p:xfrm>
          <a:off x="501650" y="2273300"/>
          <a:ext cx="79121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8970" imgH="3002503" progId="Word.Document.8">
                  <p:embed/>
                </p:oleObj>
              </mc:Choice>
              <mc:Fallback>
                <p:oleObj name="Document" r:id="rId3" imgW="8268970" imgH="3002503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273300"/>
                        <a:ext cx="79121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Introduction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360" y="1524000"/>
            <a:ext cx="7870978" cy="2022764"/>
          </a:xfrm>
          <a:ln/>
        </p:spPr>
        <p:txBody>
          <a:bodyPr/>
          <a:lstStyle/>
          <a:p>
            <a:pPr marL="340995" indent="-34099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/>
              <a:t>XR compute offloading over wireless links is a key capability to scale the adoption of XR devices and applications</a:t>
            </a:r>
            <a:endParaRPr lang="en-US" sz="2000"/>
          </a:p>
          <a:p>
            <a:pPr marL="340995" indent="-34099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/>
              <a:t>A typical XR compute offload scenario involves a rendering machine (e.g., a PC or edge server) connected to an HMD over a wireless link. </a:t>
            </a:r>
            <a:endParaRPr lang="en-US" sz="1800">
              <a:cs typeface="Times New Roman"/>
            </a:endParaRPr>
          </a:p>
          <a:p>
            <a:pPr marL="741045" lvl="1" indent="-34099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/>
              <a:t>Ideally, the two devices are connected through a P2P wireless link (Topology 1) but could also be via an infra-AP on a wired (Topology 2) or wireless link (Topology 3). </a:t>
            </a:r>
            <a:endParaRPr lang="en-US" sz="1400">
              <a:cs typeface="Times New Roman"/>
            </a:endParaRPr>
          </a:p>
          <a:p>
            <a:pPr marL="40005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B6E02-B576-0A83-3536-35CAF94839CE}"/>
              </a:ext>
            </a:extLst>
          </p:cNvPr>
          <p:cNvGrpSpPr/>
          <p:nvPr/>
        </p:nvGrpSpPr>
        <p:grpSpPr>
          <a:xfrm>
            <a:off x="834809" y="3546764"/>
            <a:ext cx="1307169" cy="2771909"/>
            <a:chOff x="532861" y="3670159"/>
            <a:chExt cx="1307169" cy="2771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292E9C-8336-223C-F2BB-97772C1CB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604" y="5429295"/>
              <a:ext cx="1186336" cy="6675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266A3F-B9B3-1A33-9DDD-0211B97E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714" y="3670159"/>
              <a:ext cx="578383" cy="429778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4D4E21-37C7-B58A-1D89-80B5DB28BA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3468" y="4353007"/>
              <a:ext cx="0" cy="98099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D59EC1-6F4B-AD41-3534-AED9C22A8E1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17232" y="4353007"/>
              <a:ext cx="4911" cy="9657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A1BB43-4093-7CB0-706D-8A9ECA66A37F}"/>
                </a:ext>
              </a:extLst>
            </p:cNvPr>
            <p:cNvSpPr txBox="1"/>
            <p:nvPr/>
          </p:nvSpPr>
          <p:spPr>
            <a:xfrm rot="16200000">
              <a:off x="176810" y="4591259"/>
              <a:ext cx="9891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</a:rPr>
                <a:t>Pose data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A631AE-5176-E8C5-CD86-3CBC8C3B5D7D}"/>
                </a:ext>
              </a:extLst>
            </p:cNvPr>
            <p:cNvSpPr txBox="1"/>
            <p:nvPr/>
          </p:nvSpPr>
          <p:spPr>
            <a:xfrm rot="16200000">
              <a:off x="1064811" y="4687904"/>
              <a:ext cx="1069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Render  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8910C5-9019-3E79-DE29-CCCF3F3CED7F}"/>
                </a:ext>
              </a:extLst>
            </p:cNvPr>
            <p:cNvSpPr txBox="1"/>
            <p:nvPr/>
          </p:nvSpPr>
          <p:spPr>
            <a:xfrm>
              <a:off x="855240" y="5940509"/>
              <a:ext cx="714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HMD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31F771-B870-5E5A-A8C9-5C3977716BEE}"/>
                </a:ext>
              </a:extLst>
            </p:cNvPr>
            <p:cNvSpPr txBox="1"/>
            <p:nvPr/>
          </p:nvSpPr>
          <p:spPr>
            <a:xfrm>
              <a:off x="1002478" y="4096708"/>
              <a:ext cx="419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PC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62B512-17CC-85CD-8988-FF2FAE046EB2}"/>
                </a:ext>
              </a:extLst>
            </p:cNvPr>
            <p:cNvSpPr txBox="1"/>
            <p:nvPr/>
          </p:nvSpPr>
          <p:spPr>
            <a:xfrm>
              <a:off x="584590" y="6165069"/>
              <a:ext cx="1255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Topology 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8F21D1-6E76-052B-4C6A-5C118C52AB54}"/>
              </a:ext>
            </a:extLst>
          </p:cNvPr>
          <p:cNvGrpSpPr/>
          <p:nvPr/>
        </p:nvGrpSpPr>
        <p:grpSpPr>
          <a:xfrm>
            <a:off x="3651689" y="3281770"/>
            <a:ext cx="1734548" cy="3121259"/>
            <a:chOff x="3158652" y="3293775"/>
            <a:chExt cx="1734548" cy="31212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66D0B5-9157-0AE6-A05E-11A1CB8CD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8652" y="5306433"/>
              <a:ext cx="1186336" cy="66751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3A79C6-00E3-1FFD-EE0A-CE411571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1799" y="4135050"/>
              <a:ext cx="771245" cy="429778"/>
            </a:xfrm>
            <a:prstGeom prst="rect">
              <a:avLst/>
            </a:prstGeom>
          </p:spPr>
        </p:pic>
        <p:pic>
          <p:nvPicPr>
            <p:cNvPr id="26" name="Graphic 25" descr="Cloud outline">
              <a:extLst>
                <a:ext uri="{FF2B5EF4-FFF2-40B4-BE49-F238E27FC236}">
                  <a16:creationId xmlns:a16="http://schemas.microsoft.com/office/drawing/2014/main" id="{2DE5FDE6-1E4E-6546-F7DD-AB24FD91B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1173" y="3293775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79A16C3-20FA-9A95-350C-5C7645DFCC2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08808" y="4027055"/>
              <a:ext cx="7771" cy="152181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31E9F-8E14-AD70-3C23-2A10AD101C60}"/>
                </a:ext>
              </a:extLst>
            </p:cNvPr>
            <p:cNvSpPr txBox="1"/>
            <p:nvPr/>
          </p:nvSpPr>
          <p:spPr>
            <a:xfrm rot="16200000">
              <a:off x="3037993" y="4920006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</a:rPr>
                <a:t>Pose 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BE440D-D70A-2E73-A01B-3B4CD68B89EF}"/>
                </a:ext>
              </a:extLst>
            </p:cNvPr>
            <p:cNvSpPr txBox="1"/>
            <p:nvPr/>
          </p:nvSpPr>
          <p:spPr>
            <a:xfrm rot="16200000">
              <a:off x="3630484" y="4929969"/>
              <a:ext cx="9653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Render  data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4805EBE-74CB-9AB3-8491-636D34240BD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642618" y="4027055"/>
              <a:ext cx="19868" cy="148012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6EEF43-B99E-058C-B94A-836233F465A3}"/>
                </a:ext>
              </a:extLst>
            </p:cNvPr>
            <p:cNvSpPr txBox="1"/>
            <p:nvPr/>
          </p:nvSpPr>
          <p:spPr>
            <a:xfrm>
              <a:off x="4179060" y="4308805"/>
              <a:ext cx="714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AP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D6EF3F-6BA6-018F-12A6-9021E94A4902}"/>
                </a:ext>
              </a:extLst>
            </p:cNvPr>
            <p:cNvSpPr txBox="1"/>
            <p:nvPr/>
          </p:nvSpPr>
          <p:spPr>
            <a:xfrm>
              <a:off x="3281088" y="6138035"/>
              <a:ext cx="1255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Topology 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EAFA0E-7227-552C-505F-E53DAAD90889}"/>
                </a:ext>
              </a:extLst>
            </p:cNvPr>
            <p:cNvSpPr txBox="1"/>
            <p:nvPr/>
          </p:nvSpPr>
          <p:spPr>
            <a:xfrm>
              <a:off x="3479438" y="5893385"/>
              <a:ext cx="714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HMD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B39EB8-2DC6-366E-D551-EC1244D267DF}"/>
              </a:ext>
            </a:extLst>
          </p:cNvPr>
          <p:cNvGrpSpPr/>
          <p:nvPr/>
        </p:nvGrpSpPr>
        <p:grpSpPr>
          <a:xfrm>
            <a:off x="5675780" y="3636316"/>
            <a:ext cx="2804820" cy="2537211"/>
            <a:chOff x="5675780" y="3636316"/>
            <a:chExt cx="2804820" cy="253721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9111284-A853-AB8F-656D-716E7B184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780" y="5333999"/>
              <a:ext cx="1186336" cy="6675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CECE8F-BE89-101A-C171-C697B31E4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2217" y="5454153"/>
              <a:ext cx="578383" cy="42977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558637-2D2D-4DF4-E7AF-1D87758AA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1679" y="3636316"/>
              <a:ext cx="771245" cy="429778"/>
            </a:xfrm>
            <a:prstGeom prst="rect">
              <a:avLst/>
            </a:prstGeom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173B670-BE38-0F8C-FBE0-C7F7841B20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76832" y="4228721"/>
              <a:ext cx="519874" cy="9524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DC996EF-DC88-13CB-0F34-7C8B33FB4B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10801" y="4245895"/>
              <a:ext cx="472988" cy="90349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BA47EE3-578F-73FA-49B6-5ABCF660E52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271549" y="4264740"/>
              <a:ext cx="525194" cy="101218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938413F-F93D-58E3-D0DE-A47907EAB38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77143" y="4366443"/>
              <a:ext cx="489679" cy="90554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5FE8207-3C7E-4F98-545C-935AC54D5948}"/>
                </a:ext>
              </a:extLst>
            </p:cNvPr>
            <p:cNvSpPr txBox="1"/>
            <p:nvPr/>
          </p:nvSpPr>
          <p:spPr>
            <a:xfrm rot="18012043">
              <a:off x="5959119" y="4500112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</a:rPr>
                <a:t>Pose data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28E414-7D3D-9F93-709F-74C2F0D6BA6F}"/>
                </a:ext>
              </a:extLst>
            </p:cNvPr>
            <p:cNvSpPr txBox="1"/>
            <p:nvPr/>
          </p:nvSpPr>
          <p:spPr>
            <a:xfrm rot="3768294">
              <a:off x="7020758" y="4837180"/>
              <a:ext cx="9653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Render  data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7982F2-0104-03FE-1CFE-F0C7935E3887}"/>
                </a:ext>
              </a:extLst>
            </p:cNvPr>
            <p:cNvSpPr txBox="1"/>
            <p:nvPr/>
          </p:nvSpPr>
          <p:spPr>
            <a:xfrm>
              <a:off x="6841679" y="5883881"/>
              <a:ext cx="1255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Topology 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27367C-39C6-D8C9-B93C-E207B7523734}"/>
                </a:ext>
              </a:extLst>
            </p:cNvPr>
            <p:cNvSpPr txBox="1"/>
            <p:nvPr/>
          </p:nvSpPr>
          <p:spPr>
            <a:xfrm>
              <a:off x="5948842" y="5881229"/>
              <a:ext cx="714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HMD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A5ACC5-C300-A60B-1FE8-38F26C6AFA92}"/>
                </a:ext>
              </a:extLst>
            </p:cNvPr>
            <p:cNvSpPr txBox="1"/>
            <p:nvPr/>
          </p:nvSpPr>
          <p:spPr>
            <a:xfrm>
              <a:off x="8060935" y="5896528"/>
              <a:ext cx="419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PC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B0634F-71D0-A04C-636F-92A63DD58B1C}"/>
              </a:ext>
            </a:extLst>
          </p:cNvPr>
          <p:cNvSpPr txBox="1"/>
          <p:nvPr/>
        </p:nvSpPr>
        <p:spPr>
          <a:xfrm>
            <a:off x="4672097" y="3686072"/>
            <a:ext cx="106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Edge 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 (contd.)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9402" y="1524000"/>
            <a:ext cx="7768371" cy="373380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Few aspects to consider regarding QoS in such scenarios: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XR modules follow a well-known cycle: The traffic in one direction (e.g., TCP Data) typically requires a response in other direction (e.g., TCP Acks) before generating next data (see next slide). 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The End-to-end (E2E) QoS is what matters not just the one-hop QoS. 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Minimizing the HMD awake time is also important to improve battery life. </a:t>
            </a:r>
            <a:endParaRPr lang="en-US" sz="200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Clearly, sharing an obtained TXOP improves overall QoS by reducing E2E latency especially in presence of legacy device contention since the participating devices don’t have to compete.</a:t>
            </a:r>
          </a:p>
          <a:p>
            <a:pPr marL="40005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0570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803D58-D230-1532-5519-98AF950079F3}"/>
              </a:ext>
            </a:extLst>
          </p:cNvPr>
          <p:cNvSpPr txBox="1">
            <a:spLocks/>
          </p:cNvSpPr>
          <p:nvPr/>
        </p:nvSpPr>
        <p:spPr>
          <a:xfrm>
            <a:off x="703362" y="820982"/>
            <a:ext cx="7935102" cy="575947"/>
          </a:xfrm>
          <a:prstGeom prst="rect">
            <a:avLst/>
          </a:prstGeom>
        </p:spPr>
        <p:txBody>
          <a:bodyPr/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hangingPunct="1"/>
            <a:r>
              <a:rPr lang="en-US" sz="3000" dirty="0"/>
              <a:t>Some observations from current VR tech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7EAAC-B282-6890-0C33-FB007049A6A0}"/>
              </a:ext>
            </a:extLst>
          </p:cNvPr>
          <p:cNvSpPr txBox="1">
            <a:spLocks/>
          </p:cNvSpPr>
          <p:nvPr/>
        </p:nvSpPr>
        <p:spPr>
          <a:xfrm>
            <a:off x="674259" y="1396929"/>
            <a:ext cx="7759213" cy="24226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538163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Setup:</a:t>
            </a:r>
          </a:p>
          <a:p>
            <a:pPr marL="741363"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An Oculus Quest 2 HMD</a:t>
            </a:r>
          </a:p>
          <a:p>
            <a:pPr marL="741363"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An Alienware gaming laptop with Killer enabled that sets up a P2P (WFD) link with the HMD on an almost-free 80 MHz channel.</a:t>
            </a:r>
          </a:p>
          <a:p>
            <a:pPr marL="538163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Collected traces for the first few minutes of Half-Life : Alyx </a:t>
            </a:r>
          </a:p>
          <a:p>
            <a:pPr marL="538163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The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+mn-ea"/>
              </a:rPr>
              <a:t>WireShark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 traces shows most of the traffic is contained in a few asymmetric TCP streams. 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7031B5-21D9-3FCA-F3D8-03868FCCF1A0}"/>
              </a:ext>
            </a:extLst>
          </p:cNvPr>
          <p:cNvGrpSpPr/>
          <p:nvPr/>
        </p:nvGrpSpPr>
        <p:grpSpPr>
          <a:xfrm>
            <a:off x="7480741" y="3756485"/>
            <a:ext cx="989000" cy="2304403"/>
            <a:chOff x="6643521" y="3881857"/>
            <a:chExt cx="1036142" cy="23044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1757B2A-75B2-8E11-AF8F-6840210C9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984"/>
            <a:stretch/>
          </p:blipFill>
          <p:spPr>
            <a:xfrm>
              <a:off x="6643521" y="3881857"/>
              <a:ext cx="1020163" cy="230440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04A7BA-5AB3-E109-6967-F026CF6D5D9A}"/>
                </a:ext>
              </a:extLst>
            </p:cNvPr>
            <p:cNvSpPr txBox="1"/>
            <p:nvPr/>
          </p:nvSpPr>
          <p:spPr>
            <a:xfrm>
              <a:off x="6910425" y="3903381"/>
              <a:ext cx="769238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1828754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050">
                  <a:solidFill>
                    <a:schemeClr val="tx2"/>
                  </a:solidFill>
                  <a:latin typeface="+mn-lt"/>
                  <a:ea typeface="+mn-ea"/>
                  <a:sym typeface="Helvetica Neue"/>
                </a:rPr>
                <a:t>Mobile AP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7162E8-2E6D-91F2-52B8-1D4986730BD1}"/>
                </a:ext>
              </a:extLst>
            </p:cNvPr>
            <p:cNvSpPr txBox="1"/>
            <p:nvPr/>
          </p:nvSpPr>
          <p:spPr>
            <a:xfrm>
              <a:off x="7022919" y="6024677"/>
              <a:ext cx="607219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1828754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050">
                  <a:solidFill>
                    <a:schemeClr val="tx2"/>
                  </a:solidFill>
                  <a:latin typeface="+mn-lt"/>
                  <a:ea typeface="+mn-ea"/>
                  <a:sym typeface="Helvetica Neue"/>
                </a:rPr>
                <a:t>client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536E3-965F-896A-A39F-3B83F9B52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9" y="3429000"/>
            <a:ext cx="6959272" cy="282098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0153F-4821-0AB6-E002-EF5CF904F6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EF936-4DDA-C207-A84F-3A14A611CD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E51ED-C0A6-AAA1-4ECA-3DFF89E44A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3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E5FF-62D9-303F-E08C-4751E7344C98}"/>
              </a:ext>
            </a:extLst>
          </p:cNvPr>
          <p:cNvSpPr txBox="1">
            <a:spLocks/>
          </p:cNvSpPr>
          <p:nvPr/>
        </p:nvSpPr>
        <p:spPr>
          <a:xfrm>
            <a:off x="672660" y="866203"/>
            <a:ext cx="7935102" cy="798910"/>
          </a:xfrm>
          <a:prstGeom prst="rect">
            <a:avLst/>
          </a:prstGeom>
        </p:spPr>
        <p:txBody>
          <a:bodyPr/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hangingPunct="1"/>
            <a:r>
              <a:rPr lang="en-US" sz="3000">
                <a:solidFill>
                  <a:schemeClr val="tx1"/>
                </a:solidFill>
              </a:rPr>
              <a:t>Analysis of traffic traces for VR gaming with Oculus Quest 2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844A-B112-9E48-E611-7E93B7C2E734}"/>
              </a:ext>
            </a:extLst>
          </p:cNvPr>
          <p:cNvSpPr txBox="1">
            <a:spLocks/>
          </p:cNvSpPr>
          <p:nvPr/>
        </p:nvSpPr>
        <p:spPr>
          <a:xfrm>
            <a:off x="416637" y="2308319"/>
            <a:ext cx="8191125" cy="4257954"/>
          </a:xfrm>
          <a:prstGeom prst="rect">
            <a:avLst/>
          </a:prstGeom>
        </p:spPr>
        <p:txBody>
          <a:bodyPr/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Typical flow consists of </a:t>
            </a:r>
          </a:p>
          <a:p>
            <a:pPr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dirty="0">
                <a:solidFill>
                  <a:srgbClr val="000000"/>
                </a:solidFill>
                <a:latin typeface="+mn-lt"/>
                <a:ea typeface="+mn-ea"/>
              </a:rPr>
              <a:t>heavy TCP data (Video) from laptop to HMD</a:t>
            </a:r>
          </a:p>
          <a:p>
            <a:pPr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dirty="0">
                <a:solidFill>
                  <a:srgbClr val="000000"/>
                </a:solidFill>
                <a:latin typeface="+mn-lt"/>
                <a:ea typeface="+mn-ea"/>
              </a:rPr>
              <a:t>light data (IMU + response TCP Acks) from HMD to laptop. </a:t>
            </a:r>
          </a:p>
          <a:p>
            <a:pPr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50" dirty="0">
              <a:solidFill>
                <a:srgbClr val="000000"/>
              </a:solidFill>
              <a:latin typeface="+mn-lt"/>
              <a:ea typeface="+mn-ea"/>
            </a:endParaRPr>
          </a:p>
          <a:p>
            <a:pPr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The laptop typically reserves TXOP of ~3ms longer than it needs and release it through CF-end. </a:t>
            </a:r>
          </a:p>
          <a:p>
            <a:pPr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>
              <a:solidFill>
                <a:srgbClr val="000000"/>
              </a:solidFill>
              <a:latin typeface="+mn-lt"/>
              <a:ea typeface="+mn-ea"/>
            </a:endParaRPr>
          </a:p>
          <a:p>
            <a:pPr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There is a significant number of events when the TXOP of the HMD STA starts within the initially obtained TXOP of laptop STA.</a:t>
            </a:r>
          </a:p>
          <a:p>
            <a:pPr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dirty="0">
                <a:solidFill>
                  <a:srgbClr val="000000"/>
                </a:solidFill>
                <a:latin typeface="+mn-lt"/>
                <a:ea typeface="+mn-ea"/>
              </a:rPr>
              <a:t>number of TXOP obtained by laptop = 18864</a:t>
            </a:r>
          </a:p>
          <a:p>
            <a:pPr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dirty="0">
                <a:solidFill>
                  <a:srgbClr val="000000"/>
                </a:solidFill>
                <a:latin typeface="+mn-lt"/>
                <a:ea typeface="+mn-ea"/>
              </a:rPr>
              <a:t>number of such events = 9174</a:t>
            </a:r>
          </a:p>
          <a:p>
            <a:pPr lvl="1" indent="-341313" defTabSz="449263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dirty="0">
                <a:solidFill>
                  <a:srgbClr val="000000"/>
                </a:solidFill>
                <a:latin typeface="+mn-lt"/>
                <a:ea typeface="+mn-ea"/>
              </a:rPr>
              <a:t>in ~50% of a time a responding device has data to transmit when utilizing TCP protocol</a:t>
            </a:r>
            <a:endParaRPr lang="en-US" sz="1400" dirty="0">
              <a:solidFill>
                <a:srgbClr val="000000"/>
              </a:solidFill>
              <a:latin typeface="+mn-lt"/>
              <a:ea typeface="+mn-ea"/>
            </a:endParaRPr>
          </a:p>
          <a:p>
            <a:pPr hangingPunct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B6CF18-BB60-EDF1-9520-E689641F4D97}"/>
              </a:ext>
            </a:extLst>
          </p:cNvPr>
          <p:cNvGrpSpPr/>
          <p:nvPr/>
        </p:nvGrpSpPr>
        <p:grpSpPr>
          <a:xfrm>
            <a:off x="4461401" y="1834710"/>
            <a:ext cx="4329061" cy="1433347"/>
            <a:chOff x="4116859" y="1834710"/>
            <a:chExt cx="4662742" cy="147207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AB1545-E6AC-2193-848D-A897EA0A19AB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36" y="2572072"/>
              <a:ext cx="447637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050E3-3279-5108-6CE8-A27F554040BD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36" y="3028918"/>
              <a:ext cx="4527989" cy="82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22F056-796E-FE06-9345-1BA8830E0749}"/>
                </a:ext>
              </a:extLst>
            </p:cNvPr>
            <p:cNvSpPr/>
            <p:nvPr/>
          </p:nvSpPr>
          <p:spPr>
            <a:xfrm>
              <a:off x="4960047" y="2383559"/>
              <a:ext cx="293125" cy="1846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RTS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F49BD8-F1B7-9D8E-EBCC-5FC84331F776}"/>
                </a:ext>
              </a:extLst>
            </p:cNvPr>
            <p:cNvSpPr/>
            <p:nvPr/>
          </p:nvSpPr>
          <p:spPr>
            <a:xfrm>
              <a:off x="5270514" y="2830451"/>
              <a:ext cx="420447" cy="184666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B91615-EB56-854C-DF8E-8CE5D79C1B9C}"/>
                </a:ext>
              </a:extLst>
            </p:cNvPr>
            <p:cNvSpPr/>
            <p:nvPr/>
          </p:nvSpPr>
          <p:spPr>
            <a:xfrm>
              <a:off x="5715902" y="2383559"/>
              <a:ext cx="293125" cy="1846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Data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02BD1E-8D54-3AF1-9875-D11A13DAF264}"/>
                </a:ext>
              </a:extLst>
            </p:cNvPr>
            <p:cNvSpPr/>
            <p:nvPr/>
          </p:nvSpPr>
          <p:spPr>
            <a:xfrm>
              <a:off x="6118133" y="2827930"/>
              <a:ext cx="420447" cy="184666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 dirty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BA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D7A1A4-5F69-4705-A4DE-0ABF765FB159}"/>
                </a:ext>
              </a:extLst>
            </p:cNvPr>
            <p:cNvSpPr/>
            <p:nvPr/>
          </p:nvSpPr>
          <p:spPr>
            <a:xfrm>
              <a:off x="6495840" y="2383559"/>
              <a:ext cx="427586" cy="1846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CF-end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4DE540-37EE-EA59-2779-04F290438F76}"/>
                </a:ext>
              </a:extLst>
            </p:cNvPr>
            <p:cNvSpPr/>
            <p:nvPr/>
          </p:nvSpPr>
          <p:spPr>
            <a:xfrm>
              <a:off x="7571130" y="2825031"/>
              <a:ext cx="467956" cy="184666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Data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AB35C1-F86B-B941-347F-5DE4718C5021}"/>
                </a:ext>
              </a:extLst>
            </p:cNvPr>
            <p:cNvSpPr/>
            <p:nvPr/>
          </p:nvSpPr>
          <p:spPr>
            <a:xfrm>
              <a:off x="8073369" y="2366077"/>
              <a:ext cx="383459" cy="184666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BA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30B958-2429-ECA2-6E7C-B49B82E2B83F}"/>
                </a:ext>
              </a:extLst>
            </p:cNvPr>
            <p:cNvCxnSpPr/>
            <p:nvPr/>
          </p:nvCxnSpPr>
          <p:spPr>
            <a:xfrm>
              <a:off x="4891836" y="2151744"/>
              <a:ext cx="210902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A0C09B-C307-FB46-A051-AFB8EB088C98}"/>
                </a:ext>
              </a:extLst>
            </p:cNvPr>
            <p:cNvSpPr txBox="1"/>
            <p:nvPr/>
          </p:nvSpPr>
          <p:spPr>
            <a:xfrm>
              <a:off x="5086322" y="1834710"/>
              <a:ext cx="1344920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defTabSz="1828754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100">
                  <a:solidFill>
                    <a:schemeClr val="tx2"/>
                  </a:solidFill>
                  <a:latin typeface="+mn-lt"/>
                  <a:ea typeface="+mn-ea"/>
                  <a:sym typeface="Helvetica Neue"/>
                </a:rPr>
                <a:t>TXOP owned by laptop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CA819C-07ED-F1BB-C6D9-C82ABCD64670}"/>
                </a:ext>
              </a:extLst>
            </p:cNvPr>
            <p:cNvCxnSpPr>
              <a:cxnSpLocks/>
            </p:cNvCxnSpPr>
            <p:nvPr/>
          </p:nvCxnSpPr>
          <p:spPr>
            <a:xfrm>
              <a:off x="7566407" y="2151744"/>
              <a:ext cx="916244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C60B61-719E-17C1-435D-441C1F290A6A}"/>
                </a:ext>
              </a:extLst>
            </p:cNvPr>
            <p:cNvSpPr txBox="1"/>
            <p:nvPr/>
          </p:nvSpPr>
          <p:spPr>
            <a:xfrm>
              <a:off x="7298571" y="1886809"/>
              <a:ext cx="1481030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1828754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100">
                  <a:solidFill>
                    <a:srgbClr val="92D050"/>
                  </a:solidFill>
                  <a:latin typeface="+mn-lt"/>
                  <a:ea typeface="+mn-ea"/>
                  <a:sym typeface="Helvetica Neue"/>
                </a:rPr>
                <a:t>TXOP owned by HMD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82098F-0B3D-D719-EDAD-2CD0EB51F0F2}"/>
                </a:ext>
              </a:extLst>
            </p:cNvPr>
            <p:cNvSpPr txBox="1"/>
            <p:nvPr/>
          </p:nvSpPr>
          <p:spPr>
            <a:xfrm>
              <a:off x="4133063" y="2564187"/>
              <a:ext cx="1442264" cy="25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  <a:latin typeface="+mn-lt"/>
                  <a:ea typeface="+mn-ea"/>
                  <a:sym typeface="Helvetica Neue"/>
                </a:rPr>
                <a:t>Laptop (Mobile AP)</a:t>
              </a:r>
              <a:endParaRPr lang="en-US" sz="1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1D1904-E213-76DA-EF2C-87AC94BF2BA2}"/>
                </a:ext>
              </a:extLst>
            </p:cNvPr>
            <p:cNvSpPr txBox="1"/>
            <p:nvPr/>
          </p:nvSpPr>
          <p:spPr>
            <a:xfrm>
              <a:off x="4116859" y="3052864"/>
              <a:ext cx="1136313" cy="25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rgbClr val="92D050"/>
                  </a:solidFill>
                </a:rPr>
                <a:t>HMD (client)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00A0F7-8B37-9C91-73B2-89CE5CDA2D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28354" y="2792966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174EFB-57A1-E690-E18A-A3E84532E6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59332" y="2792966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C57647-9F85-6794-841D-8E66FE63DFB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08474" y="2801481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FE6C25-D71D-E9B2-FC8F-7F281FAFC7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83903" y="2791886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F18F1-74CE-64FA-2F9D-B94DB332A5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50337" y="2791027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7C04DCA-CE81-0F51-7B1D-BF6A3336A1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73316" y="2322195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986F51-A568-7407-562D-CBA326150C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0539" y="2321115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EADFF3-110A-0988-6E6F-C4442B6844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03474" y="2321115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E5AD0C-70DD-B444-ACF4-88B85009586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95812" y="2329913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D24D44-62C2-39EF-45A1-DE1A6F17F1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10153" y="2329912"/>
              <a:ext cx="88085" cy="2509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7A6AA70-F91D-3F98-6229-BD144C369B7A}"/>
                </a:ext>
              </a:extLst>
            </p:cNvPr>
            <p:cNvCxnSpPr/>
            <p:nvPr/>
          </p:nvCxnSpPr>
          <p:spPr bwMode="auto">
            <a:xfrm>
              <a:off x="4461401" y="2338412"/>
              <a:ext cx="43389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DA1251-4015-68FB-2751-324E00690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16439" y="2792966"/>
              <a:ext cx="530397" cy="735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914D-2C77-5720-D5D3-7C6ED8E809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9A7B-2CC2-96D3-6FDF-EB89C4C7AE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7B42443-9E76-80EB-4D79-3BE7A09DA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9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F7F7-79F2-50D7-C242-02A0B910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TXOP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B433-EB82-58D7-F44B-5543D40C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06" y="1676400"/>
            <a:ext cx="8382000" cy="46710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we allow a device to share its obtained TXOP in opposite direction (Topology 1, 2) or for forwarding (topology 3), then we can reduce contention latency for the TXOP responder for co-related flows.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Note: typically, non-AP STAs and Mobile APs don’t receive TB PPDUs.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Possible solutions: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Reuse RDG: possible but there is no large-scale RDG implementation yet =&gt; burden of implementing whole of RDG.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Reuse SU-TF:  possible since response PPDU is not TB but (a) not sent by non-AP STAs and (b) overhead of the TF + SIFS+ 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Other possibility: use a new shorter signaling (e.g., CF-Poll or no CTS in SU-TF etc.)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Proposal: allow </a:t>
            </a:r>
            <a:r>
              <a:rPr lang="en-US" sz="1800" i="1" u="sng" dirty="0"/>
              <a:t>any</a:t>
            </a:r>
            <a:r>
              <a:rPr lang="en-US" sz="1800" dirty="0"/>
              <a:t> STA to share TXOP with minimal overhead for reverse direction or forwarding traffic to fit in the TXOP.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FE6D-36BC-A593-AC5A-D29ABAEF6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6FFDC-2FC7-6D87-ED7E-446C66CD47F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24072" y="6566693"/>
            <a:ext cx="3184520" cy="180975"/>
          </a:xfrm>
        </p:spPr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B65C3C-D8B7-41D1-A3ED-17F0CB7AF5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0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3E1E-6606-983A-FCD1-CD7EF2C2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B907-02D8-7CE5-C6D4-A5138000DF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639B-57A2-D1F9-4304-C206855DB34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81335" y="6604477"/>
            <a:ext cx="3184520" cy="180975"/>
          </a:xfrm>
        </p:spPr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C2CEBB-6862-488B-DADA-7080C3AD84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62A9CF-2FF5-0750-8D11-C2831762AA33}"/>
              </a:ext>
            </a:extLst>
          </p:cNvPr>
          <p:cNvCxnSpPr>
            <a:cxnSpLocks/>
          </p:cNvCxnSpPr>
          <p:nvPr/>
        </p:nvCxnSpPr>
        <p:spPr>
          <a:xfrm>
            <a:off x="481217" y="2478995"/>
            <a:ext cx="400626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47E718-32E6-019E-5B58-C287FC332F87}"/>
              </a:ext>
            </a:extLst>
          </p:cNvPr>
          <p:cNvCxnSpPr>
            <a:cxnSpLocks/>
          </p:cNvCxnSpPr>
          <p:nvPr/>
        </p:nvCxnSpPr>
        <p:spPr>
          <a:xfrm>
            <a:off x="481217" y="3292001"/>
            <a:ext cx="400626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4F51E4-0460-1E2C-4E0B-2C009116C37B}"/>
              </a:ext>
            </a:extLst>
          </p:cNvPr>
          <p:cNvSpPr/>
          <p:nvPr/>
        </p:nvSpPr>
        <p:spPr>
          <a:xfrm>
            <a:off x="765123" y="2286635"/>
            <a:ext cx="293125" cy="1923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BA16F7-48B1-362C-961C-5FFC06E3E635}"/>
              </a:ext>
            </a:extLst>
          </p:cNvPr>
          <p:cNvSpPr/>
          <p:nvPr/>
        </p:nvSpPr>
        <p:spPr>
          <a:xfrm>
            <a:off x="1058248" y="3099640"/>
            <a:ext cx="383459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8ABA5-08DC-AE69-076E-108582954BCB}"/>
              </a:ext>
            </a:extLst>
          </p:cNvPr>
          <p:cNvSpPr/>
          <p:nvPr/>
        </p:nvSpPr>
        <p:spPr>
          <a:xfrm>
            <a:off x="1520978" y="2286635"/>
            <a:ext cx="293125" cy="1923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028CA7-0F50-4AB5-524C-8F1DF5797F81}"/>
              </a:ext>
            </a:extLst>
          </p:cNvPr>
          <p:cNvSpPr/>
          <p:nvPr/>
        </p:nvSpPr>
        <p:spPr>
          <a:xfrm>
            <a:off x="1880469" y="3099640"/>
            <a:ext cx="383459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3C545-2A0F-F26B-013E-A6D6337059ED}"/>
              </a:ext>
            </a:extLst>
          </p:cNvPr>
          <p:cNvSpPr/>
          <p:nvPr/>
        </p:nvSpPr>
        <p:spPr>
          <a:xfrm>
            <a:off x="2300916" y="2286635"/>
            <a:ext cx="383459" cy="1923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Ctrl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0AF4D-F730-E04D-F663-C856ECC3FD28}"/>
              </a:ext>
            </a:extLst>
          </p:cNvPr>
          <p:cNvSpPr/>
          <p:nvPr/>
        </p:nvSpPr>
        <p:spPr>
          <a:xfrm>
            <a:off x="2768700" y="3088761"/>
            <a:ext cx="422896" cy="199092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3B8B3B-FC65-7FC2-E5F8-9E7411DEDD7B}"/>
              </a:ext>
            </a:extLst>
          </p:cNvPr>
          <p:cNvSpPr/>
          <p:nvPr/>
        </p:nvSpPr>
        <p:spPr>
          <a:xfrm>
            <a:off x="3215315" y="2273122"/>
            <a:ext cx="383459" cy="19236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A89897-4D1A-6A06-71EE-BF2267C06ADC}"/>
              </a:ext>
            </a:extLst>
          </p:cNvPr>
          <p:cNvCxnSpPr>
            <a:cxnSpLocks/>
          </p:cNvCxnSpPr>
          <p:nvPr/>
        </p:nvCxnSpPr>
        <p:spPr>
          <a:xfrm>
            <a:off x="696912" y="2058667"/>
            <a:ext cx="3137105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DF70C2-0A35-F689-E714-0567AA05CADA}"/>
              </a:ext>
            </a:extLst>
          </p:cNvPr>
          <p:cNvSpPr txBox="1"/>
          <p:nvPr/>
        </p:nvSpPr>
        <p:spPr>
          <a:xfrm>
            <a:off x="891398" y="1741633"/>
            <a:ext cx="2710037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1828754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sym typeface="Helvetica Neue"/>
              </a:rPr>
              <a:t>TXOP owned by PC (topo 1) or AP (topo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D14445-A370-848C-E596-BECE4CDEA301}"/>
              </a:ext>
            </a:extLst>
          </p:cNvPr>
          <p:cNvSpPr txBox="1"/>
          <p:nvPr/>
        </p:nvSpPr>
        <p:spPr>
          <a:xfrm>
            <a:off x="93385" y="2509763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>
                <a:solidFill>
                  <a:schemeClr val="tx2"/>
                </a:solidFill>
                <a:latin typeface="+mn-lt"/>
                <a:ea typeface="+mn-ea"/>
                <a:sym typeface="Helvetica Neue"/>
              </a:rPr>
              <a:t>PC/AP</a:t>
            </a:r>
            <a:endParaRPr lang="en-US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78B468-93D2-B639-8F91-961176D39263}"/>
              </a:ext>
            </a:extLst>
          </p:cNvPr>
          <p:cNvSpPr txBox="1"/>
          <p:nvPr/>
        </p:nvSpPr>
        <p:spPr>
          <a:xfrm>
            <a:off x="72988" y="3454555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>
                <a:solidFill>
                  <a:srgbClr val="92D050"/>
                </a:solidFill>
              </a:rPr>
              <a:t>HMD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A4DC8C-4D55-4E63-8834-CF4BCE7C224C}"/>
              </a:ext>
            </a:extLst>
          </p:cNvPr>
          <p:cNvSpPr/>
          <p:nvPr/>
        </p:nvSpPr>
        <p:spPr>
          <a:xfrm>
            <a:off x="2341318" y="4324330"/>
            <a:ext cx="773064" cy="1923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607427-5C09-A780-0DC2-C3A43A5F0F2A}"/>
              </a:ext>
            </a:extLst>
          </p:cNvPr>
          <p:cNvSpPr/>
          <p:nvPr/>
        </p:nvSpPr>
        <p:spPr>
          <a:xfrm>
            <a:off x="3191596" y="5052042"/>
            <a:ext cx="383459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DCAFAE-B889-E77A-235D-817CEC4A3966}"/>
              </a:ext>
            </a:extLst>
          </p:cNvPr>
          <p:cNvSpPr/>
          <p:nvPr/>
        </p:nvSpPr>
        <p:spPr>
          <a:xfrm>
            <a:off x="3631108" y="4331724"/>
            <a:ext cx="462429" cy="1923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Ctrl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F8FC3-0AE3-1008-2ED8-842980E3754B}"/>
              </a:ext>
            </a:extLst>
          </p:cNvPr>
          <p:cNvSpPr txBox="1"/>
          <p:nvPr/>
        </p:nvSpPr>
        <p:spPr>
          <a:xfrm>
            <a:off x="3131801" y="3859437"/>
            <a:ext cx="2355517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1828754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dirty="0">
                <a:solidFill>
                  <a:schemeClr val="tx2"/>
                </a:solidFill>
                <a:latin typeface="+mn-lt"/>
                <a:ea typeface="+mn-ea"/>
                <a:sym typeface="Helvetica Neue"/>
              </a:rPr>
              <a:t>TXOP owned by PC or HMD (topo 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61FAED-02D5-6750-09EB-17E550F194CA}"/>
              </a:ext>
            </a:extLst>
          </p:cNvPr>
          <p:cNvSpPr txBox="1"/>
          <p:nvPr/>
        </p:nvSpPr>
        <p:spPr>
          <a:xfrm>
            <a:off x="1362162" y="4253077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>
                <a:solidFill>
                  <a:schemeClr val="tx2"/>
                </a:solidFill>
                <a:latin typeface="+mn-lt"/>
                <a:ea typeface="+mn-ea"/>
                <a:sym typeface="Helvetica Neue"/>
              </a:rPr>
              <a:t>PC (/HMD)</a:t>
            </a:r>
            <a:endParaRPr lang="en-US" sz="10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0E830-288B-742D-A6F2-82C48715DE1C}"/>
              </a:ext>
            </a:extLst>
          </p:cNvPr>
          <p:cNvSpPr txBox="1"/>
          <p:nvPr/>
        </p:nvSpPr>
        <p:spPr>
          <a:xfrm>
            <a:off x="1362161" y="5904094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>
                <a:solidFill>
                  <a:srgbClr val="92D050"/>
                </a:solidFill>
              </a:rPr>
              <a:t>HMD(/PC)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F26CC0-EE96-8193-7251-5F255C09F78B}"/>
              </a:ext>
            </a:extLst>
          </p:cNvPr>
          <p:cNvCxnSpPr>
            <a:cxnSpLocks/>
          </p:cNvCxnSpPr>
          <p:nvPr/>
        </p:nvCxnSpPr>
        <p:spPr>
          <a:xfrm flipV="1">
            <a:off x="1484204" y="5872195"/>
            <a:ext cx="4679192" cy="292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349D75-2F71-41AA-32B8-F444CD6DF3BC}"/>
              </a:ext>
            </a:extLst>
          </p:cNvPr>
          <p:cNvCxnSpPr>
            <a:cxnSpLocks/>
          </p:cNvCxnSpPr>
          <p:nvPr/>
        </p:nvCxnSpPr>
        <p:spPr bwMode="auto">
          <a:xfrm>
            <a:off x="2124796" y="4042719"/>
            <a:ext cx="39985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A80A2D3-1D06-0CDC-7172-7D57F54BBB97}"/>
              </a:ext>
            </a:extLst>
          </p:cNvPr>
          <p:cNvSpPr txBox="1"/>
          <p:nvPr/>
        </p:nvSpPr>
        <p:spPr>
          <a:xfrm>
            <a:off x="1451724" y="5016168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Associated AP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07C5A-EED3-B0A9-856D-0F1174C34E6A}"/>
              </a:ext>
            </a:extLst>
          </p:cNvPr>
          <p:cNvSpPr/>
          <p:nvPr/>
        </p:nvSpPr>
        <p:spPr>
          <a:xfrm>
            <a:off x="4232092" y="5046121"/>
            <a:ext cx="635904" cy="1923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9B97AB-65F4-E3D3-5E21-A93A81FAF648}"/>
              </a:ext>
            </a:extLst>
          </p:cNvPr>
          <p:cNvSpPr/>
          <p:nvPr/>
        </p:nvSpPr>
        <p:spPr>
          <a:xfrm>
            <a:off x="4995088" y="5695546"/>
            <a:ext cx="383459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88F223-77D1-5019-3B22-11D8B7022918}"/>
              </a:ext>
            </a:extLst>
          </p:cNvPr>
          <p:cNvCxnSpPr>
            <a:cxnSpLocks/>
          </p:cNvCxnSpPr>
          <p:nvPr/>
        </p:nvCxnSpPr>
        <p:spPr>
          <a:xfrm flipV="1">
            <a:off x="1444104" y="5240859"/>
            <a:ext cx="4679192" cy="292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7817DA-30AB-E286-1565-B7DE20E9432E}"/>
              </a:ext>
            </a:extLst>
          </p:cNvPr>
          <p:cNvCxnSpPr>
            <a:cxnSpLocks/>
          </p:cNvCxnSpPr>
          <p:nvPr/>
        </p:nvCxnSpPr>
        <p:spPr>
          <a:xfrm flipV="1">
            <a:off x="1522726" y="4508577"/>
            <a:ext cx="4679192" cy="292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7FEAD4-E4A3-3B85-9A2F-C5531AE8C957}"/>
              </a:ext>
            </a:extLst>
          </p:cNvPr>
          <p:cNvSpPr txBox="1"/>
          <p:nvPr/>
        </p:nvSpPr>
        <p:spPr>
          <a:xfrm>
            <a:off x="4603535" y="4597190"/>
            <a:ext cx="145142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1828754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sym typeface="Helvetica Neue"/>
              </a:rPr>
              <a:t>TXOP shared by owner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44BC64-03CB-231C-A7C3-352EC2BB5DC6}"/>
              </a:ext>
            </a:extLst>
          </p:cNvPr>
          <p:cNvCxnSpPr>
            <a:cxnSpLocks/>
          </p:cNvCxnSpPr>
          <p:nvPr/>
        </p:nvCxnSpPr>
        <p:spPr bwMode="auto">
          <a:xfrm>
            <a:off x="3389557" y="4799405"/>
            <a:ext cx="2507933" cy="117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CD2A40-C43B-7838-342B-FD58AC5D2713}"/>
              </a:ext>
            </a:extLst>
          </p:cNvPr>
          <p:cNvCxnSpPr>
            <a:cxnSpLocks/>
          </p:cNvCxnSpPr>
          <p:nvPr/>
        </p:nvCxnSpPr>
        <p:spPr>
          <a:xfrm>
            <a:off x="4921952" y="2482580"/>
            <a:ext cx="400626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180B3E-EC08-46F1-04B7-39219E593D27}"/>
              </a:ext>
            </a:extLst>
          </p:cNvPr>
          <p:cNvCxnSpPr>
            <a:cxnSpLocks/>
          </p:cNvCxnSpPr>
          <p:nvPr/>
        </p:nvCxnSpPr>
        <p:spPr>
          <a:xfrm>
            <a:off x="4921952" y="3295586"/>
            <a:ext cx="400626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084A97C-DBE0-2FED-1828-D0D774B6D2D1}"/>
              </a:ext>
            </a:extLst>
          </p:cNvPr>
          <p:cNvSpPr/>
          <p:nvPr/>
        </p:nvSpPr>
        <p:spPr>
          <a:xfrm>
            <a:off x="5205858" y="2290220"/>
            <a:ext cx="293125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E3D9AB-7031-BD2D-2818-0D3456333E33}"/>
              </a:ext>
            </a:extLst>
          </p:cNvPr>
          <p:cNvSpPr/>
          <p:nvPr/>
        </p:nvSpPr>
        <p:spPr>
          <a:xfrm>
            <a:off x="5498983" y="3103225"/>
            <a:ext cx="383459" cy="19236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1BBE32-6BD7-19D5-243B-002C2429C7D0}"/>
              </a:ext>
            </a:extLst>
          </p:cNvPr>
          <p:cNvSpPr/>
          <p:nvPr/>
        </p:nvSpPr>
        <p:spPr>
          <a:xfrm>
            <a:off x="5961713" y="2290220"/>
            <a:ext cx="293125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531920-2A5C-F581-41DF-3B76A9D08394}"/>
              </a:ext>
            </a:extLst>
          </p:cNvPr>
          <p:cNvSpPr/>
          <p:nvPr/>
        </p:nvSpPr>
        <p:spPr>
          <a:xfrm>
            <a:off x="6321204" y="3103225"/>
            <a:ext cx="383459" cy="19236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C3DBBB-CD9C-2FBF-6F6D-BC2BC1F53341}"/>
              </a:ext>
            </a:extLst>
          </p:cNvPr>
          <p:cNvSpPr/>
          <p:nvPr/>
        </p:nvSpPr>
        <p:spPr>
          <a:xfrm>
            <a:off x="6790136" y="2286635"/>
            <a:ext cx="383459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Ctrl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01465F-BA92-6A80-C539-425F1EB0C884}"/>
              </a:ext>
            </a:extLst>
          </p:cNvPr>
          <p:cNvSpPr/>
          <p:nvPr/>
        </p:nvSpPr>
        <p:spPr>
          <a:xfrm>
            <a:off x="7248873" y="3098762"/>
            <a:ext cx="383458" cy="19236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791202-DD4D-833C-B3F5-C78BAC27D1D1}"/>
              </a:ext>
            </a:extLst>
          </p:cNvPr>
          <p:cNvSpPr/>
          <p:nvPr/>
        </p:nvSpPr>
        <p:spPr>
          <a:xfrm>
            <a:off x="7656050" y="2276707"/>
            <a:ext cx="383459" cy="19236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BA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76FA2F-7AF2-017B-D050-2B127FB7C755}"/>
              </a:ext>
            </a:extLst>
          </p:cNvPr>
          <p:cNvCxnSpPr>
            <a:cxnSpLocks/>
          </p:cNvCxnSpPr>
          <p:nvPr/>
        </p:nvCxnSpPr>
        <p:spPr>
          <a:xfrm>
            <a:off x="5137647" y="2062252"/>
            <a:ext cx="3137105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9FECF89-F5A0-AB4E-29CE-C6E05A360EAC}"/>
              </a:ext>
            </a:extLst>
          </p:cNvPr>
          <p:cNvSpPr txBox="1"/>
          <p:nvPr/>
        </p:nvSpPr>
        <p:spPr>
          <a:xfrm>
            <a:off x="5332133" y="1745218"/>
            <a:ext cx="211667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1828754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sym typeface="Helvetica Neue"/>
              </a:rPr>
              <a:t>TXOP owned by HMD (topo 1, 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8CA508-49B9-678F-8FA3-68BAC144A3CD}"/>
              </a:ext>
            </a:extLst>
          </p:cNvPr>
          <p:cNvSpPr txBox="1"/>
          <p:nvPr/>
        </p:nvSpPr>
        <p:spPr>
          <a:xfrm>
            <a:off x="4861214" y="2520567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  <a:latin typeface="+mn-lt"/>
                <a:ea typeface="+mn-ea"/>
                <a:sym typeface="Helvetica Neue"/>
              </a:rPr>
              <a:t>HMD</a:t>
            </a:r>
            <a:endParaRPr lang="en-US" sz="1050" dirty="0">
              <a:solidFill>
                <a:srgbClr val="92D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054680-C424-9E46-2B63-F0107D34A8B7}"/>
              </a:ext>
            </a:extLst>
          </p:cNvPr>
          <p:cNvSpPr txBox="1"/>
          <p:nvPr/>
        </p:nvSpPr>
        <p:spPr>
          <a:xfrm>
            <a:off x="4851853" y="3320500"/>
            <a:ext cx="11363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PC/AP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65AC4-9950-AF36-630A-DB62CE585B72}"/>
              </a:ext>
            </a:extLst>
          </p:cNvPr>
          <p:cNvSpPr txBox="1"/>
          <p:nvPr/>
        </p:nvSpPr>
        <p:spPr>
          <a:xfrm>
            <a:off x="2140799" y="2563591"/>
            <a:ext cx="142667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1828754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>
                <a:solidFill>
                  <a:srgbClr val="FF0000"/>
                </a:solidFill>
                <a:latin typeface="+mn-lt"/>
                <a:ea typeface="+mn-ea"/>
                <a:sym typeface="Helvetica Neue"/>
              </a:rPr>
              <a:t>New/updated signaling</a:t>
            </a:r>
          </a:p>
        </p:txBody>
      </p:sp>
    </p:spTree>
    <p:extLst>
      <p:ext uri="{BB962C8B-B14F-4D97-AF65-F5344CB8AC3E}">
        <p14:creationId xmlns:p14="http://schemas.microsoft.com/office/powerpoint/2010/main" val="420823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3697-5524-5D98-0D97-86D1259B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171A-E9D6-43E6-8C2F-A9238D7E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 extensions to baseline TXOP sharing mechanisms can reduce overall latency for XR flows.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Addresses both single hop and two hop flows.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F73BF-90CA-6693-C1FB-E3B9785D18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2F850-1812-F976-6532-E8F4A20F5FC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964C31-A85F-17CA-512A-E4768A82BD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5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3383</TotalTime>
  <Words>968</Words>
  <Application>Microsoft Office PowerPoint</Application>
  <PresentationFormat>On-screen Show (4:3)</PresentationFormat>
  <Paragraphs>159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 Neue Medium</vt:lpstr>
      <vt:lpstr>Intel Clear Light</vt:lpstr>
      <vt:lpstr>Times New Roman</vt:lpstr>
      <vt:lpstr>Office Theme</vt:lpstr>
      <vt:lpstr>Document</vt:lpstr>
      <vt:lpstr>TXOP optimizations to support XR use-cases</vt:lpstr>
      <vt:lpstr>Introduction</vt:lpstr>
      <vt:lpstr>Introduction (contd.)</vt:lpstr>
      <vt:lpstr>PowerPoint Presentation</vt:lpstr>
      <vt:lpstr>PowerPoint Presentation</vt:lpstr>
      <vt:lpstr>TXOP optimizations</vt:lpstr>
      <vt:lpstr>Examples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Dibakar</dc:creator>
  <cp:lastModifiedBy>Das, Dibakar</cp:lastModifiedBy>
  <cp:revision>3</cp:revision>
  <cp:lastPrinted>1601-01-01T00:00:00Z</cp:lastPrinted>
  <dcterms:created xsi:type="dcterms:W3CDTF">2023-07-20T21:42:10Z</dcterms:created>
  <dcterms:modified xsi:type="dcterms:W3CDTF">2023-09-12T02:37:31Z</dcterms:modified>
</cp:coreProperties>
</file>