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2" r:id="rId17"/>
    <p:sldId id="2397" r:id="rId18"/>
    <p:sldId id="314" r:id="rId19"/>
    <p:sldId id="310" r:id="rId20"/>
    <p:sldId id="311"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14" autoAdjust="0"/>
    <p:restoredTop sz="94660"/>
  </p:normalViewPr>
  <p:slideViewPr>
    <p:cSldViewPr>
      <p:cViewPr varScale="1">
        <p:scale>
          <a:sx n="161" d="100"/>
          <a:sy n="161" d="100"/>
        </p:scale>
        <p:origin x="150" y="13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16</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440970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802.11-23/1380r3</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August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2/11-22-0651-22-00bh-tgbh-motions-list.ppt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3/11-23-1152-15-00bh-ieee-802-11bh-lb274-comments.xlsx" TargetMode="External"/><Relationship Id="rId9" Type="http://schemas.openxmlformats.org/officeDocument/2006/relationships/hyperlink" Target="https://mentor.ieee.org/802.11/dcn/23/11-23-0888-00-00bh-wba-liaison-discussion.ppt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3/11-23-1369-00-00bh-cr-for-cids-in-subclause-9.docx" TargetMode="External"/><Relationship Id="rId13" Type="http://schemas.openxmlformats.org/officeDocument/2006/relationships/hyperlink" Target="https://mentor.ieee.org/802.11/dcn/23/11-23-1231-02-00bh-introduction-to-ieee-802c-slap.pptx" TargetMode="External"/><Relationship Id="rId3" Type="http://schemas.openxmlformats.org/officeDocument/2006/relationships/hyperlink" Target="https://mentor.ieee.org/802.11/dcn/23/11-23-1314-01-00bh-cr-for-use-case-4-8.docx" TargetMode="External"/><Relationship Id="rId7" Type="http://schemas.openxmlformats.org/officeDocument/2006/relationships/hyperlink" Target="https://mentor.ieee.org/802.11/dcn/23/11-23-1353-00-00bh-cr-for-cids-relevant-to-device-id-part-2.docx" TargetMode="External"/><Relationship Id="rId12" Type="http://schemas.openxmlformats.org/officeDocument/2006/relationships/hyperlink" Target="https://mentor.ieee.org/802.11/dcn/23/11-23-1262-00-00bh-lb274-cr-for-cid7-21-114.ppt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3/11-23-1373-00-00bh-cid-resolutions-irm-2.docx" TargetMode="External"/><Relationship Id="rId11" Type="http://schemas.openxmlformats.org/officeDocument/2006/relationships/hyperlink" Target="https://mentor.ieee.org/802.11/dcn/23/11-23-1258-04-00bh-comment-resolutions-draft-3-0-section-12-7.docx" TargetMode="External"/><Relationship Id="rId5" Type="http://schemas.openxmlformats.org/officeDocument/2006/relationships/hyperlink" Target="https://mentor.ieee.org/802.11/dcn/23/11-23-1316-04-00bh-cr-for-cids-relevant-to-device-id-part-1.docx" TargetMode="External"/><Relationship Id="rId10" Type="http://schemas.openxmlformats.org/officeDocument/2006/relationships/hyperlink" Target="https://mentor.ieee.org/802.11/dcn/23/11-23-1285-00-00bh-lb274-cid-resolutions.docx" TargetMode="External"/><Relationship Id="rId4" Type="http://schemas.openxmlformats.org/officeDocument/2006/relationships/hyperlink" Target="https://mentor.ieee.org/802.11/dcn/23/11-23-1245-12-00bh-cid-resolutions-irm-1.docx" TargetMode="External"/><Relationship Id="rId9" Type="http://schemas.openxmlformats.org/officeDocument/2006/relationships/hyperlink" Target="https://mentor.ieee.org/802.11/dcn/23/11-23-1392-00-00bh-cid-7-21-114-resolutions-for-duplicate-irm.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TGbh-agenda-2023-Aug-22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2023-08-22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22 Aug 2023</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16)</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b="0" dirty="0">
                <a:hlinkClick r:id="rId3"/>
              </a:rPr>
              <a:t>11-22/0651r22</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Motion: Motion #20 in </a:t>
            </a:r>
            <a:r>
              <a:rPr lang="en-US" sz="2200" b="0" dirty="0">
                <a:hlinkClick r:id="rId3"/>
              </a:rPr>
              <a:t>11-22/0651r22</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Tracking document: </a:t>
            </a:r>
            <a:r>
              <a:rPr lang="en-US" sz="2200" dirty="0">
                <a:hlinkClick r:id="rId4"/>
              </a:rPr>
              <a:t>11-23/1152r15</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topics list (slide 17)</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18)</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a:t>
            </a:r>
            <a:r>
              <a:rPr lang="en-US" sz="2200" dirty="0">
                <a:highlight>
                  <a:srgbClr val="FFFF00"/>
                </a:highlight>
              </a:rPr>
              <a:t>due Sept</a:t>
            </a:r>
            <a:r>
              <a:rPr lang="en-US" sz="2200" dirty="0"/>
              <a:t>): </a:t>
            </a:r>
            <a:r>
              <a:rPr lang="en-US" sz="2200" b="0" u="sng" dirty="0">
                <a:hlinkClick r:id="rId5"/>
              </a:rPr>
              <a:t>11-21/0703r0</a:t>
            </a:r>
            <a:r>
              <a:rPr lang="en-US" sz="2200" b="0" dirty="0"/>
              <a:t>, </a:t>
            </a:r>
            <a:r>
              <a:rPr lang="en-US" sz="2200" b="0" dirty="0">
                <a:hlinkClick r:id="rId6"/>
              </a:rPr>
              <a:t>11-21/1141r0</a:t>
            </a:r>
            <a:r>
              <a:rPr lang="en-US" sz="2200" b="0" dirty="0"/>
              <a:t>, </a:t>
            </a:r>
            <a:r>
              <a:rPr lang="en-US" sz="2200" b="0" dirty="0">
                <a:hlinkClick r:id="rId7"/>
              </a:rPr>
              <a:t>11-22/0668r0</a:t>
            </a:r>
            <a:r>
              <a:rPr lang="en-US" sz="2200" b="0" dirty="0"/>
              <a:t>, </a:t>
            </a:r>
            <a:r>
              <a:rPr lang="en-US" sz="2200" b="0" dirty="0">
                <a:hlinkClick r:id="rId8"/>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9"/>
              </a:rPr>
              <a:t>11-23/0888r0</a:t>
            </a:r>
            <a:r>
              <a:rPr lang="en-US" sz="2200" b="0" dirty="0"/>
              <a:t> Stephen Orr</a:t>
            </a: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topics list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857250" lvl="1" indent="-457200">
              <a:lnSpc>
                <a:spcPct val="70000"/>
              </a:lnSpc>
              <a:spcBef>
                <a:spcPts val="300"/>
              </a:spcBef>
              <a:spcAft>
                <a:spcPts val="600"/>
              </a:spcAft>
              <a:buFont typeface="Arial" panose="020B0604020202020204" pitchFamily="34" charset="0"/>
              <a:buChar char="•"/>
              <a:defRPr/>
            </a:pPr>
            <a:r>
              <a:rPr lang="en-US" dirty="0"/>
              <a:t>CID 228 (IEEE 802c relationship/use) -  </a:t>
            </a:r>
            <a:r>
              <a:rPr lang="en-US" dirty="0" err="1"/>
              <a:t>DeLaOliva</a:t>
            </a:r>
            <a:endParaRPr lang="en-US" dirty="0"/>
          </a:p>
          <a:p>
            <a:pPr marL="857250" lvl="1" indent="-457200">
              <a:lnSpc>
                <a:spcPct val="70000"/>
              </a:lnSpc>
              <a:spcBef>
                <a:spcPts val="300"/>
              </a:spcBef>
              <a:spcAft>
                <a:spcPts val="600"/>
              </a:spcAft>
              <a:buFont typeface="Arial" panose="020B0604020202020204" pitchFamily="34" charset="0"/>
              <a:buChar char="•"/>
              <a:defRPr/>
            </a:pPr>
            <a:r>
              <a:rPr lang="en-US" dirty="0"/>
              <a:t>CIDs 7, 21 &amp; 114 (address collision problem) – Mutgan </a:t>
            </a:r>
          </a:p>
          <a:p>
            <a:pPr marL="857250" lvl="1" indent="-457200">
              <a:lnSpc>
                <a:spcPct val="70000"/>
              </a:lnSpc>
              <a:spcBef>
                <a:spcPts val="300"/>
              </a:spcBef>
              <a:spcAft>
                <a:spcPts val="600"/>
              </a:spcAft>
              <a:buFont typeface="Arial" panose="020B0604020202020204" pitchFamily="34" charset="0"/>
              <a:buChar char="•"/>
              <a:defRPr/>
            </a:pPr>
            <a:r>
              <a:rPr lang="en-US" dirty="0"/>
              <a:t>Device ID and “opaque identifier” – parallel concepts, or is opaque a specific use of Device ID? and minimum length of a Device ID (CIDs 8, 9, 52, 53) (CIDs 8, 9, </a:t>
            </a:r>
            <a:r>
              <a:rPr lang="en-US" strike="sngStrike" dirty="0"/>
              <a:t>10, 11</a:t>
            </a:r>
            <a:r>
              <a:rPr lang="en-US" dirty="0"/>
              <a:t>) – Lumbatis</a:t>
            </a:r>
          </a:p>
          <a:p>
            <a:pPr marL="857250" lvl="1" indent="-457200">
              <a:lnSpc>
                <a:spcPct val="70000"/>
              </a:lnSpc>
              <a:spcBef>
                <a:spcPts val="300"/>
              </a:spcBef>
              <a:spcAft>
                <a:spcPts val="600"/>
              </a:spcAft>
              <a:buFont typeface="Arial" panose="020B0604020202020204" pitchFamily="34" charset="0"/>
              <a:buChar char="•"/>
              <a:defRPr/>
            </a:pPr>
            <a:r>
              <a:rPr lang="en-US" dirty="0"/>
              <a:t>P2P use of IRM (CID 18) – Mutgan </a:t>
            </a:r>
          </a:p>
          <a:p>
            <a:pPr marL="857250" lvl="1" indent="-457200">
              <a:lnSpc>
                <a:spcPct val="70000"/>
              </a:lnSpc>
              <a:spcBef>
                <a:spcPts val="300"/>
              </a:spcBef>
              <a:spcAft>
                <a:spcPts val="600"/>
              </a:spcAft>
              <a:buFont typeface="Arial" panose="020B0604020202020204" pitchFamily="34" charset="0"/>
              <a:buChar char="•"/>
              <a:defRPr/>
            </a:pPr>
            <a:r>
              <a:rPr lang="en-US" dirty="0"/>
              <a:t>MLO/MLD use of TGbh (CID 19) – Yang? De la Oliva? </a:t>
            </a:r>
          </a:p>
          <a:p>
            <a:pPr marL="857250" lvl="1" indent="-457200">
              <a:lnSpc>
                <a:spcPct val="70000"/>
              </a:lnSpc>
              <a:spcBef>
                <a:spcPts val="300"/>
              </a:spcBef>
              <a:spcAft>
                <a:spcPts val="600"/>
              </a:spcAft>
              <a:buFont typeface="Arial" panose="020B0604020202020204" pitchFamily="34" charset="0"/>
              <a:buChar char="•"/>
              <a:defRPr/>
            </a:pPr>
            <a:r>
              <a:rPr lang="en-US" dirty="0"/>
              <a:t>Use case 4.8 (probing) – does IRM address this? (CID 20) – Yang </a:t>
            </a:r>
          </a:p>
          <a:p>
            <a:pPr marL="857250" lvl="1" indent="-457200">
              <a:lnSpc>
                <a:spcPct val="70000"/>
              </a:lnSpc>
              <a:spcBef>
                <a:spcPts val="300"/>
              </a:spcBef>
              <a:spcAft>
                <a:spcPts val="600"/>
              </a:spcAft>
              <a:buFont typeface="Arial" panose="020B0604020202020204" pitchFamily="34" charset="0"/>
              <a:buChar char="•"/>
              <a:defRPr/>
            </a:pPr>
            <a:r>
              <a:rPr lang="en-US" dirty="0" err="1"/>
              <a:t>REVme</a:t>
            </a:r>
            <a:r>
              <a:rPr lang="en-US" dirty="0"/>
              <a:t> CID 4069 (when there’s time) – Malinen </a:t>
            </a:r>
          </a:p>
          <a:p>
            <a:pPr marL="857250" lvl="1" indent="-457200">
              <a:lnSpc>
                <a:spcPct val="70000"/>
              </a:lnSpc>
              <a:spcBef>
                <a:spcPts val="300"/>
              </a:spcBef>
              <a:spcAft>
                <a:spcPts val="600"/>
              </a:spcAft>
              <a:buFont typeface="Arial" panose="020B0604020202020204" pitchFamily="34" charset="0"/>
              <a:buChar char="•"/>
              <a:defRPr/>
            </a:pPr>
            <a:r>
              <a:rPr lang="en-US" dirty="0"/>
              <a:t>Use of both Device ID and IRM at the same time (CID 135, etc.) – what about a conflicting request that uses both? – Smith </a:t>
            </a:r>
          </a:p>
          <a:p>
            <a:pPr marL="857250" lvl="1" indent="-457200">
              <a:lnSpc>
                <a:spcPct val="70000"/>
              </a:lnSpc>
              <a:spcBef>
                <a:spcPts val="300"/>
              </a:spcBef>
              <a:spcAft>
                <a:spcPts val="600"/>
              </a:spcAft>
              <a:buFont typeface="Arial" panose="020B0604020202020204" pitchFamily="34" charset="0"/>
              <a:buChar char="•"/>
              <a:defRPr/>
            </a:pPr>
            <a:r>
              <a:rPr lang="en-US" dirty="0"/>
              <a:t>Encryption of Device ID and IRM (CIDs 84, 85, 87)</a:t>
            </a:r>
          </a:p>
          <a:p>
            <a:pPr marL="857250" lvl="1" indent="-457200">
              <a:lnSpc>
                <a:spcPct val="70000"/>
              </a:lnSpc>
              <a:spcBef>
                <a:spcPts val="300"/>
              </a:spcBef>
              <a:spcAft>
                <a:spcPts val="600"/>
              </a:spcAft>
              <a:buFont typeface="Arial" panose="020B0604020202020204" pitchFamily="34" charset="0"/>
              <a:buChar char="•"/>
              <a:defRPr/>
            </a:pPr>
            <a:r>
              <a:rPr lang="en-US" dirty="0"/>
              <a:t>TDLS operation (CID 111)</a:t>
            </a:r>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872270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066800"/>
            <a:ext cx="10820399" cy="5408614"/>
          </a:xfrm>
          <a:ln/>
        </p:spPr>
        <p:txBody>
          <a:bodyPr/>
          <a:lstStyle/>
          <a:p>
            <a:pPr marL="457200" indent="-457200">
              <a:spcBef>
                <a:spcPts val="300"/>
              </a:spcBef>
              <a:spcAft>
                <a:spcPts val="0"/>
              </a:spcAft>
              <a:buFont typeface="Arial" panose="020B0604020202020204" pitchFamily="34" charset="0"/>
              <a:buChar char="•"/>
              <a:defRPr/>
            </a:pPr>
            <a:r>
              <a:rPr lang="en-US" sz="2000" dirty="0"/>
              <a:t>Use Case 4.8/randomized probes (CIDs 20, 89, 98): </a:t>
            </a:r>
            <a:r>
              <a:rPr lang="en-US" sz="2000" dirty="0">
                <a:hlinkClick r:id="rId3"/>
              </a:rPr>
              <a:t>11-23/1314r1</a:t>
            </a:r>
            <a:r>
              <a:rPr lang="en-US" sz="2000" dirty="0"/>
              <a:t> (Yang)</a:t>
            </a:r>
          </a:p>
          <a:p>
            <a:pPr marL="457200" indent="-457200">
              <a:spcBef>
                <a:spcPts val="300"/>
              </a:spcBef>
              <a:spcAft>
                <a:spcPts val="0"/>
              </a:spcAft>
              <a:buFont typeface="Arial" panose="020B0604020202020204" pitchFamily="34" charset="0"/>
              <a:buChar char="•"/>
              <a:defRPr/>
            </a:pPr>
            <a:r>
              <a:rPr lang="en-US" sz="2000" dirty="0"/>
              <a:t>Continue </a:t>
            </a:r>
            <a:r>
              <a:rPr lang="en-US" sz="2000" dirty="0">
                <a:hlinkClick r:id="rId4"/>
              </a:rPr>
              <a:t>11-23/1245r12</a:t>
            </a:r>
            <a:r>
              <a:rPr lang="en-US" sz="2000" dirty="0"/>
              <a:t> (Numerous CIDs) (Smith): restart on CID 155; Return to CIDs 135, 224.</a:t>
            </a:r>
          </a:p>
          <a:p>
            <a:pPr marL="457200" indent="-457200">
              <a:spcBef>
                <a:spcPts val="300"/>
              </a:spcBef>
              <a:spcAft>
                <a:spcPts val="0"/>
              </a:spcAft>
              <a:buFont typeface="Arial" panose="020B0604020202020204" pitchFamily="34" charset="0"/>
              <a:buChar char="•"/>
              <a:defRPr/>
            </a:pPr>
            <a:r>
              <a:rPr lang="en-US" sz="2000" dirty="0"/>
              <a:t>Numerous CIDs/topics (mostly Device ID): </a:t>
            </a:r>
            <a:r>
              <a:rPr lang="en-US" sz="2000" dirty="0">
                <a:hlinkClick r:id="rId5"/>
              </a:rPr>
              <a:t>11-23/1316r4</a:t>
            </a:r>
            <a:r>
              <a:rPr lang="en-US" sz="2000" dirty="0"/>
              <a:t> (Yang)</a:t>
            </a:r>
          </a:p>
          <a:p>
            <a:pPr marL="457200" indent="-457200">
              <a:spcBef>
                <a:spcPts val="300"/>
              </a:spcBef>
              <a:spcAft>
                <a:spcPts val="0"/>
              </a:spcAft>
              <a:buFont typeface="Arial" panose="020B0604020202020204" pitchFamily="34" charset="0"/>
              <a:buChar char="•"/>
              <a:defRPr/>
            </a:pPr>
            <a:r>
              <a:rPr lang="en-US" sz="2000" dirty="0"/>
              <a:t>IRM topics: </a:t>
            </a:r>
            <a:r>
              <a:rPr lang="en-US" sz="2000" dirty="0">
                <a:hlinkClick r:id="rId6"/>
              </a:rPr>
              <a:t>11-23/1373r0</a:t>
            </a:r>
            <a:r>
              <a:rPr lang="en-US" sz="2000" dirty="0"/>
              <a:t> (Smith)</a:t>
            </a:r>
          </a:p>
          <a:p>
            <a:pPr marL="457200" indent="-457200">
              <a:spcBef>
                <a:spcPts val="300"/>
              </a:spcBef>
              <a:spcAft>
                <a:spcPts val="0"/>
              </a:spcAft>
              <a:buFont typeface="Arial" panose="020B0604020202020204" pitchFamily="34" charset="0"/>
              <a:buChar char="•"/>
              <a:defRPr/>
            </a:pPr>
            <a:r>
              <a:rPr lang="en-US" sz="2000" dirty="0"/>
              <a:t>Numerous CIDs/topics, Part 2 (mostly Device ID): </a:t>
            </a:r>
            <a:r>
              <a:rPr lang="en-US" sz="2000" dirty="0">
                <a:hlinkClick r:id="rId7"/>
              </a:rPr>
              <a:t>11-23/1353r0</a:t>
            </a:r>
            <a:r>
              <a:rPr lang="en-US" sz="2000" dirty="0"/>
              <a:t> (Yang)</a:t>
            </a:r>
          </a:p>
          <a:p>
            <a:pPr marL="457200" indent="-457200">
              <a:spcBef>
                <a:spcPts val="300"/>
              </a:spcBef>
              <a:spcAft>
                <a:spcPts val="0"/>
              </a:spcAft>
              <a:buFont typeface="Arial" panose="020B0604020202020204" pitchFamily="34" charset="0"/>
              <a:buChar char="•"/>
              <a:defRPr/>
            </a:pPr>
            <a:r>
              <a:rPr lang="en-US" sz="2000" dirty="0"/>
              <a:t>Clause 9 </a:t>
            </a:r>
            <a:r>
              <a:rPr lang="en-US" sz="2000" dirty="0">
                <a:hlinkClick r:id="rId8"/>
              </a:rPr>
              <a:t>11-23/1369r0</a:t>
            </a:r>
            <a:r>
              <a:rPr lang="en-US" sz="2000" dirty="0"/>
              <a:t> (Yang)</a:t>
            </a:r>
          </a:p>
          <a:p>
            <a:pPr marL="457200" indent="-457200">
              <a:spcBef>
                <a:spcPts val="300"/>
              </a:spcBef>
              <a:spcAft>
                <a:spcPts val="0"/>
              </a:spcAft>
              <a:buFont typeface="Arial" panose="020B0604020202020204" pitchFamily="34" charset="0"/>
              <a:buChar char="•"/>
              <a:defRPr/>
            </a:pPr>
            <a:r>
              <a:rPr lang="en-US" sz="2000" dirty="0"/>
              <a:t>CIDs 7, 21, 14 (Duplicate IRM): </a:t>
            </a:r>
            <a:r>
              <a:rPr lang="en-US" sz="2000" dirty="0">
                <a:hlinkClick r:id="rId9"/>
              </a:rPr>
              <a:t>11-23/1392r0</a:t>
            </a:r>
            <a:r>
              <a:rPr lang="en-US" sz="2000" dirty="0"/>
              <a:t> (Smith)</a:t>
            </a:r>
          </a:p>
          <a:p>
            <a:pPr marL="0" indent="0">
              <a:spcBef>
                <a:spcPts val="300"/>
              </a:spcBef>
              <a:spcAft>
                <a:spcPts val="0"/>
              </a:spcAft>
              <a:defRPr/>
            </a:pPr>
            <a:r>
              <a:rPr lang="en-US" sz="2000" dirty="0"/>
              <a:t>Pending (awaiting presentation or update/discussion to reach consensus):</a:t>
            </a:r>
          </a:p>
          <a:p>
            <a:pPr marL="457200" indent="-457200">
              <a:spcBef>
                <a:spcPts val="300"/>
              </a:spcBef>
              <a:spcAft>
                <a:spcPts val="0"/>
              </a:spcAft>
              <a:buFont typeface="Arial" panose="020B0604020202020204" pitchFamily="34" charset="0"/>
              <a:buChar char="•"/>
              <a:defRPr/>
            </a:pPr>
            <a:r>
              <a:rPr lang="en-US" sz="2000" dirty="0" err="1"/>
              <a:t>Misc</a:t>
            </a:r>
            <a:r>
              <a:rPr lang="en-US" sz="2000" dirty="0"/>
              <a:t> CIDs </a:t>
            </a:r>
            <a:r>
              <a:rPr lang="en-US" sz="2000" dirty="0">
                <a:hlinkClick r:id="rId10"/>
              </a:rPr>
              <a:t>11-23/1285r0</a:t>
            </a:r>
            <a:r>
              <a:rPr lang="en-US" sz="2000" dirty="0"/>
              <a:t> (Mutgan)</a:t>
            </a:r>
          </a:p>
          <a:p>
            <a:pPr marL="457200" indent="-457200">
              <a:spcBef>
                <a:spcPts val="300"/>
              </a:spcBef>
              <a:spcAft>
                <a:spcPts val="0"/>
              </a:spcAft>
              <a:buFont typeface="Arial" panose="020B0604020202020204" pitchFamily="34" charset="0"/>
              <a:buChar char="•"/>
              <a:defRPr/>
            </a:pPr>
            <a:r>
              <a:rPr lang="en-US" sz="2000" dirty="0"/>
              <a:t>Device ID/opaque identifier (CIDs 8, 9, 52, 53) </a:t>
            </a:r>
            <a:r>
              <a:rPr lang="en-US" sz="2000" dirty="0">
                <a:hlinkClick r:id="rId11"/>
              </a:rPr>
              <a:t>11-23/1258r4</a:t>
            </a:r>
            <a:r>
              <a:rPr lang="en-US" sz="2000" dirty="0"/>
              <a:t> (Lumbatis) (group agreement on min/max length for device ID)</a:t>
            </a:r>
          </a:p>
          <a:p>
            <a:pPr marL="457200" indent="-457200">
              <a:spcBef>
                <a:spcPts val="300"/>
              </a:spcBef>
              <a:spcAft>
                <a:spcPts val="0"/>
              </a:spcAft>
              <a:buFont typeface="Arial" panose="020B0604020202020204" pitchFamily="34" charset="0"/>
              <a:buChar char="•"/>
              <a:defRPr/>
            </a:pPr>
            <a:r>
              <a:rPr lang="en-US" sz="2000" dirty="0"/>
              <a:t>CIDs 7, 21, 114 (Device ID/IRM duplication/disagreement): </a:t>
            </a:r>
            <a:r>
              <a:rPr lang="en-US" sz="2000" dirty="0">
                <a:hlinkClick r:id="rId12"/>
              </a:rPr>
              <a:t>11-23/1262r0</a:t>
            </a:r>
            <a:r>
              <a:rPr lang="en-US" sz="2000" dirty="0"/>
              <a:t> (Mutgan)</a:t>
            </a:r>
          </a:p>
          <a:p>
            <a:pPr marL="457200" indent="-457200">
              <a:spcBef>
                <a:spcPts val="300"/>
              </a:spcBef>
              <a:spcAft>
                <a:spcPts val="0"/>
              </a:spcAft>
              <a:buFont typeface="Arial" panose="020B0604020202020204" pitchFamily="34" charset="0"/>
              <a:buChar char="•"/>
              <a:defRPr/>
            </a:pPr>
            <a:r>
              <a:rPr lang="en-US" sz="2000" dirty="0"/>
              <a:t>CID 228 (IEEE 802c relationship/use): </a:t>
            </a:r>
            <a:r>
              <a:rPr lang="en-US" sz="2000" dirty="0">
                <a:hlinkClick r:id="rId13"/>
              </a:rPr>
              <a:t> 11-23/1231r2</a:t>
            </a:r>
            <a:r>
              <a:rPr lang="en-US" sz="2000" dirty="0"/>
              <a:t> (</a:t>
            </a:r>
            <a:r>
              <a:rPr lang="en-US" sz="2000" dirty="0" err="1"/>
              <a:t>DeLaOliva</a:t>
            </a:r>
            <a:r>
              <a:rPr lang="en-US" sz="2000" dirty="0"/>
              <a:t>)</a:t>
            </a:r>
          </a:p>
          <a:p>
            <a:pPr marL="457200" indent="-457200">
              <a:spcBef>
                <a:spcPts val="300"/>
              </a:spcBef>
              <a:spcAft>
                <a:spcPts val="0"/>
              </a:spcAft>
              <a:buFont typeface="Arial" panose="020B0604020202020204" pitchFamily="34" charset="0"/>
              <a:buChar char="•"/>
              <a:defRPr/>
            </a:pPr>
            <a:r>
              <a:rPr lang="en-US" sz="2000" dirty="0"/>
              <a:t>Presentation to TGbi, on MLO/MLD interaction with TGbh mechanisms (when ready)</a:t>
            </a:r>
          </a:p>
          <a:p>
            <a:pPr marL="457200" indent="-457200">
              <a:spcBef>
                <a:spcPts val="300"/>
              </a:spcBef>
              <a:spcAft>
                <a:spcPts val="0"/>
              </a:spcAft>
              <a:buFont typeface="Arial" panose="020B0604020202020204" pitchFamily="34" charset="0"/>
              <a:buChar char="•"/>
              <a:defRPr/>
            </a:pPr>
            <a:r>
              <a:rPr lang="en-US" sz="2000" dirty="0" err="1"/>
              <a:t>REVme</a:t>
            </a:r>
            <a:r>
              <a:rPr lang="en-US" sz="2000" dirty="0"/>
              <a:t> CID 4069 (when there’s time) (Jouni, SA Query procedure)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22 Aug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22 Aug 2023 Teleconference</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64665</TotalTime>
  <Words>2331</Words>
  <Application>Microsoft Office PowerPoint</Application>
  <PresentationFormat>Widescreen</PresentationFormat>
  <Paragraphs>215</Paragraphs>
  <Slides>20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Office Theme</vt:lpstr>
      <vt:lpstr>Document</vt:lpstr>
      <vt:lpstr>TGbh-agenda-2023-Aug-22</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22 Aug 2023</vt:lpstr>
      <vt:lpstr>Timeline</vt:lpstr>
      <vt:lpstr>Comment topics list</vt:lpstr>
      <vt:lpstr>Comment Resolution queue</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485</cp:revision>
  <cp:lastPrinted>1601-01-01T00:00:00Z</cp:lastPrinted>
  <dcterms:created xsi:type="dcterms:W3CDTF">2021-01-26T19:12:38Z</dcterms:created>
  <dcterms:modified xsi:type="dcterms:W3CDTF">2023-08-22T16:06:09Z</dcterms:modified>
</cp:coreProperties>
</file>