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430" r:id="rId3"/>
    <p:sldId id="458" r:id="rId4"/>
    <p:sldId id="469" r:id="rId5"/>
    <p:sldId id="470" r:id="rId6"/>
    <p:sldId id="471" r:id="rId7"/>
    <p:sldId id="473" r:id="rId8"/>
    <p:sldId id="475" r:id="rId9"/>
    <p:sldId id="476" r:id="rId10"/>
    <p:sldId id="478" r:id="rId11"/>
    <p:sldId id="479" r:id="rId12"/>
    <p:sldId id="480" r:id="rId13"/>
    <p:sldId id="45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30"/>
            <p14:sldId id="458"/>
            <p14:sldId id="469"/>
            <p14:sldId id="470"/>
            <p14:sldId id="471"/>
            <p14:sldId id="473"/>
            <p14:sldId id="475"/>
            <p14:sldId id="476"/>
            <p14:sldId id="478"/>
            <p14:sldId id="479"/>
            <p14:sldId id="480"/>
            <p14:sldId id="4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8556" autoAdjust="0"/>
  </p:normalViewPr>
  <p:slideViewPr>
    <p:cSldViewPr>
      <p:cViewPr varScale="1">
        <p:scale>
          <a:sx n="152" d="100"/>
          <a:sy n="152" d="100"/>
        </p:scale>
        <p:origin x="2132" y="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8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err="1" smtClean="0"/>
              <a:t>Spreadtrum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802.11-23/1374r0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PAPR of OFDMA Transmission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</a:t>
            </a:r>
            <a:r>
              <a:rPr lang="en-US" sz="2000" dirty="0" smtClean="0"/>
              <a:t>08/18/23</a:t>
            </a:r>
            <a:endParaRPr lang="en-US" sz="2000" dirty="0"/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784554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953127"/>
              </p:ext>
            </p:extLst>
          </p:nvPr>
        </p:nvGraphicFramePr>
        <p:xfrm>
          <a:off x="1482726" y="2819400"/>
          <a:ext cx="689927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399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50399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48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Spreadtrum</a:t>
                      </a:r>
                      <a:r>
                        <a:rPr 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Communications, USA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2680 N 1st St. San Jose, CA. 95134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Xiaogang.chen1@unisoc.com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Hua Qian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William Li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Chunyu Hu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John Yi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5438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80MHz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With a reasonable clipping threshold, the EVM impacts due to PAPR should be improved for </a:t>
            </a:r>
            <a:r>
              <a:rPr lang="en-US" i="1" dirty="0" smtClean="0"/>
              <a:t>26 tone RU</a:t>
            </a:r>
            <a:r>
              <a:rPr lang="en-US" b="0" dirty="0" smtClean="0"/>
              <a:t>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if high order modulation is considered for small RU, </a:t>
            </a:r>
            <a:r>
              <a:rPr lang="en-US" b="1" i="1" dirty="0" smtClean="0"/>
              <a:t>52 tone RU </a:t>
            </a:r>
            <a:r>
              <a:rPr lang="en-US" b="0" dirty="0" smtClean="0"/>
              <a:t>also needs to be improved</a:t>
            </a:r>
            <a:endParaRPr lang="en-US" b="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621301"/>
              </p:ext>
            </p:extLst>
          </p:nvPr>
        </p:nvGraphicFramePr>
        <p:xfrm>
          <a:off x="799307" y="3200402"/>
          <a:ext cx="7678746" cy="2820721"/>
        </p:xfrm>
        <a:graphic>
          <a:graphicData uri="http://schemas.openxmlformats.org/drawingml/2006/table">
            <a:tbl>
              <a:tblPr firstRow="1" bandRow="1"/>
              <a:tblGrid>
                <a:gridCol w="1181893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1086653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</a:tblGrid>
              <a:tr h="351789">
                <a:tc gridSpan="7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351789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 smtClean="0"/>
                        <a:t>Clipping </a:t>
                      </a:r>
                      <a:r>
                        <a:rPr lang="en-US" sz="1200" dirty="0" smtClean="0"/>
                        <a:t>level</a:t>
                      </a:r>
                    </a:p>
                    <a:p>
                      <a:r>
                        <a:rPr lang="en-US" sz="1200" dirty="0" smtClean="0"/>
                        <a:t>/RU</a:t>
                      </a:r>
                      <a:r>
                        <a:rPr lang="en-US" sz="1400" baseline="0" dirty="0" smtClean="0"/>
                        <a:t> size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69465">
                <a:tc vMerge="1"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548186"/>
                  </a:ext>
                </a:extLst>
              </a:tr>
              <a:tr h="4901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RU26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-28.1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-38.7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-37.2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-45.7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9763"/>
                  </a:ext>
                </a:extLst>
              </a:tr>
              <a:tr h="46197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RU52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-31.1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-36.9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-38.5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-43.9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-46.9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536678"/>
                  </a:ext>
                </a:extLst>
              </a:tr>
              <a:tr h="39779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-38.9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-46.7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  <a:tr h="39779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RU242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86011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160MHz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With a reasonable clipping threshold, the EVM impacts due to PAPR should be improved for </a:t>
            </a:r>
            <a:r>
              <a:rPr lang="en-US" i="1" dirty="0"/>
              <a:t>26 tone </a:t>
            </a:r>
            <a:r>
              <a:rPr lang="en-US" i="1" dirty="0" smtClean="0"/>
              <a:t>RU and 52 tone RU</a:t>
            </a:r>
            <a:r>
              <a:rPr lang="en-US" b="0" dirty="0" smtClean="0"/>
              <a:t>.</a:t>
            </a:r>
            <a:endParaRPr lang="en-US" b="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/>
              <a:t>if high order modulation is considered for small RU, </a:t>
            </a:r>
            <a:r>
              <a:rPr lang="en-US" b="1" i="1" dirty="0" smtClean="0"/>
              <a:t>106 </a:t>
            </a:r>
            <a:r>
              <a:rPr lang="en-US" b="1" i="1" dirty="0"/>
              <a:t>tone RU </a:t>
            </a:r>
            <a:r>
              <a:rPr lang="en-US" b="0" dirty="0"/>
              <a:t>also needs to be improved</a:t>
            </a:r>
          </a:p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458289"/>
              </p:ext>
            </p:extLst>
          </p:nvPr>
        </p:nvGraphicFramePr>
        <p:xfrm>
          <a:off x="838200" y="3153122"/>
          <a:ext cx="7391400" cy="2941292"/>
        </p:xfrm>
        <a:graphic>
          <a:graphicData uri="http://schemas.openxmlformats.org/drawingml/2006/table">
            <a:tbl>
              <a:tblPr firstRow="1" bandRow="1"/>
              <a:tblGrid>
                <a:gridCol w="1656669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910443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1088004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</a:tblGrid>
              <a:tr h="381406">
                <a:tc gridSpan="7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424852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 smtClean="0"/>
                        <a:t>Clipping </a:t>
                      </a:r>
                      <a:r>
                        <a:rPr lang="en-US" sz="1200" dirty="0" smtClean="0"/>
                        <a:t>level</a:t>
                      </a:r>
                    </a:p>
                    <a:p>
                      <a:r>
                        <a:rPr lang="en-US" sz="1200" dirty="0" smtClean="0"/>
                        <a:t>/RU</a:t>
                      </a:r>
                      <a:r>
                        <a:rPr lang="en-US" sz="1400" baseline="0" dirty="0" smtClean="0"/>
                        <a:t> size</a:t>
                      </a:r>
                      <a:endParaRPr lang="en-US" sz="1400" dirty="0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7913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436223"/>
                  </a:ext>
                </a:extLst>
              </a:tr>
              <a:tr h="49241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RU26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-24.5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-27.5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-30.8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-46.8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9763"/>
                  </a:ext>
                </a:extLst>
              </a:tr>
              <a:tr h="46415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RU52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-29.3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-33.9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536678"/>
                  </a:ext>
                </a:extLst>
              </a:tr>
              <a:tr h="39966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-38.4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-46.0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  <a:tr h="39966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RU242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-38.8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-46.1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-46.7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86011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7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320MHz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With a reasonable clipping threshold, the EVM impacts due to PAPR should be improved for </a:t>
            </a:r>
            <a:r>
              <a:rPr lang="en-US" i="1" dirty="0" smtClean="0"/>
              <a:t>26, 52, 106, 242, 484 RU</a:t>
            </a:r>
            <a:r>
              <a:rPr lang="en-US" b="0" dirty="0" smtClean="0"/>
              <a:t>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320MHz PPDU with 8 x 484RU use the same sequence as a 320MHz PPDU with 16x242RU.</a:t>
            </a:r>
            <a:endParaRPr lang="en-US" sz="1400" b="0" dirty="0"/>
          </a:p>
          <a:p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397812"/>
              </p:ext>
            </p:extLst>
          </p:nvPr>
        </p:nvGraphicFramePr>
        <p:xfrm>
          <a:off x="1066800" y="3124200"/>
          <a:ext cx="7156664" cy="2874724"/>
        </p:xfrm>
        <a:graphic>
          <a:graphicData uri="http://schemas.openxmlformats.org/drawingml/2006/table">
            <a:tbl>
              <a:tblPr firstRow="1" bandRow="1"/>
              <a:tblGrid>
                <a:gridCol w="866433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693579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849311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713025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667650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797455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  <a:gridCol w="869673">
                  <a:extLst>
                    <a:ext uri="{9D8B030D-6E8A-4147-A177-3AD203B41FA5}">
                      <a16:colId xmlns:a16="http://schemas.microsoft.com/office/drawing/2014/main" val="1182426213"/>
                    </a:ext>
                  </a:extLst>
                </a:gridCol>
                <a:gridCol w="869673">
                  <a:extLst>
                    <a:ext uri="{9D8B030D-6E8A-4147-A177-3AD203B41FA5}">
                      <a16:colId xmlns:a16="http://schemas.microsoft.com/office/drawing/2014/main" val="2982592651"/>
                    </a:ext>
                  </a:extLst>
                </a:gridCol>
              </a:tblGrid>
              <a:tr h="254112">
                <a:tc gridSpan="9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38066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 smtClean="0"/>
                        <a:t>10dB Clipping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8066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Random pilots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285914"/>
                  </a:ext>
                </a:extLst>
              </a:tr>
              <a:tr h="35679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RU26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-21.0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-22.8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-38.9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-24.9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-27.9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-57.1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9763"/>
                  </a:ext>
                </a:extLst>
              </a:tr>
              <a:tr h="31642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RU52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-26.1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-29.5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-33.6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-57.6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536678"/>
                  </a:ext>
                </a:extLst>
              </a:tr>
              <a:tr h="29695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-31.6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-37.3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-44.1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-53.1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-57.6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  <a:tr h="29695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RU242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-31.8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-37.8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-44.9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-46.8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-54.0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-57.0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86011"/>
                  </a:ext>
                </a:extLst>
              </a:tr>
              <a:tr h="29695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RU484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-31.9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-32.8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-37.8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-39.0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-44.9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-53.5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-56.5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691932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9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D711-5467-9162-4D09-F2CE6E96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955A-7D1F-57BB-0BD9-EFE06D766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Suggest to revisit the pilot pattern for OFDMA transmission in 11bn.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E9E0B-F259-673C-7517-6CEBC087E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2E3CD-C174-E051-FEC2-61CF2F2BF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</a:t>
            </a:r>
            <a:r>
              <a:rPr lang="en-US" dirty="0" smtClean="0"/>
              <a:t>Chen, </a:t>
            </a:r>
            <a:r>
              <a:rPr lang="en-US" dirty="0"/>
              <a:t>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1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CB26-7F80-4634-8137-8BDE493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Background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98E674-58C6-4161-81BB-7410392F5C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The pilots in the data fields are constructed as following:</a:t>
                </a:r>
              </a:p>
              <a:p>
                <a:pPr marL="585788" lvl="1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∗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 smtClean="0"/>
                  <a:t>, where</a:t>
                </a:r>
              </a:p>
              <a:p>
                <a:pPr marL="885825" lvl="2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is the polarity in symbol </a:t>
                </a:r>
                <a:r>
                  <a:rPr lang="en-US" i="1" dirty="0" smtClean="0"/>
                  <a:t>n </a:t>
                </a:r>
                <a:r>
                  <a:rPr lang="en-US" dirty="0" smtClean="0"/>
                  <a:t>which is the same for every pilot tone in one symbol;</a:t>
                </a:r>
                <a:endParaRPr lang="en-US" dirty="0"/>
              </a:p>
              <a:p>
                <a:pPr marL="885825" lvl="2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 smtClean="0"/>
                  <a:t> is the pilot sequence in symbol </a:t>
                </a:r>
                <a:r>
                  <a:rPr lang="en-US" i="1" dirty="0" smtClean="0"/>
                  <a:t>n </a:t>
                </a:r>
                <a:r>
                  <a:rPr lang="en-US" dirty="0" smtClean="0"/>
                  <a:t>on tone </a:t>
                </a:r>
                <a:r>
                  <a:rPr lang="en-US" i="1" dirty="0" smtClean="0"/>
                  <a:t>k.</a:t>
                </a:r>
                <a:endParaRPr lang="en-US" i="1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The phase </a:t>
                </a:r>
                <a:r>
                  <a:rPr lang="en-US" sz="2000" b="0" dirty="0"/>
                  <a:t>rotation </a:t>
                </a:r>
                <a:r>
                  <a:rPr lang="en-US" sz="2000" b="0" dirty="0" smtClean="0"/>
                  <a:t>of </a:t>
                </a:r>
                <a:r>
                  <a:rPr lang="en-US" sz="2000" b="0" dirty="0"/>
                  <a:t>the HE modulated field was </a:t>
                </a:r>
                <a:r>
                  <a:rPr lang="en-US" sz="2000" b="0" dirty="0" smtClean="0"/>
                  <a:t>removed since 11ax.</a:t>
                </a:r>
                <a:endParaRPr lang="en-US" sz="1700" b="0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98E674-58C6-4161-81BB-7410392F5C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64628-D773-4410-A7D3-0F1E13BF2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60EA-A097-439D-84F1-C6DA5363D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D090-23D5-F4FE-E85D-BA209CB4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A5B14-AF72-031A-3ED1-0691C668B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Taking pilot design of 26-tone RU as an example: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 one OFDM symbol, the pilot sequence is the same for different 26-tone </a:t>
            </a:r>
            <a:r>
              <a:rPr lang="en-US" dirty="0" err="1" smtClean="0"/>
              <a:t>RUs.</a:t>
            </a: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altLang="zh-CN" dirty="0" smtClean="0"/>
              <a:t>AP schedules multiple 26-tone RUs for multiple STAs, there are several repeated “templet” of pilot sequence.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600" b="1" i="1" dirty="0" smtClean="0"/>
              <a:t>If AP schedules 36 STAs and each of which is allocated with a 26-tone RU in one symbol, the frequency domain repeated pilots will generate peaks in the time domain.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93CC0-6615-3100-2E9F-E8597A814D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F614E-B83F-F07A-AC57-6D5904260D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438400"/>
            <a:ext cx="5181600" cy="91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Statements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The same problem is applicable to all RU/MRU size in OFDMA transmission.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Another example of RU 2x996.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 mod 8 == (n + 8) mod 8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The pilot sequences are 4 copies of pilot sequence of 242 tone RU.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97" y="3390900"/>
            <a:ext cx="737782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4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PAPR of the EHT data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Simulation configurations: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1Tx antenna.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80/160/320MHz.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QPSK.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Randomized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5000 symbols are simulated.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Simulated options: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Opt1: 11be;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Opt2: Fully randomized pilot sequence in each symbol;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Opt3: 11be + per user phase rotation. Rotation is chosen from [1 -1].</a:t>
            </a:r>
            <a:endParaRPr lang="en-US" b="0" dirty="0" smtClean="0"/>
          </a:p>
          <a:p>
            <a:endParaRPr lang="en-US" dirty="0" smtClean="0"/>
          </a:p>
          <a:p>
            <a:r>
              <a:rPr lang="en-US" sz="1400" dirty="0" smtClean="0"/>
              <a:t>Note: Multi-stream with multiple antenna has similar pattern.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6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3"/>
            <a:ext cx="7770813" cy="914398"/>
          </a:xfrm>
        </p:spPr>
        <p:txBody>
          <a:bodyPr/>
          <a:lstStyle/>
          <a:p>
            <a:r>
              <a:rPr lang="en-US" dirty="0" smtClean="0"/>
              <a:t>80MHz RU26, RU52, </a:t>
            </a:r>
            <a:r>
              <a:rPr lang="en-US" altLang="zh-CN" dirty="0" smtClean="0"/>
              <a:t>RU106, RU242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901" y="1334218"/>
            <a:ext cx="3490960" cy="26182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5614" y="1325130"/>
            <a:ext cx="3552920" cy="26646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870" y="3886200"/>
            <a:ext cx="3521021" cy="26407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6593" y="3886200"/>
            <a:ext cx="3490962" cy="261822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0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3"/>
            <a:ext cx="7770813" cy="838198"/>
          </a:xfrm>
        </p:spPr>
        <p:txBody>
          <a:bodyPr/>
          <a:lstStyle/>
          <a:p>
            <a:r>
              <a:rPr lang="en-US" dirty="0" smtClean="0"/>
              <a:t>160MHz RU26, RU52, RU106, RU242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181" y="1343848"/>
            <a:ext cx="3389803" cy="25423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6549" y="1343848"/>
            <a:ext cx="3491401" cy="26185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181" y="3946930"/>
            <a:ext cx="3373425" cy="25300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6949" y="3886200"/>
            <a:ext cx="3454400" cy="259080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1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320MHz RU26, RU52, RU106, RU242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244" y="1583478"/>
            <a:ext cx="3160712" cy="2370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604" y="1569496"/>
            <a:ext cx="3262312" cy="24467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3954012"/>
            <a:ext cx="3048000" cy="24488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0233" y="3964498"/>
            <a:ext cx="3284683" cy="2463513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0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&amp;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Observations: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PAPR degradation is obvious for smaller RU in 80MHz;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Observable PAPR degradation for 242 tone RU in large BW.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Thoughts: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Equal RU size scheduling, which are the simulated cases, is a popular scheduling algorithm. 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Easier to do SIG load balancing;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Avoid excessive padding.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What’s the impacts of PAPR to EVM?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EVM impairments are simulated </a:t>
            </a:r>
            <a:r>
              <a:rPr lang="en-US" sz="1400" dirty="0"/>
              <a:t>with reasonable clipping </a:t>
            </a:r>
            <a:r>
              <a:rPr lang="en-US" sz="1400" dirty="0" smtClean="0"/>
              <a:t>level and shown in the next 3 pages.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151076</TotalTime>
  <Words>1029</Words>
  <Application>Microsoft Office PowerPoint</Application>
  <PresentationFormat>On-screen Show (4:3)</PresentationFormat>
  <Paragraphs>237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Cambria Math</vt:lpstr>
      <vt:lpstr>Times New Roman</vt:lpstr>
      <vt:lpstr>IEEE_Templet</vt:lpstr>
      <vt:lpstr>PAPR of OFDMA Transmission</vt:lpstr>
      <vt:lpstr>Background</vt:lpstr>
      <vt:lpstr>Problem Statements (1/2)</vt:lpstr>
      <vt:lpstr>Problem Statements (2/2)</vt:lpstr>
      <vt:lpstr>PAPR of the EHT data field</vt:lpstr>
      <vt:lpstr>80MHz RU26, RU52, RU106, RU242</vt:lpstr>
      <vt:lpstr>160MHz RU26, RU52, RU106, RU242</vt:lpstr>
      <vt:lpstr>320MHz RU26, RU52, RU106, RU242</vt:lpstr>
      <vt:lpstr>Observations &amp; Thoughts</vt:lpstr>
      <vt:lpstr>80MHz PPDU</vt:lpstr>
      <vt:lpstr>160MHz PPDU</vt:lpstr>
      <vt:lpstr>320MHz PPDU</vt:lpstr>
      <vt:lpstr>Summary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Xiaogang Chen</dc:creator>
  <cp:keywords>CTPClassification=CTP_IC:VisualMarkings=, CTPClassification=CTP_NT</cp:keywords>
  <cp:lastModifiedBy>Xiaogang Chen</cp:lastModifiedBy>
  <cp:revision>2796</cp:revision>
  <cp:lastPrinted>1998-02-10T13:28:06Z</cp:lastPrinted>
  <dcterms:created xsi:type="dcterms:W3CDTF">2009-12-02T19:05:24Z</dcterms:created>
  <dcterms:modified xsi:type="dcterms:W3CDTF">2023-08-18T19:43:26Z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2020-04-20 20:30:21Z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