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0" r:id="rId2"/>
  </p:sldMasterIdLst>
  <p:notesMasterIdLst>
    <p:notesMasterId r:id="rId15"/>
  </p:notesMasterIdLst>
  <p:handoutMasterIdLst>
    <p:handoutMasterId r:id="rId16"/>
  </p:handoutMasterIdLst>
  <p:sldIdLst>
    <p:sldId id="256" r:id="rId3"/>
    <p:sldId id="352" r:id="rId4"/>
    <p:sldId id="437" r:id="rId5"/>
    <p:sldId id="438" r:id="rId6"/>
    <p:sldId id="446" r:id="rId7"/>
    <p:sldId id="448" r:id="rId8"/>
    <p:sldId id="449" r:id="rId9"/>
    <p:sldId id="441" r:id="rId10"/>
    <p:sldId id="440" r:id="rId11"/>
    <p:sldId id="444" r:id="rId12"/>
    <p:sldId id="445" r:id="rId13"/>
    <p:sldId id="375" r:id="rId14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E568F335-FB7B-437E-B7EA-084F8D3ADCF2}">
          <p14:sldIdLst>
            <p14:sldId id="256"/>
            <p14:sldId id="352"/>
            <p14:sldId id="437"/>
            <p14:sldId id="438"/>
            <p14:sldId id="446"/>
            <p14:sldId id="448"/>
            <p14:sldId id="449"/>
            <p14:sldId id="441"/>
            <p14:sldId id="440"/>
            <p14:sldId id="444"/>
            <p14:sldId id="445"/>
            <p14:sldId id="375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D050"/>
    <a:srgbClr val="C2FFF0"/>
    <a:srgbClr val="FFFFFF"/>
    <a:srgbClr val="00FFFF"/>
    <a:srgbClr val="00FF00"/>
    <a:srgbClr val="FF0000"/>
    <a:srgbClr val="000000"/>
    <a:srgbClr val="FFC000"/>
    <a:srgbClr val="FF00FF"/>
    <a:srgbClr val="E3E3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76" autoAdjust="0"/>
    <p:restoredTop sz="94601" autoAdjust="0"/>
  </p:normalViewPr>
  <p:slideViewPr>
    <p:cSldViewPr snapToGrid="0">
      <p:cViewPr varScale="1">
        <p:scale>
          <a:sx n="96" d="100"/>
          <a:sy n="96" d="100"/>
        </p:scale>
        <p:origin x="130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>
      <p:cViewPr varScale="1">
        <p:scale>
          <a:sx n="72" d="100"/>
          <a:sy n="72" d="100"/>
        </p:scale>
        <p:origin x="2948" y="8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9CFDEA0F-0717-4865-BC9F-C86E1CF1298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F8CC4068-8F87-43AC-AC42-E6D4CFFC7B5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038560-DAAC-45FC-BA3B-297C7C0952C1}" type="datetimeFigureOut">
              <a:rPr lang="ko-KR" altLang="en-US" smtClean="0"/>
              <a:t>2023-09-08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7953A38-978F-4357-BCE4-540BDC134C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ED900FA-1901-41B3-A2EA-8CF842FDC62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F4C903-6D04-4997-BC66-D78AB0114EB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87922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78257C-D21E-4472-98CE-A208A9D59394}" type="datetimeFigureOut">
              <a:rPr lang="ko-KR" altLang="en-US" smtClean="0"/>
              <a:t>2023-09-08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  <a:p>
            <a:pPr lvl="3"/>
            <a:r>
              <a:rPr lang="ko-KR" altLang="en-US" dirty="0"/>
              <a:t>네 번째 수준</a:t>
            </a:r>
          </a:p>
          <a:p>
            <a:pPr lvl="4"/>
            <a:r>
              <a:rPr lang="ko-KR" altLang="en-US" dirty="0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4977CD-FAEE-4A82-B55C-027FF314D1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0501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Page </a:t>
            </a:r>
            <a:fld id="{465D53FD-DB5F-4815-BF01-6488A8FBD18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+mn-ea"/>
              <a:cs typeface="+mn-cs"/>
            </a:endParaRPr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32976" y="751487"/>
            <a:ext cx="4541250" cy="37149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pPr marL="0" marR="0" lvl="0" indent="0" algn="l" defTabSz="443309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7004" y="4721442"/>
            <a:ext cx="4993193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4977CD-FAEE-4A82-B55C-027FF314D1F4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56923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4977CD-FAEE-4A82-B55C-027FF314D1F4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88037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4977CD-FAEE-4A82-B55C-027FF314D1F4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847675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4977CD-FAEE-4A82-B55C-027FF314D1F4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4184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3" y="2130429"/>
            <a:ext cx="7772400" cy="1470026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3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215989" indent="0" algn="ctr">
              <a:buNone/>
              <a:defRPr/>
            </a:lvl2pPr>
            <a:lvl3pPr marL="431978" indent="0" algn="ctr">
              <a:buNone/>
              <a:defRPr/>
            </a:lvl3pPr>
            <a:lvl4pPr marL="647967" indent="0" algn="ctr">
              <a:buNone/>
              <a:defRPr/>
            </a:lvl4pPr>
            <a:lvl5pPr marL="863954" indent="0" algn="ctr">
              <a:buNone/>
              <a:defRPr/>
            </a:lvl5pPr>
            <a:lvl6pPr marL="1079942" indent="0" algn="ctr">
              <a:buNone/>
              <a:defRPr/>
            </a:lvl6pPr>
            <a:lvl7pPr marL="1295930" indent="0" algn="ctr">
              <a:buNone/>
              <a:defRPr/>
            </a:lvl7pPr>
            <a:lvl8pPr marL="1511921" indent="0" algn="ctr">
              <a:buNone/>
              <a:defRPr/>
            </a:lvl8pPr>
            <a:lvl9pPr marL="172791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/>
              <a:t>July 2020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9466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213043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1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287992" indent="0" algn="ctr">
              <a:buNone/>
              <a:defRPr/>
            </a:lvl2pPr>
            <a:lvl3pPr marL="575984" indent="0" algn="ctr">
              <a:buNone/>
              <a:defRPr/>
            </a:lvl3pPr>
            <a:lvl4pPr marL="863975" indent="0" algn="ctr">
              <a:buNone/>
              <a:defRPr/>
            </a:lvl4pPr>
            <a:lvl5pPr marL="1151967" indent="0" algn="ctr">
              <a:buNone/>
              <a:defRPr/>
            </a:lvl5pPr>
            <a:lvl6pPr marL="1439960" indent="0" algn="ctr">
              <a:buNone/>
              <a:defRPr/>
            </a:lvl6pPr>
            <a:lvl7pPr marL="1727951" indent="0" algn="ctr">
              <a:buNone/>
              <a:defRPr/>
            </a:lvl7pPr>
            <a:lvl8pPr marL="2015944" indent="0" algn="ctr">
              <a:buNone/>
              <a:defRPr/>
            </a:lvl8pPr>
            <a:lvl9pPr marL="2303936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50773ECD-E2D4-4932-9250-237CF2C806B3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July 2020</a:t>
            </a:r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861A752F-1ED1-4E2D-A857-B2BF0D8BDF87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3409414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Font typeface="Arial" panose="020B0604020202020204" pitchFamily="34" charset="0"/>
              <a:buChar char="•"/>
              <a:defRPr/>
            </a:lvl1pPr>
            <a:lvl2pPr marL="503987" indent="-215995">
              <a:buFont typeface="Times New Roman" panose="02020603050405020304" pitchFamily="18" charset="0"/>
              <a:buChar char="–"/>
              <a:defRPr/>
            </a:lvl2pPr>
            <a:lvl3pPr marL="755979" indent="-179996">
              <a:buFont typeface="Arial" panose="020B0604020202020204" pitchFamily="34" charset="0"/>
              <a:buChar char="•"/>
              <a:defRPr/>
            </a:lvl3pPr>
            <a:lvl4pPr marL="1043971" indent="-179996">
              <a:buFont typeface="Times New Roman" panose="02020603050405020304" pitchFamily="18" charset="0"/>
              <a:buChar char="–"/>
              <a:defRPr/>
            </a:lvl4pPr>
            <a:lvl5pPr marL="1331963" indent="-179996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6C1ED3D7-AE70-4968-9C36-80BD7E99E7E2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July 2020</a:t>
            </a:r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63539A5-39CD-46C7-B519-9C816F06B5ED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298540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406907"/>
            <a:ext cx="7772400" cy="1362075"/>
          </a:xfrm>
        </p:spPr>
        <p:txBody>
          <a:bodyPr anchor="t"/>
          <a:lstStyle>
            <a:lvl1pPr algn="l">
              <a:defRPr sz="255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906722"/>
            <a:ext cx="7772400" cy="1500187"/>
          </a:xfrm>
        </p:spPr>
        <p:txBody>
          <a:bodyPr anchor="b"/>
          <a:lstStyle>
            <a:lvl1pPr marL="0" indent="0">
              <a:buNone/>
              <a:defRPr sz="1275"/>
            </a:lvl1pPr>
            <a:lvl2pPr marL="287992" indent="0">
              <a:buNone/>
              <a:defRPr sz="1125"/>
            </a:lvl2pPr>
            <a:lvl3pPr marL="575984" indent="0">
              <a:buNone/>
              <a:defRPr sz="975"/>
            </a:lvl3pPr>
            <a:lvl4pPr marL="863975" indent="0">
              <a:buNone/>
              <a:defRPr sz="900"/>
            </a:lvl4pPr>
            <a:lvl5pPr marL="1151967" indent="0">
              <a:buNone/>
              <a:defRPr sz="900"/>
            </a:lvl5pPr>
            <a:lvl6pPr marL="1439960" indent="0">
              <a:buNone/>
              <a:defRPr sz="900"/>
            </a:lvl6pPr>
            <a:lvl7pPr marL="1727951" indent="0">
              <a:buNone/>
              <a:defRPr sz="900"/>
            </a:lvl7pPr>
            <a:lvl8pPr marL="2015944" indent="0">
              <a:buNone/>
              <a:defRPr sz="900"/>
            </a:lvl8pPr>
            <a:lvl9pPr marL="2303936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EEF2DE2D-A448-4F05-94BD-80389ED7AC70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July 2020</a:t>
            </a:r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244D6F9E-66BF-4E8A-9059-9347B04A4E07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28663323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5" y="1981211"/>
            <a:ext cx="3808413" cy="411321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75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11"/>
            <a:ext cx="3810000" cy="411321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75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44087C51-E959-4B55-B021-23BED6401013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July 2020</a:t>
            </a:r>
            <a:endParaRPr lang="en-GB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0F839C26-3C2D-4986-9467-E6EB22D4E364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8712773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7992" indent="0">
              <a:buNone/>
              <a:defRPr sz="1275" b="1"/>
            </a:lvl2pPr>
            <a:lvl3pPr marL="575984" indent="0">
              <a:buNone/>
              <a:defRPr sz="1125" b="1"/>
            </a:lvl3pPr>
            <a:lvl4pPr marL="863975" indent="0">
              <a:buNone/>
              <a:defRPr sz="975" b="1"/>
            </a:lvl4pPr>
            <a:lvl5pPr marL="1151967" indent="0">
              <a:buNone/>
              <a:defRPr sz="975" b="1"/>
            </a:lvl5pPr>
            <a:lvl6pPr marL="1439960" indent="0">
              <a:buNone/>
              <a:defRPr sz="975" b="1"/>
            </a:lvl6pPr>
            <a:lvl7pPr marL="1727951" indent="0">
              <a:buNone/>
              <a:defRPr sz="975" b="1"/>
            </a:lvl7pPr>
            <a:lvl8pPr marL="2015944" indent="0">
              <a:buNone/>
              <a:defRPr sz="975" b="1"/>
            </a:lvl8pPr>
            <a:lvl9pPr marL="2303936" indent="0">
              <a:buNone/>
              <a:defRPr sz="97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9"/>
            <a:ext cx="4040188" cy="3951288"/>
          </a:xfrm>
        </p:spPr>
        <p:txBody>
          <a:bodyPr/>
          <a:lstStyle>
            <a:lvl1pPr>
              <a:defRPr sz="1500"/>
            </a:lvl1pPr>
            <a:lvl2pPr>
              <a:defRPr sz="1275"/>
            </a:lvl2pPr>
            <a:lvl3pPr>
              <a:defRPr sz="1125"/>
            </a:lvl3pPr>
            <a:lvl4pPr>
              <a:defRPr sz="975"/>
            </a:lvl4pPr>
            <a:lvl5pPr>
              <a:defRPr sz="975"/>
            </a:lvl5pPr>
            <a:lvl6pPr>
              <a:defRPr sz="975"/>
            </a:lvl6pPr>
            <a:lvl7pPr>
              <a:defRPr sz="975"/>
            </a:lvl7pPr>
            <a:lvl8pPr>
              <a:defRPr sz="975"/>
            </a:lvl8pPr>
            <a:lvl9pPr>
              <a:defRPr sz="9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7992" indent="0">
              <a:buNone/>
              <a:defRPr sz="1275" b="1"/>
            </a:lvl2pPr>
            <a:lvl3pPr marL="575984" indent="0">
              <a:buNone/>
              <a:defRPr sz="1125" b="1"/>
            </a:lvl3pPr>
            <a:lvl4pPr marL="863975" indent="0">
              <a:buNone/>
              <a:defRPr sz="975" b="1"/>
            </a:lvl4pPr>
            <a:lvl5pPr marL="1151967" indent="0">
              <a:buNone/>
              <a:defRPr sz="975" b="1"/>
            </a:lvl5pPr>
            <a:lvl6pPr marL="1439960" indent="0">
              <a:buNone/>
              <a:defRPr sz="975" b="1"/>
            </a:lvl6pPr>
            <a:lvl7pPr marL="1727951" indent="0">
              <a:buNone/>
              <a:defRPr sz="975" b="1"/>
            </a:lvl7pPr>
            <a:lvl8pPr marL="2015944" indent="0">
              <a:buNone/>
              <a:defRPr sz="975" b="1"/>
            </a:lvl8pPr>
            <a:lvl9pPr marL="2303936" indent="0">
              <a:buNone/>
              <a:defRPr sz="97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9"/>
            <a:ext cx="4041775" cy="3951288"/>
          </a:xfrm>
        </p:spPr>
        <p:txBody>
          <a:bodyPr/>
          <a:lstStyle>
            <a:lvl1pPr>
              <a:defRPr sz="1500"/>
            </a:lvl1pPr>
            <a:lvl2pPr>
              <a:defRPr sz="1275"/>
            </a:lvl2pPr>
            <a:lvl3pPr>
              <a:defRPr sz="1125"/>
            </a:lvl3pPr>
            <a:lvl4pPr>
              <a:defRPr sz="975"/>
            </a:lvl4pPr>
            <a:lvl5pPr>
              <a:defRPr sz="975"/>
            </a:lvl5pPr>
            <a:lvl6pPr>
              <a:defRPr sz="975"/>
            </a:lvl6pPr>
            <a:lvl7pPr>
              <a:defRPr sz="975"/>
            </a:lvl7pPr>
            <a:lvl8pPr>
              <a:defRPr sz="975"/>
            </a:lvl8pPr>
            <a:lvl9pPr>
              <a:defRPr sz="9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3B146E7C-9607-4D91-BCD2-87C1801A423C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July 2020</a:t>
            </a:r>
            <a:endParaRPr lang="en-GB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8F096F31-3890-455B-8260-B5430098FF3A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37720402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84B2FCD5-7D9B-421A-952B-2767963D390C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July 2020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6C9E19D-B357-4E7E-B5C2-CB4C92BF41D5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35986464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862CC97-EC9A-42E4-913D-E6133FA7CA9B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July 2020</a:t>
            </a:r>
            <a:endParaRPr lang="en-GB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249EFF1D-7EC0-49CD-B2AC-CBDDE7255E09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14651007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03D891B4-5E1E-4BEB-8076-C3E23A23295F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July 2020</a:t>
            </a:r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2087A08-73A9-4602-A42F-19169A12E00C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38887455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5" y="685811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1" y="685811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36D8ACAE-F7E9-4B65-9A46-C534664AD026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July 2020</a:t>
            </a:r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608E6456-F4E5-4BA0-AB11-55035C4B55E2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4045222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Font typeface="Arial" panose="020B0604020202020204" pitchFamily="34" charset="0"/>
              <a:buChar char="•"/>
              <a:defRPr/>
            </a:lvl1pPr>
            <a:lvl2pPr marL="377981" indent="-161991">
              <a:buFont typeface="Times New Roman" panose="02020603050405020304" pitchFamily="18" charset="0"/>
              <a:buChar char="–"/>
              <a:defRPr/>
            </a:lvl2pPr>
            <a:lvl3pPr marL="566971" indent="-134995">
              <a:buFont typeface="Arial" panose="020B0604020202020204" pitchFamily="34" charset="0"/>
              <a:buChar char="•"/>
              <a:defRPr/>
            </a:lvl3pPr>
            <a:lvl4pPr marL="782960" indent="-134995">
              <a:buFont typeface="Times New Roman" panose="02020603050405020304" pitchFamily="18" charset="0"/>
              <a:buChar char="–"/>
              <a:defRPr/>
            </a:lvl4pPr>
            <a:lvl5pPr marL="998947" indent="-134995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750"/>
            </a:lvl1pPr>
          </a:lstStyle>
          <a:p>
            <a:r>
              <a:rPr lang="en-GB" altLang="ko-KR" dirty="0"/>
              <a:t>Slide </a:t>
            </a:r>
            <a:fld id="{DE40C9FC-4879-4F20-9ECA-A574A90476B7}" type="slidenum">
              <a:rPr lang="en-GB" altLang="ko-KR" smtClean="0"/>
              <a:pPr/>
              <a:t>‹#›</a:t>
            </a:fld>
            <a:endParaRPr lang="en-GB" altLang="ko-KR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CCDF5C6-B7BB-41A6-9DF1-FA4C5B55ADF5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/>
              <a:t>July 2020</a:t>
            </a:r>
            <a:endParaRPr lang="en-GB" altLang="ko-KR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581B2D3-365C-4066-A1D4-1DFB1B09E9E6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527123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7" y="4406907"/>
            <a:ext cx="7772400" cy="1362075"/>
          </a:xfrm>
        </p:spPr>
        <p:txBody>
          <a:bodyPr anchor="t"/>
          <a:lstStyle>
            <a:lvl1pPr algn="l">
              <a:defRPr sz="1875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7" y="2906722"/>
            <a:ext cx="7772400" cy="1500187"/>
          </a:xfrm>
        </p:spPr>
        <p:txBody>
          <a:bodyPr anchor="b"/>
          <a:lstStyle>
            <a:lvl1pPr marL="0" indent="0">
              <a:buNone/>
              <a:defRPr sz="975"/>
            </a:lvl1pPr>
            <a:lvl2pPr marL="215989" indent="0">
              <a:buNone/>
              <a:defRPr sz="900"/>
            </a:lvl2pPr>
            <a:lvl3pPr marL="431978" indent="0">
              <a:buNone/>
              <a:defRPr sz="750"/>
            </a:lvl3pPr>
            <a:lvl4pPr marL="647967" indent="0">
              <a:buNone/>
              <a:defRPr sz="675"/>
            </a:lvl4pPr>
            <a:lvl5pPr marL="863954" indent="0">
              <a:buNone/>
              <a:defRPr sz="675"/>
            </a:lvl5pPr>
            <a:lvl6pPr marL="1079942" indent="0">
              <a:buNone/>
              <a:defRPr sz="675"/>
            </a:lvl6pPr>
            <a:lvl7pPr marL="1295930" indent="0">
              <a:buNone/>
              <a:defRPr sz="675"/>
            </a:lvl7pPr>
            <a:lvl8pPr marL="1511921" indent="0">
              <a:buNone/>
              <a:defRPr sz="675"/>
            </a:lvl8pPr>
            <a:lvl9pPr marL="172791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750"/>
            </a:lvl1pPr>
          </a:lstStyle>
          <a:p>
            <a:r>
              <a:rPr lang="en-GB" altLang="ko-KR" dirty="0"/>
              <a:t>Slide </a:t>
            </a:r>
            <a:fld id="{DE40C9FC-4879-4F20-9ECA-A574A90476B7}" type="slidenum">
              <a:rPr lang="en-GB" altLang="ko-KR" smtClean="0"/>
              <a:pPr/>
              <a:t>‹#›</a:t>
            </a:fld>
            <a:endParaRPr lang="en-GB" altLang="ko-KR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FBD90BA-CB1E-4149-8D50-4EDBC1B647A4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/>
              <a:t>July 2020</a:t>
            </a:r>
            <a:endParaRPr lang="en-GB" altLang="ko-KR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35E3C52-6A18-4612-B4EA-B459F85F14E8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1227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5" y="1981201"/>
            <a:ext cx="3808413" cy="4113214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975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5" y="1981201"/>
            <a:ext cx="3810000" cy="4113214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975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750"/>
            </a:lvl1pPr>
          </a:lstStyle>
          <a:p>
            <a:r>
              <a:rPr lang="en-GB" altLang="ko-KR" dirty="0"/>
              <a:t>Slide </a:t>
            </a:r>
            <a:fld id="{DE40C9FC-4879-4F20-9ECA-A574A90476B7}" type="slidenum">
              <a:rPr lang="en-GB" altLang="ko-KR" smtClean="0"/>
              <a:pPr/>
              <a:t>‹#›</a:t>
            </a:fld>
            <a:endParaRPr lang="en-GB" altLang="ko-KR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3F58EA5-DE08-4618-8F97-590AE3EA7F3A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/>
              <a:t>July 2020</a:t>
            </a:r>
            <a:endParaRPr lang="en-GB" altLang="ko-KR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E8EF3B2-BA4E-4C20-9ED5-F2435DB3F211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535987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22"/>
            <a:ext cx="4040188" cy="639763"/>
          </a:xfrm>
        </p:spPr>
        <p:txBody>
          <a:bodyPr anchor="b"/>
          <a:lstStyle>
            <a:lvl1pPr marL="0" indent="0">
              <a:buNone/>
              <a:defRPr sz="1125" b="1"/>
            </a:lvl1pPr>
            <a:lvl2pPr marL="215989" indent="0">
              <a:buNone/>
              <a:defRPr sz="975" b="1"/>
            </a:lvl2pPr>
            <a:lvl3pPr marL="431978" indent="0">
              <a:buNone/>
              <a:defRPr sz="900" b="1"/>
            </a:lvl3pPr>
            <a:lvl4pPr marL="647967" indent="0">
              <a:buNone/>
              <a:defRPr sz="750" b="1"/>
            </a:lvl4pPr>
            <a:lvl5pPr marL="863954" indent="0">
              <a:buNone/>
              <a:defRPr sz="750" b="1"/>
            </a:lvl5pPr>
            <a:lvl6pPr marL="1079942" indent="0">
              <a:buNone/>
              <a:defRPr sz="750" b="1"/>
            </a:lvl6pPr>
            <a:lvl7pPr marL="1295930" indent="0">
              <a:buNone/>
              <a:defRPr sz="750" b="1"/>
            </a:lvl7pPr>
            <a:lvl8pPr marL="1511921" indent="0">
              <a:buNone/>
              <a:defRPr sz="750" b="1"/>
            </a:lvl8pPr>
            <a:lvl9pPr marL="1727910" indent="0">
              <a:buNone/>
              <a:defRPr sz="75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9"/>
            <a:ext cx="4040188" cy="3951288"/>
          </a:xfrm>
        </p:spPr>
        <p:txBody>
          <a:bodyPr/>
          <a:lstStyle>
            <a:lvl1pPr>
              <a:defRPr sz="1125"/>
            </a:lvl1pPr>
            <a:lvl2pPr>
              <a:defRPr sz="975"/>
            </a:lvl2pPr>
            <a:lvl3pPr>
              <a:defRPr sz="900"/>
            </a:lvl3pPr>
            <a:lvl4pPr>
              <a:defRPr sz="750"/>
            </a:lvl4pPr>
            <a:lvl5pPr>
              <a:defRPr sz="750"/>
            </a:lvl5pPr>
            <a:lvl6pPr>
              <a:defRPr sz="750"/>
            </a:lvl6pPr>
            <a:lvl7pPr>
              <a:defRPr sz="750"/>
            </a:lvl7pPr>
            <a:lvl8pPr>
              <a:defRPr sz="750"/>
            </a:lvl8pPr>
            <a:lvl9pPr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1" y="1535122"/>
            <a:ext cx="4041775" cy="639763"/>
          </a:xfrm>
        </p:spPr>
        <p:txBody>
          <a:bodyPr anchor="b"/>
          <a:lstStyle>
            <a:lvl1pPr marL="0" indent="0">
              <a:buNone/>
              <a:defRPr sz="1125" b="1"/>
            </a:lvl1pPr>
            <a:lvl2pPr marL="215989" indent="0">
              <a:buNone/>
              <a:defRPr sz="975" b="1"/>
            </a:lvl2pPr>
            <a:lvl3pPr marL="431978" indent="0">
              <a:buNone/>
              <a:defRPr sz="900" b="1"/>
            </a:lvl3pPr>
            <a:lvl4pPr marL="647967" indent="0">
              <a:buNone/>
              <a:defRPr sz="750" b="1"/>
            </a:lvl4pPr>
            <a:lvl5pPr marL="863954" indent="0">
              <a:buNone/>
              <a:defRPr sz="750" b="1"/>
            </a:lvl5pPr>
            <a:lvl6pPr marL="1079942" indent="0">
              <a:buNone/>
              <a:defRPr sz="750" b="1"/>
            </a:lvl6pPr>
            <a:lvl7pPr marL="1295930" indent="0">
              <a:buNone/>
              <a:defRPr sz="750" b="1"/>
            </a:lvl7pPr>
            <a:lvl8pPr marL="1511921" indent="0">
              <a:buNone/>
              <a:defRPr sz="750" b="1"/>
            </a:lvl8pPr>
            <a:lvl9pPr marL="1727910" indent="0">
              <a:buNone/>
              <a:defRPr sz="75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1" y="2174879"/>
            <a:ext cx="4041775" cy="3951288"/>
          </a:xfrm>
        </p:spPr>
        <p:txBody>
          <a:bodyPr/>
          <a:lstStyle>
            <a:lvl1pPr>
              <a:defRPr sz="1125"/>
            </a:lvl1pPr>
            <a:lvl2pPr>
              <a:defRPr sz="975"/>
            </a:lvl2pPr>
            <a:lvl3pPr>
              <a:defRPr sz="900"/>
            </a:lvl3pPr>
            <a:lvl4pPr>
              <a:defRPr sz="750"/>
            </a:lvl4pPr>
            <a:lvl5pPr>
              <a:defRPr sz="750"/>
            </a:lvl5pPr>
            <a:lvl6pPr>
              <a:defRPr sz="750"/>
            </a:lvl6pPr>
            <a:lvl7pPr>
              <a:defRPr sz="750"/>
            </a:lvl7pPr>
            <a:lvl8pPr>
              <a:defRPr sz="750"/>
            </a:lvl8pPr>
            <a:lvl9pPr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750"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A91EDEE-A7BC-4489-A876-87586EBD3F21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/>
              <a:t>July 2020</a:t>
            </a:r>
            <a:endParaRPr lang="en-GB" altLang="ko-KR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CAB0D577-2E2A-446A-9864-2CBC59F8194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641445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750"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4FEEA162-4063-4BD8-825C-B7B286610229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/>
              <a:t>July 2020</a:t>
            </a:r>
            <a:endParaRPr lang="en-GB" altLang="ko-KR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B4E063D-0A35-49B2-A125-80702A58F3B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193186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750"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12F5BA5-4482-44A7-84E9-779491A694B8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/>
              <a:t>July 2020</a:t>
            </a:r>
            <a:endParaRPr lang="en-GB" altLang="ko-KR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BD57A9F-F290-4B6C-9B23-1146DD46E9F2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2921110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750"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9CEC4B8-A3ED-4ED9-8A2A-705A868E5941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/>
              <a:t>July 2020</a:t>
            </a:r>
            <a:endParaRPr lang="en-GB" altLang="ko-KR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C5126F1-1246-4FC1-8DE8-2C3F74028ACD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541175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8" y="685802"/>
            <a:ext cx="1941513" cy="540861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3" y="685802"/>
            <a:ext cx="5676900" cy="540861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750"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46F24C7-CF03-4071-AF40-699E16EF1F21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/>
              <a:t>July 2020</a:t>
            </a:r>
            <a:endParaRPr lang="en-GB" altLang="ko-KR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A1A35DD-D2F7-41CD-8838-19DDE2DB1EBD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1918709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5" y="685808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58031" tIns="29016" rIns="58031" bIns="290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5" y="1981201"/>
            <a:ext cx="7770813" cy="41132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58031" tIns="29016" rIns="58031" bIns="29016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92" y="6475417"/>
            <a:ext cx="528637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dirty="0"/>
              <a:t>Slide</a:t>
            </a:r>
            <a:r>
              <a:rPr lang="en-GB" sz="1000" dirty="0"/>
              <a:t> </a:t>
            </a:r>
            <a:fld id="{D09C756B-EB39-4236-ADBB-73052B179AE4}" type="slidenum">
              <a:rPr lang="en-GB" sz="1000" smtClean="0"/>
              <a:pPr defTabSz="212239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t>‹#›</a:t>
            </a:fld>
            <a:endParaRPr lang="en-GB" sz="1000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3" y="609604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3184" tIns="21591" rIns="43184" bIns="21591"/>
          <a:lstStyle/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1125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22" y="6475416"/>
            <a:ext cx="628377" cy="1615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</a:pPr>
            <a:r>
              <a:rPr lang="en-GB" sz="105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3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3184" tIns="21591" rIns="43184" bIns="21591"/>
          <a:lstStyle/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1125">
              <a:solidFill>
                <a:srgbClr val="FFFFFF"/>
              </a:solidFill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35" y="357170"/>
            <a:ext cx="3500462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/>
            </a:pPr>
            <a:r>
              <a:rPr lang="en-GB" altLang="ko-KR" sz="1800" b="1" dirty="0">
                <a:solidFill>
                  <a:srgbClr val="000000"/>
                </a:solidFill>
                <a:cs typeface="Arial Unicode MS" charset="0"/>
              </a:rPr>
              <a:t>doc.: IEEE 802.11-23/1365r0</a:t>
            </a:r>
          </a:p>
        </p:txBody>
      </p:sp>
    </p:spTree>
    <p:extLst>
      <p:ext uri="{BB962C8B-B14F-4D97-AF65-F5344CB8AC3E}">
        <p14:creationId xmlns:p14="http://schemas.microsoft.com/office/powerpoint/2010/main" val="442238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/>
  <p:txStyles>
    <p:titleStyle>
      <a:lvl1pPr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+mj-lt"/>
          <a:ea typeface="+mj-ea"/>
          <a:cs typeface="+mj-cs"/>
        </a:defRPr>
      </a:lvl1pPr>
      <a:lvl2pPr marL="350981" indent="-134995"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539972" indent="-107994"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755959" indent="-107994"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971949" indent="-107994"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187939" indent="-107994"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1403927" indent="-107994"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1619915" indent="-107994"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1835902" indent="-107994"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161991" indent="-161991" algn="l" defTabSz="212239" rtl="0" eaLnBrk="1" fontAlgn="base" hangingPunct="1">
        <a:spcBef>
          <a:spcPts val="284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125" b="1">
          <a:solidFill>
            <a:srgbClr val="000000"/>
          </a:solidFill>
          <a:latin typeface="+mn-lt"/>
          <a:ea typeface="+mn-ea"/>
          <a:cs typeface="+mn-cs"/>
        </a:defRPr>
      </a:lvl1pPr>
      <a:lvl2pPr marL="377981" indent="-161991" algn="l" defTabSz="212239" rtl="0" eaLnBrk="1" fontAlgn="base" hangingPunct="1">
        <a:spcBef>
          <a:spcPts val="236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975">
          <a:solidFill>
            <a:srgbClr val="000000"/>
          </a:solidFill>
          <a:latin typeface="+mn-lt"/>
          <a:ea typeface="+mn-ea"/>
        </a:defRPr>
      </a:lvl2pPr>
      <a:lvl3pPr marL="566971" indent="-134995" algn="l" defTabSz="212239" rtl="0" eaLnBrk="1" fontAlgn="base" hangingPunct="1">
        <a:spcBef>
          <a:spcPts val="213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782960" indent="-134995" algn="l" defTabSz="212239" rtl="0" eaLnBrk="1" fontAlgn="base" hangingPunct="1">
        <a:spcBef>
          <a:spcPts val="189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750">
          <a:solidFill>
            <a:srgbClr val="000000"/>
          </a:solidFill>
          <a:latin typeface="+mn-lt"/>
          <a:ea typeface="+mn-ea"/>
        </a:defRPr>
      </a:lvl4pPr>
      <a:lvl5pPr marL="998947" indent="-134995" algn="l" defTabSz="212239" rtl="0" eaLnBrk="1" fontAlgn="base" hangingPunct="1">
        <a:spcBef>
          <a:spcPts val="189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750">
          <a:solidFill>
            <a:srgbClr val="000000"/>
          </a:solidFill>
          <a:latin typeface="+mn-lt"/>
          <a:ea typeface="+mn-ea"/>
        </a:defRPr>
      </a:lvl5pPr>
      <a:lvl6pPr marL="1187939" indent="-107994" algn="l" defTabSz="212239" rtl="0" eaLnBrk="1" fontAlgn="base" hangingPunct="1">
        <a:spcBef>
          <a:spcPts val="189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750">
          <a:solidFill>
            <a:srgbClr val="000000"/>
          </a:solidFill>
          <a:latin typeface="+mn-lt"/>
          <a:ea typeface="+mn-ea"/>
        </a:defRPr>
      </a:lvl6pPr>
      <a:lvl7pPr marL="1403927" indent="-107994" algn="l" defTabSz="212239" rtl="0" eaLnBrk="1" fontAlgn="base" hangingPunct="1">
        <a:spcBef>
          <a:spcPts val="189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750">
          <a:solidFill>
            <a:srgbClr val="000000"/>
          </a:solidFill>
          <a:latin typeface="+mn-lt"/>
          <a:ea typeface="+mn-ea"/>
        </a:defRPr>
      </a:lvl7pPr>
      <a:lvl8pPr marL="1619915" indent="-107994" algn="l" defTabSz="212239" rtl="0" eaLnBrk="1" fontAlgn="base" hangingPunct="1">
        <a:spcBef>
          <a:spcPts val="189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750">
          <a:solidFill>
            <a:srgbClr val="000000"/>
          </a:solidFill>
          <a:latin typeface="+mn-lt"/>
          <a:ea typeface="+mn-ea"/>
        </a:defRPr>
      </a:lvl8pPr>
      <a:lvl9pPr marL="1835902" indent="-107994" algn="l" defTabSz="212239" rtl="0" eaLnBrk="1" fontAlgn="base" hangingPunct="1">
        <a:spcBef>
          <a:spcPts val="189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75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15989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31978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47967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863954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079942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295930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511921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727910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5" y="685807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77377" tIns="38689" rIns="77377" bIns="3868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5" y="1981211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77377" tIns="38689" rIns="77377" bIns="38689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92" y="6475424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575984" algn="l"/>
                <a:tab pos="1151967" algn="l"/>
                <a:tab pos="1727951" algn="l"/>
                <a:tab pos="2303936" algn="l"/>
                <a:tab pos="2879920" algn="l"/>
                <a:tab pos="3455903" algn="l"/>
                <a:tab pos="4031888" algn="l"/>
                <a:tab pos="4607872" algn="l"/>
                <a:tab pos="5183855" algn="l"/>
                <a:tab pos="5759839" algn="l"/>
                <a:tab pos="6335822" algn="l"/>
              </a:tabLst>
              <a:defRPr sz="7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8299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/>
              <a:t>Slide </a:t>
            </a:r>
            <a:fld id="{D09C756B-EB39-4236-ADBB-73052B179AE4}" type="slidenum">
              <a:rPr lang="en-GB" smtClean="0"/>
              <a:pPr defTabSz="282993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1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57579" tIns="28790" rIns="57579" bIns="28790"/>
          <a:lstStyle/>
          <a:p>
            <a:pPr defTabSz="28299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1500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20" y="6475413"/>
            <a:ext cx="628377" cy="1615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28299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575984" algn="l"/>
                <a:tab pos="1151967" algn="l"/>
                <a:tab pos="1727951" algn="l"/>
                <a:tab pos="2303936" algn="l"/>
                <a:tab pos="2879920" algn="l"/>
                <a:tab pos="3455903" algn="l"/>
                <a:tab pos="4031888" algn="l"/>
                <a:tab pos="4607872" algn="l"/>
                <a:tab pos="5183855" algn="l"/>
                <a:tab pos="5759839" algn="l"/>
                <a:tab pos="6335822" algn="l"/>
              </a:tabLst>
            </a:pPr>
            <a:r>
              <a:rPr lang="en-GB" sz="105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57579" tIns="28790" rIns="57579" bIns="28790"/>
          <a:lstStyle/>
          <a:p>
            <a:pPr defTabSz="28299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1500">
              <a:solidFill>
                <a:srgbClr val="FFFFFF"/>
              </a:solidFill>
            </a:endParaRP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FF5CBBE3-CDBB-4813-987C-2AB6B09C4D0C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000635" y="357170"/>
            <a:ext cx="3500462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/>
            </a:pPr>
            <a:r>
              <a:rPr lang="en-GB" altLang="ko-KR" sz="1800" b="1" dirty="0">
                <a:solidFill>
                  <a:srgbClr val="000000"/>
                </a:solidFill>
                <a:cs typeface="Arial Unicode MS" charset="0"/>
              </a:rPr>
              <a:t>doc.: IEEE 802.11-23/1365r0</a:t>
            </a: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324623FB-6742-4E04-ABAE-1092C218DF54}"/>
              </a:ext>
            </a:extLst>
          </p:cNvPr>
          <p:cNvSpPr>
            <a:spLocks noGrp="1" noChangeArrowheads="1"/>
          </p:cNvSpPr>
          <p:nvPr>
            <p:ph type="dt" idx="2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July 2020</a:t>
            </a:r>
            <a:endParaRPr lang="en-GB" dirty="0"/>
          </a:p>
        </p:txBody>
      </p:sp>
      <p:sp>
        <p:nvSpPr>
          <p:cNvPr id="15" name="Rectangle 4">
            <a:extLst>
              <a:ext uri="{FF2B5EF4-FFF2-40B4-BE49-F238E27FC236}">
                <a16:creationId xmlns:a16="http://schemas.microsoft.com/office/drawing/2014/main" id="{65DB4699-6DA0-489B-8BC4-9CDE243A80D8}"/>
              </a:ext>
            </a:extLst>
          </p:cNvPr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450441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</p:sldLayoutIdLst>
  <p:hf hdr="0"/>
  <p:txStyles>
    <p:titleStyle>
      <a:lvl1pPr algn="ctr" defTabSz="28299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25" b="1">
          <a:solidFill>
            <a:srgbClr val="000000"/>
          </a:solidFill>
          <a:latin typeface="+mj-lt"/>
          <a:ea typeface="+mj-ea"/>
          <a:cs typeface="+mj-cs"/>
        </a:defRPr>
      </a:lvl1pPr>
      <a:lvl2pPr marL="467987" indent="-179996" algn="ctr" defTabSz="28299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25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719980" indent="-143996" algn="ctr" defTabSz="28299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25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007972" indent="-143996" algn="ctr" defTabSz="28299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25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295963" indent="-143996" algn="ctr" defTabSz="28299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25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583957" indent="-143996" algn="ctr" defTabSz="28299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25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1871948" indent="-143996" algn="ctr" defTabSz="28299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25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159940" indent="-143996" algn="ctr" defTabSz="28299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25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447932" indent="-143996" algn="ctr" defTabSz="28299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25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15995" indent="-215995" algn="l" defTabSz="282993" rtl="0" eaLnBrk="1" fontAlgn="base" hangingPunct="1">
        <a:spcBef>
          <a:spcPts val="378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500" b="1">
          <a:solidFill>
            <a:srgbClr val="000000"/>
          </a:solidFill>
          <a:latin typeface="+mn-lt"/>
          <a:ea typeface="+mn-ea"/>
          <a:cs typeface="+mn-cs"/>
        </a:defRPr>
      </a:lvl1pPr>
      <a:lvl2pPr marL="503987" indent="-215995" algn="l" defTabSz="282993" rtl="0" eaLnBrk="1" fontAlgn="base" hangingPunct="1">
        <a:spcBef>
          <a:spcPts val="31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1275">
          <a:solidFill>
            <a:srgbClr val="000000"/>
          </a:solidFill>
          <a:latin typeface="+mn-lt"/>
          <a:ea typeface="+mn-ea"/>
        </a:defRPr>
      </a:lvl2pPr>
      <a:lvl3pPr marL="755979" indent="-179996" algn="l" defTabSz="282993" rtl="0" eaLnBrk="1" fontAlgn="base" hangingPunct="1">
        <a:spcBef>
          <a:spcPts val="284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043971" indent="-179996" algn="l" defTabSz="282993" rtl="0" eaLnBrk="1" fontAlgn="base" hangingPunct="1">
        <a:spcBef>
          <a:spcPts val="252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975">
          <a:solidFill>
            <a:srgbClr val="000000"/>
          </a:solidFill>
          <a:latin typeface="+mn-lt"/>
          <a:ea typeface="+mn-ea"/>
        </a:defRPr>
      </a:lvl4pPr>
      <a:lvl5pPr marL="1331963" indent="-179996" algn="l" defTabSz="282993" rtl="0" eaLnBrk="1" fontAlgn="base" hangingPunct="1">
        <a:spcBef>
          <a:spcPts val="252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975">
          <a:solidFill>
            <a:srgbClr val="000000"/>
          </a:solidFill>
          <a:latin typeface="+mn-lt"/>
          <a:ea typeface="+mn-ea"/>
        </a:defRPr>
      </a:lvl5pPr>
      <a:lvl6pPr marL="1583957" indent="-143996" algn="l" defTabSz="282993" rtl="0" eaLnBrk="1" fontAlgn="base" hangingPunct="1">
        <a:spcBef>
          <a:spcPts val="252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975">
          <a:solidFill>
            <a:srgbClr val="000000"/>
          </a:solidFill>
          <a:latin typeface="+mn-lt"/>
          <a:ea typeface="+mn-ea"/>
        </a:defRPr>
      </a:lvl6pPr>
      <a:lvl7pPr marL="1871948" indent="-143996" algn="l" defTabSz="282993" rtl="0" eaLnBrk="1" fontAlgn="base" hangingPunct="1">
        <a:spcBef>
          <a:spcPts val="252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975">
          <a:solidFill>
            <a:srgbClr val="000000"/>
          </a:solidFill>
          <a:latin typeface="+mn-lt"/>
          <a:ea typeface="+mn-ea"/>
        </a:defRPr>
      </a:lvl7pPr>
      <a:lvl8pPr marL="2159940" indent="-143996" algn="l" defTabSz="282993" rtl="0" eaLnBrk="1" fontAlgn="base" hangingPunct="1">
        <a:spcBef>
          <a:spcPts val="252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975">
          <a:solidFill>
            <a:srgbClr val="000000"/>
          </a:solidFill>
          <a:latin typeface="+mn-lt"/>
          <a:ea typeface="+mn-ea"/>
        </a:defRPr>
      </a:lvl8pPr>
      <a:lvl9pPr marL="2447932" indent="-143996" algn="l" defTabSz="282993" rtl="0" eaLnBrk="1" fontAlgn="base" hangingPunct="1">
        <a:spcBef>
          <a:spcPts val="252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975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57598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1pPr>
      <a:lvl2pPr marL="287992" algn="l" defTabSz="57598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2pPr>
      <a:lvl3pPr marL="575984" algn="l" defTabSz="57598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863975" algn="l" defTabSz="57598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151967" algn="l" defTabSz="57598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439960" algn="l" defTabSz="57598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727951" algn="l" defTabSz="57598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2015944" algn="l" defTabSz="57598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303936" algn="l" defTabSz="57598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tsi.org/deliver/etsi_en/301800_301899/301893/02.01.01_60/en_301893v020101p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96920" y="1164659"/>
            <a:ext cx="7718418" cy="911173"/>
          </a:xfrm>
          <a:ln/>
        </p:spPr>
        <p:txBody>
          <a:bodyPr/>
          <a:lstStyle/>
          <a:p>
            <a:pPr>
              <a:tabLst>
                <a:tab pos="0" algn="l"/>
                <a:tab pos="431939" algn="l"/>
                <a:tab pos="863878" algn="l"/>
                <a:tab pos="1295816" algn="l"/>
                <a:tab pos="1727757" algn="l"/>
                <a:tab pos="2159694" algn="l"/>
                <a:tab pos="2591633" algn="l"/>
                <a:tab pos="3023570" algn="l"/>
                <a:tab pos="3455510" algn="l"/>
                <a:tab pos="3887448" algn="l"/>
                <a:tab pos="4319387" algn="l"/>
                <a:tab pos="4751327" algn="l"/>
              </a:tabLst>
            </a:pPr>
            <a:r>
              <a:rPr lang="en-GB" sz="3200" dirty="0"/>
              <a:t>Discussions on </a:t>
            </a:r>
            <a:br>
              <a:rPr lang="en-GB" sz="3200" dirty="0"/>
            </a:br>
            <a:r>
              <a:rPr lang="en-GB" sz="3200" dirty="0"/>
              <a:t>Non-primary Channel Access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71702" y="2441069"/>
            <a:ext cx="4800600" cy="357188"/>
          </a:xfrm>
          <a:ln/>
        </p:spPr>
        <p:txBody>
          <a:bodyPr>
            <a:normAutofit/>
          </a:bodyPr>
          <a:lstStyle/>
          <a:p>
            <a:pPr>
              <a:spcBef>
                <a:spcPts val="236"/>
              </a:spcBef>
              <a:tabLst>
                <a:tab pos="431189" algn="l"/>
                <a:tab pos="863129" algn="l"/>
                <a:tab pos="1295069" algn="l"/>
                <a:tab pos="1727005" algn="l"/>
                <a:tab pos="2158944" algn="l"/>
                <a:tab pos="2590883" algn="l"/>
                <a:tab pos="3022822" algn="l"/>
                <a:tab pos="3454761" algn="l"/>
                <a:tab pos="3886699" algn="l"/>
                <a:tab pos="4318638" algn="l"/>
                <a:tab pos="4750577" algn="l"/>
              </a:tabLst>
            </a:pPr>
            <a:r>
              <a:rPr lang="en-GB" sz="1600" dirty="0"/>
              <a:t>Date:</a:t>
            </a:r>
            <a:r>
              <a:rPr lang="en-GB" sz="1600" b="0" dirty="0"/>
              <a:t> 2023-09-08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>
                <a:latin typeface="Times New Roman"/>
                <a:ea typeface="MS Gothic"/>
              </a:rPr>
              <a:t>Slide </a:t>
            </a:r>
            <a:fld id="{93823DB3-BAA4-4F4A-B4B3-ED9ABE70E976}" type="slidenum">
              <a:rPr lang="en-GB">
                <a:latin typeface="Times New Roman"/>
                <a:ea typeface="MS Gothic"/>
              </a:rPr>
              <a:pPr/>
              <a:t>1</a:t>
            </a:fld>
            <a:endParaRPr lang="en-GB" dirty="0">
              <a:latin typeface="Times New Roman"/>
              <a:ea typeface="MS Gothic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23392" y="2798257"/>
            <a:ext cx="814388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43514" tIns="21758" rIns="43514" bIns="21758"/>
          <a:lstStyle/>
          <a:p>
            <a:pPr defTabSz="212220" eaLnBrk="0" fontAlgn="base" latinLnBrk="0" hangingPunct="0">
              <a:spcBef>
                <a:spcPts val="236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161977" algn="l"/>
                <a:tab pos="593916" algn="l"/>
                <a:tab pos="1025855" algn="l"/>
                <a:tab pos="1457794" algn="l"/>
                <a:tab pos="1889731" algn="l"/>
                <a:tab pos="2321671" algn="l"/>
                <a:tab pos="2753609" algn="l"/>
                <a:tab pos="3185547" algn="l"/>
                <a:tab pos="3617486" algn="l"/>
                <a:tab pos="4049424" algn="l"/>
                <a:tab pos="4481364" algn="l"/>
                <a:tab pos="4913300" algn="l"/>
              </a:tabLst>
            </a:pPr>
            <a:r>
              <a:rPr lang="en-GB" sz="1400" dirty="0">
                <a:solidFill>
                  <a:srgbClr val="000000"/>
                </a:solidFill>
                <a:latin typeface="Times New Roman"/>
                <a:ea typeface="MS Gothic"/>
              </a:rPr>
              <a:t>Authors:</a:t>
            </a:r>
          </a:p>
        </p:txBody>
      </p:sp>
      <p:graphicFrame>
        <p:nvGraphicFramePr>
          <p:cNvPr id="11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100417"/>
              </p:ext>
            </p:extLst>
          </p:nvPr>
        </p:nvGraphicFramePr>
        <p:xfrm>
          <a:off x="1480630" y="2905178"/>
          <a:ext cx="6615620" cy="1747244"/>
        </p:xfrm>
        <a:graphic>
          <a:graphicData uri="http://schemas.openxmlformats.org/drawingml/2006/table">
            <a:tbl>
              <a:tblPr/>
              <a:tblGrid>
                <a:gridCol w="15333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67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38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05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11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757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4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effectLst/>
                          <a:latin typeface="+mn-lt"/>
                          <a:ea typeface="Times New Roman"/>
                        </a:rPr>
                        <a:t>Shawn (Sanghyun) Kim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Times New Roman"/>
                        </a:rPr>
                        <a:t>WILUS Inc.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Times New Roman"/>
                        </a:rPr>
                        <a:t>216 </a:t>
                      </a:r>
                      <a:r>
                        <a:rPr lang="en-US" sz="1050" dirty="0" err="1">
                          <a:effectLst/>
                          <a:latin typeface="Times New Roman"/>
                          <a:ea typeface="Times New Roman"/>
                        </a:rPr>
                        <a:t>Hwangsaeul-ro</a:t>
                      </a:r>
                      <a:r>
                        <a:rPr lang="en-US" sz="105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1050" dirty="0" err="1">
                          <a:effectLst/>
                          <a:latin typeface="Times New Roman"/>
                          <a:ea typeface="Times New Roman"/>
                        </a:rPr>
                        <a:t>Seongnam-si</a:t>
                      </a:r>
                      <a:r>
                        <a:rPr lang="en-US" sz="1050" dirty="0">
                          <a:effectLst/>
                          <a:latin typeface="Times New Roman"/>
                          <a:ea typeface="Times New Roman"/>
                        </a:rPr>
                        <a:t>, Gyeonggi-do, Korea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Times New Roman"/>
                        </a:rPr>
                        <a:t>+82-31-712-0523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759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effectLst/>
                          <a:latin typeface="+mn-lt"/>
                          <a:ea typeface="Times New Roman"/>
                        </a:rPr>
                        <a:t>shawn.kim@wilusgroup.com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4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effectLst/>
                          <a:latin typeface="+mn-lt"/>
                          <a:ea typeface="Times New Roman"/>
                        </a:rPr>
                        <a:t>John (Ju-Hyung</a:t>
                      </a:r>
                      <a:r>
                        <a:rPr lang="en-US" altLang="ko-KR" sz="1050" baseline="0" dirty="0">
                          <a:effectLst/>
                          <a:latin typeface="+mn-lt"/>
                          <a:ea typeface="Times New Roman"/>
                        </a:rPr>
                        <a:t>) Son</a:t>
                      </a:r>
                      <a:endParaRPr lang="en-US" sz="105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319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effectLst/>
                          <a:latin typeface="+mn-lt"/>
                          <a:ea typeface="Times New Roman"/>
                        </a:rPr>
                        <a:t>john.son@wilusgroup.com</a:t>
                      </a:r>
                      <a:endParaRPr lang="en-US" sz="105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5535811"/>
                  </a:ext>
                </a:extLst>
              </a:tr>
              <a:tr h="3624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 err="1">
                          <a:effectLst/>
                          <a:latin typeface="+mn-lt"/>
                          <a:ea typeface="Times New Roman"/>
                        </a:rPr>
                        <a:t>Jin</a:t>
                      </a:r>
                      <a:r>
                        <a:rPr lang="en-US" altLang="ko-KR" sz="1050" dirty="0">
                          <a:effectLst/>
                          <a:latin typeface="+mn-lt"/>
                          <a:ea typeface="Times New Roman"/>
                        </a:rPr>
                        <a:t> Sam Kwak</a:t>
                      </a:r>
                      <a:endParaRPr lang="en-US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759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effectLst/>
                          <a:latin typeface="+mn-lt"/>
                          <a:ea typeface="Times New Roman"/>
                        </a:rPr>
                        <a:t>jinsam.kwak@wilusgroup.com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2626097"/>
                  </a:ext>
                </a:extLst>
              </a:tr>
              <a:tr h="3624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effectLst/>
                          <a:latin typeface="+mn-lt"/>
                          <a:ea typeface="Times New Roman"/>
                        </a:rPr>
                        <a:t>Greg </a:t>
                      </a:r>
                      <a:r>
                        <a:rPr lang="en-US" altLang="ko-KR" sz="1050" dirty="0" err="1">
                          <a:effectLst/>
                          <a:latin typeface="+mn-lt"/>
                          <a:ea typeface="Times New Roman"/>
                        </a:rPr>
                        <a:t>Geonjung</a:t>
                      </a:r>
                      <a:r>
                        <a:rPr lang="en-US" altLang="ko-KR" sz="1050" dirty="0">
                          <a:effectLst/>
                          <a:latin typeface="+mn-lt"/>
                          <a:ea typeface="Times New Roman"/>
                        </a:rPr>
                        <a:t> Ko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759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effectLst/>
                          <a:latin typeface="+mn-lt"/>
                          <a:ea typeface="Times New Roman"/>
                        </a:rPr>
                        <a:t>greg.ko@wilusgroup.com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5009612"/>
                  </a:ext>
                </a:extLst>
              </a:tr>
            </a:tbl>
          </a:graphicData>
        </a:graphic>
      </p:graphicFrame>
      <p:sp>
        <p:nvSpPr>
          <p:cNvPr id="12" name="Rectangle 3">
            <a:extLst>
              <a:ext uri="{FF2B5EF4-FFF2-40B4-BE49-F238E27FC236}">
                <a16:creationId xmlns:a16="http://schemas.microsoft.com/office/drawing/2014/main" id="{99157AD1-3994-4E76-95E7-CDCF5C7065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350981" indent="-134995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539972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755959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971949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187939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403927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1619915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1835902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eaLnBrk="0" latinLnBrk="0" hangingPunct="0"/>
            <a:r>
              <a:rPr lang="en-US" kern="0" dirty="0"/>
              <a:t>September 2023</a:t>
            </a:r>
            <a:endParaRPr lang="en-GB" kern="0" dirty="0"/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B25424B0-6F7B-499C-9110-C835B0F084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350981" indent="-134995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539972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755959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971949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187939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403927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1619915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1835902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14928680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855B7-DEAF-40B5-A696-307212A6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5" y="609872"/>
            <a:ext cx="7770813" cy="798910"/>
          </a:xfrm>
        </p:spPr>
        <p:txBody>
          <a:bodyPr/>
          <a:lstStyle/>
          <a:p>
            <a:r>
              <a:rPr lang="en-US" altLang="ko-KR" sz="2800"/>
              <a:t>Discussions</a:t>
            </a:r>
            <a:endParaRPr lang="ko-KR" altLang="en-US" sz="2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769B44B-4D36-4629-8530-76E612A4A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21" y="1408782"/>
            <a:ext cx="7879391" cy="4931058"/>
          </a:xfrm>
        </p:spPr>
        <p:txBody>
          <a:bodyPr>
            <a:normAutofit/>
          </a:bodyPr>
          <a:lstStyle/>
          <a:p>
            <a:r>
              <a:rPr lang="en-US" altLang="ko-KR" sz="2000" dirty="0"/>
              <a:t>Wasted Link ID?</a:t>
            </a:r>
          </a:p>
          <a:p>
            <a:pPr lvl="1"/>
            <a:r>
              <a:rPr lang="en-US" altLang="ko-KR" sz="1775" dirty="0"/>
              <a:t>An</a:t>
            </a:r>
            <a:r>
              <a:rPr lang="ko-KR" altLang="en-US" sz="1775" dirty="0"/>
              <a:t> </a:t>
            </a:r>
            <a:r>
              <a:rPr lang="en-US" altLang="ko-KR" sz="1775" dirty="0"/>
              <a:t>MLD</a:t>
            </a:r>
            <a:r>
              <a:rPr lang="ko-KR" altLang="en-US" sz="1775" dirty="0"/>
              <a:t> </a:t>
            </a:r>
            <a:r>
              <a:rPr lang="en-US" altLang="ko-KR" sz="1775" dirty="0"/>
              <a:t>can operate on up to 15 links, while the number of non-overlapping 320/160 MHz operating channels is limited. Therefore, even if some Link IDs are used by the Auxiliary APs, there should be no shortage of Link IDs in typical scenarios</a:t>
            </a:r>
          </a:p>
          <a:p>
            <a:pPr lvl="2"/>
            <a:r>
              <a:rPr lang="en-US" altLang="ko-KR" sz="1600" dirty="0"/>
              <a:t>There are only three non-overlapping 320 MHz channels</a:t>
            </a:r>
          </a:p>
          <a:p>
            <a:pPr lvl="2"/>
            <a:r>
              <a:rPr lang="en-US" altLang="ko-KR" sz="1600" dirty="0"/>
              <a:t>There are less than ten 160 MHz channels in 5/6 GHz band</a:t>
            </a:r>
          </a:p>
          <a:p>
            <a:pPr lvl="2"/>
            <a:endParaRPr lang="en-US" altLang="ko-KR" sz="1600" dirty="0"/>
          </a:p>
          <a:p>
            <a:r>
              <a:rPr lang="en-US" altLang="ko-KR" sz="2000" dirty="0"/>
              <a:t>Power consumption?</a:t>
            </a:r>
          </a:p>
          <a:p>
            <a:pPr lvl="1"/>
            <a:r>
              <a:rPr lang="en-US" altLang="ko-KR" sz="1775" dirty="0"/>
              <a:t>Only one link among the Links (a pair of Primary and Auxiliary Link(s)) is in active state, so power consumption is limited</a:t>
            </a:r>
          </a:p>
          <a:p>
            <a:pPr lvl="2"/>
            <a:r>
              <a:rPr lang="en-US" altLang="ko-KR" sz="1700" dirty="0"/>
              <a:t>When the Links share a single radio, power consumption is not affected by the number of links</a:t>
            </a:r>
          </a:p>
          <a:p>
            <a:pPr lvl="2"/>
            <a:r>
              <a:rPr lang="en-US" altLang="ko-KR" sz="1700" dirty="0"/>
              <a:t>Even if an Auxiliary Link use its own radio, power consumption of the link would be limited because the link is not a standalone link</a:t>
            </a:r>
          </a:p>
          <a:p>
            <a:pPr lvl="3"/>
            <a:r>
              <a:rPr lang="en-US" altLang="ko-KR" sz="1400" dirty="0"/>
              <a:t>A STA operating on an inactive link may support limited capability for that link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C25D84-24C0-4CBA-A2FB-96C0E17D47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/>
              <a:t>Slide </a:t>
            </a:r>
            <a:fld id="{440F5867-744E-4AA6-B0ED-4C44D2DFBB7B}" type="slidenum">
              <a:rPr lang="en-GB" sz="900" smtClean="0"/>
              <a:pPr/>
              <a:t>10</a:t>
            </a:fld>
            <a:endParaRPr lang="en-GB" sz="900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F506BD42-7F72-4565-B06E-F944F00CD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eaLnBrk="0" latinLnBrk="0" hangingPunct="0"/>
            <a:r>
              <a:rPr lang="en-US" altLang="ko-KR" kern="0" dirty="0"/>
              <a:t>September 2023</a:t>
            </a:r>
            <a:endParaRPr lang="en-GB" altLang="ko-KR" kern="0" dirty="0"/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F1E51C18-2F41-48F4-8AB2-572F06312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32929537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056520B-C36D-4761-A7D8-E13B430583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4" y="1875182"/>
            <a:ext cx="8045544" cy="4118911"/>
          </a:xfrm>
        </p:spPr>
        <p:txBody>
          <a:bodyPr>
            <a:normAutofit/>
          </a:bodyPr>
          <a:lstStyle/>
          <a:p>
            <a:r>
              <a:rPr lang="en-US" altLang="ko-KR" sz="2400" dirty="0"/>
              <a:t>High dependency on the Primary 20 MHz subchannel of the Wi-Fi results in inefficient channel access for wideband channel access</a:t>
            </a:r>
          </a:p>
          <a:p>
            <a:endParaRPr lang="en-US" altLang="ko-KR" sz="2400" dirty="0"/>
          </a:p>
          <a:p>
            <a:r>
              <a:rPr lang="en-US" altLang="ko-KR" sz="2400" dirty="0"/>
              <a:t>By configuring multiple links that share the same operating channel, it is possible to reduce the dependency on the Primary 20 MHz channel</a:t>
            </a: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C423F341-8DDF-4CD9-A82F-57D064DD0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5" y="628657"/>
            <a:ext cx="7770813" cy="925121"/>
          </a:xfrm>
        </p:spPr>
        <p:txBody>
          <a:bodyPr/>
          <a:lstStyle/>
          <a:p>
            <a:r>
              <a:rPr lang="en-US" altLang="ko-KR" sz="2800" dirty="0"/>
              <a:t>Summary</a:t>
            </a:r>
            <a:endParaRPr lang="ko-KR" altLang="en-US" sz="28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8EE64F9-7956-43D3-8404-26CB0FD97B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11</a:t>
            </a:fld>
            <a:endParaRPr lang="en-GB" sz="90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A5CED93-D2F0-453A-A5A7-0A870B075B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eaLnBrk="0" latinLnBrk="0" hangingPunct="0"/>
            <a:r>
              <a:rPr lang="en-US" altLang="ko-KR" kern="0" dirty="0"/>
              <a:t>September 2023</a:t>
            </a:r>
            <a:endParaRPr lang="en-GB" altLang="ko-KR" kern="0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D6BC06BE-46F8-47F6-BD71-7F3B9BEE7D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19442731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35DCFCC-5EC3-4FB8-A4F7-DCA583865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/>
              <a:t>Reference</a:t>
            </a:r>
            <a:endParaRPr lang="ko-KR" altLang="en-US" sz="2800" dirty="0">
              <a:highlight>
                <a:srgbClr val="FFFF00"/>
              </a:highlight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6A05E71-3714-4726-B066-306A0E8D2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5" y="1986753"/>
            <a:ext cx="8077195" cy="4113213"/>
          </a:xfrm>
        </p:spPr>
        <p:txBody>
          <a:bodyPr>
            <a:normAutofit/>
          </a:bodyPr>
          <a:lstStyle/>
          <a:p>
            <a:r>
              <a:rPr lang="en-US" altLang="ko-KR" sz="1800" dirty="0"/>
              <a:t>[1] 11-23/34r0 Non-primary Channel Utilization (Sindhu Verma, Broadcom)</a:t>
            </a:r>
          </a:p>
          <a:p>
            <a:r>
              <a:rPr lang="en-US" altLang="ko-KR" sz="1800" dirty="0"/>
              <a:t>[2] 11-23/631r1 secondary channel usage and secondary 20MHz channel backoff (Liwen Chu, NXP)</a:t>
            </a:r>
          </a:p>
          <a:p>
            <a:r>
              <a:rPr lang="en-US" altLang="ko-KR" sz="1800" dirty="0"/>
              <a:t>[3] 11-23/797r1 Non-primary channel access (</a:t>
            </a:r>
            <a:r>
              <a:rPr lang="en-US" altLang="ko-KR" sz="1800" dirty="0" err="1"/>
              <a:t>Yongho</a:t>
            </a:r>
            <a:r>
              <a:rPr lang="en-US" altLang="ko-KR" sz="1800" dirty="0"/>
              <a:t> Seok, MediaTek)</a:t>
            </a:r>
          </a:p>
          <a:p>
            <a:r>
              <a:rPr lang="en-US" altLang="ko-KR" sz="1800" dirty="0"/>
              <a:t>[4] 11-23/961r0 UHR secondary channel access (</a:t>
            </a:r>
            <a:r>
              <a:rPr lang="en-US" altLang="ko-KR" sz="1800" dirty="0" err="1"/>
              <a:t>Minyoung</a:t>
            </a:r>
            <a:r>
              <a:rPr lang="en-US" altLang="ko-KR" sz="1800" dirty="0"/>
              <a:t> Park, Intel)</a:t>
            </a:r>
          </a:p>
          <a:p>
            <a:r>
              <a:rPr lang="en-US" altLang="ko-KR" sz="1800" dirty="0"/>
              <a:t>[5] 11-23/962r0 UHR secondary channel access evaluation (</a:t>
            </a:r>
            <a:r>
              <a:rPr lang="en-US" altLang="ko-KR" sz="1800" dirty="0" err="1"/>
              <a:t>Dibakar</a:t>
            </a:r>
            <a:r>
              <a:rPr lang="en-US" altLang="ko-KR" sz="1800" dirty="0"/>
              <a:t> Das, Intel)</a:t>
            </a:r>
          </a:p>
          <a:p>
            <a:r>
              <a:rPr lang="en-US" altLang="ko-KR" sz="1800" dirty="0"/>
              <a:t>[6] 11-23/1112r0 Thoughts on Secondary Channel Access (</a:t>
            </a:r>
            <a:r>
              <a:rPr lang="en-US" altLang="ko-KR" sz="1800" dirty="0" err="1"/>
              <a:t>Insun</a:t>
            </a:r>
            <a:r>
              <a:rPr lang="en-US" altLang="ko-KR" sz="1800" dirty="0"/>
              <a:t> Jang, LG)</a:t>
            </a:r>
          </a:p>
          <a:p>
            <a:r>
              <a:rPr lang="en-US" altLang="ko-KR" sz="1800" dirty="0"/>
              <a:t>[7] 11-23/1288r0 Non-primary Channel Utilization Follow-up (Sindhu Verma, Broadcom)</a:t>
            </a:r>
          </a:p>
          <a:p>
            <a:r>
              <a:rPr lang="en-US" altLang="ko-KR" sz="1800" dirty="0"/>
              <a:t>[8] ETSI EN </a:t>
            </a:r>
            <a:r>
              <a:rPr lang="nl-BE" altLang="ko-KR" sz="1800" dirty="0"/>
              <a:t>301 893v2.1.1, </a:t>
            </a:r>
            <a:r>
              <a:rPr lang="en-US" altLang="ko-KR" sz="1800" dirty="0"/>
              <a:t>5 GHz RLAN; </a:t>
            </a:r>
            <a:r>
              <a:rPr lang="en-US" altLang="ko-KR" sz="1800" dirty="0" err="1"/>
              <a:t>Harmonised</a:t>
            </a:r>
            <a:r>
              <a:rPr lang="en-US" altLang="ko-KR" sz="1800" dirty="0"/>
              <a:t> Standard for access to radio spectrum </a:t>
            </a:r>
            <a:r>
              <a:rPr lang="en-US" altLang="ko-KR" sz="1800" dirty="0">
                <a:hlinkClick r:id="rId3"/>
              </a:rPr>
              <a:t>https://www.etsi.org/deliver/etsi_en/301800_301899/301893/02.01.01_60/en_301893v020101p.pdf</a:t>
            </a:r>
            <a:endParaRPr lang="en-US" altLang="ko-KR" sz="18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CDC3F93-E150-4FBF-BE06-15F3CC4655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12</a:t>
            </a:fld>
            <a:endParaRPr lang="en-GB" sz="90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00FEEDE2-0108-45AD-9182-D1146E558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eaLnBrk="0" latinLnBrk="0" hangingPunct="0"/>
            <a:r>
              <a:rPr lang="en-US" altLang="ko-KR" kern="0" dirty="0"/>
              <a:t>September 2023</a:t>
            </a:r>
            <a:endParaRPr lang="en-GB" altLang="ko-KR" kern="0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5C8DB918-38D8-49D1-A252-A6062E769A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309807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855B7-DEAF-40B5-A696-307212A6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5" y="609872"/>
            <a:ext cx="7770813" cy="798910"/>
          </a:xfrm>
        </p:spPr>
        <p:txBody>
          <a:bodyPr/>
          <a:lstStyle/>
          <a:p>
            <a:r>
              <a:rPr lang="en-US" altLang="ko-KR" sz="2800" dirty="0"/>
              <a:t>Problem</a:t>
            </a:r>
            <a:endParaRPr lang="ko-KR" altLang="en-US" sz="2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769B44B-4D36-4629-8530-76E612A4A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21" y="1408782"/>
            <a:ext cx="7879391" cy="4931058"/>
          </a:xfrm>
        </p:spPr>
        <p:txBody>
          <a:bodyPr>
            <a:normAutofit/>
          </a:bodyPr>
          <a:lstStyle/>
          <a:p>
            <a:r>
              <a:rPr lang="en-US" altLang="ko-KR" sz="2400" dirty="0"/>
              <a:t>Even if a STA supports wide bandwidth operation (e.g., 160/320 MHz), the STA cannot access idle secondary subchannels while the primary 20 MHz subchannel is BUSY</a:t>
            </a:r>
          </a:p>
          <a:p>
            <a:endParaRPr lang="en-US" altLang="ko-KR" sz="2400" dirty="0"/>
          </a:p>
          <a:p>
            <a:r>
              <a:rPr lang="en-US" altLang="ko-KR" sz="2400" dirty="0"/>
              <a:t>Due to this dependency on the primary 20 MHz subchannel, the channel accessibility of idle subchannels for the current Wi-Fi STAs is limited</a:t>
            </a:r>
            <a:endParaRPr lang="en-US" altLang="ko-KR" sz="2400" dirty="0">
              <a:highlight>
                <a:srgbClr val="FFFF00"/>
              </a:highlight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C25D84-24C0-4CBA-A2FB-96C0E17D47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2</a:t>
            </a:fld>
            <a:endParaRPr lang="en-GB" sz="900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F506BD42-7F72-4565-B06E-F944F00CD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eaLnBrk="0" latinLnBrk="0" hangingPunct="0"/>
            <a:r>
              <a:rPr lang="en-US" altLang="ko-KR" kern="0" dirty="0"/>
              <a:t>September 2023</a:t>
            </a:r>
            <a:endParaRPr lang="en-GB" altLang="ko-KR" kern="0" dirty="0"/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F1E51C18-2F41-48F4-8AB2-572F06312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448748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855B7-DEAF-40B5-A696-307212A6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5" y="609872"/>
            <a:ext cx="7770813" cy="798910"/>
          </a:xfrm>
        </p:spPr>
        <p:txBody>
          <a:bodyPr/>
          <a:lstStyle/>
          <a:p>
            <a:r>
              <a:rPr lang="en-US" altLang="ko-KR" sz="2800" dirty="0"/>
              <a:t>Non-primary channel access [1-7]</a:t>
            </a:r>
            <a:endParaRPr lang="ko-KR" altLang="en-US" sz="2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769B44B-4D36-4629-8530-76E612A4A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3570" y="1408782"/>
            <a:ext cx="7879391" cy="4931058"/>
          </a:xfrm>
        </p:spPr>
        <p:txBody>
          <a:bodyPr>
            <a:normAutofit/>
          </a:bodyPr>
          <a:lstStyle/>
          <a:p>
            <a:r>
              <a:rPr lang="en-US" altLang="ko-KR" sz="2400" dirty="0"/>
              <a:t>Several contributions have been submitted to tackle the dependency issue on the primary 20 MHz channel</a:t>
            </a:r>
          </a:p>
          <a:p>
            <a:pPr lvl="1"/>
            <a:r>
              <a:rPr lang="en-US" altLang="ko-KR" sz="2175" dirty="0"/>
              <a:t>These contributions propose mechanisms that allow the backoff process to continue on the auxiliary primary 20 MHz channel (A20) when the primary 20 MHz channel (P20) is busy</a:t>
            </a:r>
            <a:endParaRPr lang="en-US" altLang="ko-KR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C25D84-24C0-4CBA-A2FB-96C0E17D47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3</a:t>
            </a:fld>
            <a:endParaRPr lang="en-GB" sz="900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F506BD42-7F72-4565-B06E-F944F00CD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eaLnBrk="0" latinLnBrk="0" hangingPunct="0"/>
            <a:r>
              <a:rPr lang="en-US" altLang="ko-KR" kern="0" dirty="0"/>
              <a:t>September 2023</a:t>
            </a:r>
            <a:endParaRPr lang="en-GB" altLang="ko-KR" kern="0" dirty="0"/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F1E51C18-2F41-48F4-8AB2-572F06312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  <p:grpSp>
        <p:nvGrpSpPr>
          <p:cNvPr id="6" name="그룹 5">
            <a:extLst>
              <a:ext uri="{FF2B5EF4-FFF2-40B4-BE49-F238E27FC236}">
                <a16:creationId xmlns:a16="http://schemas.microsoft.com/office/drawing/2014/main" id="{E8C09615-85C9-A6A7-D5CA-A9E98A2DC33A}"/>
              </a:ext>
            </a:extLst>
          </p:cNvPr>
          <p:cNvGrpSpPr/>
          <p:nvPr/>
        </p:nvGrpSpPr>
        <p:grpSpPr>
          <a:xfrm>
            <a:off x="1388854" y="5817388"/>
            <a:ext cx="529122" cy="183333"/>
            <a:chOff x="1381953" y="4414911"/>
            <a:chExt cx="433897" cy="203504"/>
          </a:xfrm>
        </p:grpSpPr>
        <p:sp>
          <p:nvSpPr>
            <p:cNvPr id="7" name="평행 사변형 6">
              <a:extLst>
                <a:ext uri="{FF2B5EF4-FFF2-40B4-BE49-F238E27FC236}">
                  <a16:creationId xmlns:a16="http://schemas.microsoft.com/office/drawing/2014/main" id="{BA132A24-7F15-C148-7A78-F68A3BB9C054}"/>
                </a:ext>
              </a:extLst>
            </p:cNvPr>
            <p:cNvSpPr/>
            <p:nvPr/>
          </p:nvSpPr>
          <p:spPr>
            <a:xfrm>
              <a:off x="1381953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dirty="0">
                  <a:solidFill>
                    <a:schemeClr val="tx1"/>
                  </a:solidFill>
                </a:rPr>
                <a:t>6</a:t>
              </a:r>
              <a:endParaRPr lang="ko-KR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8" name="평행 사변형 7">
              <a:extLst>
                <a:ext uri="{FF2B5EF4-FFF2-40B4-BE49-F238E27FC236}">
                  <a16:creationId xmlns:a16="http://schemas.microsoft.com/office/drawing/2014/main" id="{BEE1722E-7E99-BFF2-2AB8-7910F217D68E}"/>
                </a:ext>
              </a:extLst>
            </p:cNvPr>
            <p:cNvSpPr/>
            <p:nvPr/>
          </p:nvSpPr>
          <p:spPr>
            <a:xfrm>
              <a:off x="1484757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dirty="0">
                  <a:solidFill>
                    <a:schemeClr val="tx1"/>
                  </a:solidFill>
                </a:rPr>
                <a:t>5</a:t>
              </a:r>
              <a:endParaRPr lang="ko-KR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9" name="평행 사변형 8">
              <a:extLst>
                <a:ext uri="{FF2B5EF4-FFF2-40B4-BE49-F238E27FC236}">
                  <a16:creationId xmlns:a16="http://schemas.microsoft.com/office/drawing/2014/main" id="{E3A7C861-8FCD-79AD-C1B4-EAF58ED7C3E8}"/>
                </a:ext>
              </a:extLst>
            </p:cNvPr>
            <p:cNvSpPr/>
            <p:nvPr/>
          </p:nvSpPr>
          <p:spPr>
            <a:xfrm>
              <a:off x="1584543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dirty="0">
                  <a:solidFill>
                    <a:schemeClr val="tx1"/>
                  </a:solidFill>
                </a:rPr>
                <a:t>4</a:t>
              </a:r>
              <a:endParaRPr lang="ko-KR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0" name="평행 사변형 9">
              <a:extLst>
                <a:ext uri="{FF2B5EF4-FFF2-40B4-BE49-F238E27FC236}">
                  <a16:creationId xmlns:a16="http://schemas.microsoft.com/office/drawing/2014/main" id="{4C025A23-8843-E399-A674-1C56B9232BE2}"/>
                </a:ext>
              </a:extLst>
            </p:cNvPr>
            <p:cNvSpPr/>
            <p:nvPr/>
          </p:nvSpPr>
          <p:spPr>
            <a:xfrm>
              <a:off x="1687137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dirty="0">
                  <a:solidFill>
                    <a:schemeClr val="tx1"/>
                  </a:solidFill>
                </a:rPr>
                <a:t>3</a:t>
              </a:r>
              <a:endParaRPr lang="ko-KR" altLang="en-US" sz="16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0" name="직선 연결선 19">
            <a:extLst>
              <a:ext uri="{FF2B5EF4-FFF2-40B4-BE49-F238E27FC236}">
                <a16:creationId xmlns:a16="http://schemas.microsoft.com/office/drawing/2014/main" id="{93200C03-CC7F-E7E2-E62D-877126B43415}"/>
              </a:ext>
            </a:extLst>
          </p:cNvPr>
          <p:cNvCxnSpPr>
            <a:cxnSpLocks/>
          </p:cNvCxnSpPr>
          <p:nvPr/>
        </p:nvCxnSpPr>
        <p:spPr>
          <a:xfrm>
            <a:off x="475380" y="6016009"/>
            <a:ext cx="8280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4AEDA168-5C25-E7FC-1520-1CEF57AED580}"/>
              </a:ext>
            </a:extLst>
          </p:cNvPr>
          <p:cNvSpPr/>
          <p:nvPr/>
        </p:nvSpPr>
        <p:spPr>
          <a:xfrm>
            <a:off x="1935847" y="5108624"/>
            <a:ext cx="3196933" cy="9049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OBSS TXOP</a:t>
            </a: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(Primary 20MHz is occupied)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cxnSp>
        <p:nvCxnSpPr>
          <p:cNvPr id="38" name="직선 연결선 37">
            <a:extLst>
              <a:ext uri="{FF2B5EF4-FFF2-40B4-BE49-F238E27FC236}">
                <a16:creationId xmlns:a16="http://schemas.microsoft.com/office/drawing/2014/main" id="{B782EB3F-73F1-CB03-29D6-77B2D4BF8C04}"/>
              </a:ext>
            </a:extLst>
          </p:cNvPr>
          <p:cNvCxnSpPr>
            <a:cxnSpLocks/>
          </p:cNvCxnSpPr>
          <p:nvPr/>
        </p:nvCxnSpPr>
        <p:spPr>
          <a:xfrm>
            <a:off x="472757" y="5108624"/>
            <a:ext cx="8280000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0C2721E1-BE44-9144-7A49-D68273052C91}"/>
              </a:ext>
            </a:extLst>
          </p:cNvPr>
          <p:cNvSpPr/>
          <p:nvPr/>
        </p:nvSpPr>
        <p:spPr>
          <a:xfrm>
            <a:off x="2505391" y="4195423"/>
            <a:ext cx="2480635" cy="90498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Frame exchanges on the secondary channels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3CB131A-FE89-171F-79BD-115C910E6D8E}"/>
              </a:ext>
            </a:extLst>
          </p:cNvPr>
          <p:cNvSpPr txBox="1"/>
          <p:nvPr/>
        </p:nvSpPr>
        <p:spPr>
          <a:xfrm>
            <a:off x="764044" y="4825407"/>
            <a:ext cx="15264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/>
              <a:t>A20</a:t>
            </a:r>
          </a:p>
        </p:txBody>
      </p:sp>
      <p:grpSp>
        <p:nvGrpSpPr>
          <p:cNvPr id="46" name="그룹 45">
            <a:extLst>
              <a:ext uri="{FF2B5EF4-FFF2-40B4-BE49-F238E27FC236}">
                <a16:creationId xmlns:a16="http://schemas.microsoft.com/office/drawing/2014/main" id="{7ED8CE4D-2624-0433-90B5-07FA0B640FB3}"/>
              </a:ext>
            </a:extLst>
          </p:cNvPr>
          <p:cNvGrpSpPr/>
          <p:nvPr/>
        </p:nvGrpSpPr>
        <p:grpSpPr>
          <a:xfrm>
            <a:off x="2093522" y="4925285"/>
            <a:ext cx="404012" cy="183394"/>
            <a:chOff x="1381953" y="4414911"/>
            <a:chExt cx="331303" cy="203571"/>
          </a:xfrm>
        </p:grpSpPr>
        <p:sp>
          <p:nvSpPr>
            <p:cNvPr id="47" name="평행 사변형 46">
              <a:extLst>
                <a:ext uri="{FF2B5EF4-FFF2-40B4-BE49-F238E27FC236}">
                  <a16:creationId xmlns:a16="http://schemas.microsoft.com/office/drawing/2014/main" id="{EE4132D1-86F1-A8CB-D8C1-8B80B9186ECF}"/>
                </a:ext>
              </a:extLst>
            </p:cNvPr>
            <p:cNvSpPr/>
            <p:nvPr/>
          </p:nvSpPr>
          <p:spPr>
            <a:xfrm>
              <a:off x="1381953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dirty="0">
                  <a:solidFill>
                    <a:schemeClr val="tx1"/>
                  </a:solidFill>
                </a:rPr>
                <a:t>2</a:t>
              </a:r>
              <a:endParaRPr lang="ko-KR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8" name="평행 사변형 47">
              <a:extLst>
                <a:ext uri="{FF2B5EF4-FFF2-40B4-BE49-F238E27FC236}">
                  <a16:creationId xmlns:a16="http://schemas.microsoft.com/office/drawing/2014/main" id="{BF5B4E64-2894-E357-16C8-B63DB15AC08A}"/>
                </a:ext>
              </a:extLst>
            </p:cNvPr>
            <p:cNvSpPr/>
            <p:nvPr/>
          </p:nvSpPr>
          <p:spPr>
            <a:xfrm>
              <a:off x="1484757" y="4414978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dirty="0">
                  <a:solidFill>
                    <a:schemeClr val="tx1"/>
                  </a:solidFill>
                </a:rPr>
                <a:t>1</a:t>
              </a:r>
              <a:endParaRPr lang="ko-KR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9" name="평행 사변형 48">
              <a:extLst>
                <a:ext uri="{FF2B5EF4-FFF2-40B4-BE49-F238E27FC236}">
                  <a16:creationId xmlns:a16="http://schemas.microsoft.com/office/drawing/2014/main" id="{B0417507-B819-78FC-1F1F-E922E4A4B4AB}"/>
                </a:ext>
              </a:extLst>
            </p:cNvPr>
            <p:cNvSpPr/>
            <p:nvPr/>
          </p:nvSpPr>
          <p:spPr>
            <a:xfrm>
              <a:off x="1584543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dirty="0">
                  <a:solidFill>
                    <a:schemeClr val="tx1"/>
                  </a:solidFill>
                </a:rPr>
                <a:t>0</a:t>
              </a:r>
              <a:endParaRPr lang="ko-KR" alt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51" name="직사각형 50">
            <a:extLst>
              <a:ext uri="{FF2B5EF4-FFF2-40B4-BE49-F238E27FC236}">
                <a16:creationId xmlns:a16="http://schemas.microsoft.com/office/drawing/2014/main" id="{1537F302-3364-1B95-A229-6FC08F7FF1D8}"/>
              </a:ext>
            </a:extLst>
          </p:cNvPr>
          <p:cNvSpPr/>
          <p:nvPr/>
        </p:nvSpPr>
        <p:spPr>
          <a:xfrm>
            <a:off x="5990468" y="4186714"/>
            <a:ext cx="2315893" cy="182689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Frame exchanges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grpSp>
        <p:nvGrpSpPr>
          <p:cNvPr id="53" name="그룹 52">
            <a:extLst>
              <a:ext uri="{FF2B5EF4-FFF2-40B4-BE49-F238E27FC236}">
                <a16:creationId xmlns:a16="http://schemas.microsoft.com/office/drawing/2014/main" id="{8778C44C-C7CB-4A5C-5A48-6888E34582E8}"/>
              </a:ext>
            </a:extLst>
          </p:cNvPr>
          <p:cNvGrpSpPr/>
          <p:nvPr/>
        </p:nvGrpSpPr>
        <p:grpSpPr>
          <a:xfrm>
            <a:off x="5580898" y="5823818"/>
            <a:ext cx="404012" cy="183333"/>
            <a:chOff x="1381953" y="4414911"/>
            <a:chExt cx="331303" cy="203504"/>
          </a:xfrm>
        </p:grpSpPr>
        <p:sp>
          <p:nvSpPr>
            <p:cNvPr id="54" name="평행 사변형 53">
              <a:extLst>
                <a:ext uri="{FF2B5EF4-FFF2-40B4-BE49-F238E27FC236}">
                  <a16:creationId xmlns:a16="http://schemas.microsoft.com/office/drawing/2014/main" id="{E51183FD-52E5-CD7D-8163-3CC8C8497369}"/>
                </a:ext>
              </a:extLst>
            </p:cNvPr>
            <p:cNvSpPr/>
            <p:nvPr/>
          </p:nvSpPr>
          <p:spPr>
            <a:xfrm>
              <a:off x="1381953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dirty="0">
                  <a:solidFill>
                    <a:schemeClr val="tx1"/>
                  </a:solidFill>
                </a:rPr>
                <a:t>2</a:t>
              </a:r>
              <a:endParaRPr lang="ko-KR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5" name="평행 사변형 54">
              <a:extLst>
                <a:ext uri="{FF2B5EF4-FFF2-40B4-BE49-F238E27FC236}">
                  <a16:creationId xmlns:a16="http://schemas.microsoft.com/office/drawing/2014/main" id="{06BFCF70-FB1D-EDD5-9010-9911348E747D}"/>
                </a:ext>
              </a:extLst>
            </p:cNvPr>
            <p:cNvSpPr/>
            <p:nvPr/>
          </p:nvSpPr>
          <p:spPr>
            <a:xfrm>
              <a:off x="1484757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dirty="0">
                  <a:solidFill>
                    <a:schemeClr val="tx1"/>
                  </a:solidFill>
                </a:rPr>
                <a:t>1</a:t>
              </a:r>
              <a:endParaRPr lang="ko-KR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6" name="평행 사변형 55">
              <a:extLst>
                <a:ext uri="{FF2B5EF4-FFF2-40B4-BE49-F238E27FC236}">
                  <a16:creationId xmlns:a16="http://schemas.microsoft.com/office/drawing/2014/main" id="{482AA21F-1CC4-6BEE-C206-798B2504C8A2}"/>
                </a:ext>
              </a:extLst>
            </p:cNvPr>
            <p:cNvSpPr/>
            <p:nvPr/>
          </p:nvSpPr>
          <p:spPr>
            <a:xfrm>
              <a:off x="1584543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dirty="0">
                  <a:solidFill>
                    <a:schemeClr val="tx1"/>
                  </a:solidFill>
                </a:rPr>
                <a:t>0</a:t>
              </a:r>
              <a:endParaRPr lang="ko-KR" altLang="en-US" sz="16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59" name="직선 연결선 58">
            <a:extLst>
              <a:ext uri="{FF2B5EF4-FFF2-40B4-BE49-F238E27FC236}">
                <a16:creationId xmlns:a16="http://schemas.microsoft.com/office/drawing/2014/main" id="{4F79F1FA-26D2-AD83-3F02-6461F089D5D1}"/>
              </a:ext>
            </a:extLst>
          </p:cNvPr>
          <p:cNvCxnSpPr>
            <a:cxnSpLocks/>
          </p:cNvCxnSpPr>
          <p:nvPr/>
        </p:nvCxnSpPr>
        <p:spPr>
          <a:xfrm>
            <a:off x="1935844" y="4135914"/>
            <a:ext cx="0" cy="2153126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DE655863-D227-F70D-7813-C2EC0E032869}"/>
              </a:ext>
            </a:extLst>
          </p:cNvPr>
          <p:cNvSpPr txBox="1"/>
          <p:nvPr/>
        </p:nvSpPr>
        <p:spPr>
          <a:xfrm>
            <a:off x="586962" y="5740120"/>
            <a:ext cx="9478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/>
              <a:t>P20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69452C5-27FA-E62D-999D-E7B05092862D}"/>
              </a:ext>
            </a:extLst>
          </p:cNvPr>
          <p:cNvSpPr txBox="1"/>
          <p:nvPr/>
        </p:nvSpPr>
        <p:spPr>
          <a:xfrm>
            <a:off x="1436343" y="3643099"/>
            <a:ext cx="17179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/>
              <a:t>BO on APCH</a:t>
            </a:r>
          </a:p>
          <a:p>
            <a:pPr algn="ctr"/>
            <a:r>
              <a:rPr lang="en-US" altLang="ko-KR" sz="1400" b="1" dirty="0"/>
              <a:t>(due to BUSY PCH)</a:t>
            </a:r>
          </a:p>
        </p:txBody>
      </p:sp>
      <p:cxnSp>
        <p:nvCxnSpPr>
          <p:cNvPr id="64" name="직선 연결선 63">
            <a:extLst>
              <a:ext uri="{FF2B5EF4-FFF2-40B4-BE49-F238E27FC236}">
                <a16:creationId xmlns:a16="http://schemas.microsoft.com/office/drawing/2014/main" id="{526F9161-D8E8-5F06-E49F-7D89C1EA9F4B}"/>
              </a:ext>
            </a:extLst>
          </p:cNvPr>
          <p:cNvCxnSpPr>
            <a:cxnSpLocks/>
          </p:cNvCxnSpPr>
          <p:nvPr/>
        </p:nvCxnSpPr>
        <p:spPr>
          <a:xfrm>
            <a:off x="2505391" y="4103203"/>
            <a:ext cx="0" cy="1251964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0532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855B7-DEAF-40B5-A696-307212A6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5" y="609872"/>
            <a:ext cx="7770813" cy="798910"/>
          </a:xfrm>
        </p:spPr>
        <p:txBody>
          <a:bodyPr/>
          <a:lstStyle/>
          <a:p>
            <a:r>
              <a:rPr lang="en-US" altLang="ko-KR" sz="2800" dirty="0"/>
              <a:t>Regulation issues</a:t>
            </a:r>
            <a:endParaRPr lang="ko-KR" altLang="en-US" sz="2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769B44B-4D36-4629-8530-76E612A4A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21" y="1408782"/>
            <a:ext cx="7879391" cy="4931058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sz="2400" dirty="0">
                <a:latin typeface="Times New Roman"/>
                <a:ea typeface="MS Gothic"/>
              </a:rPr>
              <a:t>According to the ETSI regulation, changing the backoff channel is permitted only once per second in multi-channel operation</a:t>
            </a:r>
          </a:p>
          <a:p>
            <a:pPr lvl="1"/>
            <a:r>
              <a:rPr lang="en-US" altLang="ko-KR" sz="2100" dirty="0">
                <a:solidFill>
                  <a:schemeClr val="tx1"/>
                </a:solidFill>
              </a:rPr>
              <a:t> If a STA continues its backoff procedure on A20 while P20 is busy, it must perform the backoff procedure on A20 for at least 1 second</a:t>
            </a:r>
          </a:p>
          <a:p>
            <a:pPr marL="0" indent="0">
              <a:buNone/>
            </a:pPr>
            <a:endParaRPr lang="en-US" altLang="ko-KR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altLang="ko-KR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altLang="ko-KR" sz="1600" dirty="0">
                <a:solidFill>
                  <a:schemeClr val="tx1"/>
                </a:solidFill>
              </a:rPr>
              <a:t>Short summary of the ETSI regulation (4.2.7.3.2.3 Multi-channel operation) [8]</a:t>
            </a:r>
          </a:p>
          <a:p>
            <a:pPr lvl="1"/>
            <a:r>
              <a:rPr lang="en-US" altLang="ko-KR" sz="1600" dirty="0">
                <a:solidFill>
                  <a:schemeClr val="tx1"/>
                </a:solidFill>
              </a:rPr>
              <a:t>Option 1 (Per-20 MHz independent CCA)</a:t>
            </a:r>
          </a:p>
          <a:p>
            <a:pPr lvl="2"/>
            <a:r>
              <a:rPr lang="en-US" altLang="ko-KR" sz="1400" dirty="0">
                <a:solidFill>
                  <a:schemeClr val="tx1"/>
                </a:solidFill>
              </a:rPr>
              <a:t>Device may use any combination/grouping of channels, if it satisfies the channel access requirements for an initiating device on each such operating channel</a:t>
            </a:r>
          </a:p>
          <a:p>
            <a:pPr lvl="1"/>
            <a:r>
              <a:rPr lang="en-US" altLang="ko-KR" sz="1600" b="1" dirty="0">
                <a:solidFill>
                  <a:schemeClr val="tx1"/>
                </a:solidFill>
              </a:rPr>
              <a:t>Option 2 (Wideband channel access of Wi-Fi)</a:t>
            </a:r>
          </a:p>
          <a:p>
            <a:pPr lvl="2"/>
            <a:r>
              <a:rPr lang="en-US" altLang="ko-KR" sz="1400" dirty="0">
                <a:solidFill>
                  <a:schemeClr val="tx1"/>
                </a:solidFill>
              </a:rPr>
              <a:t>Device that uses a combination/grouping of adjacent 20 MHz channels that is a subset of the 40/80/160 MHz channels may transmit on any of the 20 MHz channels, if:</a:t>
            </a:r>
          </a:p>
          <a:p>
            <a:pPr lvl="3"/>
            <a:r>
              <a:rPr lang="en-US" altLang="ko-KR" sz="1200" dirty="0">
                <a:solidFill>
                  <a:schemeClr val="tx1"/>
                </a:solidFill>
              </a:rPr>
              <a:t>The device has gained the right to </a:t>
            </a:r>
            <a:r>
              <a:rPr lang="en-US" altLang="ko-KR" sz="1200" dirty="0">
                <a:solidFill>
                  <a:schemeClr val="tx1"/>
                </a:solidFill>
                <a:highlight>
                  <a:srgbClr val="FFFF00"/>
                </a:highlight>
              </a:rPr>
              <a:t>the </a:t>
            </a:r>
            <a:r>
              <a:rPr lang="en-US" altLang="ko-KR" sz="1200" b="1" dirty="0">
                <a:solidFill>
                  <a:schemeClr val="tx1"/>
                </a:solidFill>
                <a:highlight>
                  <a:srgbClr val="FFFF00"/>
                </a:highlight>
              </a:rPr>
              <a:t>primary operating channel </a:t>
            </a:r>
            <a:r>
              <a:rPr lang="en-US" altLang="ko-KR" sz="1200" dirty="0">
                <a:solidFill>
                  <a:schemeClr val="tx1"/>
                </a:solidFill>
              </a:rPr>
              <a:t>as defined in 4.2.7.3.2.6 and</a:t>
            </a:r>
          </a:p>
          <a:p>
            <a:pPr lvl="3"/>
            <a:r>
              <a:rPr lang="en-US" altLang="ko-KR" sz="1200" dirty="0">
                <a:solidFill>
                  <a:schemeClr val="tx1"/>
                </a:solidFill>
              </a:rPr>
              <a:t>The device performs CCA of at least 23 us immediately before the intended transmission on each of the other operating channel</a:t>
            </a:r>
          </a:p>
          <a:p>
            <a:pPr lvl="2"/>
            <a:r>
              <a:rPr lang="en-US" altLang="ko-KR" sz="1400" b="1" dirty="0">
                <a:solidFill>
                  <a:schemeClr val="tx1"/>
                </a:solidFill>
              </a:rPr>
              <a:t>The choice of the primary operating channel</a:t>
            </a:r>
          </a:p>
          <a:p>
            <a:pPr lvl="3"/>
            <a:r>
              <a:rPr lang="en-US" altLang="ko-KR" sz="1200" dirty="0">
                <a:solidFill>
                  <a:schemeClr val="tx1"/>
                </a:solidFill>
              </a:rPr>
              <a:t>Option A: Chosen randomly whenever the CW corresponding to a completed transmission on the current primary operating channel is set to its minimum value</a:t>
            </a:r>
          </a:p>
          <a:p>
            <a:pPr lvl="3"/>
            <a:r>
              <a:rPr lang="en-US" altLang="ko-KR" sz="1300" b="1" dirty="0">
                <a:solidFill>
                  <a:schemeClr val="tx1"/>
                </a:solidFill>
              </a:rPr>
              <a:t>Option B: Arbitrarily determined and </a:t>
            </a:r>
            <a:r>
              <a:rPr lang="en-US" altLang="ko-KR" sz="1300" b="1" dirty="0">
                <a:solidFill>
                  <a:schemeClr val="tx1"/>
                </a:solidFill>
                <a:highlight>
                  <a:srgbClr val="FFFF00"/>
                </a:highlight>
              </a:rPr>
              <a:t>not changed more than once per second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C25D84-24C0-4CBA-A2FB-96C0E17D47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4</a:t>
            </a:fld>
            <a:endParaRPr lang="en-GB" sz="900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F506BD42-7F72-4565-B06E-F944F00CD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eaLnBrk="0" latinLnBrk="0" hangingPunct="0"/>
            <a:r>
              <a:rPr lang="en-US" altLang="ko-KR" kern="0" dirty="0"/>
              <a:t>September 2023</a:t>
            </a:r>
            <a:endParaRPr lang="en-GB" altLang="ko-KR" kern="0" dirty="0"/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F1E51C18-2F41-48F4-8AB2-572F06312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560820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855B7-DEAF-40B5-A696-307212A6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264" y="609872"/>
            <a:ext cx="8547894" cy="798910"/>
          </a:xfrm>
        </p:spPr>
        <p:txBody>
          <a:bodyPr/>
          <a:lstStyle/>
          <a:p>
            <a:r>
              <a:rPr lang="en-US" altLang="ko-KR" sz="2800" dirty="0"/>
              <a:t>Example of regulatory-compliant </a:t>
            </a:r>
            <a:br>
              <a:rPr lang="en-US" altLang="ko-KR" sz="2800" dirty="0"/>
            </a:br>
            <a:r>
              <a:rPr lang="en-US" altLang="ko-KR" sz="2800" dirty="0"/>
              <a:t>non-primary channel access</a:t>
            </a:r>
            <a:endParaRPr lang="ko-KR" altLang="en-US" sz="2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769B44B-4D36-4629-8530-76E612A4A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21" y="1540074"/>
            <a:ext cx="8077365" cy="4931058"/>
          </a:xfrm>
          <a:noFill/>
        </p:spPr>
        <p:txBody>
          <a:bodyPr>
            <a:normAutofit/>
          </a:bodyPr>
          <a:lstStyle/>
          <a:p>
            <a:r>
              <a:rPr lang="en-US" altLang="ko-KR" sz="2400" dirty="0">
                <a:latin typeface="Times New Roman"/>
                <a:ea typeface="MS Gothic"/>
              </a:rPr>
              <a:t>Once a STA accesses the channel through A20, it must adhere to the following rules for at least 1 second:</a:t>
            </a:r>
          </a:p>
          <a:p>
            <a:pPr lvl="1"/>
            <a:r>
              <a:rPr lang="en-US" altLang="ko-KR" sz="2000" dirty="0">
                <a:latin typeface="Times New Roman"/>
                <a:ea typeface="MS Gothic"/>
              </a:rPr>
              <a:t>Access the channel through A20</a:t>
            </a:r>
          </a:p>
          <a:p>
            <a:pPr lvl="1"/>
            <a:r>
              <a:rPr lang="en-US" altLang="ko-KR" sz="2000" dirty="0">
                <a:latin typeface="Times New Roman"/>
                <a:ea typeface="MS Gothic"/>
              </a:rPr>
              <a:t>An AP MLD may indicate channel information used for backoff through the other APs when an AP performs channel access through A20</a:t>
            </a:r>
          </a:p>
          <a:p>
            <a:pPr lvl="2"/>
            <a:r>
              <a:rPr lang="en-US" altLang="ko-KR" sz="1600" dirty="0">
                <a:latin typeface="Times New Roman"/>
                <a:ea typeface="MS Gothic"/>
              </a:rPr>
              <a:t>A STA that has obtained backoff channel information of its associated AP can change its CCA channel accordingly</a:t>
            </a:r>
          </a:p>
          <a:p>
            <a:pPr lvl="1"/>
            <a:endParaRPr lang="en-US" altLang="ko-KR" sz="875" dirty="0">
              <a:latin typeface="Times New Roman"/>
              <a:ea typeface="MS Gothic"/>
            </a:endParaRPr>
          </a:p>
          <a:p>
            <a:pPr lvl="1"/>
            <a:endParaRPr lang="en-US" altLang="ko-KR" dirty="0">
              <a:latin typeface="Times New Roman"/>
              <a:ea typeface="MS Gothic"/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C25D84-24C0-4CBA-A2FB-96C0E17D47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5</a:t>
            </a:fld>
            <a:endParaRPr lang="en-GB" sz="900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F506BD42-7F72-4565-B06E-F944F00CD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eaLnBrk="0" latinLnBrk="0" hangingPunct="0"/>
            <a:r>
              <a:rPr lang="en-US" altLang="ko-KR" kern="0" dirty="0"/>
              <a:t>September 2023</a:t>
            </a:r>
            <a:endParaRPr lang="en-GB" altLang="ko-KR" kern="0" dirty="0"/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F1E51C18-2F41-48F4-8AB2-572F06312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1E48F508-E9D1-6CBF-DA5F-4F4C3851A7FC}"/>
              </a:ext>
            </a:extLst>
          </p:cNvPr>
          <p:cNvCxnSpPr>
            <a:cxnSpLocks/>
          </p:cNvCxnSpPr>
          <p:nvPr/>
        </p:nvCxnSpPr>
        <p:spPr>
          <a:xfrm>
            <a:off x="1176769" y="6290666"/>
            <a:ext cx="745139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224DD4E3-10A1-6A2E-3AF8-F7662578A846}"/>
              </a:ext>
            </a:extLst>
          </p:cNvPr>
          <p:cNvCxnSpPr>
            <a:cxnSpLocks/>
          </p:cNvCxnSpPr>
          <p:nvPr/>
        </p:nvCxnSpPr>
        <p:spPr>
          <a:xfrm>
            <a:off x="1176769" y="5383281"/>
            <a:ext cx="7597518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14">
            <a:extLst>
              <a:ext uri="{FF2B5EF4-FFF2-40B4-BE49-F238E27FC236}">
                <a16:creationId xmlns:a16="http://schemas.microsoft.com/office/drawing/2014/main" id="{C063F185-36BD-F09E-AE44-23A292974556}"/>
              </a:ext>
            </a:extLst>
          </p:cNvPr>
          <p:cNvCxnSpPr>
            <a:cxnSpLocks/>
          </p:cNvCxnSpPr>
          <p:nvPr/>
        </p:nvCxnSpPr>
        <p:spPr>
          <a:xfrm flipV="1">
            <a:off x="1176769" y="4461371"/>
            <a:ext cx="0" cy="1817676"/>
          </a:xfrm>
          <a:prstGeom prst="line">
            <a:avLst/>
          </a:prstGeom>
          <a:ln>
            <a:solidFill>
              <a:schemeClr val="tx2"/>
            </a:solidFill>
            <a:tailEnd type="triangle" w="med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평행 사변형 5">
            <a:extLst>
              <a:ext uri="{FF2B5EF4-FFF2-40B4-BE49-F238E27FC236}">
                <a16:creationId xmlns:a16="http://schemas.microsoft.com/office/drawing/2014/main" id="{11772F23-9873-5829-DB61-ADA9323AEAC6}"/>
              </a:ext>
            </a:extLst>
          </p:cNvPr>
          <p:cNvSpPr/>
          <p:nvPr/>
        </p:nvSpPr>
        <p:spPr>
          <a:xfrm>
            <a:off x="1639392" y="6099334"/>
            <a:ext cx="171268" cy="183333"/>
          </a:xfrm>
          <a:prstGeom prst="parallelogram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06F77536-1880-77DF-6F33-5CA1E4D1DE31}"/>
              </a:ext>
            </a:extLst>
          </p:cNvPr>
          <p:cNvSpPr/>
          <p:nvPr/>
        </p:nvSpPr>
        <p:spPr>
          <a:xfrm>
            <a:off x="1812393" y="5383281"/>
            <a:ext cx="996631" cy="9049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OBSS TXOP</a:t>
            </a:r>
          </a:p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(P80 is occupied)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75F2F26F-8B29-8D41-89FF-9213574544AA}"/>
              </a:ext>
            </a:extLst>
          </p:cNvPr>
          <p:cNvSpPr/>
          <p:nvPr/>
        </p:nvSpPr>
        <p:spPr>
          <a:xfrm>
            <a:off x="2016258" y="4470080"/>
            <a:ext cx="773328" cy="90498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Frame exchanges on S80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CAED6450-8AF8-0CDA-CC05-658E146D8776}"/>
              </a:ext>
            </a:extLst>
          </p:cNvPr>
          <p:cNvSpPr/>
          <p:nvPr/>
        </p:nvSpPr>
        <p:spPr>
          <a:xfrm>
            <a:off x="3076404" y="4461371"/>
            <a:ext cx="721970" cy="182689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Frame exchanges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cxnSp>
        <p:nvCxnSpPr>
          <p:cNvPr id="31" name="직선 연결선 30">
            <a:extLst>
              <a:ext uri="{FF2B5EF4-FFF2-40B4-BE49-F238E27FC236}">
                <a16:creationId xmlns:a16="http://schemas.microsoft.com/office/drawing/2014/main" id="{90170582-B2C2-57DF-160F-2A6B6F424895}"/>
              </a:ext>
            </a:extLst>
          </p:cNvPr>
          <p:cNvCxnSpPr>
            <a:cxnSpLocks/>
          </p:cNvCxnSpPr>
          <p:nvPr/>
        </p:nvCxnSpPr>
        <p:spPr>
          <a:xfrm>
            <a:off x="2016258" y="4377860"/>
            <a:ext cx="0" cy="1251964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평행 사변형 33">
            <a:extLst>
              <a:ext uri="{FF2B5EF4-FFF2-40B4-BE49-F238E27FC236}">
                <a16:creationId xmlns:a16="http://schemas.microsoft.com/office/drawing/2014/main" id="{135C76AE-4A19-99EE-915F-48664346FAEE}"/>
              </a:ext>
            </a:extLst>
          </p:cNvPr>
          <p:cNvSpPr/>
          <p:nvPr/>
        </p:nvSpPr>
        <p:spPr>
          <a:xfrm>
            <a:off x="1848745" y="5205875"/>
            <a:ext cx="171268" cy="183333"/>
          </a:xfrm>
          <a:prstGeom prst="parallelogram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35" name="평행 사변형 34">
            <a:extLst>
              <a:ext uri="{FF2B5EF4-FFF2-40B4-BE49-F238E27FC236}">
                <a16:creationId xmlns:a16="http://schemas.microsoft.com/office/drawing/2014/main" id="{E0137C13-5460-584D-7A95-9F5C6119801E}"/>
              </a:ext>
            </a:extLst>
          </p:cNvPr>
          <p:cNvSpPr/>
          <p:nvPr/>
        </p:nvSpPr>
        <p:spPr>
          <a:xfrm>
            <a:off x="2901333" y="5190075"/>
            <a:ext cx="171268" cy="183333"/>
          </a:xfrm>
          <a:prstGeom prst="parallelogram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36" name="평행 사변형 35">
            <a:extLst>
              <a:ext uri="{FF2B5EF4-FFF2-40B4-BE49-F238E27FC236}">
                <a16:creationId xmlns:a16="http://schemas.microsoft.com/office/drawing/2014/main" id="{A000F7C4-B706-AB6E-5ED6-F64DE191B3E1}"/>
              </a:ext>
            </a:extLst>
          </p:cNvPr>
          <p:cNvSpPr/>
          <p:nvPr/>
        </p:nvSpPr>
        <p:spPr>
          <a:xfrm>
            <a:off x="3999560" y="5186334"/>
            <a:ext cx="171268" cy="183333"/>
          </a:xfrm>
          <a:prstGeom prst="parallelogram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37" name="직사각형 36">
            <a:extLst>
              <a:ext uri="{FF2B5EF4-FFF2-40B4-BE49-F238E27FC236}">
                <a16:creationId xmlns:a16="http://schemas.microsoft.com/office/drawing/2014/main" id="{7F244EB9-4ECF-973F-43E9-835FABB4FB33}"/>
              </a:ext>
            </a:extLst>
          </p:cNvPr>
          <p:cNvSpPr/>
          <p:nvPr/>
        </p:nvSpPr>
        <p:spPr>
          <a:xfrm>
            <a:off x="4179669" y="4469835"/>
            <a:ext cx="1049965" cy="90498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Frame exchanges on S80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3EDC27-F792-5918-D5FE-7633B2B3B5C5}"/>
              </a:ext>
            </a:extLst>
          </p:cNvPr>
          <p:cNvSpPr txBox="1"/>
          <p:nvPr/>
        </p:nvSpPr>
        <p:spPr>
          <a:xfrm>
            <a:off x="5266030" y="4720160"/>
            <a:ext cx="450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…</a:t>
            </a:r>
            <a:endParaRPr lang="ko-KR" altLang="en-US" dirty="0"/>
          </a:p>
        </p:txBody>
      </p:sp>
      <p:grpSp>
        <p:nvGrpSpPr>
          <p:cNvPr id="53" name="그룹 52">
            <a:extLst>
              <a:ext uri="{FF2B5EF4-FFF2-40B4-BE49-F238E27FC236}">
                <a16:creationId xmlns:a16="http://schemas.microsoft.com/office/drawing/2014/main" id="{1DEA8155-8497-339B-8CFC-8211F90A81A0}"/>
              </a:ext>
            </a:extLst>
          </p:cNvPr>
          <p:cNvGrpSpPr/>
          <p:nvPr/>
        </p:nvGrpSpPr>
        <p:grpSpPr>
          <a:xfrm>
            <a:off x="1812393" y="4221817"/>
            <a:ext cx="4754880" cy="2162093"/>
            <a:chOff x="1812393" y="4177745"/>
            <a:chExt cx="4754880" cy="2341880"/>
          </a:xfrm>
        </p:grpSpPr>
        <p:cxnSp>
          <p:nvCxnSpPr>
            <p:cNvPr id="28" name="직선 연결선 27">
              <a:extLst>
                <a:ext uri="{FF2B5EF4-FFF2-40B4-BE49-F238E27FC236}">
                  <a16:creationId xmlns:a16="http://schemas.microsoft.com/office/drawing/2014/main" id="{10DC3C0E-66BD-7281-475E-2BD6A4AADBDE}"/>
                </a:ext>
              </a:extLst>
            </p:cNvPr>
            <p:cNvCxnSpPr>
              <a:cxnSpLocks/>
            </p:cNvCxnSpPr>
            <p:nvPr/>
          </p:nvCxnSpPr>
          <p:spPr>
            <a:xfrm>
              <a:off x="1812393" y="4177745"/>
              <a:ext cx="0" cy="234188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직선 연결선 40">
              <a:extLst>
                <a:ext uri="{FF2B5EF4-FFF2-40B4-BE49-F238E27FC236}">
                  <a16:creationId xmlns:a16="http://schemas.microsoft.com/office/drawing/2014/main" id="{A2CB8A7B-24FC-00F3-A733-EBD55772469A}"/>
                </a:ext>
              </a:extLst>
            </p:cNvPr>
            <p:cNvCxnSpPr>
              <a:cxnSpLocks/>
            </p:cNvCxnSpPr>
            <p:nvPr/>
          </p:nvCxnSpPr>
          <p:spPr>
            <a:xfrm>
              <a:off x="6555527" y="4177745"/>
              <a:ext cx="11746" cy="2340184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평행 사변형 41">
            <a:extLst>
              <a:ext uri="{FF2B5EF4-FFF2-40B4-BE49-F238E27FC236}">
                <a16:creationId xmlns:a16="http://schemas.microsoft.com/office/drawing/2014/main" id="{C228FCFC-4E79-7F76-59B9-7CDF91F180C2}"/>
              </a:ext>
            </a:extLst>
          </p:cNvPr>
          <p:cNvSpPr/>
          <p:nvPr/>
        </p:nvSpPr>
        <p:spPr>
          <a:xfrm>
            <a:off x="5602089" y="5186146"/>
            <a:ext cx="171268" cy="183333"/>
          </a:xfrm>
          <a:prstGeom prst="parallelogram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43" name="직사각형 42">
            <a:extLst>
              <a:ext uri="{FF2B5EF4-FFF2-40B4-BE49-F238E27FC236}">
                <a16:creationId xmlns:a16="http://schemas.microsoft.com/office/drawing/2014/main" id="{1D8C6859-3679-46D6-B782-0FB81D9B68A6}"/>
              </a:ext>
            </a:extLst>
          </p:cNvPr>
          <p:cNvSpPr/>
          <p:nvPr/>
        </p:nvSpPr>
        <p:spPr>
          <a:xfrm>
            <a:off x="5782199" y="4461695"/>
            <a:ext cx="773328" cy="181735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Frame exchanges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44" name="직사각형 43">
            <a:extLst>
              <a:ext uri="{FF2B5EF4-FFF2-40B4-BE49-F238E27FC236}">
                <a16:creationId xmlns:a16="http://schemas.microsoft.com/office/drawing/2014/main" id="{C3B19E4D-2B80-6D0B-BFFD-B12A376D72F3}"/>
              </a:ext>
            </a:extLst>
          </p:cNvPr>
          <p:cNvSpPr/>
          <p:nvPr/>
        </p:nvSpPr>
        <p:spPr>
          <a:xfrm>
            <a:off x="6879603" y="4478299"/>
            <a:ext cx="1365236" cy="9049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OBSS TXOP</a:t>
            </a:r>
          </a:p>
        </p:txBody>
      </p:sp>
      <p:sp>
        <p:nvSpPr>
          <p:cNvPr id="45" name="직사각형 44">
            <a:extLst>
              <a:ext uri="{FF2B5EF4-FFF2-40B4-BE49-F238E27FC236}">
                <a16:creationId xmlns:a16="http://schemas.microsoft.com/office/drawing/2014/main" id="{CDA29ABF-F6FB-9128-67FD-479659AE35F7}"/>
              </a:ext>
            </a:extLst>
          </p:cNvPr>
          <p:cNvSpPr/>
          <p:nvPr/>
        </p:nvSpPr>
        <p:spPr>
          <a:xfrm>
            <a:off x="6879602" y="5383281"/>
            <a:ext cx="773328" cy="90498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Frame exchanges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46" name="평행 사변형 45">
            <a:extLst>
              <a:ext uri="{FF2B5EF4-FFF2-40B4-BE49-F238E27FC236}">
                <a16:creationId xmlns:a16="http://schemas.microsoft.com/office/drawing/2014/main" id="{80F1201A-48BD-D870-FD30-276EC13F0103}"/>
              </a:ext>
            </a:extLst>
          </p:cNvPr>
          <p:cNvSpPr/>
          <p:nvPr/>
        </p:nvSpPr>
        <p:spPr>
          <a:xfrm>
            <a:off x="6712089" y="6111125"/>
            <a:ext cx="171268" cy="183333"/>
          </a:xfrm>
          <a:prstGeom prst="parallelogram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 dirty="0">
              <a:solidFill>
                <a:schemeClr val="tx1"/>
              </a:solidFill>
            </a:endParaRPr>
          </a:p>
        </p:txBody>
      </p:sp>
      <p:cxnSp>
        <p:nvCxnSpPr>
          <p:cNvPr id="50" name="직선 화살표 연결선 49">
            <a:extLst>
              <a:ext uri="{FF2B5EF4-FFF2-40B4-BE49-F238E27FC236}">
                <a16:creationId xmlns:a16="http://schemas.microsoft.com/office/drawing/2014/main" id="{C34D581C-B893-00FB-FEDB-5332977484C7}"/>
              </a:ext>
            </a:extLst>
          </p:cNvPr>
          <p:cNvCxnSpPr/>
          <p:nvPr/>
        </p:nvCxnSpPr>
        <p:spPr bwMode="auto">
          <a:xfrm>
            <a:off x="1810660" y="4290397"/>
            <a:ext cx="474486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9D4A7426-0349-3714-7DE9-73139C850805}"/>
              </a:ext>
            </a:extLst>
          </p:cNvPr>
          <p:cNvSpPr txBox="1"/>
          <p:nvPr/>
        </p:nvSpPr>
        <p:spPr>
          <a:xfrm>
            <a:off x="3420734" y="4026470"/>
            <a:ext cx="20299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/>
              <a:t>At least 1 second long</a:t>
            </a:r>
          </a:p>
        </p:txBody>
      </p:sp>
      <p:sp>
        <p:nvSpPr>
          <p:cNvPr id="52" name="직사각형 51">
            <a:extLst>
              <a:ext uri="{FF2B5EF4-FFF2-40B4-BE49-F238E27FC236}">
                <a16:creationId xmlns:a16="http://schemas.microsoft.com/office/drawing/2014/main" id="{B1004C5D-3ED1-A7C5-56FB-566B96CDF429}"/>
              </a:ext>
            </a:extLst>
          </p:cNvPr>
          <p:cNvSpPr/>
          <p:nvPr/>
        </p:nvSpPr>
        <p:spPr>
          <a:xfrm>
            <a:off x="4003177" y="5377220"/>
            <a:ext cx="996631" cy="9049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OBSS TXOP</a:t>
            </a:r>
          </a:p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(P80 is occupied)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5FF9E1-3FBD-C94A-F977-D4B6D4069260}"/>
              </a:ext>
            </a:extLst>
          </p:cNvPr>
          <p:cNvSpPr txBox="1"/>
          <p:nvPr/>
        </p:nvSpPr>
        <p:spPr>
          <a:xfrm>
            <a:off x="108501" y="5666647"/>
            <a:ext cx="1526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/>
              <a:t>(P80)</a:t>
            </a:r>
          </a:p>
          <a:p>
            <a:pPr algn="ctr"/>
            <a:endParaRPr lang="en-US" altLang="ko-KR" sz="800" b="1" dirty="0"/>
          </a:p>
          <a:p>
            <a:pPr algn="ctr"/>
            <a:r>
              <a:rPr lang="en-US" altLang="ko-KR" sz="1400" b="1" dirty="0"/>
              <a:t>P20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D699C38-749B-88D9-23FB-0F472AAEECFC}"/>
              </a:ext>
            </a:extLst>
          </p:cNvPr>
          <p:cNvSpPr txBox="1"/>
          <p:nvPr/>
        </p:nvSpPr>
        <p:spPr>
          <a:xfrm>
            <a:off x="515679" y="4780933"/>
            <a:ext cx="712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/>
              <a:t>(S80)</a:t>
            </a:r>
          </a:p>
          <a:p>
            <a:pPr algn="ctr"/>
            <a:endParaRPr lang="en-US" altLang="ko-KR" sz="800" b="1" dirty="0"/>
          </a:p>
          <a:p>
            <a:pPr algn="ctr"/>
            <a:r>
              <a:rPr lang="en-US" altLang="ko-KR" sz="1400" b="1" dirty="0"/>
              <a:t>A20</a:t>
            </a:r>
          </a:p>
        </p:txBody>
      </p:sp>
    </p:spTree>
    <p:extLst>
      <p:ext uri="{BB962C8B-B14F-4D97-AF65-F5344CB8AC3E}">
        <p14:creationId xmlns:p14="http://schemas.microsoft.com/office/powerpoint/2010/main" val="3887166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855B7-DEAF-40B5-A696-307212A6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5" y="609872"/>
            <a:ext cx="7770813" cy="798910"/>
          </a:xfrm>
        </p:spPr>
        <p:txBody>
          <a:bodyPr/>
          <a:lstStyle/>
          <a:p>
            <a:r>
              <a:rPr lang="en-US" altLang="ko-KR" sz="2800" dirty="0"/>
              <a:t>Limitations of the previous example</a:t>
            </a:r>
            <a:endParaRPr lang="ko-KR" altLang="en-US" sz="2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769B44B-4D36-4629-8530-76E612A4A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21" y="1408782"/>
            <a:ext cx="7879391" cy="4931058"/>
          </a:xfrm>
        </p:spPr>
        <p:txBody>
          <a:bodyPr>
            <a:normAutofit/>
          </a:bodyPr>
          <a:lstStyle/>
          <a:p>
            <a:r>
              <a:rPr lang="en-US" altLang="ko-KR" sz="1800" dirty="0"/>
              <a:t>During the time AP is operating on secondary channels, </a:t>
            </a:r>
            <a:r>
              <a:rPr lang="en-US" altLang="ko-KR" sz="1800" dirty="0">
                <a:latin typeface="Times New Roman"/>
                <a:ea typeface="MS Gothic"/>
              </a:rPr>
              <a:t>Beacon Tx/Rx should be performed on A20</a:t>
            </a:r>
          </a:p>
          <a:p>
            <a:pPr lvl="1"/>
            <a:r>
              <a:rPr lang="en-US" altLang="ko-KR" sz="1600" dirty="0">
                <a:latin typeface="Times New Roman"/>
                <a:ea typeface="MS Gothic"/>
              </a:rPr>
              <a:t>APs operating on the 2.4/5 GHz band can only transmit 20 MHz Beacon frames following the baseline specification</a:t>
            </a:r>
          </a:p>
          <a:p>
            <a:pPr lvl="1"/>
            <a:r>
              <a:rPr lang="en-US" altLang="ko-KR" sz="1600" dirty="0">
                <a:latin typeface="Times New Roman"/>
                <a:ea typeface="MS Gothic"/>
              </a:rPr>
              <a:t>Therefore, legacy STAs might lose the connection</a:t>
            </a:r>
          </a:p>
          <a:p>
            <a:pPr lvl="2"/>
            <a:endParaRPr lang="en-US" altLang="ko-KR" sz="2125" dirty="0"/>
          </a:p>
          <a:p>
            <a:r>
              <a:rPr lang="en-US" altLang="ko-KR" sz="1800" dirty="0">
                <a:latin typeface="Times New Roman"/>
                <a:ea typeface="MS Gothic"/>
              </a:rPr>
              <a:t>There might be MPDU loss for non-AP STAs that realize late that the AP is operating on APCH </a:t>
            </a:r>
          </a:p>
          <a:p>
            <a:pPr lvl="1"/>
            <a:r>
              <a:rPr lang="en-US" altLang="ko-KR" sz="1600" dirty="0">
                <a:latin typeface="Times New Roman"/>
                <a:ea typeface="MS Gothic"/>
              </a:rPr>
              <a:t>If a non-AP MLD receives management frames from the AP MLD at a delayed time, it will experience a delay in following the AP's operating channel</a:t>
            </a:r>
          </a:p>
          <a:p>
            <a:pPr lvl="1"/>
            <a:r>
              <a:rPr lang="en-US" altLang="ko-KR" sz="1600" dirty="0">
                <a:latin typeface="Times New Roman"/>
                <a:ea typeface="MS Gothic"/>
              </a:rPr>
              <a:t>Furthermore, STAs that have not pass the 1 second since the last backoff channel change cannot immediately do channel access on the AP’s new primary channel</a:t>
            </a:r>
          </a:p>
          <a:p>
            <a:pPr marL="287992" lvl="1" indent="0">
              <a:buNone/>
            </a:pPr>
            <a:endParaRPr lang="en-US" altLang="ko-KR" sz="1800" dirty="0">
              <a:latin typeface="Times New Roman"/>
              <a:ea typeface="MS Gothic"/>
            </a:endParaRPr>
          </a:p>
          <a:p>
            <a:pPr marL="223838" indent="-225425"/>
            <a:r>
              <a:rPr lang="en-US" altLang="ko-KR" sz="1800" dirty="0">
                <a:latin typeface="Times New Roman"/>
                <a:ea typeface="MS Gothic"/>
              </a:rPr>
              <a:t>Performing nonprimary channel access in a way that satisfies the regulations seems to increase complexity and cause connectivity issues for both legacy and UHR STAs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C25D84-24C0-4CBA-A2FB-96C0E17D47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6</a:t>
            </a:fld>
            <a:endParaRPr lang="en-GB" sz="900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F506BD42-7F72-4565-B06E-F944F00CD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eaLnBrk="0" latinLnBrk="0" hangingPunct="0"/>
            <a:r>
              <a:rPr lang="en-US" altLang="ko-KR" kern="0" dirty="0"/>
              <a:t>September 2023</a:t>
            </a:r>
            <a:endParaRPr lang="en-GB" altLang="ko-KR" kern="0" dirty="0"/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F1E51C18-2F41-48F4-8AB2-572F06312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1315853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855B7-DEAF-40B5-A696-307212A6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264" y="609872"/>
            <a:ext cx="8547894" cy="798910"/>
          </a:xfrm>
        </p:spPr>
        <p:txBody>
          <a:bodyPr/>
          <a:lstStyle/>
          <a:p>
            <a:r>
              <a:rPr lang="en-US" altLang="ko-KR" sz="2800" dirty="0"/>
              <a:t>Proposal: Non-primary channel access using MLO</a:t>
            </a:r>
            <a:endParaRPr lang="ko-KR" altLang="en-US" sz="2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769B44B-4D36-4629-8530-76E612A4A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21" y="1408782"/>
            <a:ext cx="7879391" cy="4931058"/>
          </a:xfrm>
        </p:spPr>
        <p:txBody>
          <a:bodyPr>
            <a:normAutofit/>
          </a:bodyPr>
          <a:lstStyle/>
          <a:p>
            <a:r>
              <a:rPr lang="en-US" altLang="ko-KR" sz="2200" dirty="0"/>
              <a:t>Utilizing MLO to mitigate P20 dependency problem</a:t>
            </a:r>
          </a:p>
          <a:p>
            <a:pPr lvl="1"/>
            <a:r>
              <a:rPr lang="en-US" altLang="ko-KR" sz="2000" dirty="0"/>
              <a:t>An AP MLD and a non-AP MLD setup multiple links with the same operating channels</a:t>
            </a:r>
          </a:p>
          <a:p>
            <a:pPr lvl="2"/>
            <a:r>
              <a:rPr lang="en-US" altLang="ko-KR" dirty="0"/>
              <a:t>One AP of the multiple APs operates on the Primary Link and the other APs operate on the Auxiliary Links</a:t>
            </a:r>
          </a:p>
          <a:p>
            <a:pPr lvl="3"/>
            <a:r>
              <a:rPr lang="en-US" altLang="ko-KR" sz="1600" dirty="0"/>
              <a:t>Auxiliary Link is not a standalone link (similar to the nonprimary link of the NSTR mobile AP MLD)</a:t>
            </a:r>
          </a:p>
          <a:p>
            <a:pPr lvl="2"/>
            <a:r>
              <a:rPr lang="en-US" altLang="ko-KR" dirty="0"/>
              <a:t>Only one link is active at anytime</a:t>
            </a:r>
          </a:p>
          <a:p>
            <a:pPr lvl="3"/>
            <a:r>
              <a:rPr lang="en-US" altLang="ko-KR" sz="1600" dirty="0"/>
              <a:t>An AP MLD and its associated non-AP MLDs perform frame exchanges through the active link</a:t>
            </a:r>
          </a:p>
          <a:p>
            <a:pPr lvl="1"/>
            <a:endParaRPr lang="en-US" altLang="ko-KR" sz="11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C25D84-24C0-4CBA-A2FB-96C0E17D47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7</a:t>
            </a:fld>
            <a:endParaRPr lang="en-GB" sz="900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F506BD42-7F72-4565-B06E-F944F00CD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eaLnBrk="0" latinLnBrk="0" hangingPunct="0"/>
            <a:r>
              <a:rPr lang="en-US" altLang="ko-KR" kern="0" dirty="0"/>
              <a:t>September 2023</a:t>
            </a:r>
            <a:endParaRPr lang="en-GB" altLang="ko-KR" kern="0" dirty="0"/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F1E51C18-2F41-48F4-8AB2-572F06312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  <p:grpSp>
        <p:nvGrpSpPr>
          <p:cNvPr id="6" name="그룹 5">
            <a:extLst>
              <a:ext uri="{FF2B5EF4-FFF2-40B4-BE49-F238E27FC236}">
                <a16:creationId xmlns:a16="http://schemas.microsoft.com/office/drawing/2014/main" id="{AC5B5B0B-D82B-7D46-9ECA-A969D9BC0BD5}"/>
              </a:ext>
            </a:extLst>
          </p:cNvPr>
          <p:cNvGrpSpPr/>
          <p:nvPr/>
        </p:nvGrpSpPr>
        <p:grpSpPr>
          <a:xfrm>
            <a:off x="1265631" y="4292976"/>
            <a:ext cx="7321797" cy="2086344"/>
            <a:chOff x="1297270" y="4215471"/>
            <a:chExt cx="7612321" cy="2169134"/>
          </a:xfrm>
        </p:grpSpPr>
        <p:sp>
          <p:nvSpPr>
            <p:cNvPr id="7" name="Rectangle 14">
              <a:extLst>
                <a:ext uri="{FF2B5EF4-FFF2-40B4-BE49-F238E27FC236}">
                  <a16:creationId xmlns:a16="http://schemas.microsoft.com/office/drawing/2014/main" id="{A93DC3CC-AA86-FCFC-8BAF-7D49540AE840}"/>
                </a:ext>
              </a:extLst>
            </p:cNvPr>
            <p:cNvSpPr/>
            <p:nvPr/>
          </p:nvSpPr>
          <p:spPr bwMode="auto">
            <a:xfrm>
              <a:off x="1515491" y="5112757"/>
              <a:ext cx="645875" cy="360000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449263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en-KR" sz="2000">
                <a:solidFill>
                  <a:schemeClr val="bg1"/>
                </a:solidFill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163F09D1-564F-ADE0-1D84-63FF7E7BBD4E}"/>
                </a:ext>
              </a:extLst>
            </p:cNvPr>
            <p:cNvSpPr txBox="1"/>
            <p:nvPr/>
          </p:nvSpPr>
          <p:spPr>
            <a:xfrm>
              <a:off x="1632281" y="5169647"/>
              <a:ext cx="41229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KR" sz="900" dirty="0"/>
                <a:t>AP1</a:t>
              </a:r>
            </a:p>
          </p:txBody>
        </p:sp>
        <p:sp>
          <p:nvSpPr>
            <p:cNvPr id="10" name="Rectangle 16">
              <a:extLst>
                <a:ext uri="{FF2B5EF4-FFF2-40B4-BE49-F238E27FC236}">
                  <a16:creationId xmlns:a16="http://schemas.microsoft.com/office/drawing/2014/main" id="{50882CB6-ECCE-D654-5CBF-0A9ACB5C39A3}"/>
                </a:ext>
              </a:extLst>
            </p:cNvPr>
            <p:cNvSpPr/>
            <p:nvPr/>
          </p:nvSpPr>
          <p:spPr bwMode="auto">
            <a:xfrm>
              <a:off x="2494645" y="5112757"/>
              <a:ext cx="645875" cy="360000"/>
            </a:xfrm>
            <a:prstGeom prst="rect">
              <a:avLst/>
            </a:prstGeom>
            <a:solidFill>
              <a:srgbClr val="C2FF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449263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en-KR" sz="2000">
                <a:solidFill>
                  <a:schemeClr val="bg1"/>
                </a:solidFill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8FF38605-B94C-BD6B-6C67-60A1B904C606}"/>
                </a:ext>
              </a:extLst>
            </p:cNvPr>
            <p:cNvSpPr txBox="1"/>
            <p:nvPr/>
          </p:nvSpPr>
          <p:spPr>
            <a:xfrm>
              <a:off x="2611435" y="5169647"/>
              <a:ext cx="41229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KR" sz="900" dirty="0"/>
                <a:t>AP2</a:t>
              </a:r>
            </a:p>
          </p:txBody>
        </p:sp>
        <p:sp>
          <p:nvSpPr>
            <p:cNvPr id="21" name="Rectangle 18">
              <a:extLst>
                <a:ext uri="{FF2B5EF4-FFF2-40B4-BE49-F238E27FC236}">
                  <a16:creationId xmlns:a16="http://schemas.microsoft.com/office/drawing/2014/main" id="{C5D7396A-8562-A197-4776-759684419D0F}"/>
                </a:ext>
              </a:extLst>
            </p:cNvPr>
            <p:cNvSpPr/>
            <p:nvPr/>
          </p:nvSpPr>
          <p:spPr bwMode="auto">
            <a:xfrm>
              <a:off x="3456762" y="5112757"/>
              <a:ext cx="645875" cy="360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449263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en-KR" sz="2000">
                <a:solidFill>
                  <a:schemeClr val="bg1"/>
                </a:solidFill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E29AF49-5B34-1A59-063D-2D88C86EE8CA}"/>
                </a:ext>
              </a:extLst>
            </p:cNvPr>
            <p:cNvSpPr txBox="1"/>
            <p:nvPr/>
          </p:nvSpPr>
          <p:spPr>
            <a:xfrm>
              <a:off x="3573553" y="5169647"/>
              <a:ext cx="41229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KR" sz="900" dirty="0"/>
                <a:t>AP3</a:t>
              </a:r>
            </a:p>
          </p:txBody>
        </p:sp>
        <p:sp>
          <p:nvSpPr>
            <p:cNvPr id="25" name="Rectangle 20">
              <a:extLst>
                <a:ext uri="{FF2B5EF4-FFF2-40B4-BE49-F238E27FC236}">
                  <a16:creationId xmlns:a16="http://schemas.microsoft.com/office/drawing/2014/main" id="{3B871B5D-7395-6B5A-CF1D-66F7C33D350D}"/>
                </a:ext>
              </a:extLst>
            </p:cNvPr>
            <p:cNvSpPr/>
            <p:nvPr/>
          </p:nvSpPr>
          <p:spPr bwMode="auto">
            <a:xfrm>
              <a:off x="1297270" y="4824685"/>
              <a:ext cx="3024335" cy="87364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449263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en-KR" sz="2000">
                <a:solidFill>
                  <a:schemeClr val="bg1"/>
                </a:solidFill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DAD6C2B6-4EC1-17DC-FB68-58D9478A0BF2}"/>
                </a:ext>
              </a:extLst>
            </p:cNvPr>
            <p:cNvSpPr txBox="1"/>
            <p:nvPr/>
          </p:nvSpPr>
          <p:spPr>
            <a:xfrm>
              <a:off x="2136474" y="4488463"/>
              <a:ext cx="1362213" cy="2879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KR" sz="1200" b="1" dirty="0"/>
                <a:t>AP MLD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37EA037-A261-0238-E023-BE444D0ABECE}"/>
                </a:ext>
              </a:extLst>
            </p:cNvPr>
            <p:cNvSpPr txBox="1"/>
            <p:nvPr/>
          </p:nvSpPr>
          <p:spPr>
            <a:xfrm>
              <a:off x="1512438" y="5725417"/>
              <a:ext cx="651978" cy="3839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00" dirty="0"/>
                <a:t>Primary </a:t>
              </a:r>
            </a:p>
            <a:p>
              <a:pPr algn="ctr"/>
              <a:r>
                <a:rPr lang="en-US" sz="900" dirty="0"/>
                <a:t>AP(Link)</a:t>
              </a:r>
              <a:endParaRPr lang="en-KR" sz="900" dirty="0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B5250D8C-DEC3-32B1-8FB9-C3E6E63B9305}"/>
                </a:ext>
              </a:extLst>
            </p:cNvPr>
            <p:cNvSpPr txBox="1"/>
            <p:nvPr/>
          </p:nvSpPr>
          <p:spPr>
            <a:xfrm>
              <a:off x="2527889" y="5755219"/>
              <a:ext cx="651978" cy="3839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900" dirty="0"/>
                <a:t>Auxiliary</a:t>
              </a:r>
            </a:p>
            <a:p>
              <a:pPr algn="ctr"/>
              <a:r>
                <a:rPr lang="en-US" altLang="ko-KR" sz="900" dirty="0"/>
                <a:t>AP(Link)</a:t>
              </a:r>
              <a:endParaRPr lang="en-KR" altLang="ko-KR" sz="900" dirty="0"/>
            </a:p>
          </p:txBody>
        </p:sp>
        <p:cxnSp>
          <p:nvCxnSpPr>
            <p:cNvPr id="29" name="직선 연결선 28">
              <a:extLst>
                <a:ext uri="{FF2B5EF4-FFF2-40B4-BE49-F238E27FC236}">
                  <a16:creationId xmlns:a16="http://schemas.microsoft.com/office/drawing/2014/main" id="{8F9D1D6A-9BBD-D0E3-DFFA-5FD4D374C5F6}"/>
                </a:ext>
              </a:extLst>
            </p:cNvPr>
            <p:cNvCxnSpPr/>
            <p:nvPr/>
          </p:nvCxnSpPr>
          <p:spPr bwMode="auto">
            <a:xfrm>
              <a:off x="5486321" y="5969757"/>
              <a:ext cx="2256884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0" name="직사각형 29">
              <a:extLst>
                <a:ext uri="{FF2B5EF4-FFF2-40B4-BE49-F238E27FC236}">
                  <a16:creationId xmlns:a16="http://schemas.microsoft.com/office/drawing/2014/main" id="{993F317C-4383-0CD4-AFF7-557686FB02C2}"/>
                </a:ext>
              </a:extLst>
            </p:cNvPr>
            <p:cNvSpPr/>
            <p:nvPr/>
          </p:nvSpPr>
          <p:spPr bwMode="auto">
            <a:xfrm>
              <a:off x="6776843" y="4620643"/>
              <a:ext cx="636725" cy="135076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1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S Gothic" charset="-128"/>
                  <a:cs typeface="Arial" panose="020B0604020202020204" pitchFamily="34" charset="0"/>
                </a:rPr>
                <a:t>160 MHz</a:t>
              </a:r>
              <a:endParaRPr kumimoji="0" lang="ko-KR" altLang="en-US" sz="11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C24B5692-98C5-DD06-BA96-2794DEE33EED}"/>
                </a:ext>
              </a:extLst>
            </p:cNvPr>
            <p:cNvSpPr txBox="1"/>
            <p:nvPr/>
          </p:nvSpPr>
          <p:spPr>
            <a:xfrm>
              <a:off x="6758414" y="6032617"/>
              <a:ext cx="673582" cy="351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800" dirty="0"/>
                <a:t>Auxiliary</a:t>
              </a:r>
            </a:p>
            <a:p>
              <a:pPr algn="ctr"/>
              <a:r>
                <a:rPr lang="en-US" altLang="ko-KR" sz="800" dirty="0"/>
                <a:t>AP</a:t>
              </a:r>
              <a:endParaRPr lang="en-KR" altLang="ko-KR" sz="800" dirty="0"/>
            </a:p>
          </p:txBody>
        </p:sp>
        <p:sp>
          <p:nvSpPr>
            <p:cNvPr id="32" name="직사각형 31">
              <a:extLst>
                <a:ext uri="{FF2B5EF4-FFF2-40B4-BE49-F238E27FC236}">
                  <a16:creationId xmlns:a16="http://schemas.microsoft.com/office/drawing/2014/main" id="{ABEAF4C1-E0EE-A9F6-D66D-77A675CC90C1}"/>
                </a:ext>
              </a:extLst>
            </p:cNvPr>
            <p:cNvSpPr/>
            <p:nvPr/>
          </p:nvSpPr>
          <p:spPr bwMode="auto">
            <a:xfrm>
              <a:off x="5976320" y="4627363"/>
              <a:ext cx="640535" cy="1336511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1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S Gothic" charset="-128"/>
                  <a:cs typeface="Arial" panose="020B0604020202020204" pitchFamily="34" charset="0"/>
                </a:rPr>
                <a:t>160 MHz</a:t>
              </a:r>
              <a:endParaRPr kumimoji="0" lang="ko-KR" altLang="en-US" sz="11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6172340D-8C95-DED5-7501-7CCC5560E072}"/>
                </a:ext>
              </a:extLst>
            </p:cNvPr>
            <p:cNvSpPr txBox="1"/>
            <p:nvPr/>
          </p:nvSpPr>
          <p:spPr>
            <a:xfrm>
              <a:off x="6011831" y="6030793"/>
              <a:ext cx="590982" cy="3519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800" dirty="0"/>
                <a:t>Primary </a:t>
              </a:r>
            </a:p>
            <a:p>
              <a:pPr algn="ctr"/>
              <a:r>
                <a:rPr lang="en-US" altLang="ko-KR" sz="800" dirty="0"/>
                <a:t>AP</a:t>
              </a:r>
              <a:endParaRPr lang="en-KR" altLang="ko-KR" sz="800" dirty="0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B968C34A-D14F-5156-5D71-E9E62DCF6D3F}"/>
                </a:ext>
              </a:extLst>
            </p:cNvPr>
            <p:cNvSpPr txBox="1"/>
            <p:nvPr/>
          </p:nvSpPr>
          <p:spPr>
            <a:xfrm>
              <a:off x="7653697" y="4574021"/>
              <a:ext cx="1255894" cy="6719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/>
                <a:t>A20</a:t>
              </a:r>
            </a:p>
            <a:p>
              <a:r>
                <a:rPr lang="en-US" altLang="ko-KR" sz="1200" dirty="0"/>
                <a:t>(P20 of the auxiliary AP)</a:t>
              </a:r>
              <a:endParaRPr lang="ko-KR" altLang="en-US" sz="1200" dirty="0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362EB6EB-EEEC-A1B6-D4B0-9C9BEACFC369}"/>
                </a:ext>
              </a:extLst>
            </p:cNvPr>
            <p:cNvSpPr txBox="1"/>
            <p:nvPr/>
          </p:nvSpPr>
          <p:spPr>
            <a:xfrm>
              <a:off x="5203943" y="5698519"/>
              <a:ext cx="590982" cy="2879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/>
                <a:t>P20</a:t>
              </a:r>
              <a:endParaRPr lang="ko-KR" altLang="en-US" sz="1200" dirty="0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1055AA02-5C9D-9B49-19ED-D06CFD644B5B}"/>
                </a:ext>
              </a:extLst>
            </p:cNvPr>
            <p:cNvSpPr txBox="1"/>
            <p:nvPr/>
          </p:nvSpPr>
          <p:spPr>
            <a:xfrm>
              <a:off x="5363482" y="4215471"/>
              <a:ext cx="2608881" cy="2879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Operating channel of the APs</a:t>
              </a:r>
              <a:endParaRPr lang="en-KR" sz="1200" b="1" dirty="0"/>
            </a:p>
          </p:txBody>
        </p:sp>
        <p:cxnSp>
          <p:nvCxnSpPr>
            <p:cNvPr id="37" name="직선 화살표 연결선 36">
              <a:extLst>
                <a:ext uri="{FF2B5EF4-FFF2-40B4-BE49-F238E27FC236}">
                  <a16:creationId xmlns:a16="http://schemas.microsoft.com/office/drawing/2014/main" id="{32B06387-C2B6-9951-CF76-D05282C9BC33}"/>
                </a:ext>
              </a:extLst>
            </p:cNvPr>
            <p:cNvCxnSpPr/>
            <p:nvPr/>
          </p:nvCxnSpPr>
          <p:spPr bwMode="auto">
            <a:xfrm>
              <a:off x="5610478" y="5844973"/>
              <a:ext cx="333285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8" name="직선 화살표 연결선 37">
              <a:extLst>
                <a:ext uri="{FF2B5EF4-FFF2-40B4-BE49-F238E27FC236}">
                  <a16:creationId xmlns:a16="http://schemas.microsoft.com/office/drawing/2014/main" id="{59DDB1A8-D3AC-FFA7-57E1-42A097B0B707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7431996" y="4770869"/>
              <a:ext cx="221701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010550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855B7-DEAF-40B5-A696-307212A6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5" y="609872"/>
            <a:ext cx="7770813" cy="798910"/>
          </a:xfrm>
        </p:spPr>
        <p:txBody>
          <a:bodyPr/>
          <a:lstStyle/>
          <a:p>
            <a:r>
              <a:rPr lang="en-US" altLang="ko-KR" sz="2800" dirty="0"/>
              <a:t>Illustration of</a:t>
            </a:r>
            <a:r>
              <a:rPr lang="ko-KR" altLang="en-US" sz="2800" dirty="0"/>
              <a:t> </a:t>
            </a:r>
            <a:r>
              <a:rPr lang="en-US" altLang="ko-KR" sz="2800" dirty="0"/>
              <a:t>the</a:t>
            </a:r>
            <a:r>
              <a:rPr lang="ko-KR" altLang="en-US" sz="2800" dirty="0"/>
              <a:t> </a:t>
            </a:r>
            <a:r>
              <a:rPr lang="en-US" altLang="ko-KR" sz="2800" dirty="0"/>
              <a:t>proposed</a:t>
            </a:r>
            <a:r>
              <a:rPr lang="ko-KR" altLang="en-US" sz="2800" dirty="0"/>
              <a:t> </a:t>
            </a:r>
            <a:r>
              <a:rPr lang="en-US" altLang="ko-KR" sz="2800" dirty="0"/>
              <a:t>solution</a:t>
            </a:r>
            <a:endParaRPr lang="ko-KR" altLang="en-US" sz="28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C25D84-24C0-4CBA-A2FB-96C0E17D47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8</a:t>
            </a:fld>
            <a:endParaRPr lang="en-GB" sz="900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F506BD42-7F72-4565-B06E-F944F00CD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eaLnBrk="0" latinLnBrk="0" hangingPunct="0"/>
            <a:r>
              <a:rPr lang="en-US" altLang="ko-KR" kern="0" dirty="0"/>
              <a:t>September 2023</a:t>
            </a:r>
            <a:endParaRPr lang="en-GB" altLang="ko-KR" kern="0" dirty="0"/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F1E51C18-2F41-48F4-8AB2-572F06312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13" name="왼쪽 중괄호 12">
            <a:extLst>
              <a:ext uri="{FF2B5EF4-FFF2-40B4-BE49-F238E27FC236}">
                <a16:creationId xmlns:a16="http://schemas.microsoft.com/office/drawing/2014/main" id="{3208A37A-AD5B-BF5B-AD38-9DD6CB30AC4E}"/>
              </a:ext>
            </a:extLst>
          </p:cNvPr>
          <p:cNvSpPr/>
          <p:nvPr/>
        </p:nvSpPr>
        <p:spPr>
          <a:xfrm>
            <a:off x="1623808" y="3533518"/>
            <a:ext cx="314647" cy="1249437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40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1EDAC0B-0745-7778-97DB-4C24065264D0}"/>
              </a:ext>
            </a:extLst>
          </p:cNvPr>
          <p:cNvSpPr txBox="1"/>
          <p:nvPr/>
        </p:nvSpPr>
        <p:spPr>
          <a:xfrm>
            <a:off x="695018" y="2468659"/>
            <a:ext cx="88726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/>
              <a:t>P80 subblock</a:t>
            </a:r>
            <a:r>
              <a:rPr lang="ko-KR" altLang="en-US" sz="1000" dirty="0"/>
              <a:t> </a:t>
            </a:r>
            <a:r>
              <a:rPr lang="en-US" altLang="ko-KR" sz="1000" dirty="0"/>
              <a:t>of</a:t>
            </a:r>
            <a:r>
              <a:rPr lang="ko-KR" altLang="en-US" sz="1000" dirty="0"/>
              <a:t> </a:t>
            </a:r>
            <a:r>
              <a:rPr lang="en-US" altLang="ko-KR" sz="1000" dirty="0"/>
              <a:t>Auxiliary AP</a:t>
            </a:r>
          </a:p>
          <a:p>
            <a:pPr algn="ctr"/>
            <a:r>
              <a:rPr lang="en-US" altLang="ko-KR" sz="1000" dirty="0"/>
              <a:t>(S80 of Primary AP)</a:t>
            </a:r>
          </a:p>
        </p:txBody>
      </p:sp>
      <p:sp>
        <p:nvSpPr>
          <p:cNvPr id="15" name="왼쪽 중괄호 14">
            <a:extLst>
              <a:ext uri="{FF2B5EF4-FFF2-40B4-BE49-F238E27FC236}">
                <a16:creationId xmlns:a16="http://schemas.microsoft.com/office/drawing/2014/main" id="{A68C4774-333F-52EC-04DE-E2A7F829C6A1}"/>
              </a:ext>
            </a:extLst>
          </p:cNvPr>
          <p:cNvSpPr/>
          <p:nvPr/>
        </p:nvSpPr>
        <p:spPr>
          <a:xfrm>
            <a:off x="1623808" y="2265627"/>
            <a:ext cx="314647" cy="1249437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400"/>
          </a:p>
        </p:txBody>
      </p:sp>
      <p:grpSp>
        <p:nvGrpSpPr>
          <p:cNvPr id="16" name="그룹 15">
            <a:extLst>
              <a:ext uri="{FF2B5EF4-FFF2-40B4-BE49-F238E27FC236}">
                <a16:creationId xmlns:a16="http://schemas.microsoft.com/office/drawing/2014/main" id="{3530AD10-D196-F214-BF77-CF1311677BFA}"/>
              </a:ext>
            </a:extLst>
          </p:cNvPr>
          <p:cNvGrpSpPr/>
          <p:nvPr/>
        </p:nvGrpSpPr>
        <p:grpSpPr>
          <a:xfrm>
            <a:off x="2098093" y="2588634"/>
            <a:ext cx="6444248" cy="2189144"/>
            <a:chOff x="2472989" y="2478131"/>
            <a:chExt cx="7961724" cy="3268966"/>
          </a:xfrm>
        </p:grpSpPr>
        <p:cxnSp>
          <p:nvCxnSpPr>
            <p:cNvPr id="17" name="직선 연결선 16">
              <a:extLst>
                <a:ext uri="{FF2B5EF4-FFF2-40B4-BE49-F238E27FC236}">
                  <a16:creationId xmlns:a16="http://schemas.microsoft.com/office/drawing/2014/main" id="{2CE2DE3A-F1D6-35A1-19E1-C29CBF09582A}"/>
                </a:ext>
              </a:extLst>
            </p:cNvPr>
            <p:cNvCxnSpPr>
              <a:cxnSpLocks/>
            </p:cNvCxnSpPr>
            <p:nvPr/>
          </p:nvCxnSpPr>
          <p:spPr>
            <a:xfrm>
              <a:off x="2481905" y="3861534"/>
              <a:ext cx="795280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연결선 17">
              <a:extLst>
                <a:ext uri="{FF2B5EF4-FFF2-40B4-BE49-F238E27FC236}">
                  <a16:creationId xmlns:a16="http://schemas.microsoft.com/office/drawing/2014/main" id="{4925E07E-5829-24B1-9AA4-9593594BFAE0}"/>
                </a:ext>
              </a:extLst>
            </p:cNvPr>
            <p:cNvCxnSpPr/>
            <p:nvPr/>
          </p:nvCxnSpPr>
          <p:spPr>
            <a:xfrm>
              <a:off x="2477447" y="3409949"/>
              <a:ext cx="7957266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직선 연결선 18">
              <a:extLst>
                <a:ext uri="{FF2B5EF4-FFF2-40B4-BE49-F238E27FC236}">
                  <a16:creationId xmlns:a16="http://schemas.microsoft.com/office/drawing/2014/main" id="{6583D4A4-D637-A6D3-A34F-36444FB25FF5}"/>
                </a:ext>
              </a:extLst>
            </p:cNvPr>
            <p:cNvCxnSpPr/>
            <p:nvPr/>
          </p:nvCxnSpPr>
          <p:spPr>
            <a:xfrm>
              <a:off x="2477447" y="2943525"/>
              <a:ext cx="7957266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>
              <a:extLst>
                <a:ext uri="{FF2B5EF4-FFF2-40B4-BE49-F238E27FC236}">
                  <a16:creationId xmlns:a16="http://schemas.microsoft.com/office/drawing/2014/main" id="{2B55AE74-2EDC-D1F0-6B35-855292BC4239}"/>
                </a:ext>
              </a:extLst>
            </p:cNvPr>
            <p:cNvCxnSpPr/>
            <p:nvPr/>
          </p:nvCxnSpPr>
          <p:spPr>
            <a:xfrm>
              <a:off x="2477447" y="2478131"/>
              <a:ext cx="7957266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직선 연결선 20">
              <a:extLst>
                <a:ext uri="{FF2B5EF4-FFF2-40B4-BE49-F238E27FC236}">
                  <a16:creationId xmlns:a16="http://schemas.microsoft.com/office/drawing/2014/main" id="{0CBC6DB5-9DE5-C953-FEA3-3B53437BA7F5}"/>
                </a:ext>
              </a:extLst>
            </p:cNvPr>
            <p:cNvCxnSpPr>
              <a:cxnSpLocks/>
            </p:cNvCxnSpPr>
            <p:nvPr/>
          </p:nvCxnSpPr>
          <p:spPr>
            <a:xfrm>
              <a:off x="2477447" y="5747097"/>
              <a:ext cx="795280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직선 연결선 21">
              <a:extLst>
                <a:ext uri="{FF2B5EF4-FFF2-40B4-BE49-F238E27FC236}">
                  <a16:creationId xmlns:a16="http://schemas.microsoft.com/office/drawing/2014/main" id="{FAF34060-FD6F-0072-954F-0C960CC7A27D}"/>
                </a:ext>
              </a:extLst>
            </p:cNvPr>
            <p:cNvCxnSpPr/>
            <p:nvPr/>
          </p:nvCxnSpPr>
          <p:spPr>
            <a:xfrm>
              <a:off x="2472989" y="5295512"/>
              <a:ext cx="7957266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직선 연결선 22">
              <a:extLst>
                <a:ext uri="{FF2B5EF4-FFF2-40B4-BE49-F238E27FC236}">
                  <a16:creationId xmlns:a16="http://schemas.microsoft.com/office/drawing/2014/main" id="{853B2475-3FA2-D9E5-5920-0E9E39BEC438}"/>
                </a:ext>
              </a:extLst>
            </p:cNvPr>
            <p:cNvCxnSpPr/>
            <p:nvPr/>
          </p:nvCxnSpPr>
          <p:spPr>
            <a:xfrm>
              <a:off x="2472989" y="4829088"/>
              <a:ext cx="7957266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직선 연결선 23">
              <a:extLst>
                <a:ext uri="{FF2B5EF4-FFF2-40B4-BE49-F238E27FC236}">
                  <a16:creationId xmlns:a16="http://schemas.microsoft.com/office/drawing/2014/main" id="{9EA9FE23-8980-BF7B-4C96-6C88AFC3D7FC}"/>
                </a:ext>
              </a:extLst>
            </p:cNvPr>
            <p:cNvCxnSpPr/>
            <p:nvPr/>
          </p:nvCxnSpPr>
          <p:spPr>
            <a:xfrm>
              <a:off x="2472989" y="4363694"/>
              <a:ext cx="7957266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평행 사변형 24">
            <a:extLst>
              <a:ext uri="{FF2B5EF4-FFF2-40B4-BE49-F238E27FC236}">
                <a16:creationId xmlns:a16="http://schemas.microsoft.com/office/drawing/2014/main" id="{91BAD8D3-9F2D-51E8-2FCD-0D000396E4D0}"/>
              </a:ext>
            </a:extLst>
          </p:cNvPr>
          <p:cNvSpPr/>
          <p:nvPr/>
        </p:nvSpPr>
        <p:spPr>
          <a:xfrm>
            <a:off x="2152768" y="4575065"/>
            <a:ext cx="180192" cy="199089"/>
          </a:xfrm>
          <a:prstGeom prst="parallelogram">
            <a:avLst/>
          </a:prstGeom>
          <a:noFill/>
          <a:ln w="31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loman"/>
                <a:ea typeface="맑은 고딕"/>
                <a:cs typeface="+mn-cs"/>
              </a:rPr>
              <a:t>2</a:t>
            </a:r>
            <a:endParaRPr kumimoji="0" lang="ko-KR" alt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loman"/>
              <a:ea typeface="맑은 고딕"/>
              <a:cs typeface="+mn-cs"/>
            </a:endParaRPr>
          </a:p>
        </p:txBody>
      </p:sp>
      <p:sp>
        <p:nvSpPr>
          <p:cNvPr id="26" name="평행 사변형 25">
            <a:extLst>
              <a:ext uri="{FF2B5EF4-FFF2-40B4-BE49-F238E27FC236}">
                <a16:creationId xmlns:a16="http://schemas.microsoft.com/office/drawing/2014/main" id="{F9B494D0-E03F-F43B-7B3C-175902FCF423}"/>
              </a:ext>
            </a:extLst>
          </p:cNvPr>
          <p:cNvSpPr/>
          <p:nvPr/>
        </p:nvSpPr>
        <p:spPr>
          <a:xfrm>
            <a:off x="2286688" y="4573890"/>
            <a:ext cx="180192" cy="199089"/>
          </a:xfrm>
          <a:prstGeom prst="parallelogram">
            <a:avLst/>
          </a:prstGeom>
          <a:noFill/>
          <a:ln w="31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loman"/>
                <a:ea typeface="맑은 고딕"/>
                <a:cs typeface="+mn-cs"/>
              </a:rPr>
              <a:t>1</a:t>
            </a:r>
            <a:endParaRPr kumimoji="0" lang="ko-KR" alt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loman"/>
              <a:ea typeface="맑은 고딕"/>
              <a:cs typeface="+mn-cs"/>
            </a:endParaRPr>
          </a:p>
        </p:txBody>
      </p:sp>
      <p:sp>
        <p:nvSpPr>
          <p:cNvPr id="27" name="평행 사변형 26">
            <a:extLst>
              <a:ext uri="{FF2B5EF4-FFF2-40B4-BE49-F238E27FC236}">
                <a16:creationId xmlns:a16="http://schemas.microsoft.com/office/drawing/2014/main" id="{85DCB52E-0867-0668-818C-1B522D5B6009}"/>
              </a:ext>
            </a:extLst>
          </p:cNvPr>
          <p:cNvSpPr/>
          <p:nvPr/>
        </p:nvSpPr>
        <p:spPr>
          <a:xfrm>
            <a:off x="2426083" y="4573890"/>
            <a:ext cx="180192" cy="199089"/>
          </a:xfrm>
          <a:prstGeom prst="parallelogram">
            <a:avLst/>
          </a:prstGeom>
          <a:noFill/>
          <a:ln w="31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loman"/>
                <a:ea typeface="맑은 고딕"/>
                <a:cs typeface="+mn-cs"/>
              </a:rPr>
              <a:t>0</a:t>
            </a:r>
            <a:endParaRPr kumimoji="0" lang="ko-KR" alt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loman"/>
              <a:ea typeface="맑은 고딕"/>
              <a:cs typeface="+mn-cs"/>
            </a:endParaRPr>
          </a:p>
        </p:txBody>
      </p:sp>
      <p:sp>
        <p:nvSpPr>
          <p:cNvPr id="28" name="Rectangle 24">
            <a:extLst>
              <a:ext uri="{FF2B5EF4-FFF2-40B4-BE49-F238E27FC236}">
                <a16:creationId xmlns:a16="http://schemas.microsoft.com/office/drawing/2014/main" id="{0BC01E76-DCC7-1917-4CB1-B07F8114C13F}"/>
              </a:ext>
            </a:extLst>
          </p:cNvPr>
          <p:cNvSpPr/>
          <p:nvPr/>
        </p:nvSpPr>
        <p:spPr>
          <a:xfrm>
            <a:off x="2606489" y="2265627"/>
            <a:ext cx="1363383" cy="2517329"/>
          </a:xfrm>
          <a:prstGeom prst="rect">
            <a:avLst/>
          </a:prstGeom>
          <a:solidFill>
            <a:srgbClr val="92D050"/>
          </a:solidFill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>
                <a:solidFill>
                  <a:schemeClr val="tx1"/>
                </a:solidFill>
              </a:rPr>
              <a:t>160 MHz TXOP</a:t>
            </a:r>
          </a:p>
          <a:p>
            <a:pPr algn="ctr"/>
            <a:r>
              <a:rPr lang="en-US" altLang="ko-KR" sz="1000" b="1" dirty="0">
                <a:solidFill>
                  <a:schemeClr val="tx1"/>
                </a:solidFill>
              </a:rPr>
              <a:t>(TXOP1)</a:t>
            </a:r>
          </a:p>
        </p:txBody>
      </p:sp>
      <p:sp>
        <p:nvSpPr>
          <p:cNvPr id="29" name="Rectangle 24">
            <a:extLst>
              <a:ext uri="{FF2B5EF4-FFF2-40B4-BE49-F238E27FC236}">
                <a16:creationId xmlns:a16="http://schemas.microsoft.com/office/drawing/2014/main" id="{03878388-E5E9-678B-ECF9-131437E7453F}"/>
              </a:ext>
            </a:extLst>
          </p:cNvPr>
          <p:cNvSpPr/>
          <p:nvPr/>
        </p:nvSpPr>
        <p:spPr>
          <a:xfrm>
            <a:off x="4359549" y="3515064"/>
            <a:ext cx="1998164" cy="1267892"/>
          </a:xfrm>
          <a:prstGeom prst="rect">
            <a:avLst/>
          </a:prstGeom>
          <a:solidFill>
            <a:schemeClr val="bg1">
              <a:lumMod val="75000"/>
            </a:schemeClr>
          </a:solidFill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>
                <a:solidFill>
                  <a:schemeClr val="tx1"/>
                </a:solidFill>
              </a:rPr>
              <a:t>OBSS TXOP</a:t>
            </a:r>
          </a:p>
        </p:txBody>
      </p:sp>
      <p:sp>
        <p:nvSpPr>
          <p:cNvPr id="30" name="평행 사변형 29">
            <a:extLst>
              <a:ext uri="{FF2B5EF4-FFF2-40B4-BE49-F238E27FC236}">
                <a16:creationId xmlns:a16="http://schemas.microsoft.com/office/drawing/2014/main" id="{B2C0D0ED-DC4C-8E29-6515-1E1B57492C1B}"/>
              </a:ext>
            </a:extLst>
          </p:cNvPr>
          <p:cNvSpPr/>
          <p:nvPr/>
        </p:nvSpPr>
        <p:spPr>
          <a:xfrm>
            <a:off x="4478268" y="2392192"/>
            <a:ext cx="180192" cy="199089"/>
          </a:xfrm>
          <a:prstGeom prst="parallelogram">
            <a:avLst/>
          </a:prstGeom>
          <a:noFill/>
          <a:ln w="31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loman"/>
                <a:ea typeface="맑은 고딕"/>
                <a:cs typeface="+mn-cs"/>
              </a:rPr>
              <a:t>2</a:t>
            </a:r>
            <a:endParaRPr kumimoji="0" lang="ko-KR" alt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loman"/>
              <a:ea typeface="맑은 고딕"/>
              <a:cs typeface="+mn-cs"/>
            </a:endParaRPr>
          </a:p>
        </p:txBody>
      </p:sp>
      <p:sp>
        <p:nvSpPr>
          <p:cNvPr id="31" name="평행 사변형 30">
            <a:extLst>
              <a:ext uri="{FF2B5EF4-FFF2-40B4-BE49-F238E27FC236}">
                <a16:creationId xmlns:a16="http://schemas.microsoft.com/office/drawing/2014/main" id="{AA2B494C-0AA0-F881-3827-4EC2CAE42B2D}"/>
              </a:ext>
            </a:extLst>
          </p:cNvPr>
          <p:cNvSpPr/>
          <p:nvPr/>
        </p:nvSpPr>
        <p:spPr>
          <a:xfrm>
            <a:off x="4612188" y="2392192"/>
            <a:ext cx="180192" cy="199089"/>
          </a:xfrm>
          <a:prstGeom prst="parallelogram">
            <a:avLst/>
          </a:prstGeom>
          <a:noFill/>
          <a:ln w="31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loman"/>
                <a:ea typeface="맑은 고딕"/>
                <a:cs typeface="+mn-cs"/>
              </a:rPr>
              <a:t>1</a:t>
            </a:r>
            <a:endParaRPr kumimoji="0" lang="ko-KR" alt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loman"/>
              <a:ea typeface="맑은 고딕"/>
              <a:cs typeface="+mn-cs"/>
            </a:endParaRPr>
          </a:p>
        </p:txBody>
      </p:sp>
      <p:sp>
        <p:nvSpPr>
          <p:cNvPr id="32" name="평행 사변형 31">
            <a:extLst>
              <a:ext uri="{FF2B5EF4-FFF2-40B4-BE49-F238E27FC236}">
                <a16:creationId xmlns:a16="http://schemas.microsoft.com/office/drawing/2014/main" id="{7162123B-BF49-5319-0F4A-73C6B36EBB33}"/>
              </a:ext>
            </a:extLst>
          </p:cNvPr>
          <p:cNvSpPr/>
          <p:nvPr/>
        </p:nvSpPr>
        <p:spPr>
          <a:xfrm>
            <a:off x="4751583" y="2392192"/>
            <a:ext cx="180192" cy="199089"/>
          </a:xfrm>
          <a:prstGeom prst="parallelogram">
            <a:avLst/>
          </a:prstGeom>
          <a:noFill/>
          <a:ln w="31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loman"/>
                <a:ea typeface="맑은 고딕"/>
                <a:cs typeface="+mn-cs"/>
              </a:rPr>
              <a:t>0</a:t>
            </a:r>
            <a:endParaRPr kumimoji="0" lang="ko-KR" alt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loman"/>
              <a:ea typeface="맑은 고딕"/>
              <a:cs typeface="+mn-cs"/>
            </a:endParaRPr>
          </a:p>
        </p:txBody>
      </p:sp>
      <p:sp>
        <p:nvSpPr>
          <p:cNvPr id="33" name="Rectangle 24">
            <a:extLst>
              <a:ext uri="{FF2B5EF4-FFF2-40B4-BE49-F238E27FC236}">
                <a16:creationId xmlns:a16="http://schemas.microsoft.com/office/drawing/2014/main" id="{9B09D508-A2A1-C534-4C08-EDCC2F7F55B5}"/>
              </a:ext>
            </a:extLst>
          </p:cNvPr>
          <p:cNvSpPr/>
          <p:nvPr/>
        </p:nvSpPr>
        <p:spPr>
          <a:xfrm>
            <a:off x="4931775" y="2265627"/>
            <a:ext cx="1363383" cy="1243469"/>
          </a:xfrm>
          <a:prstGeom prst="rect">
            <a:avLst/>
          </a:prstGeom>
          <a:solidFill>
            <a:srgbClr val="C2FFF0"/>
          </a:solidFill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>
                <a:solidFill>
                  <a:schemeClr val="tx1"/>
                </a:solidFill>
              </a:rPr>
              <a:t>80 MHz TXOP</a:t>
            </a:r>
          </a:p>
          <a:p>
            <a:pPr algn="ctr"/>
            <a:r>
              <a:rPr lang="en-US" altLang="ko-KR" sz="1000" b="1" dirty="0">
                <a:solidFill>
                  <a:schemeClr val="tx1"/>
                </a:solidFill>
              </a:rPr>
              <a:t>(TXOP2)</a:t>
            </a:r>
          </a:p>
        </p:txBody>
      </p:sp>
      <p:sp>
        <p:nvSpPr>
          <p:cNvPr id="34" name="평행 사변형 33">
            <a:extLst>
              <a:ext uri="{FF2B5EF4-FFF2-40B4-BE49-F238E27FC236}">
                <a16:creationId xmlns:a16="http://schemas.microsoft.com/office/drawing/2014/main" id="{3E19C255-3138-3BEC-75F6-3B3D32F49764}"/>
              </a:ext>
            </a:extLst>
          </p:cNvPr>
          <p:cNvSpPr/>
          <p:nvPr/>
        </p:nvSpPr>
        <p:spPr>
          <a:xfrm>
            <a:off x="6493960" y="4578743"/>
            <a:ext cx="180192" cy="199089"/>
          </a:xfrm>
          <a:prstGeom prst="parallelogram">
            <a:avLst/>
          </a:prstGeom>
          <a:noFill/>
          <a:ln w="31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loman"/>
                <a:ea typeface="맑은 고딕"/>
                <a:cs typeface="+mn-cs"/>
              </a:rPr>
              <a:t>2</a:t>
            </a:r>
            <a:endParaRPr kumimoji="0" lang="ko-KR" alt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loman"/>
              <a:ea typeface="맑은 고딕"/>
              <a:cs typeface="+mn-cs"/>
            </a:endParaRPr>
          </a:p>
        </p:txBody>
      </p:sp>
      <p:sp>
        <p:nvSpPr>
          <p:cNvPr id="35" name="평행 사변형 34">
            <a:extLst>
              <a:ext uri="{FF2B5EF4-FFF2-40B4-BE49-F238E27FC236}">
                <a16:creationId xmlns:a16="http://schemas.microsoft.com/office/drawing/2014/main" id="{08B2007B-65EF-EBCA-2BE3-A8D87758916E}"/>
              </a:ext>
            </a:extLst>
          </p:cNvPr>
          <p:cNvSpPr/>
          <p:nvPr/>
        </p:nvSpPr>
        <p:spPr>
          <a:xfrm>
            <a:off x="6627881" y="4578744"/>
            <a:ext cx="180192" cy="199089"/>
          </a:xfrm>
          <a:prstGeom prst="parallelogram">
            <a:avLst/>
          </a:prstGeom>
          <a:noFill/>
          <a:ln w="31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loman"/>
                <a:ea typeface="맑은 고딕"/>
                <a:cs typeface="+mn-cs"/>
              </a:rPr>
              <a:t>1</a:t>
            </a:r>
            <a:endParaRPr kumimoji="0" lang="ko-KR" alt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loman"/>
              <a:ea typeface="맑은 고딕"/>
              <a:cs typeface="+mn-cs"/>
            </a:endParaRPr>
          </a:p>
        </p:txBody>
      </p:sp>
      <p:sp>
        <p:nvSpPr>
          <p:cNvPr id="36" name="평행 사변형 35">
            <a:extLst>
              <a:ext uri="{FF2B5EF4-FFF2-40B4-BE49-F238E27FC236}">
                <a16:creationId xmlns:a16="http://schemas.microsoft.com/office/drawing/2014/main" id="{FF3880FB-5169-3BFB-1E81-BFC2965C2332}"/>
              </a:ext>
            </a:extLst>
          </p:cNvPr>
          <p:cNvSpPr/>
          <p:nvPr/>
        </p:nvSpPr>
        <p:spPr>
          <a:xfrm>
            <a:off x="6767276" y="4578744"/>
            <a:ext cx="180192" cy="199089"/>
          </a:xfrm>
          <a:prstGeom prst="parallelogram">
            <a:avLst/>
          </a:prstGeom>
          <a:noFill/>
          <a:ln w="31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loman"/>
                <a:ea typeface="맑은 고딕"/>
                <a:cs typeface="+mn-cs"/>
              </a:rPr>
              <a:t>0</a:t>
            </a:r>
            <a:endParaRPr kumimoji="0" lang="ko-KR" alt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loman"/>
              <a:ea typeface="맑은 고딕"/>
              <a:cs typeface="+mn-cs"/>
            </a:endParaRPr>
          </a:p>
        </p:txBody>
      </p:sp>
      <p:sp>
        <p:nvSpPr>
          <p:cNvPr id="37" name="Rectangle 24">
            <a:extLst>
              <a:ext uri="{FF2B5EF4-FFF2-40B4-BE49-F238E27FC236}">
                <a16:creationId xmlns:a16="http://schemas.microsoft.com/office/drawing/2014/main" id="{E24C8A8E-710B-8079-8C8E-3899E5A0C5C0}"/>
              </a:ext>
            </a:extLst>
          </p:cNvPr>
          <p:cNvSpPr/>
          <p:nvPr/>
        </p:nvSpPr>
        <p:spPr>
          <a:xfrm>
            <a:off x="6959822" y="2253366"/>
            <a:ext cx="1363383" cy="2517329"/>
          </a:xfrm>
          <a:prstGeom prst="rect">
            <a:avLst/>
          </a:prstGeom>
          <a:solidFill>
            <a:srgbClr val="92D050"/>
          </a:solidFill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>
                <a:solidFill>
                  <a:schemeClr val="tx1"/>
                </a:solidFill>
              </a:rPr>
              <a:t>160 MHz TXOP</a:t>
            </a:r>
          </a:p>
          <a:p>
            <a:pPr algn="ctr"/>
            <a:r>
              <a:rPr lang="en-US" altLang="ko-KR" sz="1000" b="1" dirty="0">
                <a:solidFill>
                  <a:schemeClr val="tx1"/>
                </a:solidFill>
              </a:rPr>
              <a:t>(TXOP3)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B9AFF76-160E-C54D-4298-7EF0F4086D2A}"/>
              </a:ext>
            </a:extLst>
          </p:cNvPr>
          <p:cNvSpPr txBox="1"/>
          <p:nvPr/>
        </p:nvSpPr>
        <p:spPr>
          <a:xfrm>
            <a:off x="4482340" y="1512188"/>
            <a:ext cx="181281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Active duration of the </a:t>
            </a:r>
            <a:r>
              <a:rPr lang="en-US" altLang="ko-KR" sz="1000" b="1" dirty="0">
                <a:solidFill>
                  <a:schemeClr val="tx1"/>
                </a:solidFill>
              </a:rPr>
              <a:t>Auxiliary Link</a:t>
            </a:r>
          </a:p>
          <a:p>
            <a:pPr algn="ctr"/>
            <a:r>
              <a:rPr lang="en-US" altLang="ko-KR" sz="1000" dirty="0"/>
              <a:t>(P20 of Primary AP is occupied)</a:t>
            </a:r>
            <a:endParaRPr lang="en-US" altLang="ko-KR" sz="1000" dirty="0">
              <a:solidFill>
                <a:schemeClr val="tx1"/>
              </a:solidFill>
            </a:endParaRPr>
          </a:p>
        </p:txBody>
      </p:sp>
      <p:cxnSp>
        <p:nvCxnSpPr>
          <p:cNvPr id="39" name="직선 화살표 연결선 38">
            <a:extLst>
              <a:ext uri="{FF2B5EF4-FFF2-40B4-BE49-F238E27FC236}">
                <a16:creationId xmlns:a16="http://schemas.microsoft.com/office/drawing/2014/main" id="{252C2830-3DFC-AEE5-0957-7B49030F8D63}"/>
              </a:ext>
            </a:extLst>
          </p:cNvPr>
          <p:cNvCxnSpPr>
            <a:cxnSpLocks/>
          </p:cNvCxnSpPr>
          <p:nvPr/>
        </p:nvCxnSpPr>
        <p:spPr>
          <a:xfrm>
            <a:off x="4359548" y="2224382"/>
            <a:ext cx="1998165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31E100C2-FB2B-A324-D4B6-AE26AEC1AC8B}"/>
              </a:ext>
            </a:extLst>
          </p:cNvPr>
          <p:cNvSpPr txBox="1"/>
          <p:nvPr/>
        </p:nvSpPr>
        <p:spPr>
          <a:xfrm>
            <a:off x="2447168" y="1621508"/>
            <a:ext cx="17752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/>
              <a:t>Active duration of the </a:t>
            </a:r>
          </a:p>
          <a:p>
            <a:pPr algn="ctr"/>
            <a:r>
              <a:rPr lang="en-US" altLang="ko-KR" sz="1000" b="1" dirty="0"/>
              <a:t>Primary Link</a:t>
            </a:r>
            <a:endParaRPr lang="en-US" altLang="ko-KR" sz="1000" b="1" dirty="0">
              <a:solidFill>
                <a:schemeClr val="tx1"/>
              </a:solidFill>
            </a:endParaRPr>
          </a:p>
        </p:txBody>
      </p:sp>
      <p:cxnSp>
        <p:nvCxnSpPr>
          <p:cNvPr id="41" name="직선 화살표 연결선 40">
            <a:extLst>
              <a:ext uri="{FF2B5EF4-FFF2-40B4-BE49-F238E27FC236}">
                <a16:creationId xmlns:a16="http://schemas.microsoft.com/office/drawing/2014/main" id="{EBBBA15E-5711-5E02-8BA8-54D1DC8C2736}"/>
              </a:ext>
            </a:extLst>
          </p:cNvPr>
          <p:cNvCxnSpPr>
            <a:cxnSpLocks/>
          </p:cNvCxnSpPr>
          <p:nvPr/>
        </p:nvCxnSpPr>
        <p:spPr>
          <a:xfrm>
            <a:off x="2105310" y="2219093"/>
            <a:ext cx="2254865" cy="528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8E95A458-19F5-15AE-0CC3-594905366B53}"/>
              </a:ext>
            </a:extLst>
          </p:cNvPr>
          <p:cNvSpPr txBox="1"/>
          <p:nvPr/>
        </p:nvSpPr>
        <p:spPr>
          <a:xfrm>
            <a:off x="6634947" y="1624894"/>
            <a:ext cx="17752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Active duration of the </a:t>
            </a:r>
          </a:p>
          <a:p>
            <a:pPr algn="ctr"/>
            <a:r>
              <a:rPr lang="en-US" altLang="ko-KR" sz="1000" b="1" dirty="0">
                <a:solidFill>
                  <a:schemeClr val="tx1"/>
                </a:solidFill>
              </a:rPr>
              <a:t>Primary Link</a:t>
            </a:r>
          </a:p>
        </p:txBody>
      </p:sp>
      <p:cxnSp>
        <p:nvCxnSpPr>
          <p:cNvPr id="43" name="직선 화살표 연결선 42">
            <a:extLst>
              <a:ext uri="{FF2B5EF4-FFF2-40B4-BE49-F238E27FC236}">
                <a16:creationId xmlns:a16="http://schemas.microsoft.com/office/drawing/2014/main" id="{FF9183CB-0D5E-0619-D178-0FE049C5C603}"/>
              </a:ext>
            </a:extLst>
          </p:cNvPr>
          <p:cNvCxnSpPr>
            <a:cxnSpLocks/>
          </p:cNvCxnSpPr>
          <p:nvPr/>
        </p:nvCxnSpPr>
        <p:spPr>
          <a:xfrm>
            <a:off x="6357713" y="2219093"/>
            <a:ext cx="2181020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4E431130-2CE0-77E1-0B8B-828E1590B30B}"/>
              </a:ext>
            </a:extLst>
          </p:cNvPr>
          <p:cNvSpPr txBox="1"/>
          <p:nvPr/>
        </p:nvSpPr>
        <p:spPr>
          <a:xfrm>
            <a:off x="711013" y="3731038"/>
            <a:ext cx="88726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/>
              <a:t>P80 subblock</a:t>
            </a:r>
            <a:r>
              <a:rPr lang="ko-KR" altLang="en-US" sz="1000" dirty="0"/>
              <a:t> </a:t>
            </a:r>
            <a:r>
              <a:rPr lang="en-US" altLang="ko-KR" sz="1000" dirty="0"/>
              <a:t>of</a:t>
            </a:r>
            <a:r>
              <a:rPr lang="ko-KR" altLang="en-US" sz="1000" dirty="0"/>
              <a:t> </a:t>
            </a:r>
            <a:r>
              <a:rPr lang="en-US" altLang="ko-KR" sz="1000" dirty="0"/>
              <a:t>Primary AP</a:t>
            </a:r>
          </a:p>
          <a:p>
            <a:pPr algn="ctr"/>
            <a:r>
              <a:rPr lang="en-US" altLang="ko-KR" sz="1000" dirty="0"/>
              <a:t>(S80 of Auxiliary AP)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80C6820-52ED-B37A-C261-42322DF1D1C8}"/>
              </a:ext>
            </a:extLst>
          </p:cNvPr>
          <p:cNvSpPr txBox="1"/>
          <p:nvPr/>
        </p:nvSpPr>
        <p:spPr>
          <a:xfrm>
            <a:off x="1670532" y="4545382"/>
            <a:ext cx="523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/>
                </a:solidFill>
              </a:rPr>
              <a:t>P20</a:t>
            </a:r>
            <a:endParaRPr lang="en-US" altLang="ko-KR" sz="1200" b="1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A0BD99E-D08E-F931-743C-06DE5EBC1C3F}"/>
              </a:ext>
            </a:extLst>
          </p:cNvPr>
          <p:cNvSpPr txBox="1"/>
          <p:nvPr/>
        </p:nvSpPr>
        <p:spPr>
          <a:xfrm>
            <a:off x="1693293" y="2315073"/>
            <a:ext cx="523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/>
                </a:solidFill>
              </a:rPr>
              <a:t>A20</a:t>
            </a:r>
            <a:endParaRPr lang="en-US" altLang="ko-KR" sz="1200" b="1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B704461-F81E-6F51-AD75-E4910F699A5A}"/>
              </a:ext>
            </a:extLst>
          </p:cNvPr>
          <p:cNvSpPr txBox="1"/>
          <p:nvPr/>
        </p:nvSpPr>
        <p:spPr>
          <a:xfrm>
            <a:off x="34043" y="1526420"/>
            <a:ext cx="223031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b="1" dirty="0"/>
              <a:t>P20 : Primary 20 MHz of Primary AP</a:t>
            </a:r>
            <a:endParaRPr lang="en-KR" altLang="ko-KR" sz="900" b="1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C9399E6-8181-EF99-15C5-3878394EAD63}"/>
              </a:ext>
            </a:extLst>
          </p:cNvPr>
          <p:cNvSpPr txBox="1"/>
          <p:nvPr/>
        </p:nvSpPr>
        <p:spPr>
          <a:xfrm>
            <a:off x="56479" y="1728235"/>
            <a:ext cx="22303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b="1" dirty="0"/>
              <a:t>A20 : Primary 20 MHz of Auxiliary AP (Auxiliary 20 MHz)</a:t>
            </a:r>
            <a:endParaRPr lang="en-KR" altLang="ko-KR" sz="900" b="1" dirty="0"/>
          </a:p>
        </p:txBody>
      </p:sp>
      <p:sp>
        <p:nvSpPr>
          <p:cNvPr id="49" name="Rectangle 14">
            <a:extLst>
              <a:ext uri="{FF2B5EF4-FFF2-40B4-BE49-F238E27FC236}">
                <a16:creationId xmlns:a16="http://schemas.microsoft.com/office/drawing/2014/main" id="{F16527AF-A712-BC3D-3D68-63B8A9CF8144}"/>
              </a:ext>
            </a:extLst>
          </p:cNvPr>
          <p:cNvSpPr/>
          <p:nvPr/>
        </p:nvSpPr>
        <p:spPr bwMode="auto">
          <a:xfrm>
            <a:off x="2872428" y="5031802"/>
            <a:ext cx="350570" cy="1883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KR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4A7C2F0-A010-5EA2-4E23-AEEEAB0CE766}"/>
              </a:ext>
            </a:extLst>
          </p:cNvPr>
          <p:cNvSpPr txBox="1"/>
          <p:nvPr/>
        </p:nvSpPr>
        <p:spPr>
          <a:xfrm>
            <a:off x="2831950" y="5010541"/>
            <a:ext cx="431528" cy="276999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600" dirty="0"/>
              <a:t>Primary</a:t>
            </a:r>
          </a:p>
          <a:p>
            <a:pPr algn="ctr"/>
            <a:r>
              <a:rPr lang="en-US" sz="600" dirty="0"/>
              <a:t>AP</a:t>
            </a:r>
            <a:endParaRPr lang="en-KR" sz="600" dirty="0"/>
          </a:p>
        </p:txBody>
      </p:sp>
      <p:sp>
        <p:nvSpPr>
          <p:cNvPr id="51" name="Rectangle 16">
            <a:extLst>
              <a:ext uri="{FF2B5EF4-FFF2-40B4-BE49-F238E27FC236}">
                <a16:creationId xmlns:a16="http://schemas.microsoft.com/office/drawing/2014/main" id="{28C1195C-E834-4212-F31A-164E76900E89}"/>
              </a:ext>
            </a:extLst>
          </p:cNvPr>
          <p:cNvSpPr/>
          <p:nvPr/>
        </p:nvSpPr>
        <p:spPr bwMode="auto">
          <a:xfrm>
            <a:off x="3403896" y="5031802"/>
            <a:ext cx="350570" cy="1883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KR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1762E5E-D704-452E-BB24-5405FEB35E6C}"/>
              </a:ext>
            </a:extLst>
          </p:cNvPr>
          <p:cNvSpPr txBox="1"/>
          <p:nvPr/>
        </p:nvSpPr>
        <p:spPr>
          <a:xfrm>
            <a:off x="3340173" y="5013942"/>
            <a:ext cx="4780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" dirty="0"/>
              <a:t>Auxiliary</a:t>
            </a:r>
          </a:p>
          <a:p>
            <a:pPr algn="ctr"/>
            <a:r>
              <a:rPr lang="en-US" sz="600" dirty="0"/>
              <a:t>AP</a:t>
            </a:r>
            <a:endParaRPr lang="en-KR" sz="600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027C40F-5BC3-F759-2230-11FBF0AEBD78}"/>
              </a:ext>
            </a:extLst>
          </p:cNvPr>
          <p:cNvSpPr txBox="1"/>
          <p:nvPr/>
        </p:nvSpPr>
        <p:spPr>
          <a:xfrm>
            <a:off x="2054594" y="5019868"/>
            <a:ext cx="73938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KR" sz="700" b="1" dirty="0"/>
              <a:t>AP MLD</a:t>
            </a:r>
          </a:p>
        </p:txBody>
      </p:sp>
      <p:sp>
        <p:nvSpPr>
          <p:cNvPr id="54" name="Rectangle 14">
            <a:extLst>
              <a:ext uri="{FF2B5EF4-FFF2-40B4-BE49-F238E27FC236}">
                <a16:creationId xmlns:a16="http://schemas.microsoft.com/office/drawing/2014/main" id="{8FF4BCB5-BAE1-90B0-28B3-D35B9C47F83D}"/>
              </a:ext>
            </a:extLst>
          </p:cNvPr>
          <p:cNvSpPr/>
          <p:nvPr/>
        </p:nvSpPr>
        <p:spPr bwMode="auto">
          <a:xfrm>
            <a:off x="2870360" y="5831032"/>
            <a:ext cx="350570" cy="188375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KR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AE562396-D730-AD10-EEAF-C6D7316B3025}"/>
              </a:ext>
            </a:extLst>
          </p:cNvPr>
          <p:cNvSpPr txBox="1"/>
          <p:nvPr/>
        </p:nvSpPr>
        <p:spPr>
          <a:xfrm>
            <a:off x="2830681" y="5804992"/>
            <a:ext cx="42992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dirty="0"/>
              <a:t>STA1</a:t>
            </a:r>
            <a:endParaRPr lang="en-KR" sz="800" dirty="0"/>
          </a:p>
        </p:txBody>
      </p:sp>
      <p:sp>
        <p:nvSpPr>
          <p:cNvPr id="56" name="Rectangle 16">
            <a:extLst>
              <a:ext uri="{FF2B5EF4-FFF2-40B4-BE49-F238E27FC236}">
                <a16:creationId xmlns:a16="http://schemas.microsoft.com/office/drawing/2014/main" id="{94B8C65B-3B07-285A-F98D-D4049863BF49}"/>
              </a:ext>
            </a:extLst>
          </p:cNvPr>
          <p:cNvSpPr/>
          <p:nvPr/>
        </p:nvSpPr>
        <p:spPr bwMode="auto">
          <a:xfrm>
            <a:off x="3401828" y="5831032"/>
            <a:ext cx="350570" cy="1883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KR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E6493D20-0631-3526-39E8-388F466859B7}"/>
              </a:ext>
            </a:extLst>
          </p:cNvPr>
          <p:cNvSpPr txBox="1"/>
          <p:nvPr/>
        </p:nvSpPr>
        <p:spPr>
          <a:xfrm>
            <a:off x="3362148" y="5804992"/>
            <a:ext cx="42992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dirty="0"/>
              <a:t>STA2</a:t>
            </a:r>
            <a:endParaRPr lang="en-KR" sz="800" dirty="0"/>
          </a:p>
        </p:txBody>
      </p:sp>
      <p:sp>
        <p:nvSpPr>
          <p:cNvPr id="58" name="Rectangle 20">
            <a:extLst>
              <a:ext uri="{FF2B5EF4-FFF2-40B4-BE49-F238E27FC236}">
                <a16:creationId xmlns:a16="http://schemas.microsoft.com/office/drawing/2014/main" id="{E53E7FF4-E8A6-8052-C16E-E203B33B39E5}"/>
              </a:ext>
            </a:extLst>
          </p:cNvPr>
          <p:cNvSpPr/>
          <p:nvPr/>
        </p:nvSpPr>
        <p:spPr bwMode="auto">
          <a:xfrm>
            <a:off x="2751914" y="5680295"/>
            <a:ext cx="1165803" cy="45714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KR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414177B0-2724-D897-9C04-F5F9DA385C3E}"/>
              </a:ext>
            </a:extLst>
          </p:cNvPr>
          <p:cNvSpPr txBox="1"/>
          <p:nvPr/>
        </p:nvSpPr>
        <p:spPr>
          <a:xfrm>
            <a:off x="2052526" y="5819097"/>
            <a:ext cx="73938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/>
              <a:t>Non-AP MLD</a:t>
            </a:r>
            <a:endParaRPr lang="en-KR" sz="700" b="1" dirty="0"/>
          </a:p>
        </p:txBody>
      </p:sp>
      <p:cxnSp>
        <p:nvCxnSpPr>
          <p:cNvPr id="60" name="직선 화살표 연결선 59">
            <a:extLst>
              <a:ext uri="{FF2B5EF4-FFF2-40B4-BE49-F238E27FC236}">
                <a16:creationId xmlns:a16="http://schemas.microsoft.com/office/drawing/2014/main" id="{73B521CC-2BB6-C82B-9C31-5B85FA189111}"/>
              </a:ext>
            </a:extLst>
          </p:cNvPr>
          <p:cNvCxnSpPr>
            <a:stCxn id="55" idx="0"/>
            <a:endCxn id="50" idx="2"/>
          </p:cNvCxnSpPr>
          <p:nvPr/>
        </p:nvCxnSpPr>
        <p:spPr>
          <a:xfrm flipV="1">
            <a:off x="3045644" y="5287540"/>
            <a:ext cx="2070" cy="517452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직선 화살표 연결선 60">
            <a:extLst>
              <a:ext uri="{FF2B5EF4-FFF2-40B4-BE49-F238E27FC236}">
                <a16:creationId xmlns:a16="http://schemas.microsoft.com/office/drawing/2014/main" id="{429719A2-4750-CAD7-4E0A-7338EF35E299}"/>
              </a:ext>
            </a:extLst>
          </p:cNvPr>
          <p:cNvCxnSpPr>
            <a:cxnSpLocks/>
            <a:stCxn id="56" idx="0"/>
            <a:endCxn id="52" idx="2"/>
          </p:cNvCxnSpPr>
          <p:nvPr/>
        </p:nvCxnSpPr>
        <p:spPr>
          <a:xfrm flipV="1">
            <a:off x="3577113" y="5290941"/>
            <a:ext cx="2068" cy="540091"/>
          </a:xfrm>
          <a:prstGeom prst="straightConnector1">
            <a:avLst/>
          </a:prstGeom>
          <a:ln w="9525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14">
            <a:extLst>
              <a:ext uri="{FF2B5EF4-FFF2-40B4-BE49-F238E27FC236}">
                <a16:creationId xmlns:a16="http://schemas.microsoft.com/office/drawing/2014/main" id="{D72795C7-C432-27FF-BDAE-1F5FF1AED500}"/>
              </a:ext>
            </a:extLst>
          </p:cNvPr>
          <p:cNvSpPr/>
          <p:nvPr/>
        </p:nvSpPr>
        <p:spPr bwMode="auto">
          <a:xfrm>
            <a:off x="5174635" y="5031802"/>
            <a:ext cx="350570" cy="1883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KR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A535DAB-46AD-714E-7E97-A30EC92CE5E8}"/>
              </a:ext>
            </a:extLst>
          </p:cNvPr>
          <p:cNvSpPr txBox="1"/>
          <p:nvPr/>
        </p:nvSpPr>
        <p:spPr>
          <a:xfrm>
            <a:off x="5134157" y="5010541"/>
            <a:ext cx="4315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" dirty="0"/>
              <a:t>Primary</a:t>
            </a:r>
          </a:p>
          <a:p>
            <a:pPr algn="ctr"/>
            <a:r>
              <a:rPr lang="en-US" sz="600" dirty="0"/>
              <a:t>AP</a:t>
            </a:r>
            <a:endParaRPr lang="en-KR" sz="600" dirty="0"/>
          </a:p>
        </p:txBody>
      </p:sp>
      <p:sp>
        <p:nvSpPr>
          <p:cNvPr id="64" name="Rectangle 16">
            <a:extLst>
              <a:ext uri="{FF2B5EF4-FFF2-40B4-BE49-F238E27FC236}">
                <a16:creationId xmlns:a16="http://schemas.microsoft.com/office/drawing/2014/main" id="{499FBD6A-4F97-59C7-E6FB-A5C16FBB4C51}"/>
              </a:ext>
            </a:extLst>
          </p:cNvPr>
          <p:cNvSpPr/>
          <p:nvPr/>
        </p:nvSpPr>
        <p:spPr bwMode="auto">
          <a:xfrm>
            <a:off x="5706102" y="5031802"/>
            <a:ext cx="350570" cy="1883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KR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1F3671DF-7911-7912-BB72-4EDD8FF3BC7E}"/>
              </a:ext>
            </a:extLst>
          </p:cNvPr>
          <p:cNvSpPr txBox="1"/>
          <p:nvPr/>
        </p:nvSpPr>
        <p:spPr>
          <a:xfrm>
            <a:off x="5642381" y="5013942"/>
            <a:ext cx="478016" cy="276999"/>
          </a:xfrm>
          <a:prstGeom prst="rect">
            <a:avLst/>
          </a:prstGeom>
          <a:solidFill>
            <a:srgbClr val="C2FFF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600" dirty="0"/>
              <a:t>Auxiliary</a:t>
            </a:r>
          </a:p>
          <a:p>
            <a:pPr algn="ctr"/>
            <a:r>
              <a:rPr lang="en-US" sz="600" dirty="0"/>
              <a:t>AP</a:t>
            </a:r>
            <a:endParaRPr lang="en-KR" sz="600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9A8089D3-4E1A-A1CF-D398-C172DA70CDC2}"/>
              </a:ext>
            </a:extLst>
          </p:cNvPr>
          <p:cNvSpPr txBox="1"/>
          <p:nvPr/>
        </p:nvSpPr>
        <p:spPr>
          <a:xfrm>
            <a:off x="4356800" y="5019868"/>
            <a:ext cx="73938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KR" sz="700" b="1" dirty="0"/>
              <a:t>AP MLD</a:t>
            </a:r>
          </a:p>
        </p:txBody>
      </p:sp>
      <p:sp>
        <p:nvSpPr>
          <p:cNvPr id="67" name="Rectangle 14">
            <a:extLst>
              <a:ext uri="{FF2B5EF4-FFF2-40B4-BE49-F238E27FC236}">
                <a16:creationId xmlns:a16="http://schemas.microsoft.com/office/drawing/2014/main" id="{5C4FAFBB-3FF2-A01D-7674-37783F22AB6A}"/>
              </a:ext>
            </a:extLst>
          </p:cNvPr>
          <p:cNvSpPr/>
          <p:nvPr/>
        </p:nvSpPr>
        <p:spPr bwMode="auto">
          <a:xfrm>
            <a:off x="5172567" y="5831032"/>
            <a:ext cx="350570" cy="1883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KR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AA7021C4-AA43-9358-6E6B-680FB57B1458}"/>
              </a:ext>
            </a:extLst>
          </p:cNvPr>
          <p:cNvSpPr txBox="1"/>
          <p:nvPr/>
        </p:nvSpPr>
        <p:spPr>
          <a:xfrm>
            <a:off x="5132887" y="5804992"/>
            <a:ext cx="42992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dirty="0"/>
              <a:t>STA1</a:t>
            </a:r>
            <a:endParaRPr lang="en-KR" sz="800" dirty="0"/>
          </a:p>
        </p:txBody>
      </p:sp>
      <p:sp>
        <p:nvSpPr>
          <p:cNvPr id="69" name="Rectangle 16">
            <a:extLst>
              <a:ext uri="{FF2B5EF4-FFF2-40B4-BE49-F238E27FC236}">
                <a16:creationId xmlns:a16="http://schemas.microsoft.com/office/drawing/2014/main" id="{DBDD381C-F1F5-8C63-9948-A29A00E53AA4}"/>
              </a:ext>
            </a:extLst>
          </p:cNvPr>
          <p:cNvSpPr/>
          <p:nvPr/>
        </p:nvSpPr>
        <p:spPr bwMode="auto">
          <a:xfrm>
            <a:off x="5704034" y="5831032"/>
            <a:ext cx="350570" cy="188375"/>
          </a:xfrm>
          <a:prstGeom prst="rect">
            <a:avLst/>
          </a:prstGeom>
          <a:solidFill>
            <a:srgbClr val="C2FF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KR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87BF4BCE-54AC-5EE8-6C61-58FECF6F7BD8}"/>
              </a:ext>
            </a:extLst>
          </p:cNvPr>
          <p:cNvSpPr txBox="1"/>
          <p:nvPr/>
        </p:nvSpPr>
        <p:spPr>
          <a:xfrm>
            <a:off x="5664356" y="5804992"/>
            <a:ext cx="42992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dirty="0"/>
              <a:t>STA2</a:t>
            </a:r>
            <a:endParaRPr lang="en-KR" sz="800" dirty="0"/>
          </a:p>
        </p:txBody>
      </p:sp>
      <p:sp>
        <p:nvSpPr>
          <p:cNvPr id="71" name="Rectangle 20">
            <a:extLst>
              <a:ext uri="{FF2B5EF4-FFF2-40B4-BE49-F238E27FC236}">
                <a16:creationId xmlns:a16="http://schemas.microsoft.com/office/drawing/2014/main" id="{66580861-6D5D-8BCF-88BD-5D621675C75D}"/>
              </a:ext>
            </a:extLst>
          </p:cNvPr>
          <p:cNvSpPr/>
          <p:nvPr/>
        </p:nvSpPr>
        <p:spPr bwMode="auto">
          <a:xfrm>
            <a:off x="5054120" y="5680295"/>
            <a:ext cx="1165803" cy="45714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KR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47A6EE92-862F-EF69-F723-C45694AB08FD}"/>
              </a:ext>
            </a:extLst>
          </p:cNvPr>
          <p:cNvSpPr txBox="1"/>
          <p:nvPr/>
        </p:nvSpPr>
        <p:spPr>
          <a:xfrm>
            <a:off x="4354732" y="5819097"/>
            <a:ext cx="73938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/>
              <a:t>Non-AP MLD</a:t>
            </a:r>
            <a:endParaRPr lang="en-KR" sz="700" b="1" dirty="0"/>
          </a:p>
        </p:txBody>
      </p:sp>
      <p:cxnSp>
        <p:nvCxnSpPr>
          <p:cNvPr id="73" name="직선 화살표 연결선 72">
            <a:extLst>
              <a:ext uri="{FF2B5EF4-FFF2-40B4-BE49-F238E27FC236}">
                <a16:creationId xmlns:a16="http://schemas.microsoft.com/office/drawing/2014/main" id="{FB02295D-15A0-1DC9-119E-ADC62CC487AA}"/>
              </a:ext>
            </a:extLst>
          </p:cNvPr>
          <p:cNvCxnSpPr>
            <a:cxnSpLocks/>
            <a:stCxn id="70" idx="0"/>
            <a:endCxn id="65" idx="2"/>
          </p:cNvCxnSpPr>
          <p:nvPr/>
        </p:nvCxnSpPr>
        <p:spPr>
          <a:xfrm flipV="1">
            <a:off x="5879319" y="5290941"/>
            <a:ext cx="2070" cy="514051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14">
            <a:extLst>
              <a:ext uri="{FF2B5EF4-FFF2-40B4-BE49-F238E27FC236}">
                <a16:creationId xmlns:a16="http://schemas.microsoft.com/office/drawing/2014/main" id="{C8BC00B9-9A4B-EF16-9DC0-1A5D54947697}"/>
              </a:ext>
            </a:extLst>
          </p:cNvPr>
          <p:cNvSpPr/>
          <p:nvPr/>
        </p:nvSpPr>
        <p:spPr bwMode="auto">
          <a:xfrm>
            <a:off x="7157822" y="5045707"/>
            <a:ext cx="350570" cy="1883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KR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9347F1A8-C29E-7901-D6E9-8F1DE88C351D}"/>
              </a:ext>
            </a:extLst>
          </p:cNvPr>
          <p:cNvSpPr txBox="1"/>
          <p:nvPr/>
        </p:nvSpPr>
        <p:spPr>
          <a:xfrm>
            <a:off x="7117345" y="5024446"/>
            <a:ext cx="431528" cy="276999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600" dirty="0"/>
              <a:t>Primary</a:t>
            </a:r>
          </a:p>
          <a:p>
            <a:pPr algn="ctr"/>
            <a:r>
              <a:rPr lang="en-US" sz="600" dirty="0"/>
              <a:t>AP</a:t>
            </a:r>
            <a:endParaRPr lang="en-KR" sz="600" dirty="0"/>
          </a:p>
        </p:txBody>
      </p:sp>
      <p:sp>
        <p:nvSpPr>
          <p:cNvPr id="76" name="Rectangle 16">
            <a:extLst>
              <a:ext uri="{FF2B5EF4-FFF2-40B4-BE49-F238E27FC236}">
                <a16:creationId xmlns:a16="http://schemas.microsoft.com/office/drawing/2014/main" id="{6934DD68-5540-42BB-0413-1885C2F82527}"/>
              </a:ext>
            </a:extLst>
          </p:cNvPr>
          <p:cNvSpPr/>
          <p:nvPr/>
        </p:nvSpPr>
        <p:spPr bwMode="auto">
          <a:xfrm>
            <a:off x="7689290" y="5045707"/>
            <a:ext cx="350570" cy="1883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KR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4289F756-92E8-4220-4A84-FAB73BDC291D}"/>
              </a:ext>
            </a:extLst>
          </p:cNvPr>
          <p:cNvSpPr txBox="1"/>
          <p:nvPr/>
        </p:nvSpPr>
        <p:spPr>
          <a:xfrm>
            <a:off x="7625568" y="5027848"/>
            <a:ext cx="4780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" dirty="0"/>
              <a:t>Auxiliary</a:t>
            </a:r>
          </a:p>
          <a:p>
            <a:pPr algn="ctr"/>
            <a:r>
              <a:rPr lang="en-US" sz="600" dirty="0"/>
              <a:t>AP</a:t>
            </a:r>
            <a:endParaRPr lang="en-KR" sz="600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575781AF-4A33-FA6B-4664-C399C0133CE1}"/>
              </a:ext>
            </a:extLst>
          </p:cNvPr>
          <p:cNvSpPr txBox="1"/>
          <p:nvPr/>
        </p:nvSpPr>
        <p:spPr>
          <a:xfrm>
            <a:off x="6339988" y="5033773"/>
            <a:ext cx="73938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KR" sz="700" b="1" dirty="0"/>
              <a:t>AP MLD</a:t>
            </a:r>
          </a:p>
        </p:txBody>
      </p:sp>
      <p:sp>
        <p:nvSpPr>
          <p:cNvPr id="79" name="Rectangle 14">
            <a:extLst>
              <a:ext uri="{FF2B5EF4-FFF2-40B4-BE49-F238E27FC236}">
                <a16:creationId xmlns:a16="http://schemas.microsoft.com/office/drawing/2014/main" id="{693AF7D1-0E7E-113A-E0C8-35A437C309CF}"/>
              </a:ext>
            </a:extLst>
          </p:cNvPr>
          <p:cNvSpPr/>
          <p:nvPr/>
        </p:nvSpPr>
        <p:spPr bwMode="auto">
          <a:xfrm>
            <a:off x="7155754" y="5844938"/>
            <a:ext cx="350570" cy="188375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KR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573C8060-B335-3F88-DDED-19964281F7AF}"/>
              </a:ext>
            </a:extLst>
          </p:cNvPr>
          <p:cNvSpPr txBox="1"/>
          <p:nvPr/>
        </p:nvSpPr>
        <p:spPr>
          <a:xfrm>
            <a:off x="7116076" y="5818896"/>
            <a:ext cx="42992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dirty="0"/>
              <a:t>STA1</a:t>
            </a:r>
            <a:endParaRPr lang="en-KR" sz="800" dirty="0"/>
          </a:p>
        </p:txBody>
      </p:sp>
      <p:sp>
        <p:nvSpPr>
          <p:cNvPr id="81" name="Rectangle 16">
            <a:extLst>
              <a:ext uri="{FF2B5EF4-FFF2-40B4-BE49-F238E27FC236}">
                <a16:creationId xmlns:a16="http://schemas.microsoft.com/office/drawing/2014/main" id="{EADD762B-6FC3-F67B-802B-80C248646E6A}"/>
              </a:ext>
            </a:extLst>
          </p:cNvPr>
          <p:cNvSpPr/>
          <p:nvPr/>
        </p:nvSpPr>
        <p:spPr bwMode="auto">
          <a:xfrm>
            <a:off x="7687222" y="5844938"/>
            <a:ext cx="350570" cy="1883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KR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7534006B-5415-CD3D-EB77-2252081DCE7B}"/>
              </a:ext>
            </a:extLst>
          </p:cNvPr>
          <p:cNvSpPr txBox="1"/>
          <p:nvPr/>
        </p:nvSpPr>
        <p:spPr>
          <a:xfrm>
            <a:off x="7647543" y="5818896"/>
            <a:ext cx="42992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dirty="0"/>
              <a:t>STA2</a:t>
            </a:r>
            <a:endParaRPr lang="en-KR" sz="800" dirty="0"/>
          </a:p>
        </p:txBody>
      </p:sp>
      <p:sp>
        <p:nvSpPr>
          <p:cNvPr id="83" name="Rectangle 20">
            <a:extLst>
              <a:ext uri="{FF2B5EF4-FFF2-40B4-BE49-F238E27FC236}">
                <a16:creationId xmlns:a16="http://schemas.microsoft.com/office/drawing/2014/main" id="{DB08FD25-1CBF-9F6B-CA3B-2C6364880B02}"/>
              </a:ext>
            </a:extLst>
          </p:cNvPr>
          <p:cNvSpPr/>
          <p:nvPr/>
        </p:nvSpPr>
        <p:spPr bwMode="auto">
          <a:xfrm>
            <a:off x="7037308" y="5694200"/>
            <a:ext cx="1165803" cy="45714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KR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1D20C008-1225-7AA4-0AB5-8134850DB6D5}"/>
              </a:ext>
            </a:extLst>
          </p:cNvPr>
          <p:cNvSpPr txBox="1"/>
          <p:nvPr/>
        </p:nvSpPr>
        <p:spPr>
          <a:xfrm>
            <a:off x="6337920" y="5833003"/>
            <a:ext cx="73938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/>
              <a:t>Non-AP MLD</a:t>
            </a:r>
            <a:endParaRPr lang="en-KR" sz="700" b="1" dirty="0"/>
          </a:p>
        </p:txBody>
      </p:sp>
      <p:cxnSp>
        <p:nvCxnSpPr>
          <p:cNvPr id="85" name="직선 화살표 연결선 84">
            <a:extLst>
              <a:ext uri="{FF2B5EF4-FFF2-40B4-BE49-F238E27FC236}">
                <a16:creationId xmlns:a16="http://schemas.microsoft.com/office/drawing/2014/main" id="{342CC2CA-41AD-E356-41DC-6F4235CB7349}"/>
              </a:ext>
            </a:extLst>
          </p:cNvPr>
          <p:cNvCxnSpPr>
            <a:stCxn id="80" idx="0"/>
            <a:endCxn id="75" idx="2"/>
          </p:cNvCxnSpPr>
          <p:nvPr/>
        </p:nvCxnSpPr>
        <p:spPr>
          <a:xfrm flipV="1">
            <a:off x="7331039" y="5301445"/>
            <a:ext cx="2070" cy="517451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직선 화살표 연결선 85">
            <a:extLst>
              <a:ext uri="{FF2B5EF4-FFF2-40B4-BE49-F238E27FC236}">
                <a16:creationId xmlns:a16="http://schemas.microsoft.com/office/drawing/2014/main" id="{696E0201-C2BB-2B1D-F294-FAB286CD4A21}"/>
              </a:ext>
            </a:extLst>
          </p:cNvPr>
          <p:cNvCxnSpPr>
            <a:cxnSpLocks/>
            <a:stCxn id="81" idx="0"/>
            <a:endCxn id="77" idx="2"/>
          </p:cNvCxnSpPr>
          <p:nvPr/>
        </p:nvCxnSpPr>
        <p:spPr>
          <a:xfrm flipV="1">
            <a:off x="7862507" y="5304847"/>
            <a:ext cx="2069" cy="540091"/>
          </a:xfrm>
          <a:prstGeom prst="straightConnector1">
            <a:avLst/>
          </a:prstGeom>
          <a:ln w="9525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직선 화살표 연결선 86">
            <a:extLst>
              <a:ext uri="{FF2B5EF4-FFF2-40B4-BE49-F238E27FC236}">
                <a16:creationId xmlns:a16="http://schemas.microsoft.com/office/drawing/2014/main" id="{672C3466-1BC3-D33D-31D0-813F006E5BAD}"/>
              </a:ext>
            </a:extLst>
          </p:cNvPr>
          <p:cNvCxnSpPr>
            <a:cxnSpLocks/>
            <a:stCxn id="67" idx="0"/>
            <a:endCxn id="63" idx="2"/>
          </p:cNvCxnSpPr>
          <p:nvPr/>
        </p:nvCxnSpPr>
        <p:spPr>
          <a:xfrm flipV="1">
            <a:off x="5347852" y="5287540"/>
            <a:ext cx="2069" cy="543492"/>
          </a:xfrm>
          <a:prstGeom prst="straightConnector1">
            <a:avLst/>
          </a:prstGeom>
          <a:ln w="9525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>
            <a:extLst>
              <a:ext uri="{FF2B5EF4-FFF2-40B4-BE49-F238E27FC236}">
                <a16:creationId xmlns:a16="http://schemas.microsoft.com/office/drawing/2014/main" id="{0B645BAF-7813-F4B3-7496-66BEADE94A4B}"/>
              </a:ext>
            </a:extLst>
          </p:cNvPr>
          <p:cNvSpPr txBox="1"/>
          <p:nvPr/>
        </p:nvSpPr>
        <p:spPr>
          <a:xfrm>
            <a:off x="3471944" y="5438138"/>
            <a:ext cx="73938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/>
              <a:t>INACTIVE</a:t>
            </a:r>
            <a:endParaRPr lang="en-KR" sz="700" b="1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84B67CFB-A030-3D1E-B15A-CD6580C333FC}"/>
              </a:ext>
            </a:extLst>
          </p:cNvPr>
          <p:cNvSpPr txBox="1"/>
          <p:nvPr/>
        </p:nvSpPr>
        <p:spPr>
          <a:xfrm>
            <a:off x="4726493" y="5438138"/>
            <a:ext cx="73938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/>
              <a:t>INACTIVE</a:t>
            </a:r>
            <a:endParaRPr lang="en-KR" sz="700" b="1" dirty="0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EA00E916-593F-CAD9-80DB-F2EF56E1E7E4}"/>
              </a:ext>
            </a:extLst>
          </p:cNvPr>
          <p:cNvSpPr txBox="1"/>
          <p:nvPr/>
        </p:nvSpPr>
        <p:spPr>
          <a:xfrm>
            <a:off x="7763314" y="5466047"/>
            <a:ext cx="73938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/>
              <a:t>INACTIVE</a:t>
            </a:r>
            <a:endParaRPr lang="en-KR" sz="700" b="1" dirty="0"/>
          </a:p>
        </p:txBody>
      </p:sp>
      <p:sp>
        <p:nvSpPr>
          <p:cNvPr id="91" name="Rectangle 20">
            <a:extLst>
              <a:ext uri="{FF2B5EF4-FFF2-40B4-BE49-F238E27FC236}">
                <a16:creationId xmlns:a16="http://schemas.microsoft.com/office/drawing/2014/main" id="{A2A69DCE-01DC-4998-81B9-8EAFF5260182}"/>
              </a:ext>
            </a:extLst>
          </p:cNvPr>
          <p:cNvSpPr/>
          <p:nvPr/>
        </p:nvSpPr>
        <p:spPr bwMode="auto">
          <a:xfrm>
            <a:off x="2734341" y="4938889"/>
            <a:ext cx="1165803" cy="45714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KR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Rectangle 20">
            <a:extLst>
              <a:ext uri="{FF2B5EF4-FFF2-40B4-BE49-F238E27FC236}">
                <a16:creationId xmlns:a16="http://schemas.microsoft.com/office/drawing/2014/main" id="{EF2AC49F-0EEE-B564-F7B2-49B5202FDC3D}"/>
              </a:ext>
            </a:extLst>
          </p:cNvPr>
          <p:cNvSpPr/>
          <p:nvPr/>
        </p:nvSpPr>
        <p:spPr bwMode="auto">
          <a:xfrm>
            <a:off x="5030814" y="4938889"/>
            <a:ext cx="1165803" cy="45714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KR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Rectangle 20">
            <a:extLst>
              <a:ext uri="{FF2B5EF4-FFF2-40B4-BE49-F238E27FC236}">
                <a16:creationId xmlns:a16="http://schemas.microsoft.com/office/drawing/2014/main" id="{750BD8F5-5685-EA48-E1B7-68C7833EABA9}"/>
              </a:ext>
            </a:extLst>
          </p:cNvPr>
          <p:cNvSpPr/>
          <p:nvPr/>
        </p:nvSpPr>
        <p:spPr bwMode="auto">
          <a:xfrm>
            <a:off x="7017528" y="4933486"/>
            <a:ext cx="1165803" cy="45714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KR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4831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855B7-DEAF-40B5-A696-307212A6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5" y="609872"/>
            <a:ext cx="7770813" cy="798910"/>
          </a:xfrm>
        </p:spPr>
        <p:txBody>
          <a:bodyPr/>
          <a:lstStyle/>
          <a:p>
            <a:r>
              <a:rPr lang="en-US" altLang="ko-KR" sz="2800" dirty="0"/>
              <a:t>Brief analysis of the proposed solution</a:t>
            </a:r>
            <a:endParaRPr lang="ko-KR" altLang="en-US" sz="2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769B44B-4D36-4629-8530-76E612A4A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21" y="1408782"/>
            <a:ext cx="7879391" cy="4931058"/>
          </a:xfrm>
        </p:spPr>
        <p:txBody>
          <a:bodyPr>
            <a:noAutofit/>
          </a:bodyPr>
          <a:lstStyle/>
          <a:p>
            <a:r>
              <a:rPr lang="en-US" altLang="ko-KR" sz="2400" dirty="0"/>
              <a:t>No regulation issues (relevant to P20 changes)</a:t>
            </a:r>
          </a:p>
          <a:p>
            <a:pPr lvl="1"/>
            <a:r>
              <a:rPr lang="en-US" altLang="ko-KR" sz="2000" dirty="0"/>
              <a:t>The proposed solution alters the link used for accessing operating channels instead of changing the primary 20 MHz channel of a STA</a:t>
            </a:r>
          </a:p>
          <a:p>
            <a:pPr marL="287992" lvl="1" indent="0">
              <a:buNone/>
            </a:pPr>
            <a:endParaRPr lang="en-US" altLang="ko-KR" sz="2400" dirty="0"/>
          </a:p>
          <a:p>
            <a:r>
              <a:rPr lang="en-US" altLang="ko-KR" sz="2400" dirty="0"/>
              <a:t>Limited hardware complexity</a:t>
            </a:r>
          </a:p>
          <a:p>
            <a:pPr lvl="1"/>
            <a:r>
              <a:rPr lang="en-US" altLang="ko-KR" sz="2000" dirty="0"/>
              <a:t>Since MLD utilizes a single backoff channel (of the link in active state), the hardware complexity in terms of channel access would be reduced</a:t>
            </a:r>
          </a:p>
          <a:p>
            <a:pPr lvl="1"/>
            <a:endParaRPr lang="en-US" altLang="ko-KR" sz="2000" dirty="0"/>
          </a:p>
          <a:p>
            <a:pPr lvl="1"/>
            <a:r>
              <a:rPr lang="en-US" altLang="ko-KR" sz="2000" dirty="0"/>
              <a:t>As only one link is in an active state, MLD can utilize a single radio for both the primary and the auxiliary link</a:t>
            </a:r>
          </a:p>
          <a:p>
            <a:pPr lvl="2"/>
            <a:r>
              <a:rPr lang="en-US" altLang="ko-KR" dirty="0"/>
              <a:t>A STA operating on an inactive link might do nothing for that link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C25D84-24C0-4CBA-A2FB-96C0E17D47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9</a:t>
            </a:fld>
            <a:endParaRPr lang="en-GB" sz="900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F506BD42-7F72-4565-B06E-F944F00CD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eaLnBrk="0" latinLnBrk="0" hangingPunct="0"/>
            <a:r>
              <a:rPr lang="en-US" altLang="ko-KR" kern="0" dirty="0"/>
              <a:t>September 2023</a:t>
            </a:r>
            <a:endParaRPr lang="en-GB" altLang="ko-KR" kern="0" dirty="0"/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F1E51C18-2F41-48F4-8AB2-572F06312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466175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rtlCol="0" anchor="ctr" anchorCtr="0" compatLnSpc="1">
        <a:prstTxWarp prst="textNoShape">
          <a:avLst/>
        </a:prstTxWarp>
        <a:normAutofit/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MS Gothic" charset="-128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" id="{FA45FB65-813D-4309-B136-7BAE44D91FFA}" vid="{33BAA8CA-ADE1-4A73-84DC-0DD6C46F3924}"/>
    </a:ext>
  </a:extLst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rtlCol="0" anchor="ctr" anchorCtr="0" compatLnSpc="1">
        <a:prstTxWarp prst="textNoShape">
          <a:avLst/>
        </a:prstTxWarp>
        <a:normAutofit/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MS Gothic" charset="-128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" id="{FA45FB65-813D-4309-B136-7BAE44D91FFA}" vid="{33BAA8CA-ADE1-4A73-84DC-0DD6C46F3924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119969</TotalTime>
  <Words>1586</Words>
  <Application>Microsoft Office PowerPoint</Application>
  <PresentationFormat>화면 슬라이드 쇼(4:3)</PresentationFormat>
  <Paragraphs>252</Paragraphs>
  <Slides>12</Slides>
  <Notes>5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12</vt:i4>
      </vt:variant>
    </vt:vector>
  </HeadingPairs>
  <TitlesOfParts>
    <vt:vector size="18" baseType="lpstr">
      <vt:lpstr>times new loman</vt:lpstr>
      <vt:lpstr>맑은 고딕</vt:lpstr>
      <vt:lpstr>Arial</vt:lpstr>
      <vt:lpstr>Times New Roman</vt:lpstr>
      <vt:lpstr>Office Theme</vt:lpstr>
      <vt:lpstr>1_Office Theme</vt:lpstr>
      <vt:lpstr>Discussions on  Non-primary Channel Access</vt:lpstr>
      <vt:lpstr>Problem</vt:lpstr>
      <vt:lpstr>Non-primary channel access [1-7]</vt:lpstr>
      <vt:lpstr>Regulation issues</vt:lpstr>
      <vt:lpstr>Example of regulatory-compliant  non-primary channel access</vt:lpstr>
      <vt:lpstr>Limitations of the previous example</vt:lpstr>
      <vt:lpstr>Proposal: Non-primary channel access using MLO</vt:lpstr>
      <vt:lpstr>Illustration of the proposed solution</vt:lpstr>
      <vt:lpstr>Brief analysis of the proposed solution</vt:lpstr>
      <vt:lpstr>Discussions</vt:lpstr>
      <vt:lpstr>Summary</vt:lpstr>
      <vt:lpstr>Reference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Non-AP initiated TXOP sharing</dc:title>
  <dc:creator>Shawn</dc:creator>
  <cp:lastModifiedBy>Shawn</cp:lastModifiedBy>
  <cp:revision>1219</cp:revision>
  <cp:lastPrinted>2020-04-01T07:02:56Z</cp:lastPrinted>
  <dcterms:created xsi:type="dcterms:W3CDTF">2020-03-18T02:52:23Z</dcterms:created>
  <dcterms:modified xsi:type="dcterms:W3CDTF">2023-09-08T07:18:13Z</dcterms:modified>
</cp:coreProperties>
</file>