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459" dt="2023-09-13T18:46:47.3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3T18:48:25.622" v="4934" actId="6549"/>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2T13:55:21.020" v="2989"/>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2T13:55:21.020" v="2989"/>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3T16:54:05.715" v="438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3T16:54:05.715" v="438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2T19:53:14.365" v="3495" actId="20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2T19:53:14.365" v="3495" actId="20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3T18:37:55.295" v="4900"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3T18:37:55.295" v="4900"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3T18:47:37.603" v="4932" actId="20577"/>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3T18:47:37.603" v="4932"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2T15:22:49.227" v="3025" actId="14100"/>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2T15:22:49.227" v="3025" actId="14100"/>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3T17:26:48.940" v="4600"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3T17:26:48.940" v="4600"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modSp add mod">
        <pc:chgData name="Alfred Asterjadhi" userId="39de57b9-85c0-4fd1-aaac-8ca2b6560ad0" providerId="ADAL" clId="{CA824CB9-4AE0-466A-AE2E-7FF6F0AF6FC8}" dt="2023-09-13T16:58:13.696" v="4424"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pChg chg="mod">
          <ac:chgData name="Alfred Asterjadhi" userId="39de57b9-85c0-4fd1-aaac-8ca2b6560ad0" providerId="ADAL" clId="{CA824CB9-4AE0-466A-AE2E-7FF6F0AF6FC8}" dt="2023-09-13T16:58:13.696" v="4424" actId="20577"/>
          <ac:spMkLst>
            <pc:docMk/>
            <pc:sldMk cId="564270507" sldId="1013"/>
            <ac:spMk id="3" creationId="{DFB0BA47-D7B6-4F95-932E-A7AA615BC440}"/>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3T17:07:11.574" v="4561"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3T17:07:11.574" v="4561"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3T18:46:53.483" v="490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3T18:46:53.483" v="490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3T12:04:36.887" v="3670" actId="20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3T12:04:36.887" v="3670" actId="20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3T17:29:55.631" v="463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3T17:29:55.631" v="4636" actId="2057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3T18:48:25.622" v="4934" actId="6549"/>
        <pc:sldMasterMkLst>
          <pc:docMk/>
          <pc:sldMasterMk cId="0" sldId="2147483648"/>
        </pc:sldMasterMkLst>
        <pc:spChg chg="mod">
          <ac:chgData name="Alfred Asterjadhi" userId="39de57b9-85c0-4fd1-aaac-8ca2b6560ad0" providerId="ADAL" clId="{CA824CB9-4AE0-466A-AE2E-7FF6F0AF6FC8}" dt="2023-09-13T18:48:25.622" v="4934" actId="6549"/>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614-00-00be-lb-275-cr-for-cids-on-ndpa-frame-format.docx" TargetMode="External"/><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40-00-00be-lb275-cr-for-scs-tclas-counter-proposal.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31-00-00be-lb275-cr-for-35-3-16-2.docx" TargetMode="External"/><Relationship Id="rId12" Type="http://schemas.openxmlformats.org/officeDocument/2006/relationships/hyperlink" Target="https://mentor.ieee.org/802.11/dcn/23/11-23-1588-00-00be-resolution-of-additional-epcs-related-cids-lb275.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0-00-00be-lb275-cr-for-cid-20083.docx" TargetMode="External"/><Relationship Id="rId11"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56-00-00be-lb275-cr-for-cids-in-af-11-2-3-and-35-3-12-6.docx" TargetMode="External"/><Relationship Id="rId10" Type="http://schemas.openxmlformats.org/officeDocument/2006/relationships/hyperlink" Target="https://mentor.ieee.org/802.11/dcn/23/11-23-1591-01-00be-cr-for-misc-cids.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590-00-00be-lb275-crs-for-35-8-misc-cids.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604-00-00be-lb275-resolution-for-comments-assigned-to-abhi-part-9.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566-00-00be-lb275-cr-for-segment-parser.docx" TargetMode="External"/><Relationship Id="rId2" Type="http://schemas.openxmlformats.org/officeDocument/2006/relationships/hyperlink" Target="https://mentor.ieee.org/802.11/dcn/23/11-23-1506-00-00be-lb-275-comment-resolutions-for-crs-in-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82-00-00be-lb275-cr-for-cids-in-36-2-6.docx" TargetMode="External"/><Relationship Id="rId5"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71-00-00be-cr-d4-0-subclause-3-2-2-and-3-2-6-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607-00-00be-cr-for-misc-cids-part-2.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91-01-00be-cr-for-misc-cids.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7-00-00be-lb275-cr-for-ml-reconfiguration-part-3.docx" TargetMode="External"/><Relationship Id="rId5" Type="http://schemas.openxmlformats.org/officeDocument/2006/relationships/hyperlink" Target="https://mentor.ieee.org/802.11/dcn/23/11-23-1540-00-00be-lb275-cr-for-scs-tclas-counter-proposal.docx" TargetMode="External"/><Relationship Id="rId4" Type="http://schemas.openxmlformats.org/officeDocument/2006/relationships/hyperlink" Target="https://mentor.ieee.org/802.11/dcn/23/11-23-1525-00-00be-lb275-cr-for-twt-teardown.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556-00-00be-lb275-cr-for-cids-in-af-11-2-3-and-35-3-12-6.docx" TargetMode="External"/><Relationship Id="rId3" Type="http://schemas.openxmlformats.org/officeDocument/2006/relationships/hyperlink" Target="https://mentor.ieee.org/802.11/dcn/23/11-23-1411-01-00be-lb275-cr-for-puncturing.docx" TargetMode="External"/><Relationship Id="rId7" Type="http://schemas.openxmlformats.org/officeDocument/2006/relationships/hyperlink" Target="https://mentor.ieee.org/802.11/dcn/23/11-23-1554-00-00be-lb275-cr-for-cids-in-in-35-3-4-4-and-35-3-15-1.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614-00-00be-lb-275-cr-for-cids-on-ndpa-frame-format.docx" TargetMode="External"/><Relationship Id="rId4" Type="http://schemas.openxmlformats.org/officeDocument/2006/relationships/hyperlink" Target="https://mentor.ieee.org/802.11/dcn/23/11-23-1399-02-00be-lb275-cr-for-subclause-35-3-7-5-2-part-1.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0-00be-11be-lb275-cr-for-clause-36-3-13-3-coding.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590-00-00be-lb275-crs-for-35-8-misc-cids.docx" TargetMode="External"/><Relationship Id="rId3" Type="http://schemas.openxmlformats.org/officeDocument/2006/relationships/hyperlink" Target="https://mentor.ieee.org/802.11/dcn/23/11-23-1466-01-00be-lb275-cr-for-ml-reconfiguration-part-2.docx" TargetMode="External"/><Relationship Id="rId7" Type="http://schemas.openxmlformats.org/officeDocument/2006/relationships/hyperlink" Target="https://mentor.ieee.org/802.11/dcn/23/11-23-1540-00-00be-lb275-cr-for-scs-tclas-counter-proposal.docx" TargetMode="External"/><Relationship Id="rId2" Type="http://schemas.openxmlformats.org/officeDocument/2006/relationships/hyperlink" Target="https://mentor.ieee.org/802.11/dcn/23/11-23-1468-01-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0-00be-lb275-cr-for-cids-in-in-35-3-4-4-and-35-3-15-1.docx" TargetMode="External"/><Relationship Id="rId10" Type="http://schemas.openxmlformats.org/officeDocument/2006/relationships/hyperlink" Target="https://mentor.ieee.org/802.11/dcn/23/11-23-1604-00-00be-lb275-resolution-for-comments-assigned-to-abhi-part-9.docx" TargetMode="External"/><Relationship Id="rId4" Type="http://schemas.openxmlformats.org/officeDocument/2006/relationships/hyperlink" Target="https://mentor.ieee.org/802.11/dcn/23/11-23-1555-00-00be-lb275-cr-for-cids-in-35-3-10.docx" TargetMode="External"/><Relationship Id="rId9" Type="http://schemas.openxmlformats.org/officeDocument/2006/relationships/hyperlink" Target="https://mentor.ieee.org/802.11/dcn/23/11-23-1588-00-00be-resolution-of-additional-epcs-related-cids-lb275.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468-01-00be-lb275-cr-for-ttlm-mode-2.docx" TargetMode="External"/><Relationship Id="rId2" Type="http://schemas.openxmlformats.org/officeDocument/2006/relationships/hyperlink" Target="https://mentor.ieee.org/802.11/dcn/23/11-23-1478-02-00be-channel-usage.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16145410"/>
              </p:ext>
            </p:extLst>
          </p:nvPr>
        </p:nvGraphicFramePr>
        <p:xfrm>
          <a:off x="851217" y="1582301"/>
          <a:ext cx="7736268" cy="352913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5">
                            <a:extLst>
                              <a:ext uri="{A12FA001-AC4F-418D-AE19-62706E023703}">
                                <ahyp:hlinkClr xmlns:ahyp="http://schemas.microsoft.com/office/drawing/2018/hyperlinkcolor" val="tx"/>
                              </a:ext>
                            </a:extLst>
                          </a:hlinkClick>
                        </a:rPr>
                        <a:t>1583r0</a:t>
                      </a:r>
                      <a:endParaRPr lang="en-US" sz="1000" i="0" dirty="0">
                        <a:solidFill>
                          <a:srgbClr val="7030A0"/>
                        </a:solidFill>
                        <a:effectLst/>
                        <a:latin typeface="+mj-lt"/>
                        <a:ea typeface="Times New Roman" panose="02020603050405020304" pitchFamily="18" charset="0"/>
                      </a:endParaRPr>
                    </a:p>
                  </a:txBody>
                  <a:tcPr anchor="b"/>
                </a:tc>
                <a:tc>
                  <a:txBody>
                    <a:bodyPr/>
                    <a:lstStyle/>
                    <a:p>
                      <a:pPr algn="l"/>
                      <a:r>
                        <a:rPr lang="en-US" sz="1000" b="0" dirty="0">
                          <a:solidFill>
                            <a:srgbClr val="7030A0"/>
                          </a:solidFill>
                          <a:effectLst/>
                          <a:latin typeface="+mj-lt"/>
                        </a:rPr>
                        <a:t>CR for CIDs in 9.2.4.7.11</a:t>
                      </a:r>
                    </a:p>
                  </a:txBody>
                  <a:tcPr anchor="ctr"/>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6">
                            <a:extLst>
                              <a:ext uri="{A12FA001-AC4F-418D-AE19-62706E023703}">
                                <ahyp:hlinkClr xmlns:ahyp="http://schemas.microsoft.com/office/drawing/2018/hyperlinkcolor" val="tx"/>
                              </a:ext>
                            </a:extLst>
                          </a:hlinkClick>
                        </a:rPr>
                        <a:t>1564r0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Jinyoung Chun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7">
                            <a:extLst>
                              <a:ext uri="{A12FA001-AC4F-418D-AE19-62706E023703}">
                                <ahyp:hlinkClr xmlns:ahyp="http://schemas.microsoft.com/office/drawing/2018/hyperlinkcolor" val="tx"/>
                              </a:ext>
                            </a:extLst>
                          </a:hlinkClick>
                        </a:rPr>
                        <a:t>1574r0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1614r0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on NDPA frame format</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Mahmoud Kamel</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09/13</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44024817"/>
              </p:ext>
            </p:extLst>
          </p:nvPr>
        </p:nvGraphicFramePr>
        <p:xfrm>
          <a:off x="851217" y="1582301"/>
          <a:ext cx="7736268" cy="457320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1437r0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19163 and 19543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Eunsung Park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1482r0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 19445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Yapu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1413r0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CR-for-36-3-4-EHT-PPDU-formats</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Dongguk Lim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CR_PHY_TxRxProc_Miscs</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Xiaogang Chen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hlinkClick r:id="rId6">
                            <a:extLst>
                              <a:ext uri="{A12FA001-AC4F-418D-AE19-62706E023703}">
                                <ahyp:hlinkClr xmlns:ahyp="http://schemas.microsoft.com/office/drawing/2018/hyperlinkcolor" val="tx"/>
                              </a:ext>
                            </a:extLst>
                          </a:hlinkClick>
                        </a:rPr>
                        <a:t>1558r0</a:t>
                      </a:r>
                      <a:endParaRPr lang="en-US" sz="1000" i="0" kern="1200" dirty="0">
                        <a:solidFill>
                          <a:srgbClr val="7030A0"/>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rgbClr val="7030A0"/>
                          </a:solidFill>
                          <a:effectLst/>
                          <a:latin typeface="+mn-lt"/>
                          <a:cs typeface="+mn-cs"/>
                        </a:rPr>
                        <a:t>Yapu</a:t>
                      </a:r>
                      <a:r>
                        <a:rPr lang="en-US" sz="1000" i="0" kern="1200" dirty="0">
                          <a:solidFill>
                            <a:srgbClr val="7030A0"/>
                          </a:solidFill>
                          <a:effectLst/>
                          <a:latin typeface="+mn-lt"/>
                          <a:cs typeface="+mn-cs"/>
                        </a:rPr>
                        <a:t> Li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solidFill>
                            <a:srgbClr val="7030A0"/>
                          </a:solidFill>
                          <a:effectLst/>
                          <a:hlinkClick r:id="rId7">
                            <a:extLst>
                              <a:ext uri="{A12FA001-AC4F-418D-AE19-62706E023703}">
                                <ahyp:hlinkClr xmlns:ahyp="http://schemas.microsoft.com/office/drawing/2018/hyperlinkcolor" val="tx"/>
                              </a:ext>
                            </a:extLst>
                          </a:hlinkClick>
                        </a:rPr>
                        <a:t>1507r0</a:t>
                      </a:r>
                      <a:endParaRPr lang="en-US" sz="1000" b="0" dirty="0">
                        <a:solidFill>
                          <a:srgbClr val="7030A0"/>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Comment resolutions for CRs in EHT PHY Capabilities Information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1506r0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 Comment resolutions for CRs in PHY introduction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1566r0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1571r0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Sun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1584r0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1582r0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Bo Gong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DEF-7C 09/12</a:t>
                      </a:r>
                    </a:p>
                  </a:txBody>
                  <a:tcPr anchor="b"/>
                </a:tc>
                <a:tc>
                  <a:txBody>
                    <a:bodyPr/>
                    <a:lstStyle/>
                    <a:p>
                      <a:pPr marL="0" marR="0" algn="ctr">
                        <a:spcBef>
                          <a:spcPts val="0"/>
                        </a:spcBef>
                        <a:spcAft>
                          <a:spcPts val="0"/>
                        </a:spcAft>
                      </a:pPr>
                      <a:r>
                        <a:rPr lang="en-US" sz="1000" i="0" kern="1200" dirty="0">
                          <a:solidFill>
                            <a:srgbClr val="C00000"/>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C0000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1567r0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Jinyoung Chun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4"/>
                        </a:rPr>
                        <a:t>1598r0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49178825"/>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1597r1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202306013"/>
              </p:ext>
            </p:extLst>
          </p:nvPr>
        </p:nvGraphicFramePr>
        <p:xfrm>
          <a:off x="851217" y="1582301"/>
          <a:ext cx="7736268" cy="47180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1381r3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35.3.2 and 35.3.5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21C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1405r1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Brian Hart</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Times New Roman" panose="02020603050405020304" pitchFamily="18" charset="0"/>
                          <a:ea typeface="Times New Roman" panose="02020603050405020304" pitchFamily="18" charset="0"/>
                        </a:rPr>
                        <a:t>Pending SP</a:t>
                      </a:r>
                      <a:endParaRPr lang="en-US" sz="1000" u="none"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CR-for-Subclause-35.3.7.5.2 - Part 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Arik Klein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 </a:t>
                      </a:r>
                      <a:r>
                        <a:rPr lang="en-GB" sz="1000" kern="1200" dirty="0">
                          <a:solidFill>
                            <a:srgbClr val="C00000"/>
                          </a:solidFill>
                          <a:effectLst/>
                          <a:latin typeface="Times New Roman" panose="02020603050405020304" pitchFamily="18" charset="0"/>
                          <a:ea typeface="Times New Roman" panose="02020603050405020304" pitchFamily="18" charset="0"/>
                        </a:rPr>
                        <a:t>NoM-2C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19713: 40Y, 31N, 27A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19710: 33Y, 33N, 34A.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DEF-3C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15C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742855232"/>
              </p:ext>
            </p:extLst>
          </p:nvPr>
        </p:nvGraphicFramePr>
        <p:xfrm>
          <a:off x="851217" y="1582301"/>
          <a:ext cx="7736268" cy="46191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1467r0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ML Reconfiguration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Binita Gupta</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DEF-6C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TTLM Mode 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Binita Gupta</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4C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35.12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Jason Yuchen Guo</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DEF-27C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80C</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C00000"/>
                        </a:solidFill>
                        <a:effectLst/>
                        <a:latin typeface="+mn-lt"/>
                        <a:ea typeface="Times New Roman" panose="02020603050405020304" pitchFamily="18" charset="0"/>
                      </a:endParaRPr>
                    </a:p>
                    <a:p>
                      <a:pPr marL="0" marR="0">
                        <a:spcBef>
                          <a:spcPts val="0"/>
                        </a:spcBef>
                        <a:spcAft>
                          <a:spcPts val="0"/>
                        </a:spcAft>
                      </a:pPr>
                      <a:r>
                        <a:rPr lang="en-US" sz="1000" i="0" dirty="0">
                          <a:solidFill>
                            <a:srgbClr val="C0000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Presented 09/11</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cs typeface="+mn-cs"/>
                        </a:rPr>
                        <a:t>DEF-SP 09/13</a:t>
                      </a:r>
                      <a:endParaRPr lang="en-US" sz="1000" kern="1200" dirty="0">
                        <a:solidFill>
                          <a:srgbClr val="C00000"/>
                        </a:solidFill>
                        <a:effectLst/>
                        <a:latin typeface="Times New Roman" panose="02020603050405020304" pitchFamily="18" charset="0"/>
                        <a:ea typeface="Times New Roman" panose="02020603050405020304" pitchFamily="18" charset="0"/>
                        <a:cs typeface="+mn-cs"/>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C00000"/>
                          </a:solidFill>
                          <a:effectLst/>
                          <a:latin typeface="+mn-lt"/>
                          <a:ea typeface="Times New Roman" panose="02020603050405020304" pitchFamily="18" charset="0"/>
                        </a:rPr>
                        <a:t>12C</a:t>
                      </a:r>
                      <a:endParaRPr lang="en-US" sz="1000" dirty="0">
                        <a:solidFill>
                          <a:srgbClr val="C0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mn-lt"/>
                          <a:ea typeface="Times New Roman" panose="02020603050405020304" pitchFamily="18" charset="0"/>
                        </a:rPr>
                        <a:t>MAC</a:t>
                      </a:r>
                      <a:endParaRPr lang="en-US" sz="1000" dirty="0">
                        <a:solidFill>
                          <a:srgbClr val="C0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1526r0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 for CIDs in clause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1525r0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10799069"/>
              </p:ext>
            </p:extLst>
          </p:nvPr>
        </p:nvGraphicFramePr>
        <p:xfrm>
          <a:off x="851217" y="1582301"/>
          <a:ext cx="7736268" cy="46105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3"/>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4"/>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5"/>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1550r0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Jeongki 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1573r0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XC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Yunbo Li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rPr>
                        <a:t>1590r0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LB275 CRs for 35.8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1607r0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2"/>
                        </a:rPr>
                        <a:t>1588r0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of Additional EPCS-related CIDs (LB275)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2556535"/>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1604r0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Resolution for comments assigned to Abhi - Part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1437r0</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CR for CIDs 19163 and 19543 				Eunsung Park 		2C</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CR for CID 19445</a:t>
            </a:r>
            <a:r>
              <a:rPr lang="en-US" sz="1200" dirty="0">
                <a:solidFill>
                  <a:srgbClr val="00B050"/>
                </a:solidFill>
                <a:latin typeface="Arial" panose="020B0604020202020204" pitchFamily="34" charset="0"/>
              </a:rPr>
              <a:t> 					</a:t>
            </a:r>
            <a:r>
              <a:rPr lang="en-GB" sz="1200" i="0" u="none" strike="noStrike" kern="1200" dirty="0" err="1">
                <a:solidFill>
                  <a:srgbClr val="00B05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Li</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1413r0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CR-for-36-3-4-EHT-PPDU-formats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Dongguk Lim</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1491r0</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Times New Roman" panose="02020603050405020304" pitchFamily="18" charset="0"/>
              </a:rPr>
              <a:t>CR_PHY_TxRxProc_Miscs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Xiaogang Chen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14C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1558r0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19392, 19533</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Li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1507r0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 for CRs in EHT PHY Capabilities Information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1506r0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Comment resolutions for CRs in PHY introduction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Kanke Wu</a:t>
            </a:r>
            <a:r>
              <a:rPr lang="en-US" sz="1200" i="0" u="none" strike="noStrike" kern="1200" dirty="0">
                <a:solidFill>
                  <a:schemeClr val="bg1">
                    <a:lumMod val="65000"/>
                  </a:schemeClr>
                </a:solidFill>
                <a:effectLst/>
                <a:latin typeface="Arial" panose="020B0604020202020204" pitchFamily="34"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15C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Segment Parser</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Mengshi Hu</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4C</a:t>
            </a:r>
            <a:r>
              <a:rPr lang="en-US" sz="1200" dirty="0">
                <a:solidFill>
                  <a:schemeClr val="bg1">
                    <a:lumMod val="65000"/>
                  </a:schemeClr>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1571r0</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1584r0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1582r0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bg1">
                  <a:lumMod val="65000"/>
                </a:schemeClr>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1547r2</a:t>
            </a:r>
            <a:r>
              <a:rPr lang="en-US" sz="1200" i="0" u="none" strike="noStrike" kern="1200" dirty="0">
                <a:solidFill>
                  <a:srgbClr val="00B050"/>
                </a:solidFill>
                <a:effectLst/>
                <a:ea typeface="Times New Roman" panose="02020603050405020304" pitchFamily="18" charset="0"/>
              </a:rPr>
              <a:t> CR for </a:t>
            </a:r>
            <a:r>
              <a:rPr lang="en-US" sz="1200" i="0" u="none" strike="noStrike" kern="1200" dirty="0" err="1">
                <a:solidFill>
                  <a:srgbClr val="00B050"/>
                </a:solidFill>
                <a:effectLst/>
                <a:ea typeface="Times New Roman" panose="02020603050405020304" pitchFamily="18" charset="0"/>
              </a:rPr>
              <a:t>misc</a:t>
            </a:r>
            <a:r>
              <a:rPr lang="en-US" sz="1200" i="0" u="none" strike="noStrike" kern="1200" dirty="0">
                <a:solidFill>
                  <a:srgbClr val="00B050"/>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for CIDs in 9.2.4.7.11 		</a:t>
            </a:r>
            <a:r>
              <a:rPr lang="en-US" sz="1200" i="0" u="none" strike="noStrike" kern="1200" dirty="0">
                <a:solidFill>
                  <a:srgbClr val="00B050"/>
                </a:solidFill>
                <a:effectLst/>
                <a:ea typeface="Times New Roman" panose="02020603050405020304" pitchFamily="18" charset="0"/>
              </a:rPr>
              <a:t>Bo Gong 		 	[</a:t>
            </a:r>
            <a:r>
              <a:rPr lang="en-GB"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1564r0</a:t>
            </a:r>
            <a:r>
              <a:rPr lang="en-US" sz="1200" b="0" i="0" u="none" strike="noStrike" kern="1200" dirty="0">
                <a:solidFill>
                  <a:srgbClr val="00B050"/>
                </a:solidFill>
                <a:effectLst/>
                <a:ea typeface="Times New Roman" panose="02020603050405020304" pitchFamily="18" charset="0"/>
              </a:rPr>
              <a:t> CR on 9.4.1.68 and 9.4.1.73 		Jinyoung Chun   		[</a:t>
            </a:r>
            <a:r>
              <a:rPr lang="en-GB" sz="1200" b="0" i="0" u="none" strike="noStrike" kern="1200" dirty="0">
                <a:solidFill>
                  <a:srgbClr val="00B050"/>
                </a:solidFill>
                <a:effectLst/>
                <a:ea typeface="Times New Roman" panose="02020603050405020304" pitchFamily="18" charset="0"/>
              </a:rPr>
              <a:t>2C]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1437r0</a:t>
            </a:r>
            <a:r>
              <a:rPr lang="en-GB" sz="1200" b="0" i="0" u="none" strike="noStrike" kern="1200" dirty="0">
                <a:solidFill>
                  <a:srgbClr val="00B050"/>
                </a:solidFill>
                <a:effectLst/>
                <a:ea typeface="Times New Roman" panose="02020603050405020304" pitchFamily="18" charset="0"/>
              </a:rPr>
              <a:t> CR for CIDs 19163 and 19543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1574r0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1550r0</a:t>
            </a:r>
            <a:r>
              <a:rPr lang="en-US" sz="1200" i="0" u="none" strike="noStrike" kern="1200" dirty="0">
                <a:solidFill>
                  <a:srgbClr val="00B05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1531r0</a:t>
            </a:r>
            <a:r>
              <a:rPr lang="en-US" sz="1200" i="0" u="none" strike="noStrike" kern="1200" dirty="0">
                <a:solidFill>
                  <a:srgbClr val="00B05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1540r0</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SCS TCLAS Counter Proposal Binita Gupta  </a:t>
            </a:r>
            <a:r>
              <a:rPr lang="en-US" sz="1200" dirty="0">
                <a:solidFill>
                  <a:schemeClr val="bg1">
                    <a:lumMod val="75000"/>
                  </a:schemeClr>
                </a:solidFill>
                <a:latin typeface="Arial" panose="020B0604020202020204" pitchFamily="34" charset="0"/>
              </a:rPr>
              <a:t> 		[</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1467r0</a:t>
            </a: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ML Reconfiguration part 3 	Binita Gupta 			[15C]</a:t>
            </a:r>
            <a:endParaRPr lang="en-US" sz="1200" b="0" i="0" u="none" strike="noStrike" dirty="0">
              <a:solidFill>
                <a:schemeClr val="bg1">
                  <a:lumMod val="75000"/>
                </a:schemeClr>
              </a:solidFill>
              <a:effectLst/>
              <a:latin typeface="Arial" panose="020B0604020202020204" pitchFamily="34" charset="0"/>
            </a:endParaRPr>
          </a:p>
          <a:p>
            <a:pPr>
              <a:buFont typeface="Arial" panose="020B0604020202020204" pitchFamily="34" charset="0"/>
              <a:buChar char="•"/>
            </a:pPr>
            <a:r>
              <a:rPr lang="en-US" altLang="en-US" sz="1400" dirty="0">
                <a:solidFill>
                  <a:srgbClr val="00B050"/>
                </a:solidFill>
              </a:rPr>
              <a:t>Motions (including approving minutes): </a:t>
            </a:r>
            <a:r>
              <a:rPr lang="en-US" altLang="en-US" sz="1400" dirty="0">
                <a:solidFill>
                  <a:srgbClr val="00B050"/>
                </a:solidFill>
                <a:hlinkClick r:id="rId11">
                  <a:extLst>
                    <a:ext uri="{A12FA001-AC4F-418D-AE19-62706E023703}">
                      <ahyp:hlinkClr xmlns:ahyp="http://schemas.microsoft.com/office/drawing/2018/hyperlinkcolor" val="tx"/>
                    </a:ext>
                  </a:extLst>
                </a:hlinkClick>
              </a:rPr>
              <a:t>11-23/442r23</a:t>
            </a:r>
            <a:endParaRPr lang="en-US" altLang="en-US" sz="14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1506r0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Comment resolutions for CRs in PHY introduction</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400" i="0" u="none" strike="noStrike" kern="1200" dirty="0">
                <a:solidFill>
                  <a:srgbClr val="00B050"/>
                </a:solidFill>
                <a:effectLst/>
                <a:latin typeface="Arial" panose="020B0604020202020204" pitchFamily="34" charset="0"/>
                <a:ea typeface="MS Gothic" panose="020B0609070205080204" pitchFamily="49" charset="-128"/>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15C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1566r0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CR for Segment Parser</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Mengshi Hu</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4C</a:t>
            </a:r>
            <a:r>
              <a:rPr lang="en-US" sz="1400" dirty="0">
                <a:solidFill>
                  <a:srgbClr val="00B050"/>
                </a:solidFill>
                <a:latin typeface="Arial" panose="020B0604020202020204" pitchFamily="34" charset="0"/>
              </a:rPr>
              <a:t>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1571r0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1584r0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1582r0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CIDs in 36.2.6 						Bo Gong 		7C</a:t>
            </a:r>
            <a:endParaRPr lang="en-US" sz="1400" i="0" dirty="0">
              <a:solidFill>
                <a:srgbClr val="00B050"/>
              </a:solidFill>
              <a:effectLst/>
            </a:endParaRPr>
          </a:p>
          <a:p>
            <a:pPr lvl="1">
              <a:buFont typeface="Arial" panose="020B0604020202020204" pitchFamily="34" charset="0"/>
              <a:buChar char="•"/>
            </a:pPr>
            <a:r>
              <a:rPr lang="en-US" sz="1400" i="0" kern="1200" dirty="0">
                <a:solidFill>
                  <a:srgbClr val="00B050"/>
                </a:solidFill>
                <a:effectLst/>
                <a:ea typeface="Times New Roman" panose="02020603050405020304" pitchFamily="18" charset="0"/>
              </a:rPr>
              <a:t>1567r1 lb275-cr-on-36.3.12.10  						Jinyoung Chun.     6C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CIDs in clause 9 			</a:t>
            </a:r>
            <a:r>
              <a:rPr lang="en-US" sz="1400" i="0" u="none" strike="noStrike" kern="1200" dirty="0">
                <a:solidFill>
                  <a:srgbClr val="00B05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400" i="0" u="none" strike="noStrike" kern="1200" dirty="0">
                <a:solidFill>
                  <a:srgbClr val="00B050"/>
                </a:solidFill>
                <a:effectLst/>
                <a:ea typeface="Times New Roman" panose="02020603050405020304" pitchFamily="18" charset="0"/>
              </a:rPr>
              <a:t> CR for TWT Teardown 			Ming Gan 	 		8C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1540r0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1467r0</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 CR for ML Reconfiguration part 3 	Binita Gupta 		15C</a:t>
            </a:r>
            <a:endParaRPr lang="en-US" sz="1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1591r0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Gaurang Naik 		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1607r0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 part 2 		Gaurang Naik 		3C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endParaRPr lang="en-US" sz="1100" dirty="0">
              <a:solidFill>
                <a:srgbClr val="00B050"/>
              </a:solidFill>
            </a:endParaRP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200" b="0" i="0" strike="noStrike" kern="1200" dirty="0">
                <a:solidFill>
                  <a:srgbClr val="00B050"/>
                </a:solidFill>
                <a:effectLst/>
                <a:ea typeface="Times New Roman" panose="02020603050405020304" pitchFamily="18" charset="0"/>
              </a:rPr>
              <a:t> CR for TPE 								Yanjun Sun  		[1C-SP</a:t>
            </a:r>
            <a:r>
              <a:rPr lang="en-US" sz="1200" b="0" dirty="0">
                <a:solidFill>
                  <a:srgbClr val="00B050"/>
                </a:solidFill>
              </a:rPr>
              <a:t>]</a:t>
            </a: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1411r1</a:t>
            </a:r>
            <a:r>
              <a:rPr lang="en-GB" sz="1200" b="0" i="0" strike="noStrike" kern="1200" dirty="0">
                <a:solidFill>
                  <a:srgbClr val="00B050"/>
                </a:solidFill>
                <a:effectLst/>
                <a:ea typeface="Times New Roman" panose="02020603050405020304" pitchFamily="18" charset="0"/>
              </a:rPr>
              <a:t> CR for puncturing 							Yanjun Sun 		[1C-SP</a:t>
            </a:r>
            <a:r>
              <a:rPr lang="en-GB" sz="1200" b="0" i="0" strike="noStrike" kern="1200" dirty="0">
                <a:solidFill>
                  <a:schemeClr val="tx1"/>
                </a:solidFill>
                <a:effectLst/>
                <a:ea typeface="Times New Roman" panose="02020603050405020304" pitchFamily="18" charset="0"/>
              </a:rPr>
              <a:t>]</a:t>
            </a:r>
          </a:p>
          <a:p>
            <a:pPr lvl="1">
              <a:buFont typeface="Arial" panose="020B0604020202020204" pitchFamily="34" charset="0"/>
              <a:buChar char="•"/>
            </a:pPr>
            <a:r>
              <a:rPr lang="en-GB" sz="1200" b="0" i="0"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1399r2</a:t>
            </a:r>
            <a:r>
              <a:rPr lang="en-GB" sz="1200" b="0" i="0"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CR-for-Subclause-35.3.7.5.2 - Part 1 					Arik Klein		[15C-SP]</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1531r3										Yunbo Li		[9C-SP]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1381r4										</a:t>
            </a:r>
            <a:r>
              <a:rPr lang="en-GB" sz="1200" kern="1200" dirty="0">
                <a:solidFill>
                  <a:srgbClr val="00B050"/>
                </a:solidFill>
                <a:latin typeface="Times New Roman" panose="02020603050405020304" pitchFamily="18" charset="0"/>
                <a:ea typeface="Times New Roman" panose="02020603050405020304" pitchFamily="18" charset="0"/>
              </a:rPr>
              <a:t>Po-Kai Huang		[1C-SP]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1553r2										Rubay</a:t>
            </a:r>
            <a:r>
              <a:rPr lang="en-GB" sz="1200" kern="1200" dirty="0">
                <a:solidFill>
                  <a:srgbClr val="00B050"/>
                </a:solidFill>
                <a:latin typeface="Times New Roman" panose="02020603050405020304" pitchFamily="18" charset="0"/>
                <a:ea typeface="Times New Roman" panose="02020603050405020304" pitchFamily="18" charset="0"/>
              </a:rPr>
              <a:t>et Shafin	[12C-SP]</a:t>
            </a:r>
            <a:endParaRPr lang="en-GB" sz="1200" b="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1614r0</a:t>
            </a:r>
            <a:r>
              <a:rPr lang="en-US" sz="1200" b="0" i="0" u="sng" strike="noStrike" kern="1200" dirty="0">
                <a:solidFill>
                  <a:srgbClr val="00B050"/>
                </a:solidFill>
                <a:effectLst/>
                <a:ea typeface="MS Gothic" panose="020B0609070205080204" pitchFamily="49" charset="-128"/>
              </a:rPr>
              <a:t> </a:t>
            </a:r>
            <a:r>
              <a:rPr lang="en-US" sz="1200" b="0" i="0" u="sng" strike="noStrike" kern="1200" dirty="0">
                <a:solidFill>
                  <a:srgbClr val="00B050"/>
                </a:solidFill>
                <a:effectLst/>
                <a:ea typeface="Times New Roman" panose="02020603050405020304" pitchFamily="18" charset="0"/>
              </a:rPr>
              <a:t>CR for CIDs on NDPA frame format 					Mahmoud Kamel 	[</a:t>
            </a:r>
            <a:r>
              <a:rPr lang="en-GB" sz="1200" b="0" i="0" u="sng" strike="noStrike" kern="1200" dirty="0">
                <a:solidFill>
                  <a:srgbClr val="00B050"/>
                </a:solidFill>
                <a:effectLst/>
                <a:ea typeface="Times New Roman" panose="02020603050405020304" pitchFamily="18" charset="0"/>
              </a:rPr>
              <a:t>4C]</a:t>
            </a:r>
            <a:endParaRPr lang="en-US" sz="1200" b="0" u="sng" dirty="0">
              <a:solidFill>
                <a:srgbClr val="00B050"/>
              </a:solidFill>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1555r0</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35.3.10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Ming Gan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8C]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1554r0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35.3.4.4 and 35.3.15.1 					Ming Gan 		[8C]</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1556r0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AF, 11.2.3 and 35.3.12.6 				Ming Gan 		[6C]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1598r0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36.3.13.3 Coding 						Yan Zhang 	3C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3"/>
              </a:rPr>
              <a:t>1597r1</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36.3.11 Mathematical description of signals 	Yan Zhang 	2C</a:t>
            </a:r>
          </a:p>
          <a:p>
            <a:pPr lvl="1">
              <a:buFont typeface="Arial" panose="020B0604020202020204" pitchFamily="34" charset="0"/>
              <a:buChar char="•"/>
            </a:pPr>
            <a:r>
              <a:rPr lang="en-US" sz="1400" kern="1200" dirty="0">
                <a:latin typeface="Times New Roman" panose="02020603050405020304" pitchFamily="18" charset="0"/>
              </a:rPr>
              <a:t>…</a:t>
            </a:r>
            <a:endParaRPr lang="en-US" sz="1400" i="0" u="none" strike="noStrike" dirty="0">
              <a:effectLst/>
              <a:latin typeface="Arial" panose="020B0604020202020204" pitchFamily="34"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pt-BR" sz="1200" dirty="0"/>
              <a:t>Alignment of Clause 6 contents with REVme approach 		Graham/Mark/Edward – 15’</a:t>
            </a:r>
            <a:endParaRPr lang="pt-BR" sz="1200" dirty="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pt-BR" sz="1200" dirty="0">
                <a:hlinkClick r:id="rId3"/>
              </a:rPr>
              <a:t>1466r1</a:t>
            </a:r>
            <a:r>
              <a:rPr lang="pt-BR" sz="1200" dirty="0"/>
              <a:t> CR for ML Reconfiguration part 2 				Binita Gupta 		[2C-SP]</a:t>
            </a:r>
          </a:p>
          <a:p>
            <a:pPr lvl="1">
              <a:buFont typeface="Arial" panose="020B0604020202020204" pitchFamily="34" charset="0"/>
              <a:buChar char="•"/>
            </a:pPr>
            <a:r>
              <a:rPr lang="en-US" sz="1200" dirty="0">
                <a:hlinkClick r:id="rId4"/>
              </a:rPr>
              <a:t>1555r0</a:t>
            </a:r>
            <a:r>
              <a:rPr lang="en-US" sz="1200" dirty="0"/>
              <a:t> CR for CIDs in 35.3.10 						Ming Gan 		[8C]</a:t>
            </a:r>
          </a:p>
          <a:p>
            <a:pPr lvl="1">
              <a:buFont typeface="Arial" panose="020B0604020202020204" pitchFamily="34" charset="0"/>
              <a:buChar char="•"/>
            </a:pPr>
            <a:r>
              <a:rPr lang="en-US" sz="1200" dirty="0">
                <a:hlinkClick r:id="rId5"/>
              </a:rPr>
              <a:t>1554r0</a:t>
            </a:r>
            <a:r>
              <a:rPr lang="en-US" sz="1200" dirty="0"/>
              <a:t> CR for CIDs in 35.3.4.4 and 35.3.15.1 				Ming Gan 		[8C]</a:t>
            </a:r>
          </a:p>
          <a:p>
            <a:pPr lvl="1">
              <a:buFont typeface="Arial" panose="020B0604020202020204" pitchFamily="34" charset="0"/>
              <a:buChar char="•"/>
            </a:pPr>
            <a:r>
              <a:rPr lang="en-US" sz="1200" dirty="0">
                <a:hlinkClick r:id="rId6"/>
              </a:rPr>
              <a:t>1556r0</a:t>
            </a:r>
            <a:r>
              <a:rPr lang="en-US" sz="1200" dirty="0"/>
              <a:t> CR for CIDs in AF, 11.2.3 and 35.3.12.6 			Ming Gan 		[6C]</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1540r0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CR for SCS TCLAS Counter Proposal 			Binita Gupta 		[4C]</a:t>
            </a:r>
            <a:endParaRPr lang="en-US" sz="1200" i="0" u="none" strike="noStrike" dirty="0">
              <a:effectLst/>
              <a:latin typeface="Arial" panose="020B0604020202020204" pitchFamily="34" charset="0"/>
            </a:endParaRP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8"/>
              </a:rPr>
              <a:t>1590r0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 LB275 CRs for 35.8 </a:t>
            </a:r>
            <a:r>
              <a:rPr lang="en-US" sz="1200" i="0" u="none" strike="noStrike" kern="1200" dirty="0" err="1">
                <a:solidFill>
                  <a:srgbClr val="000000"/>
                </a:solidFill>
                <a:effectLst/>
                <a:ea typeface="Times New Roman" panose="02020603050405020304" pitchFamily="18" charset="0"/>
              </a:rPr>
              <a:t>misc</a:t>
            </a:r>
            <a:r>
              <a:rPr lang="en-US" sz="1200" i="0" u="none" strike="noStrike" kern="1200" dirty="0">
                <a:solidFill>
                  <a:srgbClr val="000000"/>
                </a:solidFill>
                <a:effectLst/>
                <a:ea typeface="Times New Roman" panose="02020603050405020304" pitchFamily="18" charset="0"/>
              </a:rPr>
              <a:t> CIDs 				Chunyu Hu 		[12C]</a:t>
            </a:r>
            <a:endParaRPr lang="en-US" sz="1200" dirty="0"/>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9"/>
              </a:rPr>
              <a:t>1588r0</a:t>
            </a:r>
            <a:r>
              <a:rPr lang="en-US" sz="1200" i="0" u="none" strike="noStrike" kern="1200" dirty="0">
                <a:solidFill>
                  <a:srgbClr val="000000"/>
                </a:solidFill>
                <a:effectLst/>
                <a:ea typeface="Times New Roman" panose="02020603050405020304" pitchFamily="18" charset="0"/>
              </a:rPr>
              <a:t> Resolution of Additional EPCS-related CIDs (LB275) 	John Wullert 		[3C]</a:t>
            </a:r>
            <a:endParaRPr lang="en-US" sz="1200" b="1" dirty="0"/>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0"/>
              </a:rPr>
              <a:t>1604r0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Resolution for comments assigned to Abhi - Part 9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Abhishek Patil 	[5C]</a:t>
            </a:r>
            <a:endParaRPr lang="en-US" sz="1200" b="0" i="0" u="none" strike="noStrike" dirty="0">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400" b="0" i="0" u="none" strike="noStrike" kern="1200" dirty="0">
                <a:solidFill>
                  <a:schemeClr val="tx1"/>
                </a:solidFill>
                <a:effectLst/>
                <a:ea typeface="Times New Roman" panose="02020603050405020304" pitchFamily="18" charset="0"/>
                <a:hlinkClick r:id="rId2"/>
              </a:rPr>
              <a:t>1478r2</a:t>
            </a:r>
            <a:r>
              <a:rPr lang="en-GB" sz="1400" b="0" i="0" u="none" strike="noStrike" kern="1200" dirty="0">
                <a:solidFill>
                  <a:schemeClr val="tx1"/>
                </a:solidFill>
                <a:effectLst/>
                <a:ea typeface="Times New Roman" panose="02020603050405020304" pitchFamily="18" charset="0"/>
              </a:rPr>
              <a:t> Channel Usage 					Brian Hart 		[1C SP]</a:t>
            </a:r>
          </a:p>
          <a:p>
            <a:pPr lvl="1">
              <a:buFont typeface="Arial" panose="020B0604020202020204" pitchFamily="34" charset="0"/>
              <a:buChar char="•"/>
            </a:pPr>
            <a:r>
              <a:rPr lang="pt-BR" sz="1400" dirty="0">
                <a:hlinkClick r:id="rId3"/>
              </a:rPr>
              <a:t>1468r1</a:t>
            </a:r>
            <a:r>
              <a:rPr lang="pt-BR" sz="1400" dirty="0"/>
              <a:t> CR for TTLM Mode 2 				Binita Gupta 	[4C-SP]</a:t>
            </a:r>
          </a:p>
          <a:p>
            <a:pPr lvl="1">
              <a:buFont typeface="Arial" panose="020B0604020202020204" pitchFamily="34" charset="0"/>
              <a:buChar char="•"/>
            </a:pPr>
            <a:r>
              <a:rPr lang="en-GB" sz="1400" kern="1200" dirty="0">
                <a:solidFill>
                  <a:schemeClr val="tx1"/>
                </a:solidFill>
              </a:rPr>
              <a:t>…</a:t>
            </a:r>
            <a:endParaRPr lang="en-US" sz="1400" b="0" i="0" u="none" strike="noStrike" dirty="0">
              <a:solidFill>
                <a:schemeClr val="tx1"/>
              </a:solidFill>
              <a:effectLst/>
            </a:endParaRPr>
          </a:p>
          <a:p>
            <a:pPr>
              <a:buFont typeface="Arial" panose="020B0604020202020204" pitchFamily="34" charset="0"/>
              <a:buChar char="•"/>
            </a:pPr>
            <a:r>
              <a:rPr lang="en-GB" sz="1600" dirty="0"/>
              <a:t>Motions (second hour):</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04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05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8 and 10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158411</TotalTime>
  <Words>5628</Words>
  <Application>Microsoft Office PowerPoint</Application>
  <PresentationFormat>On-screen Show (4:3)</PresentationFormat>
  <Paragraphs>1071</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2023-09-13T18:48:29Z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