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017" r:id="rId22"/>
    <p:sldId id="364" r:id="rId23"/>
    <p:sldId id="1002" r:id="rId24"/>
    <p:sldId id="1015" r:id="rId25"/>
    <p:sldId id="1016" r:id="rId26"/>
    <p:sldId id="1018" r:id="rId27"/>
    <p:sldId id="1006" r:id="rId28"/>
    <p:sldId id="365" r:id="rId29"/>
    <p:sldId id="1014" r:id="rId30"/>
    <p:sldId id="1009" r:id="rId31"/>
    <p:sldId id="1010" r:id="rId32"/>
    <p:sldId id="989" r:id="rId33"/>
    <p:sldId id="396" r:id="rId34"/>
    <p:sldId id="1011" r:id="rId35"/>
    <p:sldId id="1012" r:id="rId36"/>
    <p:sldId id="400" r:id="rId37"/>
    <p:sldId id="1013" r:id="rId38"/>
    <p:sldId id="995" r:id="rId39"/>
    <p:sldId id="994" r:id="rId40"/>
    <p:sldId id="356" r:id="rId41"/>
    <p:sldId id="368" r:id="rId42"/>
    <p:sldId id="362" r:id="rId43"/>
    <p:sldId id="997" r:id="rId44"/>
    <p:sldId id="375" r:id="rId45"/>
    <p:sldId id="981"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824CB9-4AE0-466A-AE2E-7FF6F0AF6FC8}" v="459" dt="2023-09-13T18:46:47.3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3T18:48:25.622" v="4934" actId="6549"/>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04T17:46:47.745" v="570" actId="20578"/>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04T17:46:47.745" v="570" actId="20578"/>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8-14T17:07:08.102" v="426" actId="20577"/>
        <pc:sldMkLst>
          <pc:docMk/>
          <pc:sldMk cId="3930036297" sldId="356"/>
        </pc:sldMkLst>
        <pc:spChg chg="mod">
          <ac:chgData name="Alfred Asterjadhi" userId="39de57b9-85c0-4fd1-aaac-8ca2b6560ad0" providerId="ADAL" clId="{CA824CB9-4AE0-466A-AE2E-7FF6F0AF6FC8}" dt="2023-08-14T17:06:36.459" v="407" actId="13926"/>
          <ac:spMkLst>
            <pc:docMk/>
            <pc:sldMk cId="3930036297" sldId="356"/>
            <ac:spMk id="2" creationId="{4B5F0D0E-8BB7-48AB-9160-728B8B3399A2}"/>
          </ac:spMkLst>
        </pc:spChg>
        <pc:spChg chg="mod">
          <ac:chgData name="Alfred Asterjadhi" userId="39de57b9-85c0-4fd1-aaac-8ca2b6560ad0" providerId="ADAL" clId="{CA824CB9-4AE0-466A-AE2E-7FF6F0AF6FC8}" dt="2023-08-14T17:07:08.102" v="426"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8-14T17:17:00.440" v="471" actId="5793"/>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8-14T17:17:00.440" v="471" actId="5793"/>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2T13:55:21.020" v="2989"/>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2T13:55:21.020" v="2989"/>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delSp modSp mod">
        <pc:chgData name="Alfred Asterjadhi" userId="39de57b9-85c0-4fd1-aaac-8ca2b6560ad0" providerId="ADAL" clId="{CA824CB9-4AE0-466A-AE2E-7FF6F0AF6FC8}" dt="2023-08-14T17:16:44.477" v="458"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8-14T17:15:41.640" v="445"/>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3T16:54:05.715" v="438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3T16:54:05.715" v="438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2T19:53:14.365" v="3495" actId="20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2T19:53:14.365" v="3495" actId="20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3T18:37:55.295" v="4900" actId="20577"/>
        <pc:sldMkLst>
          <pc:docMk/>
          <pc:sldMk cId="2409887836" sldId="994"/>
        </pc:sldMkLst>
        <pc:spChg chg="mod">
          <ac:chgData name="Alfred Asterjadhi" userId="39de57b9-85c0-4fd1-aaac-8ca2b6560ad0" providerId="ADAL" clId="{CA824CB9-4AE0-466A-AE2E-7FF6F0AF6FC8}" dt="2023-08-14T17:06:26.200" v="397"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3T18:37:55.295" v="4900" actId="2057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3T18:47:37.603" v="4932" actId="20577"/>
        <pc:sldMkLst>
          <pc:docMk/>
          <pc:sldMk cId="3360543781" sldId="995"/>
        </pc:sldMkLst>
        <pc:spChg chg="mod">
          <ac:chgData name="Alfred Asterjadhi" userId="39de57b9-85c0-4fd1-aaac-8ca2b6560ad0" providerId="ADAL" clId="{CA824CB9-4AE0-466A-AE2E-7FF6F0AF6FC8}" dt="2023-08-14T17:06:11.443" v="392"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3T18:47:37.603" v="4932" actId="2057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2T15:22:49.227" v="3025" actId="14100"/>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2T15:22:49.227" v="3025" actId="14100"/>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3T17:26:48.940" v="4600"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3T17:26:48.940" v="4600"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modSp add mod">
        <pc:chgData name="Alfred Asterjadhi" userId="39de57b9-85c0-4fd1-aaac-8ca2b6560ad0" providerId="ADAL" clId="{CA824CB9-4AE0-466A-AE2E-7FF6F0AF6FC8}" dt="2023-09-13T16:58:13.696" v="4424" actId="20577"/>
        <pc:sldMkLst>
          <pc:docMk/>
          <pc:sldMk cId="564270507" sldId="1013"/>
        </pc:sldMkLst>
        <pc:spChg chg="mod">
          <ac:chgData name="Alfred Asterjadhi" userId="39de57b9-85c0-4fd1-aaac-8ca2b6560ad0" providerId="ADAL" clId="{CA824CB9-4AE0-466A-AE2E-7FF6F0AF6FC8}" dt="2023-08-14T17:06:20.304" v="396" actId="20577"/>
          <ac:spMkLst>
            <pc:docMk/>
            <pc:sldMk cId="564270507" sldId="1013"/>
            <ac:spMk id="2" creationId="{4B5F0D0E-8BB7-48AB-9160-728B8B3399A2}"/>
          </ac:spMkLst>
        </pc:spChg>
        <pc:spChg chg="mod">
          <ac:chgData name="Alfred Asterjadhi" userId="39de57b9-85c0-4fd1-aaac-8ca2b6560ad0" providerId="ADAL" clId="{CA824CB9-4AE0-466A-AE2E-7FF6F0AF6FC8}" dt="2023-09-13T16:58:13.696" v="4424" actId="20577"/>
          <ac:spMkLst>
            <pc:docMk/>
            <pc:sldMk cId="564270507" sldId="1013"/>
            <ac:spMk id="3" creationId="{DFB0BA47-D7B6-4F95-932E-A7AA615BC440}"/>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3T17:07:11.574" v="4561"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3T17:07:11.574" v="4561"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3T18:46:53.483" v="490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3T18:46:53.483" v="490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3T12:04:36.887" v="3670" actId="20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3T12:04:36.887" v="3670" actId="20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3T17:29:55.631" v="4636" actId="2057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3T17:29:55.631" v="4636" actId="2057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3T18:48:25.622" v="4934" actId="6549"/>
        <pc:sldMasterMkLst>
          <pc:docMk/>
          <pc:sldMasterMk cId="0" sldId="2147483648"/>
        </pc:sldMasterMkLst>
        <pc:spChg chg="mod">
          <ac:chgData name="Alfred Asterjadhi" userId="39de57b9-85c0-4fd1-aaac-8ca2b6560ad0" providerId="ADAL" clId="{CA824CB9-4AE0-466A-AE2E-7FF6F0AF6FC8}" dt="2023-09-13T18:48:25.622" v="4934" actId="6549"/>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802.11-23/01364r11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1614-00-00be-lb-275-cr-for-cids-on-ndpa-frame-format.docx" TargetMode="External"/><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574-00-00be-lb275-cr-for-cid-19443.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64-00-00be-lb275-cr-on-9-4-1-68-and-9-4-1-73.docx" TargetMode="External"/><Relationship Id="rId5" Type="http://schemas.openxmlformats.org/officeDocument/2006/relationships/hyperlink" Target="https://mentor.ieee.org/802.11/dcn/23/11-23-1583-00-00be-lb275-cr-for-cids-in-9-2-4-7-11.docx" TargetMode="External"/><Relationship Id="rId4" Type="http://schemas.openxmlformats.org/officeDocument/2006/relationships/hyperlink" Target="https://mentor.ieee.org/802.11/dcn/23/11-23-1510-00-00be-cr-for-19592-and-1989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13" Type="http://schemas.openxmlformats.org/officeDocument/2006/relationships/hyperlink" Target="https://mentor.ieee.org/802.11/dcn/23/11-23-1567-00-00be-lb275-cr-on-36-3-12-10.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 Id="rId14" Type="http://schemas.openxmlformats.org/officeDocument/2006/relationships/hyperlink" Target="https://mentor.ieee.org/802.11/dcn/23/11-23-1598-00-00be-11be-lb275-cr-for-clause-36-3-13-3-coding.docx" TargetMode="Externa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7-01-00be-11be-lb275-cr-for-clause-36-3-11-mathematical-description-of-signals.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1478-01-00be-channel-usage.docx" TargetMode="External"/><Relationship Id="rId3" Type="http://schemas.openxmlformats.org/officeDocument/2006/relationships/hyperlink" Target="https://mentor.ieee.org/802.11/dcn/23/11-23-1383-00-00be-cr-for-some-subclauses-in-4-10-and-11.docx" TargetMode="External"/><Relationship Id="rId7" Type="http://schemas.openxmlformats.org/officeDocument/2006/relationships/hyperlink" Target="https://mentor.ieee.org/802.11/dcn/23/11-23-1443-00-00be-lb275-11be-d4-0-cids-on-3-1-3-2-4-9-6-5-1-5-1.docx" TargetMode="External"/><Relationship Id="rId2" Type="http://schemas.openxmlformats.org/officeDocument/2006/relationships/hyperlink" Target="https://mentor.ieee.org/802.11/dcn/23/11-23-1381-00-00be-cr-for-35-3-2-and-35-3-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08-00-00be-lb275-resolution-for-comments-assigned-to-abhi-part-8.docx" TargetMode="External"/><Relationship Id="rId5" Type="http://schemas.openxmlformats.org/officeDocument/2006/relationships/hyperlink" Target="https://mentor.ieee.org/802.11/dcn/23/11-23-1405-00-00be-lb275-resolution-for-comments-assigned-to-abhi-part-5.docx" TargetMode="External"/><Relationship Id="rId4" Type="http://schemas.openxmlformats.org/officeDocument/2006/relationships/hyperlink" Target="https://mentor.ieee.org/802.11/dcn/23/11-23-1384-00-00be-cr-for-miscellaneous-cids.docx" TargetMode="External"/><Relationship Id="rId9" Type="http://schemas.openxmlformats.org/officeDocument/2006/relationships/hyperlink" Target="https://mentor.ieee.org/802.11/dcn/23/11-23-1399-01-00be-lb275-cr-for-subclause-35-3-7-5-2-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1547-02-00be-lb275-cr-for-misc-cids.docx" TargetMode="External"/><Relationship Id="rId13" Type="http://schemas.openxmlformats.org/officeDocument/2006/relationships/hyperlink" Target="https://mentor.ieee.org/802.11/dcn/23/11-23-1525-00-00be-lb275-cr-for-twt-teardown.docx" TargetMode="External"/><Relationship Id="rId3" Type="http://schemas.openxmlformats.org/officeDocument/2006/relationships/hyperlink" Target="https://mentor.ieee.org/802.11/dcn/23/11-23-1458-00-00be-lb275-cr-for-35-3-7-2-4-part-1.docx" TargetMode="External"/><Relationship Id="rId7" Type="http://schemas.openxmlformats.org/officeDocument/2006/relationships/hyperlink" Target="https://mentor.ieee.org/802.11/dcn/23/11-23-1535-00-00be-lb275-cr-for-r-twt-part-1.docx" TargetMode="External"/><Relationship Id="rId12"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402-02-00be-resolution-of-epcs-related-cids-lb275.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471-00-00be-lb275-cr-for-35-12.docx" TargetMode="External"/><Relationship Id="rId11" Type="http://schemas.openxmlformats.org/officeDocument/2006/relationships/hyperlink" Target="https://mentor.ieee.org/802.11/dcn/23/11-23-1527-00-00be-lb275-cr-for-cids-in-35-3-1.docx" TargetMode="External"/><Relationship Id="rId5" Type="http://schemas.openxmlformats.org/officeDocument/2006/relationships/hyperlink" Target="https://mentor.ieee.org/802.11/dcn/23/11-23-1468-00-00be-lb275-cr-for-ttlm-mode-2.docx" TargetMode="External"/><Relationship Id="rId10" Type="http://schemas.openxmlformats.org/officeDocument/2006/relationships/hyperlink" Target="https://mentor.ieee.org/802.11/dcn/23/11-23-1553-00-00be-lb275-cr-on-twt-and-p2p.docx" TargetMode="External"/><Relationship Id="rId4" Type="http://schemas.openxmlformats.org/officeDocument/2006/relationships/hyperlink" Target="https://mentor.ieee.org/802.11/dcn/23/11-23-1467-00-00be-lb275-cr-for-ml-reconfiguration-part-3.docx" TargetMode="External"/><Relationship Id="rId9" Type="http://schemas.openxmlformats.org/officeDocument/2006/relationships/hyperlink" Target="https://mentor.ieee.org/802.11/dcn/23/11-23-1543-00-00be-lb-275-cr-for-35-3-7-2-3.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1540-00-00be-lb275-cr-for-scs-tclas-counter-proposal.docx" TargetMode="External"/><Relationship Id="rId3" Type="http://schemas.openxmlformats.org/officeDocument/2006/relationships/hyperlink" Target="https://mentor.ieee.org/802.11/dcn/23/11-23-1555-00-00be-lb275-cr-for-cids-in-35-3-10.docx" TargetMode="External"/><Relationship Id="rId7" Type="http://schemas.openxmlformats.org/officeDocument/2006/relationships/hyperlink" Target="https://mentor.ieee.org/802.11/dcn/23/11-23-1531-00-00be-lb275-cr-for-35-3-16-2.docx" TargetMode="External"/><Relationship Id="rId12" Type="http://schemas.openxmlformats.org/officeDocument/2006/relationships/hyperlink" Target="https://mentor.ieee.org/802.11/dcn/23/11-23-1588-00-00be-resolution-of-additional-epcs-related-cids-lb275.docx" TargetMode="External"/><Relationship Id="rId2" Type="http://schemas.openxmlformats.org/officeDocument/2006/relationships/hyperlink" Target="https://mentor.ieee.org/802.11/dcn/23/11-23-1505-00-00be-pdt-for-multi-link-reconfigu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550-00-00be-lb275-cr-for-cid-20083.docx" TargetMode="External"/><Relationship Id="rId11"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56-00-00be-lb275-cr-for-cids-in-af-11-2-3-and-35-3-12-6.docx" TargetMode="External"/><Relationship Id="rId10" Type="http://schemas.openxmlformats.org/officeDocument/2006/relationships/hyperlink" Target="https://mentor.ieee.org/802.11/dcn/23/11-23-1591-01-00be-cr-for-misc-cids.docx" TargetMode="External"/><Relationship Id="rId4" Type="http://schemas.openxmlformats.org/officeDocument/2006/relationships/hyperlink" Target="https://mentor.ieee.org/802.11/dcn/23/11-23-1554-00-00be-lb275-cr-for-cids-in-in-35-3-4-4-and-35-3-15-1.docx" TargetMode="External"/><Relationship Id="rId9" Type="http://schemas.openxmlformats.org/officeDocument/2006/relationships/hyperlink" Target="https://mentor.ieee.org/802.11/dcn/23/11-23-1590-00-00be-lb275-crs-for-35-8-misc-cids.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604-00-00be-lb275-resolution-for-comments-assigned-to-abhi-part-9.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3/11-23-1411-00-00be-lb275-cr-for-puncturing.docx" TargetMode="External"/><Relationship Id="rId7" Type="http://schemas.openxmlformats.org/officeDocument/2006/relationships/hyperlink" Target="https://mentor.ieee.org/802.11/dcn/23/11-23-1471-00-00be-lb275-cr-for-35-12.docx" TargetMode="External"/><Relationship Id="rId2" Type="http://schemas.openxmlformats.org/officeDocument/2006/relationships/hyperlink" Target="https://mentor.ieee.org/802.11/dcn/23/11-23-1410-00-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58-00-00be-lb275-cr-for-35-3-7-2-4-part-1.docx" TargetMode="External"/><Relationship Id="rId5" Type="http://schemas.openxmlformats.org/officeDocument/2006/relationships/hyperlink" Target="https://mentor.ieee.org/802.11/dcn/23/11-23-1402-02-00be-resolution-of-epcs-related-cids-lb275.docx" TargetMode="External"/><Relationship Id="rId4" Type="http://schemas.openxmlformats.org/officeDocument/2006/relationships/hyperlink" Target="https://mentor.ieee.org/802.11/dcn/23/11-23-1510-00-00be-cr-for-19592-and-19893.docx"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hyperlink" Target="https://mentor.ieee.org/802.11/dcn/23/11-23-1388-11-00be-jul-sep-tgbe-teleconference-agenda.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1526-00-00be-lb275-cr-for-cids-in-clause-9.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505-00-00be-pdt-for-multi-link-reconfiguration.docx" TargetMode="External"/><Relationship Id="rId4" Type="http://schemas.openxmlformats.org/officeDocument/2006/relationships/hyperlink" Target="https://mentor.ieee.org/802.11/dcn/23/11-23-1525-00-00be-lb275-cr-for-twt-teardown.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1506-00-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0-00be-lb-275-comment-resolutions-for-crs-in-eht-phy-capabilities-information.docx" TargetMode="External"/><Relationship Id="rId12"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8-00-00be-lb275-cr-for-cid-19392-19533.docx" TargetMode="External"/><Relationship Id="rId11" Type="http://schemas.openxmlformats.org/officeDocument/2006/relationships/hyperlink" Target="https://mentor.ieee.org/802.11/dcn/23/11-23-1584-00-00be-lb275-cr-for-cid-19178.docx" TargetMode="External"/><Relationship Id="rId5" Type="http://schemas.openxmlformats.org/officeDocument/2006/relationships/hyperlink" Target="https://mentor.ieee.org/802.11/dcn/23/11-23-1491-00-00be-cr-phy-txrxproc-miscs.docx" TargetMode="External"/><Relationship Id="rId10" Type="http://schemas.openxmlformats.org/officeDocument/2006/relationships/hyperlink" Target="https://mentor.ieee.org/802.11/dcn/23/11-23-1571-00-00be-cr-d4-0-subclause-3-2-2-and-3-2-6-1.docx" TargetMode="External"/><Relationship Id="rId4" Type="http://schemas.openxmlformats.org/officeDocument/2006/relationships/hyperlink" Target="https://mentor.ieee.org/802.11/dcn/23/11-23-1413-00-00be-lb275-cr-for-36-3-4-eht-ppdu-formats.docx" TargetMode="External"/><Relationship Id="rId9" Type="http://schemas.openxmlformats.org/officeDocument/2006/relationships/hyperlink" Target="https://mentor.ieee.org/802.11/dcn/23/11-23-1566-00-00be-lb275-cr-for-segment-parser.docx"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3/11-23-1550-00-00be-lb275-cr-for-cid-20083.docx" TargetMode="External"/><Relationship Id="rId3" Type="http://schemas.openxmlformats.org/officeDocument/2006/relationships/hyperlink" Target="https://mentor.ieee.org/802.11/dcn/23/11-23-1535-00-00be-lb275-cr-for-r-twt-part-1.docx" TargetMode="External"/><Relationship Id="rId7"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468-00-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26-00-00be-lb275-cr-for-cids-in-clause-9.docx" TargetMode="External"/><Relationship Id="rId5" Type="http://schemas.openxmlformats.org/officeDocument/2006/relationships/hyperlink" Target="https://mentor.ieee.org/802.11/dcn/23/11-23-1527-00-00be-lb275-cr-for-cids-in-35-3-1.docx" TargetMode="External"/><Relationship Id="rId4" Type="http://schemas.openxmlformats.org/officeDocument/2006/relationships/hyperlink" Target="https://mentor.ieee.org/802.11/dcn/23/11-23-1543-00-00be-lb-275-cr-for-35-3-7-2-3.docx" TargetMode="External"/><Relationship Id="rId9" Type="http://schemas.openxmlformats.org/officeDocument/2006/relationships/hyperlink" Target="https://mentor.ieee.org/802.11/dcn/23/11-23-1531-00-00be-lb275-cr-for-35-3-16-2.docx"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mentor.ieee.org/802.11/dcn/23/11-23-1531-00-00be-lb275-cr-for-35-3-16-2.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550-00-00be-lb275-cr-for-cid-20083.docx" TargetMode="External"/><Relationship Id="rId2" Type="http://schemas.openxmlformats.org/officeDocument/2006/relationships/hyperlink" Target="https://mentor.ieee.org/802.11/dcn/23/11-23-1547-02-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0442-22-00be-tgbe-motions-list-part-4.pptx" TargetMode="External"/><Relationship Id="rId5" Type="http://schemas.openxmlformats.org/officeDocument/2006/relationships/hyperlink" Target="https://mentor.ieee.org/802.11/dcn/23/11-23-1437-00-00be-lb275-cr-for-cids-19163-and-19543.docx" TargetMode="External"/><Relationship Id="rId10" Type="http://schemas.openxmlformats.org/officeDocument/2006/relationships/hyperlink" Target="https://mentor.ieee.org/802.11/dcn/23/11-23-1467-00-00be-lb275-cr-for-ml-reconfiguration-part-3.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540-00-00be-lb275-cr-for-scs-tclas-counter-proposal.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1566-00-00be-lb275-cr-for-segment-parser.docx" TargetMode="External"/><Relationship Id="rId2" Type="http://schemas.openxmlformats.org/officeDocument/2006/relationships/hyperlink" Target="https://mentor.ieee.org/802.11/dcn/23/11-23-1506-00-00be-lb-275-comment-resolutions-for-crs-in-phy-introduc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82-00-00be-lb275-cr-for-cids-in-36-2-6.docx" TargetMode="External"/><Relationship Id="rId5"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71-00-00be-cr-d4-0-subclause-3-2-2-and-3-2-6-1.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3/11-23-1607-00-00be-cr-for-misc-cids-part-2.docx" TargetMode="External"/><Relationship Id="rId3" Type="http://schemas.openxmlformats.org/officeDocument/2006/relationships/hyperlink" Target="https://mentor.ieee.org/802.11/dcn/23/11-23-1526-00-00be-lb275-cr-for-cids-in-clause-9.docx" TargetMode="External"/><Relationship Id="rId7" Type="http://schemas.openxmlformats.org/officeDocument/2006/relationships/hyperlink" Target="https://mentor.ieee.org/802.11/dcn/23/11-23-1591-01-00be-cr-for-misc-cids.docx" TargetMode="External"/><Relationship Id="rId2" Type="http://schemas.openxmlformats.org/officeDocument/2006/relationships/hyperlink" Target="https://mentor.ieee.org/802.11/dcn/23/11-23-1527-00-00be-lb275-cr-for-cids-in-35-3-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7-00-00be-lb275-cr-for-ml-reconfiguration-part-3.docx" TargetMode="External"/><Relationship Id="rId5" Type="http://schemas.openxmlformats.org/officeDocument/2006/relationships/hyperlink" Target="https://mentor.ieee.org/802.11/dcn/23/11-23-1540-00-00be-lb275-cr-for-scs-tclas-counter-proposal.docx" TargetMode="External"/><Relationship Id="rId4" Type="http://schemas.openxmlformats.org/officeDocument/2006/relationships/hyperlink" Target="https://mentor.ieee.org/802.11/dcn/23/11-23-1525-00-00be-lb275-cr-for-twt-teardown.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1556-00-00be-lb275-cr-for-cids-in-af-11-2-3-and-35-3-12-6.docx" TargetMode="External"/><Relationship Id="rId3" Type="http://schemas.openxmlformats.org/officeDocument/2006/relationships/hyperlink" Target="https://mentor.ieee.org/802.11/dcn/23/11-23-1411-01-00be-lb275-cr-for-puncturing.docx" TargetMode="External"/><Relationship Id="rId7" Type="http://schemas.openxmlformats.org/officeDocument/2006/relationships/hyperlink" Target="https://mentor.ieee.org/802.11/dcn/23/11-23-1554-00-00be-lb275-cr-for-cids-in-in-35-3-4-4-and-35-3-15-1.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614-00-00be-lb-275-cr-for-cids-on-ndpa-frame-format.docx" TargetMode="External"/><Relationship Id="rId4" Type="http://schemas.openxmlformats.org/officeDocument/2006/relationships/hyperlink" Target="https://mentor.ieee.org/802.11/dcn/23/11-23-1399-02-00be-lb275-cr-for-subclause-35-3-7-5-2-part-1.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0-00be-11be-lb275-cr-for-clause-36-3-13-3-coding.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3/11-23-1590-00-00be-lb275-crs-for-35-8-misc-cids.docx" TargetMode="External"/><Relationship Id="rId3" Type="http://schemas.openxmlformats.org/officeDocument/2006/relationships/hyperlink" Target="https://mentor.ieee.org/802.11/dcn/23/11-23-1466-01-00be-lb275-cr-for-ml-reconfiguration-part-2.docx" TargetMode="External"/><Relationship Id="rId7" Type="http://schemas.openxmlformats.org/officeDocument/2006/relationships/hyperlink" Target="https://mentor.ieee.org/802.11/dcn/23/11-23-1540-00-00be-lb275-cr-for-scs-tclas-counter-proposal.docx" TargetMode="External"/><Relationship Id="rId2" Type="http://schemas.openxmlformats.org/officeDocument/2006/relationships/hyperlink" Target="https://mentor.ieee.org/802.11/dcn/23/11-23-1468-01-00be-lb275-cr-for-ttlm-mode-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0-00be-lb275-cr-for-cids-in-in-35-3-4-4-and-35-3-15-1.docx" TargetMode="External"/><Relationship Id="rId10" Type="http://schemas.openxmlformats.org/officeDocument/2006/relationships/hyperlink" Target="https://mentor.ieee.org/802.11/dcn/23/11-23-1604-00-00be-lb275-resolution-for-comments-assigned-to-abhi-part-9.docx" TargetMode="External"/><Relationship Id="rId4" Type="http://schemas.openxmlformats.org/officeDocument/2006/relationships/hyperlink" Target="https://mentor.ieee.org/802.11/dcn/23/11-23-1555-00-00be-lb275-cr-for-cids-in-35-3-10.docx" TargetMode="External"/><Relationship Id="rId9" Type="http://schemas.openxmlformats.org/officeDocument/2006/relationships/hyperlink" Target="https://mentor.ieee.org/802.11/dcn/23/11-23-1588-00-00be-resolution-of-additional-epcs-related-cids-lb275.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1468-01-00be-lb275-cr-for-ttlm-mode-2.docx" TargetMode="External"/><Relationship Id="rId2" Type="http://schemas.openxmlformats.org/officeDocument/2006/relationships/hyperlink" Target="https://mentor.ieee.org/802.11/dcn/23/11-23-1478-02-00be-channel-usage.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September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2023 meeting, and conf calls</a:t>
            </a:r>
          </a:p>
          <a:p>
            <a:pPr>
              <a:buFont typeface="Arial" panose="020B0604020202020204" pitchFamily="34" charset="0"/>
              <a:buChar char="•"/>
            </a:pPr>
            <a:r>
              <a:rPr lang="en-US" sz="1800" dirty="0"/>
              <a:t>Approve minutes from July 2023 meeting &amp;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November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Joint (10:30-12:30)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July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a:buFont typeface="Arial" panose="020B0604020202020204" pitchFamily="34" charset="0"/>
              <a:buChar char="•"/>
            </a:pPr>
            <a:r>
              <a:rPr lang="en-US" altLang="en-US" sz="1200" dirty="0"/>
              <a:t>Monday PM2,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12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Nov.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55953010"/>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strike="sngStrike" dirty="0">
                        <a:solidFill>
                          <a:schemeClr val="tx1"/>
                        </a:solidFill>
                      </a:endParaRPr>
                    </a:p>
                  </a:txBody>
                  <a:tcPr/>
                </a:tc>
                <a:tc>
                  <a:txBody>
                    <a:bodyPr/>
                    <a:lstStyle/>
                    <a:p>
                      <a:pPr algn="ctr"/>
                      <a:endParaRPr lang="en-US" sz="1800" b="0" strike="sngStrike"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a:t>
                      </a: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September 10-15,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716145410"/>
              </p:ext>
            </p:extLst>
          </p:nvPr>
        </p:nvGraphicFramePr>
        <p:xfrm>
          <a:off x="851217" y="1582301"/>
          <a:ext cx="7736268" cy="352913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1410r2</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CR for TPE</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R4M-6C</a:t>
                      </a:r>
                    </a:p>
                  </a:txBody>
                  <a:tcPr anchor="b"/>
                </a:tc>
                <a:tc>
                  <a:txBody>
                    <a:bodyPr/>
                    <a:lstStyle/>
                    <a:p>
                      <a:pPr marL="0" marR="0" algn="ctr">
                        <a:spcBef>
                          <a:spcPts val="0"/>
                        </a:spcBef>
                        <a:spcAft>
                          <a:spcPts val="0"/>
                        </a:spcAft>
                      </a:pPr>
                      <a:r>
                        <a:rPr lang="en-GB" sz="1000" kern="1200">
                          <a:solidFill>
                            <a:srgbClr val="7030A0"/>
                          </a:solidFill>
                          <a:effectLst/>
                          <a:latin typeface="Times New Roman" panose="02020603050405020304" pitchFamily="18" charset="0"/>
                          <a:ea typeface="Times New Roman" panose="02020603050405020304" pitchFamily="18" charset="0"/>
                        </a:rPr>
                        <a:t>6C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1411r1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CR for puncturing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Yanjun Sun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2C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Joint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mn-lt"/>
                          <a:ea typeface="Times New Roman" panose="02020603050405020304" pitchFamily="18" charset="0"/>
                        </a:rPr>
                        <a:t>1472r0</a:t>
                      </a:r>
                      <a:endParaRPr lang="en-US" sz="100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dirty="0">
                          <a:effectLst/>
                          <a:latin typeface="+mn-lt"/>
                          <a:ea typeface="Times New Roman" panose="02020603050405020304" pitchFamily="18" charset="0"/>
                        </a:rPr>
                        <a:t>CR for EHT MU Operation</a:t>
                      </a:r>
                      <a:endParaRPr lang="en-US" sz="1000" dirty="0">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mn-lt"/>
                          <a:ea typeface="Times New Roman" panose="02020603050405020304" pitchFamily="18" charset="0"/>
                        </a:rPr>
                        <a:t>Jason Yuchen Guo</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Joint</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1510r0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19592 and 19893</a:t>
                      </a:r>
                    </a:p>
                  </a:txBody>
                  <a:tcPr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Yanjun Sun</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5">
                            <a:extLst>
                              <a:ext uri="{A12FA001-AC4F-418D-AE19-62706E023703}">
                                <ahyp:hlinkClr xmlns:ahyp="http://schemas.microsoft.com/office/drawing/2018/hyperlinkcolor" val="tx"/>
                              </a:ext>
                            </a:extLst>
                          </a:hlinkClick>
                        </a:rPr>
                        <a:t>1583r0</a:t>
                      </a:r>
                      <a:endParaRPr lang="en-US" sz="1000" i="0" dirty="0">
                        <a:solidFill>
                          <a:srgbClr val="7030A0"/>
                        </a:solidFill>
                        <a:effectLst/>
                        <a:latin typeface="+mj-lt"/>
                        <a:ea typeface="Times New Roman" panose="02020603050405020304" pitchFamily="18" charset="0"/>
                      </a:endParaRPr>
                    </a:p>
                  </a:txBody>
                  <a:tcPr anchor="b"/>
                </a:tc>
                <a:tc>
                  <a:txBody>
                    <a:bodyPr/>
                    <a:lstStyle/>
                    <a:p>
                      <a:pPr algn="l"/>
                      <a:r>
                        <a:rPr lang="en-US" sz="1000" b="0" dirty="0">
                          <a:solidFill>
                            <a:srgbClr val="7030A0"/>
                          </a:solidFill>
                          <a:effectLst/>
                          <a:latin typeface="+mj-lt"/>
                        </a:rPr>
                        <a:t>CR for CIDs in 9.2.4.7.11</a:t>
                      </a:r>
                    </a:p>
                  </a:txBody>
                  <a:tcPr anchor="ctr"/>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3C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6">
                            <a:extLst>
                              <a:ext uri="{A12FA001-AC4F-418D-AE19-62706E023703}">
                                <ahyp:hlinkClr xmlns:ahyp="http://schemas.microsoft.com/office/drawing/2018/hyperlinkcolor" val="tx"/>
                              </a:ext>
                            </a:extLst>
                          </a:hlinkClick>
                        </a:rPr>
                        <a:t>1564r0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on 9.4.1.68 and 9.4.1.73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Jinyoung Chun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Times New Roman" panose="02020603050405020304" pitchFamily="18" charset="0"/>
                          <a:ea typeface="Times New Roman" panose="02020603050405020304" pitchFamily="18" charset="0"/>
                        </a:rPr>
                        <a:t>R4M-2C</a:t>
                      </a:r>
                      <a:endParaRPr lang="en-US" sz="1000" dirty="0">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j-lt"/>
                          <a:ea typeface="Times New Roman" panose="02020603050405020304" pitchFamily="18" charset="0"/>
                          <a:hlinkClick r:id="rId7">
                            <a:extLst>
                              <a:ext uri="{A12FA001-AC4F-418D-AE19-62706E023703}">
                                <ahyp:hlinkClr xmlns:ahyp="http://schemas.microsoft.com/office/drawing/2018/hyperlinkcolor" val="tx"/>
                              </a:ext>
                            </a:extLst>
                          </a:hlinkClick>
                        </a:rPr>
                        <a:t>1574r0</a:t>
                      </a:r>
                      <a:endParaRPr lang="en-US" sz="1000" i="0" dirty="0">
                        <a:solidFill>
                          <a:srgbClr val="7030A0"/>
                        </a:solidFill>
                        <a:effectLst/>
                        <a:latin typeface="+mj-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CR for CID 19443</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Mengshi Hu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7030A0"/>
                          </a:solidFill>
                          <a:effectLst/>
                          <a:latin typeface="+mn-lt"/>
                          <a:ea typeface="+mn-ea"/>
                          <a:cs typeface="+mn-cs"/>
                          <a:hlinkClick r:id="rId8">
                            <a:extLst>
                              <a:ext uri="{A12FA001-AC4F-418D-AE19-62706E023703}">
                                <ahyp:hlinkClr xmlns:ahyp="http://schemas.microsoft.com/office/drawing/2018/hyperlinkcolor" val="tx"/>
                              </a:ext>
                            </a:extLst>
                          </a:hlinkClick>
                        </a:rPr>
                        <a:t>1614r0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on NDPA frame format</a:t>
                      </a:r>
                    </a:p>
                  </a:txBody>
                  <a:tcPr anchor="b"/>
                </a:tc>
                <a:tc>
                  <a:txBody>
                    <a:bodyPr/>
                    <a:lstStyle/>
                    <a:p>
                      <a:pPr marL="0" marR="0">
                        <a:spcBef>
                          <a:spcPts val="0"/>
                        </a:spcBef>
                        <a:spcAft>
                          <a:spcPts val="0"/>
                        </a:spcAft>
                      </a:pPr>
                      <a:r>
                        <a:rPr lang="en-US" sz="1000" i="0" dirty="0">
                          <a:solidFill>
                            <a:srgbClr val="7030A0"/>
                          </a:solidFill>
                          <a:effectLst/>
                          <a:latin typeface="+mj-lt"/>
                          <a:ea typeface="Times New Roman" panose="02020603050405020304" pitchFamily="18" charset="0"/>
                        </a:rPr>
                        <a:t>Mahmoud Kamel</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DEF-2C 09/13</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4C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Joint</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strike="sngStrike"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j-lt"/>
                          <a:ea typeface="Times New Roman" panose="02020603050405020304" pitchFamily="18" charset="0"/>
                          <a:cs typeface="+mn-cs"/>
                        </a:rPr>
                        <a:t>Joint</a:t>
                      </a:r>
                      <a:endParaRPr lang="en-US" sz="1000" i="0" dirty="0">
                        <a:solidFill>
                          <a:schemeClr val="tx1"/>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944024817"/>
              </p:ext>
            </p:extLst>
          </p:nvPr>
        </p:nvGraphicFramePr>
        <p:xfrm>
          <a:off x="851217" y="1582301"/>
          <a:ext cx="7736268" cy="457320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dirty="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1437r0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CIDs 19163 and 19543</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Eunsung Park</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7030A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1482r0</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mn-lt"/>
                          <a:ea typeface="Times New Roman" panose="02020603050405020304" pitchFamily="18" charset="0"/>
                        </a:rPr>
                        <a:t>CR for CID 19445</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mn-lt"/>
                          <a:ea typeface="Times New Roman" panose="02020603050405020304" pitchFamily="18" charset="0"/>
                        </a:rPr>
                        <a:t>Yapu Li</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7030A0"/>
                          </a:solidFill>
                          <a:effectLst/>
                          <a:latin typeface="+mn-lt"/>
                          <a:ea typeface="Times New Roman" panose="02020603050405020304" pitchFamily="18" charset="0"/>
                        </a:rPr>
                        <a:t>1C</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PHY</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1413r0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CR-for-36-3-4-EHT-PPDU-formats</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Dongguk Lim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err="1">
                          <a:solidFill>
                            <a:srgbClr val="7030A0"/>
                          </a:solidFill>
                          <a:effectLst/>
                          <a:latin typeface="+mn-lt"/>
                          <a:ea typeface="Times New Roman" panose="02020603050405020304" pitchFamily="18" charset="0"/>
                        </a:rPr>
                        <a:t>CR_PHY_TxRxProc_Miscs</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Xiaogang Chen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R4M-11C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PHY</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hlinkClick r:id="rId6">
                            <a:extLst>
                              <a:ext uri="{A12FA001-AC4F-418D-AE19-62706E023703}">
                                <ahyp:hlinkClr xmlns:ahyp="http://schemas.microsoft.com/office/drawing/2018/hyperlinkcolor" val="tx"/>
                              </a:ext>
                            </a:extLst>
                          </a:hlinkClick>
                        </a:rPr>
                        <a:t>1558r0</a:t>
                      </a:r>
                      <a:endParaRPr lang="en-US" sz="1000" i="0" kern="1200" dirty="0">
                        <a:solidFill>
                          <a:srgbClr val="7030A0"/>
                        </a:solidFill>
                        <a:effectLst/>
                        <a:latin typeface="+mn-lt"/>
                        <a:ea typeface="Times New Roman" panose="02020603050405020304" pitchFamily="18" charset="0"/>
                        <a:cs typeface="+mn-cs"/>
                      </a:endParaRPr>
                    </a:p>
                  </a:txBody>
                  <a:tcPr anchor="b"/>
                </a:tc>
                <a:tc>
                  <a:txBody>
                    <a:bodyPr/>
                    <a:lstStyle/>
                    <a:p>
                      <a:pPr marL="0" marR="0">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CR for CID 19392, 19533</a:t>
                      </a:r>
                    </a:p>
                  </a:txBody>
                  <a:tcPr anchor="b"/>
                </a:tc>
                <a:tc>
                  <a:txBody>
                    <a:bodyPr/>
                    <a:lstStyle/>
                    <a:p>
                      <a:pPr algn="l"/>
                      <a:r>
                        <a:rPr lang="en-US" sz="1000" i="0" kern="1200" dirty="0" err="1">
                          <a:solidFill>
                            <a:srgbClr val="7030A0"/>
                          </a:solidFill>
                          <a:effectLst/>
                          <a:latin typeface="+mn-lt"/>
                          <a:cs typeface="+mn-cs"/>
                        </a:rPr>
                        <a:t>Yapu</a:t>
                      </a:r>
                      <a:r>
                        <a:rPr lang="en-US" sz="1000" i="0" kern="1200" dirty="0">
                          <a:solidFill>
                            <a:srgbClr val="7030A0"/>
                          </a:solidFill>
                          <a:effectLst/>
                          <a:latin typeface="+mn-lt"/>
                          <a:cs typeface="+mn-cs"/>
                        </a:rPr>
                        <a:t> Li</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211899792"/>
                  </a:ext>
                </a:extLst>
              </a:tr>
              <a:tr h="297047">
                <a:tc>
                  <a:txBody>
                    <a:bodyPr/>
                    <a:lstStyle/>
                    <a:p>
                      <a:pPr algn="ctr"/>
                      <a:r>
                        <a:rPr lang="en-US" sz="1000" b="0" dirty="0">
                          <a:solidFill>
                            <a:srgbClr val="7030A0"/>
                          </a:solidFill>
                          <a:effectLst/>
                          <a:hlinkClick r:id="rId7">
                            <a:extLst>
                              <a:ext uri="{A12FA001-AC4F-418D-AE19-62706E023703}">
                                <ahyp:hlinkClr xmlns:ahyp="http://schemas.microsoft.com/office/drawing/2018/hyperlinkcolor" val="tx"/>
                              </a:ext>
                            </a:extLst>
                          </a:hlinkClick>
                        </a:rPr>
                        <a:t>1507r0</a:t>
                      </a:r>
                      <a:endParaRPr lang="en-US" sz="1000" b="0" dirty="0">
                        <a:solidFill>
                          <a:srgbClr val="7030A0"/>
                        </a:solidFill>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i="0" kern="1200" dirty="0">
                          <a:solidFill>
                            <a:srgbClr val="7030A0"/>
                          </a:solidFill>
                          <a:effectLst/>
                          <a:latin typeface="+mn-lt"/>
                          <a:ea typeface="+mn-ea"/>
                          <a:cs typeface="+mn-cs"/>
                        </a:rPr>
                        <a:t> Comment resolutions for CRs in EHT PHY Capabilities Information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R4M-2C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1506r0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 Comment resolutions for CRs in PHY introduction</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b="0" i="0" kern="1200" dirty="0">
                          <a:solidFill>
                            <a:srgbClr val="7030A0"/>
                          </a:solidFill>
                          <a:effectLst/>
                          <a:latin typeface="+mn-lt"/>
                          <a:ea typeface="+mn-ea"/>
                          <a:cs typeface="+mn-cs"/>
                        </a:rPr>
                        <a:t>Kanke Wu</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R4M-15C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15C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2199918619"/>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1566r0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Segment Parser</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Mengshi Hu</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R4M-4C</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820439853"/>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1571r0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cr-d4-0-subclause-3-2-2-and-3-2-6-1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Sun</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1584r0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 19178</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Bo Gong</a:t>
                      </a: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R4M-1C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C0000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1582r0</a:t>
                      </a:r>
                      <a:endParaRPr lang="en-US" sz="1000" i="0" dirty="0">
                        <a:solidFill>
                          <a:srgbClr val="C0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CR for CIDs in 36.2.6</a:t>
                      </a: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Bo Gong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DEF-7C 09/12</a:t>
                      </a:r>
                    </a:p>
                  </a:txBody>
                  <a:tcPr anchor="b"/>
                </a:tc>
                <a:tc>
                  <a:txBody>
                    <a:bodyPr/>
                    <a:lstStyle/>
                    <a:p>
                      <a:pPr marL="0" marR="0" algn="ctr">
                        <a:spcBef>
                          <a:spcPts val="0"/>
                        </a:spcBef>
                        <a:spcAft>
                          <a:spcPts val="0"/>
                        </a:spcAft>
                      </a:pPr>
                      <a:r>
                        <a:rPr lang="en-US" sz="1000" i="0" kern="1200" dirty="0">
                          <a:solidFill>
                            <a:srgbClr val="C00000"/>
                          </a:solidFill>
                          <a:effectLst/>
                          <a:latin typeface="+mn-lt"/>
                          <a:ea typeface="Times New Roman" panose="02020603050405020304" pitchFamily="18" charset="0"/>
                          <a:cs typeface="+mn-cs"/>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C0000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1567r0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lb275-cr-on-36.3.12.10</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Jinyoung Chun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7030A0"/>
                          </a:solidFill>
                          <a:effectLst/>
                          <a:latin typeface="+mn-lt"/>
                          <a:ea typeface="Times New Roman" panose="02020603050405020304" pitchFamily="18" charset="0"/>
                        </a:rPr>
                        <a:t>R4M-5C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p>
                  </a:txBody>
                  <a:tcPr anchor="b"/>
                </a:tc>
                <a:tc>
                  <a:txBody>
                    <a:bodyPr/>
                    <a:lstStyle/>
                    <a:p>
                      <a:pPr marL="0" marR="0" algn="ctr">
                        <a:spcBef>
                          <a:spcPts val="0"/>
                        </a:spcBef>
                        <a:spcAft>
                          <a:spcPts val="0"/>
                        </a:spcAft>
                      </a:pPr>
                      <a:r>
                        <a:rPr lang="en-US" sz="1000" i="0" kern="1200" dirty="0">
                          <a:solidFill>
                            <a:srgbClr val="7030A0"/>
                          </a:solidFill>
                          <a:effectLst/>
                          <a:latin typeface="+mn-lt"/>
                          <a:ea typeface="Times New Roman" panose="02020603050405020304" pitchFamily="18" charset="0"/>
                          <a:cs typeface="+mn-cs"/>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rgbClr val="7030A0"/>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4"/>
                        </a:rPr>
                        <a:t>1598r0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lb275 CR for clause 36.3.13.3 Coding</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558597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2849178825"/>
              </p:ext>
            </p:extLst>
          </p:nvPr>
        </p:nvGraphicFramePr>
        <p:xfrm>
          <a:off x="851217" y="1582301"/>
          <a:ext cx="7736268" cy="336113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1597r1</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b275 CR for Clause 36.3.11 Mathematical description of signals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1000" i="0" kern="1200" dirty="0">
                          <a:solidFill>
                            <a:schemeClr val="tx1"/>
                          </a:solidFill>
                          <a:effectLst/>
                          <a:latin typeface="+mn-lt"/>
                          <a:ea typeface="Times New Roman" panose="02020603050405020304" pitchFamily="18" charset="0"/>
                          <a:cs typeface="+mn-cs"/>
                        </a:rPr>
                        <a:t>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kern="1200" noProof="0" dirty="0">
                          <a:solidFill>
                            <a:schemeClr val="tx1"/>
                          </a:solidFill>
                          <a:effectLst/>
                          <a:latin typeface="+mn-lt"/>
                          <a:ea typeface="Times New Roman" panose="02020603050405020304" pitchFamily="18" charset="0"/>
                          <a:cs typeface="+mn-cs"/>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202306013"/>
              </p:ext>
            </p:extLst>
          </p:nvPr>
        </p:nvGraphicFramePr>
        <p:xfrm>
          <a:off x="851217" y="1582301"/>
          <a:ext cx="7736268" cy="4718072"/>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1381r3</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35.3.2 and 35.3.5</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Po-Kai Huang</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21C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3"/>
                        </a:rPr>
                        <a:t>1383r4</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CR for some subclauses in 4, 10, and 11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Po-Kai Huang</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17C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C00000"/>
                          </a:solidFill>
                          <a:effectLst/>
                          <a:latin typeface="Times New Roman" panose="02020603050405020304" pitchFamily="18" charset="0"/>
                          <a:ea typeface="Times New Roman" panose="02020603050405020304" pitchFamily="18" charset="0"/>
                        </a:rPr>
                        <a:t>MAC</a:t>
                      </a:r>
                      <a:endParaRPr lang="en-US" sz="100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4"/>
                        </a:rPr>
                        <a:t>1384r2</a:t>
                      </a:r>
                      <a:endParaRPr lang="en-US" sz="10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CR for miscellaneous cids</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Po-Kai Huang</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DEF-3C 08/24</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8C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5"/>
                        </a:rPr>
                        <a:t>1405r1</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5</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08/23</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10C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FFC000"/>
                          </a:solidFill>
                          <a:effectLst/>
                          <a:latin typeface="Times New Roman" panose="02020603050405020304" pitchFamily="18" charset="0"/>
                          <a:ea typeface="Times New Roman" panose="02020603050405020304" pitchFamily="18" charset="0"/>
                          <a:hlinkClick r:id="rId6"/>
                        </a:rPr>
                        <a:t>1408r0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Resolution for comments assigned to Abhi - Part 8</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Abhishek Patil</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DEF-5C 08/28</a:t>
                      </a:r>
                    </a:p>
                    <a:p>
                      <a:pPr marL="0" marR="0" algn="ctr">
                        <a:spcBef>
                          <a:spcPts val="0"/>
                        </a:spcBef>
                        <a:spcAft>
                          <a:spcPts val="0"/>
                        </a:spcAft>
                      </a:pPr>
                      <a:r>
                        <a:rPr lang="en-GB" sz="1000" kern="1200" dirty="0">
                          <a:solidFill>
                            <a:schemeClr val="tx1"/>
                          </a:solidFill>
                          <a:effectLst/>
                          <a:latin typeface="Times New Roman" panose="02020603050405020304" pitchFamily="18" charset="0"/>
                          <a:ea typeface="Times New Roman" panose="02020603050405020304" pitchFamily="18" charset="0"/>
                        </a:rPr>
                        <a:t>Pending SP</a:t>
                      </a: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5C</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7030A0"/>
                          </a:solidFill>
                          <a:effectLst/>
                          <a:latin typeface="Times New Roman" panose="02020603050405020304" pitchFamily="18" charset="0"/>
                          <a:ea typeface="Times New Roman" panose="02020603050405020304" pitchFamily="18" charset="0"/>
                          <a:hlinkClick r:id="rId7"/>
                        </a:rPr>
                        <a:t>1443r0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C00000"/>
                          </a:solidFill>
                          <a:effectLst/>
                          <a:latin typeface="Times New Roman" panose="02020603050405020304" pitchFamily="18" charset="0"/>
                          <a:ea typeface="Times New Roman" panose="02020603050405020304" pitchFamily="18" charset="0"/>
                        </a:rPr>
                        <a:t>11be D4.0 CIDs on 3.1-3.2-4.9.6-5.1.5.1</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C00000"/>
                          </a:solidFill>
                          <a:effectLst/>
                          <a:latin typeface="Times New Roman" panose="02020603050405020304" pitchFamily="18" charset="0"/>
                          <a:ea typeface="Times New Roman" panose="02020603050405020304" pitchFamily="18" charset="0"/>
                        </a:rPr>
                        <a:t>Duncan Ho</a:t>
                      </a:r>
                      <a:endParaRPr lang="en-US" sz="100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DEF-1C 09/06</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C00000"/>
                          </a:solidFill>
                          <a:effectLst/>
                          <a:latin typeface="Times New Roman" panose="02020603050405020304" pitchFamily="18" charset="0"/>
                          <a:ea typeface="Times New Roman" panose="02020603050405020304" pitchFamily="18" charset="0"/>
                        </a:rPr>
                        <a:t>22C-14GT</a:t>
                      </a:r>
                      <a:endParaRPr lang="en-US" sz="100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MAC</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none">
                          <a:solidFill>
                            <a:srgbClr val="00B050"/>
                          </a:solidFill>
                          <a:effectLst/>
                          <a:latin typeface="Times New Roman" panose="02020603050405020304" pitchFamily="18" charset="0"/>
                          <a:ea typeface="Times New Roman" panose="02020603050405020304" pitchFamily="18" charset="0"/>
                          <a:hlinkClick r:id="rId8"/>
                        </a:rPr>
                        <a:t>1478r1</a:t>
                      </a:r>
                      <a:endParaRPr lang="en-US" sz="1000" u="none">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Channel Usage</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Brian Hart</a:t>
                      </a:r>
                      <a:endParaRPr lang="en-US" sz="1000" u="none" dirty="0">
                        <a:effectLst/>
                        <a:latin typeface="Times New Roman" panose="02020603050405020304" pitchFamily="18" charset="0"/>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rgbClr val="00B050"/>
                          </a:solidFill>
                          <a:effectLst/>
                          <a:latin typeface="Times New Roman" panose="02020603050405020304" pitchFamily="18" charset="0"/>
                          <a:ea typeface="Times New Roman" panose="02020603050405020304" pitchFamily="18" charset="0"/>
                        </a:rPr>
                        <a:t>Presented 09/07</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u="none" kern="1200" dirty="0">
                          <a:solidFill>
                            <a:schemeClr val="tx1"/>
                          </a:solidFill>
                          <a:effectLst/>
                          <a:latin typeface="Times New Roman" panose="02020603050405020304" pitchFamily="18" charset="0"/>
                          <a:ea typeface="Times New Roman" panose="02020603050405020304" pitchFamily="18" charset="0"/>
                        </a:rPr>
                        <a:t>Pending SP</a:t>
                      </a:r>
                      <a:endParaRPr lang="en-US" sz="1000" u="none" dirty="0">
                        <a:solidFill>
                          <a:schemeClr val="tx1"/>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u="none">
                          <a:solidFill>
                            <a:srgbClr val="00B050"/>
                          </a:solidFill>
                          <a:effectLst/>
                          <a:latin typeface="Times New Roman" panose="02020603050405020304" pitchFamily="18" charset="0"/>
                          <a:ea typeface="Times New Roman" panose="02020603050405020304" pitchFamily="18" charset="0"/>
                        </a:rPr>
                        <a:t>1C</a:t>
                      </a:r>
                      <a:endParaRPr lang="en-US" sz="1000" u="none">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u="none" dirty="0">
                          <a:solidFill>
                            <a:srgbClr val="00B050"/>
                          </a:solidFill>
                          <a:effectLst/>
                          <a:latin typeface="Times New Roman" panose="02020603050405020304" pitchFamily="18" charset="0"/>
                          <a:ea typeface="Times New Roman" panose="02020603050405020304" pitchFamily="18" charset="0"/>
                        </a:rPr>
                        <a:t>MAC</a:t>
                      </a:r>
                      <a:endParaRPr lang="en-US" sz="1000" u="none"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1399r1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CR-for-Subclause-35.3.7.5.2 - Part 1</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Arik Klein</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 </a:t>
                      </a:r>
                      <a:r>
                        <a:rPr lang="en-GB" sz="1000" kern="1200" dirty="0">
                          <a:solidFill>
                            <a:srgbClr val="C00000"/>
                          </a:solidFill>
                          <a:effectLst/>
                          <a:latin typeface="Times New Roman" panose="02020603050405020304" pitchFamily="18" charset="0"/>
                          <a:ea typeface="Times New Roman" panose="02020603050405020304" pitchFamily="18" charset="0"/>
                        </a:rPr>
                        <a:t>NoM-2C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19713: 40Y, 31N, 27A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19710: 33Y, 33N, 34A.</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DEF-3C 09/13</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Times New Roman" panose="02020603050405020304" pitchFamily="18" charset="0"/>
                          <a:ea typeface="Times New Roman" panose="02020603050405020304" pitchFamily="18" charset="0"/>
                        </a:rPr>
                        <a:t>15C</a:t>
                      </a:r>
                      <a:endParaRPr lang="en-US" sz="1000">
                        <a:solidFill>
                          <a:srgbClr val="7030A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MAC</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1742855232"/>
              </p:ext>
            </p:extLst>
          </p:nvPr>
        </p:nvGraphicFramePr>
        <p:xfrm>
          <a:off x="851217" y="1582301"/>
          <a:ext cx="7736268" cy="4619191"/>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7030A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1402r5</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Resolution of EPCS-related CIDs (LB275)</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John Wullert</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R4M-31C</a:t>
                      </a:r>
                    </a:p>
                  </a:txBody>
                  <a:tcPr anchor="b"/>
                </a:tc>
                <a:tc>
                  <a:txBody>
                    <a:bodyPr/>
                    <a:lstStyle/>
                    <a:p>
                      <a:pPr marL="0" marR="0" algn="ctr">
                        <a:spcBef>
                          <a:spcPts val="0"/>
                        </a:spcBef>
                        <a:spcAft>
                          <a:spcPts val="0"/>
                        </a:spcAft>
                        <a:tabLst>
                          <a:tab pos="184785" algn="l"/>
                          <a:tab pos="251460" algn="ctr"/>
                        </a:tabLst>
                      </a:pPr>
                      <a:r>
                        <a:rPr lang="en-GB" sz="1000" kern="1200">
                          <a:solidFill>
                            <a:srgbClr val="7030A0"/>
                          </a:solidFill>
                          <a:effectLst/>
                          <a:latin typeface="+mn-lt"/>
                          <a:ea typeface="Times New Roman" panose="02020603050405020304" pitchFamily="18" charset="0"/>
                        </a:rPr>
                        <a:t>31C-30GT</a:t>
                      </a:r>
                      <a:endParaRPr lang="en-US" sz="100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1458r0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CR for 35.3.7.2.4 part 1</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Jason Yuchen Guo</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8C</a:t>
                      </a:r>
                      <a:endParaRPr lang="en-US" sz="10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1459r0</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effectLst/>
                          <a:latin typeface="Times New Roman" panose="02020603050405020304" pitchFamily="18" charset="0"/>
                          <a:ea typeface="Times New Roman" panose="02020603050405020304" pitchFamily="18" charset="0"/>
                        </a:rPr>
                        <a:t>CR for 35.3.7.2.4 part 2</a:t>
                      </a:r>
                      <a:endParaRPr lang="en-US" sz="10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effectLst/>
                          <a:latin typeface="Times New Roman" panose="02020603050405020304" pitchFamily="18" charset="0"/>
                          <a:ea typeface="Times New Roman" panose="02020603050405020304" pitchFamily="18" charset="0"/>
                        </a:rPr>
                        <a:t>Jason Yuchen Guo</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mn-lt"/>
                          <a:ea typeface="Times New Roman" panose="02020603050405020304" pitchFamily="18" charset="0"/>
                        </a:rPr>
                        <a:t>Pending</a:t>
                      </a:r>
                      <a:endParaRPr lang="en-US" sz="1000">
                        <a:effectLst/>
                        <a:latin typeface="+mn-lt"/>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effectLst/>
                          <a:latin typeface="+mn-lt"/>
                          <a:ea typeface="Times New Roman" panose="02020603050405020304" pitchFamily="18" charset="0"/>
                        </a:rPr>
                        <a:t>XC</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1467r0</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a:solidFill>
                            <a:srgbClr val="7030A0"/>
                          </a:solidFill>
                          <a:effectLst/>
                          <a:latin typeface="Times New Roman" panose="02020603050405020304" pitchFamily="18" charset="0"/>
                          <a:ea typeface="Times New Roman" panose="02020603050405020304" pitchFamily="18" charset="0"/>
                        </a:rPr>
                        <a:t>CR for ML Reconfiguration part 3</a:t>
                      </a:r>
                      <a:endParaRPr lang="en-US" sz="100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dirty="0">
                          <a:solidFill>
                            <a:srgbClr val="7030A0"/>
                          </a:solidFill>
                          <a:effectLst/>
                          <a:latin typeface="Times New Roman" panose="02020603050405020304" pitchFamily="18" charset="0"/>
                          <a:ea typeface="Times New Roman" panose="02020603050405020304" pitchFamily="18" charset="0"/>
                        </a:rPr>
                        <a:t>Binita Gupta</a:t>
                      </a:r>
                      <a:endParaRPr lang="en-US" sz="1000" dirty="0">
                        <a:solidFill>
                          <a:srgbClr val="7030A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DEF-6C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15C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1468r0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TTLM Mode 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Binita Gupta</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4C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1471r0</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CR for 35.12</a:t>
                      </a:r>
                      <a:endParaRPr lang="en-US" sz="1000" dirty="0">
                        <a:solidFill>
                          <a:srgbClr val="00B050"/>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GB" sz="1000" dirty="0">
                          <a:solidFill>
                            <a:srgbClr val="00B050"/>
                          </a:solidFill>
                          <a:effectLst/>
                          <a:latin typeface="+mn-lt"/>
                          <a:ea typeface="Times New Roman" panose="02020603050405020304" pitchFamily="18" charset="0"/>
                        </a:rPr>
                        <a:t>Jason Yuchen Guo</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00B050"/>
                          </a:solidFill>
                          <a:effectLst/>
                          <a:latin typeface="+mn-lt"/>
                          <a:ea typeface="Times New Roman" panose="02020603050405020304" pitchFamily="18" charset="0"/>
                        </a:rPr>
                        <a:t>2C</a:t>
                      </a:r>
                      <a:endParaRPr lang="en-US" sz="1000" dirty="0">
                        <a:solidFill>
                          <a:srgbClr val="00B05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mn-lt"/>
                          <a:ea typeface="Times New Roman" panose="02020603050405020304" pitchFamily="18" charset="0"/>
                        </a:rPr>
                        <a:t>MAC</a:t>
                      </a:r>
                      <a:endParaRPr lang="en-US" sz="1000" dirty="0">
                        <a:solidFill>
                          <a:srgbClr val="00B05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R-TWT - Part 1</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Kumail Haider</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DEF-5C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12C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1547r2</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R4M-53C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DEF-27C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80C</a:t>
                      </a:r>
                      <a:endParaRPr lang="en-US" sz="1000" dirty="0">
                        <a:solidFill>
                          <a:srgbClr val="7030A0"/>
                        </a:solidFill>
                        <a:effectLst/>
                        <a:latin typeface="+mn-lt"/>
                        <a:ea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9">
                            <a:extLst>
                              <a:ext uri="{A12FA001-AC4F-418D-AE19-62706E023703}">
                                <ahyp:hlinkClr xmlns:ahyp="http://schemas.microsoft.com/office/drawing/2018/hyperlinkcolor" val="tx"/>
                              </a:ext>
                            </a:extLst>
                          </a:hlinkClick>
                        </a:rPr>
                        <a:t>1543r0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35.3.7.2.3</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Yongho Seok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R4M-28C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DEF-4C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7030A0"/>
                          </a:solidFill>
                          <a:effectLst/>
                          <a:latin typeface="+mn-lt"/>
                          <a:ea typeface="Times New Roman" panose="02020603050405020304" pitchFamily="18" charset="0"/>
                        </a:rPr>
                        <a:t>32C</a:t>
                      </a:r>
                      <a:endParaRPr lang="en-US" sz="1000" dirty="0">
                        <a:solidFill>
                          <a:srgbClr val="7030A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7030A0"/>
                          </a:solidFill>
                          <a:effectLst/>
                          <a:latin typeface="+mn-lt"/>
                          <a:ea typeface="Times New Roman" panose="02020603050405020304" pitchFamily="18" charset="0"/>
                        </a:rPr>
                        <a:t>MAC</a:t>
                      </a:r>
                      <a:endParaRPr lang="en-US" sz="100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C0000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1553r0</a:t>
                      </a:r>
                      <a:endParaRPr lang="en-US" sz="1000" i="0" dirty="0">
                        <a:solidFill>
                          <a:srgbClr val="C0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C00000"/>
                          </a:solidFill>
                          <a:effectLst/>
                          <a:latin typeface="+mn-lt"/>
                          <a:ea typeface="Times New Roman" panose="02020603050405020304" pitchFamily="18" charset="0"/>
                        </a:rPr>
                        <a:t>CR on TWT and P2P </a:t>
                      </a:r>
                    </a:p>
                  </a:txBody>
                  <a:tcPr anchor="b"/>
                </a:tc>
                <a:tc>
                  <a:txBody>
                    <a:bodyPr/>
                    <a:lstStyle/>
                    <a:p>
                      <a:pPr marL="0" marR="0">
                        <a:spcBef>
                          <a:spcPts val="0"/>
                        </a:spcBef>
                        <a:spcAft>
                          <a:spcPts val="0"/>
                        </a:spcAft>
                      </a:pPr>
                      <a:endParaRPr lang="en-US" sz="1000" i="0" dirty="0">
                        <a:solidFill>
                          <a:srgbClr val="C00000"/>
                        </a:solidFill>
                        <a:effectLst/>
                        <a:latin typeface="+mn-lt"/>
                        <a:ea typeface="Times New Roman" panose="02020603050405020304" pitchFamily="18" charset="0"/>
                      </a:endParaRPr>
                    </a:p>
                    <a:p>
                      <a:pPr marL="0" marR="0">
                        <a:spcBef>
                          <a:spcPts val="0"/>
                        </a:spcBef>
                        <a:spcAft>
                          <a:spcPts val="0"/>
                        </a:spcAft>
                      </a:pPr>
                      <a:r>
                        <a:rPr lang="en-US" sz="1000" i="0" dirty="0">
                          <a:solidFill>
                            <a:srgbClr val="C00000"/>
                          </a:solidFill>
                          <a:effectLst/>
                          <a:latin typeface="+mn-lt"/>
                          <a:ea typeface="Times New Roman" panose="02020603050405020304" pitchFamily="18" charset="0"/>
                        </a:rPr>
                        <a:t>Rubayet Shafin</a:t>
                      </a:r>
                    </a:p>
                  </a:txBody>
                  <a:tcPr/>
                </a:tc>
                <a:tc>
                  <a:txBody>
                    <a:bodyPr/>
                    <a:lstStyle/>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rPr>
                        <a:t>Presented 09/11</a:t>
                      </a:r>
                    </a:p>
                    <a:p>
                      <a:pPr marL="0" marR="0" algn="ctr">
                        <a:spcBef>
                          <a:spcPts val="0"/>
                        </a:spcBef>
                        <a:spcAft>
                          <a:spcPts val="0"/>
                        </a:spcAft>
                      </a:pPr>
                      <a:r>
                        <a:rPr lang="en-GB" sz="1000" kern="1200" dirty="0">
                          <a:solidFill>
                            <a:srgbClr val="C00000"/>
                          </a:solidFill>
                          <a:effectLst/>
                          <a:latin typeface="Times New Roman" panose="02020603050405020304" pitchFamily="18" charset="0"/>
                          <a:ea typeface="Times New Roman" panose="02020603050405020304" pitchFamily="18" charset="0"/>
                          <a:cs typeface="+mn-cs"/>
                        </a:rPr>
                        <a:t>DEF-SP 09/13</a:t>
                      </a:r>
                      <a:endParaRPr lang="en-US" sz="1000" kern="1200" dirty="0">
                        <a:solidFill>
                          <a:srgbClr val="C00000"/>
                        </a:solidFill>
                        <a:effectLst/>
                        <a:latin typeface="Times New Roman" panose="02020603050405020304" pitchFamily="18" charset="0"/>
                        <a:ea typeface="Times New Roman" panose="02020603050405020304" pitchFamily="18" charset="0"/>
                        <a:cs typeface="+mn-cs"/>
                      </a:endParaRPr>
                    </a:p>
                  </a:txBody>
                  <a:tcPr anchor="b"/>
                </a:tc>
                <a:tc>
                  <a:txBody>
                    <a:bodyPr/>
                    <a:lstStyle/>
                    <a:p>
                      <a:pPr marL="0" marR="0" algn="ctr">
                        <a:spcBef>
                          <a:spcPts val="0"/>
                        </a:spcBef>
                        <a:spcAft>
                          <a:spcPts val="0"/>
                        </a:spcAft>
                        <a:tabLst>
                          <a:tab pos="184785" algn="l"/>
                          <a:tab pos="251460" algn="ctr"/>
                        </a:tabLst>
                      </a:pPr>
                      <a:r>
                        <a:rPr lang="en-GB" sz="1000" kern="1200" dirty="0">
                          <a:solidFill>
                            <a:srgbClr val="C00000"/>
                          </a:solidFill>
                          <a:effectLst/>
                          <a:latin typeface="+mn-lt"/>
                          <a:ea typeface="Times New Roman" panose="02020603050405020304" pitchFamily="18" charset="0"/>
                        </a:rPr>
                        <a:t>12C</a:t>
                      </a:r>
                      <a:endParaRPr lang="en-US" sz="1000" dirty="0">
                        <a:solidFill>
                          <a:srgbClr val="C00000"/>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C00000"/>
                          </a:solidFill>
                          <a:effectLst/>
                          <a:latin typeface="+mn-lt"/>
                          <a:ea typeface="Times New Roman" panose="02020603050405020304" pitchFamily="18" charset="0"/>
                        </a:rPr>
                        <a:t>MAC</a:t>
                      </a:r>
                      <a:endParaRPr lang="en-US" sz="1000" dirty="0">
                        <a:solidFill>
                          <a:srgbClr val="C0000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1527r0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CIDs in 35.3.1 </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R4M-7C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7C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2">
                            <a:extLst>
                              <a:ext uri="{A12FA001-AC4F-418D-AE19-62706E023703}">
                                <ahyp:hlinkClr xmlns:ahyp="http://schemas.microsoft.com/office/drawing/2018/hyperlinkcolor" val="tx"/>
                              </a:ext>
                            </a:extLst>
                          </a:hlinkClick>
                        </a:rPr>
                        <a:t>1526r0</a:t>
                      </a:r>
                      <a:endParaRPr lang="en-US" sz="1000" i="0" dirty="0">
                        <a:solidFill>
                          <a:srgbClr val="7030A0"/>
                        </a:solidFill>
                        <a:effectLst/>
                        <a:latin typeface="+mn-lt"/>
                        <a:ea typeface="Times New Roman" panose="02020603050405020304" pitchFamily="18" charset="0"/>
                      </a:endParaRPr>
                    </a:p>
                  </a:txBody>
                  <a:tcPr anchor="b"/>
                </a:tc>
                <a:tc>
                  <a:txBody>
                    <a:bodyPr/>
                    <a:lstStyle/>
                    <a:p>
                      <a:pPr algn="l"/>
                      <a:r>
                        <a:rPr lang="en-US" sz="1000" b="0" dirty="0">
                          <a:solidFill>
                            <a:srgbClr val="7030A0"/>
                          </a:solidFill>
                          <a:effectLst/>
                          <a:latin typeface="+mn-lt"/>
                        </a:rPr>
                        <a:t>CR for CIDs in clause 9</a:t>
                      </a:r>
                    </a:p>
                  </a:txBody>
                  <a:tcPr anchor="ctr"/>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R4M-10C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11C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rgbClr val="7030A0"/>
                          </a:solidFill>
                          <a:effectLst/>
                          <a:uLnTx/>
                          <a:uFillTx/>
                          <a:latin typeface="+mn-lt"/>
                          <a:ea typeface="Times New Roman" panose="02020603050405020304" pitchFamily="18" charset="0"/>
                          <a:cs typeface="+mn-cs"/>
                        </a:rPr>
                        <a:t>MAC</a:t>
                      </a:r>
                      <a:endParaRPr lang="en-US" sz="1000" i="0" dirty="0">
                        <a:solidFill>
                          <a:srgbClr val="7030A0"/>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3179657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i="0" dirty="0">
                          <a:solidFill>
                            <a:srgbClr val="7030A0"/>
                          </a:solidFill>
                          <a:effectLst/>
                          <a:latin typeface="+mn-lt"/>
                          <a:ea typeface="Times New Roman" panose="02020603050405020304" pitchFamily="18" charset="0"/>
                          <a:hlinkClick r:id="rId13">
                            <a:extLst>
                              <a:ext uri="{A12FA001-AC4F-418D-AE19-62706E023703}">
                                <ahyp:hlinkClr xmlns:ahyp="http://schemas.microsoft.com/office/drawing/2018/hyperlinkcolor" val="tx"/>
                              </a:ext>
                            </a:extLst>
                          </a:hlinkClick>
                        </a:rPr>
                        <a:t>1525r0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TWT Teardown</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R4M-8C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870195483"/>
                  </a:ext>
                </a:extLst>
              </a:tr>
            </a:tbl>
          </a:graphicData>
        </a:graphic>
      </p:graphicFrame>
    </p:spTree>
    <p:extLst>
      <p:ext uri="{BB962C8B-B14F-4D97-AF65-F5344CB8AC3E}">
        <p14:creationId xmlns:p14="http://schemas.microsoft.com/office/powerpoint/2010/main" val="613011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210799069"/>
              </p:ext>
            </p:extLst>
          </p:nvPr>
        </p:nvGraphicFramePr>
        <p:xfrm>
          <a:off x="851217" y="1582301"/>
          <a:ext cx="7736268" cy="461059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1541r0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Comment-resolution-subclause 35.3.18</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1505r0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PDT for Multi-link Reconfiguration</a:t>
                      </a:r>
                    </a:p>
                  </a:txBody>
                  <a:tcPr anchor="b"/>
                </a:tc>
                <a:tc>
                  <a:txBody>
                    <a:bodyPr/>
                    <a:lstStyle/>
                    <a:p>
                      <a:pPr algn="l"/>
                      <a:r>
                        <a:rPr lang="en-US" sz="1000" b="0" dirty="0">
                          <a:solidFill>
                            <a:srgbClr val="00B050"/>
                          </a:solidFill>
                          <a:effectLst/>
                          <a:latin typeface="+mn-lt"/>
                        </a:rPr>
                        <a:t>Guogang Huang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09/11</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3"/>
                        </a:rPr>
                        <a:t>1555r0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4"/>
                        </a:rPr>
                        <a:t>1554r0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35.3.4.4 and 35.3.15.1</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8C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hlinkClick r:id="rId5"/>
                        </a:rPr>
                        <a:t>1556r0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AF, 11.2.3 and 35.3.12.6</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1000" b="0" i="0" kern="1200" dirty="0">
                          <a:solidFill>
                            <a:srgbClr val="FF0000"/>
                          </a:solidFill>
                          <a:effectLst/>
                          <a:latin typeface="+mn-lt"/>
                          <a:ea typeface="+mn-ea"/>
                          <a:cs typeface="+mn-cs"/>
                        </a:rPr>
                        <a:t>1560r0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CIDs in 35.3.16.8.3 </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Ming Gan</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6C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1550r0</a:t>
                      </a:r>
                      <a:endParaRPr lang="en-US" sz="1000" i="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CR for CID 20083</a:t>
                      </a:r>
                    </a:p>
                  </a:txBody>
                  <a:tcPr anchor="b"/>
                </a:tc>
                <a:tc>
                  <a:txBody>
                    <a:bodyPr/>
                    <a:lstStyle/>
                    <a:p>
                      <a:pPr marL="0" marR="0">
                        <a:spcBef>
                          <a:spcPts val="0"/>
                        </a:spcBef>
                        <a:spcAft>
                          <a:spcPts val="0"/>
                        </a:spcAft>
                      </a:pPr>
                      <a:r>
                        <a:rPr lang="en-US" sz="1000" i="0" dirty="0">
                          <a:solidFill>
                            <a:srgbClr val="00B050"/>
                          </a:solidFill>
                          <a:effectLst/>
                          <a:latin typeface="+mn-lt"/>
                          <a:ea typeface="Times New Roman" panose="02020603050405020304" pitchFamily="18" charset="0"/>
                        </a:rPr>
                        <a:t>Jeongki Kim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00B050"/>
                          </a:solidFill>
                          <a:effectLst/>
                          <a:latin typeface="Times New Roman" panose="02020603050405020304" pitchFamily="18" charset="0"/>
                          <a:ea typeface="Times New Roman" panose="02020603050405020304" pitchFamily="18" charset="0"/>
                        </a:rPr>
                        <a:t>Presented 09/12</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00B050"/>
                          </a:solidFill>
                          <a:effectLst/>
                          <a:latin typeface="+mn-lt"/>
                          <a:ea typeface="Times New Roman" panose="02020603050405020304" pitchFamily="18" charset="0"/>
                        </a:rPr>
                        <a:t>1C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B050"/>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rPr>
                        <a:t>1573r0</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CR-for-35-3-19</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Kaiying Lu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XC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7">
                            <a:extLst>
                              <a:ext uri="{A12FA001-AC4F-418D-AE19-62706E023703}">
                                <ahyp:hlinkClr xmlns:ahyp="http://schemas.microsoft.com/office/drawing/2018/hyperlinkcolor" val="tx"/>
                              </a:ext>
                            </a:extLst>
                          </a:hlinkClick>
                        </a:rPr>
                        <a:t>1531r4</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cr-for-35.3.16.2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Yunbo Li</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R4M-9C</a:t>
                      </a: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9C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1540r0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CR for SCS TCLAS Counter Proposal</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Binita Gupta</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4C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tx1"/>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435414585"/>
                  </a:ext>
                </a:extLst>
              </a:tr>
              <a:tr h="297047">
                <a:tc>
                  <a:txBody>
                    <a:bodyPr/>
                    <a:lstStyle/>
                    <a:p>
                      <a:pPr marL="0" marR="0" algn="ctr">
                        <a:spcBef>
                          <a:spcPts val="0"/>
                        </a:spcBef>
                        <a:spcAft>
                          <a:spcPts val="0"/>
                        </a:spcAft>
                      </a:pPr>
                      <a:r>
                        <a:rPr lang="en-US" sz="1000" i="0" dirty="0">
                          <a:solidFill>
                            <a:srgbClr val="FF0000"/>
                          </a:solidFill>
                          <a:effectLst/>
                          <a:latin typeface="+mn-lt"/>
                          <a:ea typeface="Times New Roman" panose="02020603050405020304" pitchFamily="18" charset="0"/>
                          <a:hlinkClick r:id="rId9"/>
                        </a:rPr>
                        <a:t>1590r0</a:t>
                      </a:r>
                      <a:endParaRPr lang="en-US" sz="1000" i="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 LB275 CRs for 35.8 </a:t>
                      </a:r>
                      <a:r>
                        <a:rPr lang="en-US" sz="1000" i="0" dirty="0" err="1">
                          <a:solidFill>
                            <a:schemeClr val="tx1"/>
                          </a:solidFill>
                          <a:effectLst/>
                          <a:latin typeface="+mn-lt"/>
                          <a:ea typeface="Times New Roman" panose="02020603050405020304" pitchFamily="18" charset="0"/>
                        </a:rPr>
                        <a:t>misc</a:t>
                      </a:r>
                      <a:r>
                        <a:rPr lang="en-US" sz="1000" i="0" dirty="0">
                          <a:solidFill>
                            <a:schemeClr val="tx1"/>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Chunyu Hu</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12C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002421094"/>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0">
                            <a:extLst>
                              <a:ext uri="{A12FA001-AC4F-418D-AE19-62706E023703}">
                                <ahyp:hlinkClr xmlns:ahyp="http://schemas.microsoft.com/office/drawing/2018/hyperlinkcolor" val="tx"/>
                              </a:ext>
                            </a:extLst>
                          </a:hlinkClick>
                        </a:rPr>
                        <a:t>1591r0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dirty="0">
                        <a:solidFill>
                          <a:srgbClr val="C00000"/>
                        </a:solidFill>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725305262"/>
                  </a:ext>
                </a:extLst>
              </a:tr>
              <a:tr h="297047">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hlinkClick r:id="rId11">
                            <a:extLst>
                              <a:ext uri="{A12FA001-AC4F-418D-AE19-62706E023703}">
                                <ahyp:hlinkClr xmlns:ahyp="http://schemas.microsoft.com/office/drawing/2018/hyperlinkcolor" val="tx"/>
                              </a:ext>
                            </a:extLst>
                          </a:hlinkClick>
                        </a:rPr>
                        <a:t>1607r0</a:t>
                      </a:r>
                      <a:endParaRPr lang="en-US" sz="1000" i="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CR for </a:t>
                      </a:r>
                      <a:r>
                        <a:rPr lang="en-US" sz="1000" i="0" dirty="0" err="1">
                          <a:solidFill>
                            <a:srgbClr val="7030A0"/>
                          </a:solidFill>
                          <a:effectLst/>
                          <a:latin typeface="+mn-lt"/>
                          <a:ea typeface="Times New Roman" panose="02020603050405020304" pitchFamily="18" charset="0"/>
                        </a:rPr>
                        <a:t>misc</a:t>
                      </a:r>
                      <a:r>
                        <a:rPr lang="en-US" sz="1000" i="0" dirty="0">
                          <a:solidFill>
                            <a:srgbClr val="7030A0"/>
                          </a:solidFill>
                          <a:effectLst/>
                          <a:latin typeface="+mn-lt"/>
                          <a:ea typeface="Times New Roman" panose="02020603050405020304" pitchFamily="18" charset="0"/>
                        </a:rPr>
                        <a:t> CIDs - part 2</a:t>
                      </a:r>
                    </a:p>
                  </a:txBody>
                  <a:tcPr anchor="b"/>
                </a:tc>
                <a:tc>
                  <a:txBody>
                    <a:bodyPr/>
                    <a:lstStyle/>
                    <a:p>
                      <a:pPr marL="0" marR="0">
                        <a:spcBef>
                          <a:spcPts val="0"/>
                        </a:spcBef>
                        <a:spcAft>
                          <a:spcPts val="0"/>
                        </a:spcAft>
                      </a:pPr>
                      <a:r>
                        <a:rPr lang="en-US" sz="1000" i="0" dirty="0">
                          <a:solidFill>
                            <a:srgbClr val="7030A0"/>
                          </a:solidFill>
                          <a:effectLst/>
                          <a:latin typeface="+mn-lt"/>
                          <a:ea typeface="Times New Roman" panose="02020603050405020304" pitchFamily="18" charset="0"/>
                        </a:rPr>
                        <a:t>Gaurang Naik</a:t>
                      </a:r>
                    </a:p>
                  </a:txBody>
                  <a:tcPr/>
                </a:tc>
                <a:tc>
                  <a:txBody>
                    <a:bodyPr/>
                    <a:lstStyle/>
                    <a:p>
                      <a:pPr marL="0" marR="0" algn="ctr">
                        <a:spcBef>
                          <a:spcPts val="0"/>
                        </a:spcBef>
                        <a:spcAft>
                          <a:spcPts val="0"/>
                        </a:spcAft>
                      </a:pPr>
                      <a:r>
                        <a:rPr lang="en-GB" sz="1000" kern="1200" dirty="0">
                          <a:solidFill>
                            <a:srgbClr val="7030A0"/>
                          </a:solidFill>
                          <a:effectLst/>
                          <a:latin typeface="Times New Roman" panose="02020603050405020304" pitchFamily="18" charset="0"/>
                          <a:ea typeface="Times New Roman" panose="02020603050405020304" pitchFamily="18" charset="0"/>
                        </a:rPr>
                        <a:t>R4M-2C</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000" kern="1200" dirty="0">
                          <a:solidFill>
                            <a:srgbClr val="C00000"/>
                          </a:solidFill>
                          <a:effectLst/>
                          <a:latin typeface="Times New Roman" panose="02020603050405020304" pitchFamily="18" charset="0"/>
                          <a:ea typeface="Times New Roman" panose="02020603050405020304" pitchFamily="18" charset="0"/>
                        </a:rPr>
                        <a:t>DEF-1C 09/12</a:t>
                      </a: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r>
                        <a:rPr lang="en-US" sz="1000" i="0" dirty="0">
                          <a:solidFill>
                            <a:srgbClr val="7030A0"/>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7030A0"/>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976798570"/>
                  </a:ext>
                </a:extLst>
              </a:tr>
              <a:tr h="297047">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12"/>
                        </a:rPr>
                        <a:t>1588r0</a:t>
                      </a: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Resolution of Additional EPCS-related CIDs (LB275)</a:t>
                      </a:r>
                    </a:p>
                  </a:txBody>
                  <a:tcPr anchor="b"/>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John Wullert</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3C</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112697734"/>
                  </a:ext>
                </a:extLst>
              </a:tr>
            </a:tbl>
          </a:graphicData>
        </a:graphic>
      </p:graphicFrame>
    </p:spTree>
    <p:extLst>
      <p:ext uri="{BB962C8B-B14F-4D97-AF65-F5344CB8AC3E}">
        <p14:creationId xmlns:p14="http://schemas.microsoft.com/office/powerpoint/2010/main" val="1154211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92556535"/>
              </p:ext>
            </p:extLst>
          </p:nvPr>
        </p:nvGraphicFramePr>
        <p:xfrm>
          <a:off x="851217" y="1582301"/>
          <a:ext cx="7736268" cy="3726986"/>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hlinkClick r:id="rId2"/>
                        </a:rPr>
                        <a:t>1604r0</a:t>
                      </a:r>
                      <a:endParaRPr lang="en-US" sz="1000" i="0" dirty="0">
                        <a:solidFill>
                          <a:schemeClr val="tx1"/>
                        </a:solidFill>
                        <a:effectLst/>
                        <a:latin typeface="+mn-lt"/>
                        <a:ea typeface="Times New Roman" panose="02020603050405020304" pitchFamily="18" charset="0"/>
                      </a:endParaRPr>
                    </a:p>
                  </a:txBody>
                  <a:tcPr anchor="b"/>
                </a:tc>
                <a:tc>
                  <a:txBody>
                    <a:bodyPr/>
                    <a:lstStyle/>
                    <a:p>
                      <a:pPr algn="l"/>
                      <a:r>
                        <a:rPr lang="en-US" sz="1000" b="0" dirty="0">
                          <a:solidFill>
                            <a:schemeClr val="tx1"/>
                          </a:solidFill>
                          <a:effectLst/>
                          <a:latin typeface="+mn-lt"/>
                        </a:rPr>
                        <a:t>Resolution for comments assigned to Abhi - Part 9</a:t>
                      </a:r>
                    </a:p>
                  </a:txBody>
                  <a:tcPr anchor="ctr"/>
                </a:tc>
                <a:tc>
                  <a:txBody>
                    <a:bodyPr/>
                    <a:lstStyle/>
                    <a:p>
                      <a:pPr marL="0" marR="0">
                        <a:spcBef>
                          <a:spcPts val="0"/>
                        </a:spcBef>
                        <a:spcAft>
                          <a:spcPts val="0"/>
                        </a:spcAft>
                      </a:pPr>
                      <a:r>
                        <a:rPr lang="en-US" sz="1000" i="0" dirty="0">
                          <a:solidFill>
                            <a:schemeClr val="tx1"/>
                          </a:solidFill>
                          <a:effectLst/>
                          <a:latin typeface="+mn-lt"/>
                          <a:ea typeface="Times New Roman" panose="02020603050405020304" pitchFamily="18" charset="0"/>
                        </a:rPr>
                        <a:t>Abhishek Patil </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i="0" dirty="0">
                          <a:solidFill>
                            <a:schemeClr val="tx1"/>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MAC</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bl>
          </a:graphicData>
        </a:graphic>
      </p:graphicFrame>
    </p:spTree>
    <p:extLst>
      <p:ext uri="{BB962C8B-B14F-4D97-AF65-F5344CB8AC3E}">
        <p14:creationId xmlns:p14="http://schemas.microsoft.com/office/powerpoint/2010/main" val="28820764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GB" sz="1400" dirty="0"/>
              <a:t>Summary from July meeting &amp; conf calls</a:t>
            </a:r>
          </a:p>
          <a:p>
            <a:pPr>
              <a:buFont typeface="Arial" panose="020B0604020202020204" pitchFamily="34" charset="0"/>
              <a:buChar char="•"/>
            </a:pPr>
            <a:r>
              <a:rPr lang="en-GB" sz="1400" dirty="0"/>
              <a:t>Progress Report</a:t>
            </a:r>
          </a:p>
          <a:p>
            <a:pPr lvl="0">
              <a:buFont typeface="Arial" panose="020B0604020202020204" pitchFamily="34" charset="0"/>
              <a:buChar char="•"/>
            </a:pPr>
            <a:r>
              <a:rPr lang="en-GB" sz="1400" dirty="0"/>
              <a:t>Submissions-Joint: </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TPE 					Yanjun Sun		[6C]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1411r0</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CR for puncturing					Yanjun Sun		[2C]</a:t>
            </a:r>
          </a:p>
          <a:p>
            <a:pPr lvl="1">
              <a:buFont typeface="Arial" panose="020B0604020202020204" pitchFamily="34" charset="0"/>
              <a:buChar char="•"/>
            </a:pPr>
            <a:r>
              <a:rPr lang="en-GB" sz="1100" i="0" u="none" strike="sngStrike" kern="1200" dirty="0">
                <a:solidFill>
                  <a:srgbClr val="FF0000"/>
                </a:solidFill>
                <a:effectLst/>
                <a:ea typeface="Times New Roman" panose="02020603050405020304" pitchFamily="18" charset="0"/>
              </a:rPr>
              <a:t>1472r0 </a:t>
            </a:r>
            <a:r>
              <a:rPr lang="en-GB" sz="1100" i="0" u="none" strike="sngStrike" kern="1200" dirty="0">
                <a:solidFill>
                  <a:srgbClr val="000000"/>
                </a:solidFill>
                <a:effectLst/>
                <a:ea typeface="Times New Roman" panose="02020603050405020304" pitchFamily="18" charset="0"/>
              </a:rPr>
              <a:t>CR for EHT MU Operation			Jason Yuchen Guo	[XC]</a:t>
            </a:r>
            <a:endParaRPr lang="en-GB" sz="1100" strike="sngStrike" kern="1200" dirty="0">
              <a:ea typeface="Times New Roman" panose="02020603050405020304" pitchFamily="18" charset="0"/>
            </a:endParaRPr>
          </a:p>
          <a:p>
            <a:pPr lvl="1">
              <a:buFont typeface="Arial" panose="020B0604020202020204" pitchFamily="34" charset="0"/>
              <a:buChar char="•"/>
            </a:pPr>
            <a:r>
              <a:rPr lang="en-US" sz="11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1510r0</a:t>
            </a:r>
            <a:r>
              <a:rPr lang="en-US" sz="1100" i="0" u="none" strike="noStrike" kern="1200" dirty="0">
                <a:solidFill>
                  <a:srgbClr val="00B050"/>
                </a:solidFill>
                <a:effectLst/>
                <a:ea typeface="Times New Roman" panose="02020603050405020304" pitchFamily="18" charset="0"/>
              </a:rPr>
              <a:t> CR for 19592 and 19893				</a:t>
            </a:r>
            <a:r>
              <a:rPr lang="en-GB" sz="1100" i="0" u="none" strike="noStrike" kern="1200" dirty="0">
                <a:solidFill>
                  <a:srgbClr val="00B050"/>
                </a:solidFill>
                <a:effectLst/>
                <a:ea typeface="Times New Roman" panose="02020603050405020304" pitchFamily="18" charset="0"/>
              </a:rPr>
              <a:t>Yanjun Sun		[2C]</a:t>
            </a:r>
            <a:endParaRPr lang="en-US" sz="1100" i="0" u="none" strike="noStrike" dirty="0">
              <a:solidFill>
                <a:srgbClr val="00B050"/>
              </a:solidFill>
              <a:effectLst/>
            </a:endParaRPr>
          </a:p>
          <a:p>
            <a:pPr lvl="0">
              <a:buFont typeface="Arial" panose="020B0604020202020204" pitchFamily="34" charset="0"/>
              <a:buChar char="•"/>
            </a:pPr>
            <a:r>
              <a:rPr lang="en-GB" sz="1400" dirty="0"/>
              <a:t>Submissions-MAC:</a:t>
            </a:r>
          </a:p>
          <a:p>
            <a:pPr lvl="1">
              <a:buFont typeface="Arial" panose="020B0604020202020204" pitchFamily="34" charset="0"/>
              <a:buChar char="•"/>
            </a:pPr>
            <a:r>
              <a:rPr lang="en-GB" sz="1100" i="0" u="sng"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1402r4</a:t>
            </a:r>
            <a:r>
              <a:rPr lang="en-GB" sz="1100" i="0" u="sng" strike="noStrike" kern="1200" dirty="0">
                <a:solidFill>
                  <a:srgbClr val="00B050"/>
                </a:solidFill>
                <a:effectLst/>
                <a:ea typeface="Times New Roman" panose="02020603050405020304" pitchFamily="18" charset="0"/>
              </a:rPr>
              <a:t> </a:t>
            </a:r>
            <a:r>
              <a:rPr lang="en-GB" sz="1100" i="0" u="none" strike="noStrike" kern="1200" dirty="0">
                <a:solidFill>
                  <a:srgbClr val="00B050"/>
                </a:solidFill>
                <a:effectLst/>
                <a:ea typeface="Times New Roman" panose="02020603050405020304" pitchFamily="18" charset="0"/>
              </a:rPr>
              <a:t>Resolution of EPCS-related CIDs (LB275) 	John Wullert		[31C-30GT]</a:t>
            </a:r>
          </a:p>
          <a:p>
            <a:pPr lvl="1">
              <a:buFont typeface="Arial" panose="020B0604020202020204" pitchFamily="34" charset="0"/>
              <a:buChar char="•"/>
            </a:pPr>
            <a:r>
              <a:rPr lang="en-GB" sz="11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1458r0</a:t>
            </a:r>
            <a:r>
              <a:rPr lang="en-GB" sz="1100" i="0" u="none" strike="noStrike" kern="1200" dirty="0">
                <a:solidFill>
                  <a:srgbClr val="00B050"/>
                </a:solidFill>
                <a:effectLst/>
                <a:ea typeface="Times New Roman" panose="02020603050405020304" pitchFamily="18" charset="0"/>
              </a:rPr>
              <a:t> CR for 35.3.7.2.4 part 1 				Jason Y. Guo 		[8C]</a:t>
            </a:r>
          </a:p>
          <a:p>
            <a:pPr lvl="1">
              <a:buFont typeface="Arial" panose="020B0604020202020204" pitchFamily="34" charset="0"/>
              <a:buChar char="•"/>
            </a:pPr>
            <a:r>
              <a:rPr lang="en-GB" sz="110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1471r0</a:t>
            </a:r>
            <a:r>
              <a:rPr lang="en-GB" sz="1100" i="0" u="none" strike="noStrike" kern="1200" dirty="0">
                <a:solidFill>
                  <a:srgbClr val="00B050"/>
                </a:solidFill>
                <a:effectLst/>
                <a:latin typeface="Times New Roman" panose="02020603050405020304" pitchFamily="18" charset="0"/>
                <a:ea typeface="Times New Roman" panose="02020603050405020304" pitchFamily="18" charset="0"/>
              </a:rPr>
              <a:t> CR for 35.12					</a:t>
            </a:r>
            <a:r>
              <a:rPr lang="en-GB" sz="1100" i="0" u="none" strike="noStrike" kern="1200" dirty="0">
                <a:solidFill>
                  <a:srgbClr val="00B050"/>
                </a:solidFill>
                <a:effectLst/>
                <a:ea typeface="Times New Roman" panose="02020603050405020304" pitchFamily="18" charset="0"/>
              </a:rPr>
              <a:t>Jason Y. Guo 		[8C]</a:t>
            </a:r>
          </a:p>
          <a:p>
            <a:pPr lvl="1">
              <a:buFont typeface="Arial" panose="020B0604020202020204" pitchFamily="34" charset="0"/>
              <a:buChar char="•"/>
            </a:pPr>
            <a:r>
              <a:rPr lang="en-GB" sz="1100" kern="1200" dirty="0">
                <a:solidFill>
                  <a:srgbClr val="00B050"/>
                </a:solidFill>
                <a:latin typeface="Times New Roman" panose="02020603050405020304" pitchFamily="18" charset="0"/>
              </a:rPr>
              <a:t>1553r0							Rubayet Shafin	</a:t>
            </a:r>
            <a:endParaRPr lang="en-US" sz="1100" i="0" u="none" strike="noStrike" dirty="0">
              <a:solidFill>
                <a:srgbClr val="00B050"/>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July meeting &amp; conf calls</a:t>
            </a:r>
          </a:p>
        </p:txBody>
      </p:sp>
      <p:sp>
        <p:nvSpPr>
          <p:cNvPr id="13" name="Content Placeholder 7">
            <a:extLst>
              <a:ext uri="{FF2B5EF4-FFF2-40B4-BE49-F238E27FC236}">
                <a16:creationId xmlns:a16="http://schemas.microsoft.com/office/drawing/2014/main" id="{0BA00DDD-B4B0-2F4C-AA2F-AC1CA80C4F55}"/>
              </a:ext>
            </a:extLst>
          </p:cNvPr>
          <p:cNvSpPr>
            <a:spLocks noGrp="1"/>
          </p:cNvSpPr>
          <p:nvPr>
            <p:ph idx="1"/>
          </p:nvPr>
        </p:nvSpPr>
        <p:spPr>
          <a:xfrm>
            <a:off x="685800" y="1981200"/>
            <a:ext cx="7770813" cy="4113213"/>
          </a:xfrm>
        </p:spPr>
        <p:txBody>
          <a:bodyPr/>
          <a:lstStyle/>
          <a:p>
            <a:pPr marL="400050">
              <a:buFont typeface="Arial" panose="020B0604020202020204" pitchFamily="34" charset="0"/>
              <a:buChar char="•"/>
            </a:pPr>
            <a:r>
              <a:rPr lang="en-US" sz="1800" dirty="0"/>
              <a:t>Delivered IEEE802.11be D4.0, </a:t>
            </a:r>
          </a:p>
          <a:p>
            <a:pPr marL="800100" lvl="1">
              <a:buFont typeface="Arial" panose="020B0604020202020204" pitchFamily="34" charset="0"/>
              <a:buChar char="•"/>
            </a:pPr>
            <a:r>
              <a:rPr lang="en-US" sz="1400" dirty="0"/>
              <a:t>Draft is available in the members area</a:t>
            </a:r>
          </a:p>
          <a:p>
            <a:pPr marL="1657350" lvl="3">
              <a:buFont typeface="Arial" panose="020B0604020202020204" pitchFamily="34" charset="0"/>
              <a:buChar char="•"/>
            </a:pPr>
            <a:endParaRPr lang="en-US" sz="1000" dirty="0"/>
          </a:p>
          <a:p>
            <a:pPr marL="400050">
              <a:buFont typeface="Arial" panose="020B0604020202020204" pitchFamily="34" charset="0"/>
              <a:buChar char="•"/>
            </a:pPr>
            <a:r>
              <a:rPr lang="en-US" sz="1800" dirty="0"/>
              <a:t>Completed a recirc. WG LB on TGbe D4.0 </a:t>
            </a:r>
          </a:p>
          <a:p>
            <a:pPr marL="800100" lvl="1">
              <a:buFont typeface="Arial" panose="020B0604020202020204" pitchFamily="34" charset="0"/>
              <a:buChar char="•"/>
            </a:pPr>
            <a:r>
              <a:rPr lang="en-US" sz="1400" dirty="0"/>
              <a:t>Passed with ~90% approval rate</a:t>
            </a:r>
          </a:p>
          <a:p>
            <a:pPr marL="800100" lvl="1">
              <a:buFont typeface="Arial" panose="020B0604020202020204" pitchFamily="34" charset="0"/>
              <a:buChar char="•"/>
            </a:pPr>
            <a:r>
              <a:rPr lang="en-US" sz="1400" dirty="0"/>
              <a:t>Received a total of 1128 comments, </a:t>
            </a:r>
          </a:p>
          <a:p>
            <a:pPr marL="1200150" lvl="2" indent="-285750">
              <a:buFont typeface="Arial" panose="020B0604020202020204" pitchFamily="34" charset="0"/>
              <a:buChar char="•"/>
            </a:pPr>
            <a:r>
              <a:rPr lang="en-US" sz="1250" dirty="0"/>
              <a:t>Of which 113 PHY, 953 MAC and 62 Joint</a:t>
            </a:r>
          </a:p>
          <a:p>
            <a:pPr marL="1200150" lvl="2" indent="-285750">
              <a:buFont typeface="Arial" panose="020B0604020202020204" pitchFamily="34" charset="0"/>
              <a:buChar char="•"/>
            </a:pPr>
            <a:r>
              <a:rPr lang="en-US" sz="1300" dirty="0"/>
              <a:t>All comments have been assigned to POC members</a:t>
            </a:r>
          </a:p>
          <a:p>
            <a:pPr marL="2114550" lvl="4" indent="-285750">
              <a:buFont typeface="Arial" panose="020B0604020202020204" pitchFamily="34" charset="0"/>
              <a:buChar char="•"/>
            </a:pPr>
            <a:endParaRPr lang="en-US" sz="1100" dirty="0"/>
          </a:p>
          <a:p>
            <a:pPr marL="400050">
              <a:buFont typeface="Arial" panose="020B0604020202020204" pitchFamily="34" charset="0"/>
              <a:buChar char="•"/>
            </a:pPr>
            <a:r>
              <a:rPr lang="en-US" sz="1800" dirty="0"/>
              <a:t>Held 6 telecons during Aug-Sept (</a:t>
            </a:r>
            <a:r>
              <a:rPr lang="en-US" sz="1800" dirty="0">
                <a:hlinkClick r:id="rId2"/>
              </a:rPr>
              <a:t>11-23/1388r11</a:t>
            </a:r>
            <a:r>
              <a:rPr lang="en-US" sz="1800" dirty="0"/>
              <a:t>)</a:t>
            </a:r>
          </a:p>
          <a:p>
            <a:pPr marL="800100" lvl="1">
              <a:buFont typeface="Arial" panose="020B0604020202020204" pitchFamily="34" charset="0"/>
              <a:buChar char="•"/>
            </a:pPr>
            <a:r>
              <a:rPr lang="en-US" sz="1400" dirty="0"/>
              <a:t>1 Joint, and 1 MAC/PHY, and 5 MAC telcos</a:t>
            </a:r>
          </a:p>
          <a:p>
            <a:pPr marL="800100" lvl="1">
              <a:buFont typeface="Arial" panose="020B0604020202020204" pitchFamily="34" charset="0"/>
              <a:buChar char="•"/>
            </a:pPr>
            <a:r>
              <a:rPr lang="en-US" sz="1400" dirty="0"/>
              <a:t>Resolved: ~210 MAC, ~10 Joint, ~25 PHY CIDs (see graphs)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grpSp>
        <p:nvGrpSpPr>
          <p:cNvPr id="28" name="Group 27">
            <a:extLst>
              <a:ext uri="{FF2B5EF4-FFF2-40B4-BE49-F238E27FC236}">
                <a16:creationId xmlns:a16="http://schemas.microsoft.com/office/drawing/2014/main" id="{E8713A01-F3AB-EFFB-4BF8-54D102ACEF92}"/>
              </a:ext>
            </a:extLst>
          </p:cNvPr>
          <p:cNvGrpSpPr/>
          <p:nvPr/>
        </p:nvGrpSpPr>
        <p:grpSpPr>
          <a:xfrm>
            <a:off x="5235197" y="1507048"/>
            <a:ext cx="4289803" cy="3217352"/>
            <a:chOff x="7872841" y="1676401"/>
            <a:chExt cx="4289803" cy="3217352"/>
          </a:xfrm>
        </p:grpSpPr>
        <p:pic>
          <p:nvPicPr>
            <p:cNvPr id="29" name="Picture 28">
              <a:extLst>
                <a:ext uri="{FF2B5EF4-FFF2-40B4-BE49-F238E27FC236}">
                  <a16:creationId xmlns:a16="http://schemas.microsoft.com/office/drawing/2014/main" id="{9DD8C72E-8736-1658-0D02-165EF1BF3683}"/>
                </a:ext>
              </a:extLst>
            </p:cNvPr>
            <p:cNvPicPr>
              <a:picLocks noChangeAspect="1"/>
            </p:cNvPicPr>
            <p:nvPr/>
          </p:nvPicPr>
          <p:blipFill>
            <a:blip r:embed="rId3"/>
            <a:stretch>
              <a:fillRect/>
            </a:stretch>
          </p:blipFill>
          <p:spPr>
            <a:xfrm>
              <a:off x="7872841" y="1676401"/>
              <a:ext cx="4289803" cy="3217352"/>
            </a:xfrm>
            <a:prstGeom prst="rect">
              <a:avLst/>
            </a:prstGeom>
          </p:spPr>
        </p:pic>
        <p:sp>
          <p:nvSpPr>
            <p:cNvPr id="30" name="Rectangle 29">
              <a:extLst>
                <a:ext uri="{FF2B5EF4-FFF2-40B4-BE49-F238E27FC236}">
                  <a16:creationId xmlns:a16="http://schemas.microsoft.com/office/drawing/2014/main" id="{BA133308-52D3-9BD7-8F5B-94C5E8E76F3C}"/>
                </a:ext>
              </a:extLst>
            </p:cNvPr>
            <p:cNvSpPr/>
            <p:nvPr/>
          </p:nvSpPr>
          <p:spPr bwMode="auto">
            <a:xfrm>
              <a:off x="9347969" y="3962400"/>
              <a:ext cx="650134" cy="580387"/>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0FC04953-2187-B411-569F-9505EE1AF161}"/>
                </a:ext>
              </a:extLst>
            </p:cNvPr>
            <p:cNvSpPr/>
            <p:nvPr/>
          </p:nvSpPr>
          <p:spPr bwMode="auto">
            <a:xfrm>
              <a:off x="8521025" y="4020020"/>
              <a:ext cx="650133" cy="522767"/>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CF829EBD-9325-FAD8-F458-005CA9B90FA9}"/>
                </a:ext>
              </a:extLst>
            </p:cNvPr>
            <p:cNvSpPr/>
            <p:nvPr/>
          </p:nvSpPr>
          <p:spPr bwMode="auto">
            <a:xfrm>
              <a:off x="10183689" y="4252593"/>
              <a:ext cx="650133" cy="290194"/>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3" name="Rectangle 32">
              <a:extLst>
                <a:ext uri="{FF2B5EF4-FFF2-40B4-BE49-F238E27FC236}">
                  <a16:creationId xmlns:a16="http://schemas.microsoft.com/office/drawing/2014/main" id="{F23FC74C-C8BD-83DD-1C43-211E975A127D}"/>
                </a:ext>
              </a:extLst>
            </p:cNvPr>
            <p:cNvSpPr/>
            <p:nvPr/>
          </p:nvSpPr>
          <p:spPr bwMode="auto">
            <a:xfrm>
              <a:off x="11010633" y="3980979"/>
              <a:ext cx="670610" cy="561809"/>
            </a:xfrm>
            <a:prstGeom prst="rect">
              <a:avLst/>
            </a:prstGeom>
            <a:solidFill>
              <a:schemeClr val="tx1"/>
            </a:solidFill>
            <a:ln w="9525" cap="flat" cmpd="sng" algn="ctr">
              <a:no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pic>
        <p:nvPicPr>
          <p:cNvPr id="8" name="Picture 7">
            <a:extLst>
              <a:ext uri="{FF2B5EF4-FFF2-40B4-BE49-F238E27FC236}">
                <a16:creationId xmlns:a16="http://schemas.microsoft.com/office/drawing/2014/main" id="{14D8575E-812F-5606-40DD-7DD3D5A3BC7A}"/>
              </a:ext>
            </a:extLst>
          </p:cNvPr>
          <p:cNvPicPr>
            <a:picLocks noChangeAspect="1"/>
          </p:cNvPicPr>
          <p:nvPr/>
        </p:nvPicPr>
        <p:blipFill>
          <a:blip r:embed="rId2"/>
          <a:stretch>
            <a:fillRect/>
          </a:stretch>
        </p:blipFill>
        <p:spPr>
          <a:xfrm>
            <a:off x="4408488" y="1707563"/>
            <a:ext cx="4765400" cy="3574050"/>
          </a:xfrm>
          <a:prstGeom prst="rect">
            <a:avLst/>
          </a:prstGeom>
        </p:spPr>
      </p:pic>
    </p:spTree>
    <p:extLst>
      <p:ext uri="{BB962C8B-B14F-4D97-AF65-F5344CB8AC3E}">
        <p14:creationId xmlns:p14="http://schemas.microsoft.com/office/powerpoint/2010/main" val="3502069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whether attending in-person or remotely</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https://web.cvent.com/event/fc97a8df-9809-496b-9a5f-25b524bfd641/summary</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859134"/>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GB" sz="1800" dirty="0"/>
              <a:t>Announcements: </a:t>
            </a:r>
          </a:p>
          <a:p>
            <a:pPr>
              <a:buFont typeface="Arial" panose="020B0604020202020204" pitchFamily="34" charset="0"/>
              <a:buChar char="•"/>
            </a:pPr>
            <a:r>
              <a:rPr lang="en-GB" sz="1800" dirty="0"/>
              <a:t>Submissions:</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600" i="0" u="none" strike="sngStrike" kern="1200" dirty="0">
                <a:solidFill>
                  <a:srgbClr val="FF0000"/>
                </a:solidFill>
                <a:effectLst/>
                <a:ea typeface="Times New Roman" panose="02020603050405020304" pitchFamily="18" charset="0"/>
              </a:rPr>
              <a:t> CR for CIDs in 35.3.1 			Ming Gan 			[7C]</a:t>
            </a:r>
            <a:endParaRPr lang="en-US" sz="1600" strike="sngStrike" dirty="0">
              <a:solidFill>
                <a:srgbClr val="FF0000"/>
              </a:solidFill>
            </a:endParaRP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600" i="0" u="none" strike="sngStrike" kern="1200" dirty="0">
                <a:solidFill>
                  <a:srgbClr val="FF0000"/>
                </a:solidFill>
                <a:effectLst/>
                <a:ea typeface="Times New Roman" panose="02020603050405020304" pitchFamily="18" charset="0"/>
              </a:rPr>
              <a:t> </a:t>
            </a:r>
            <a:r>
              <a:rPr lang="en-US" sz="1600" i="0" u="none" strike="sngStrike" kern="1200" dirty="0">
                <a:solidFill>
                  <a:srgbClr val="FF0000"/>
                </a:solidFill>
                <a:effectLst/>
                <a:ea typeface="MS Gothic" panose="020B0609070205080204" pitchFamily="49" charset="-128"/>
              </a:rPr>
              <a:t>CR for CIDs in clause 9 			</a:t>
            </a:r>
            <a:r>
              <a:rPr lang="en-US" sz="1600" i="0" u="none" strike="sngStrike" kern="1200" dirty="0">
                <a:solidFill>
                  <a:srgbClr val="FF0000"/>
                </a:solidFill>
                <a:effectLst/>
                <a:ea typeface="Times New Roman" panose="02020603050405020304" pitchFamily="18" charset="0"/>
              </a:rPr>
              <a:t>Ming Gan 			[11C] </a:t>
            </a:r>
          </a:p>
          <a:p>
            <a:pPr lvl="1">
              <a:buFont typeface="Arial" panose="020B0604020202020204" pitchFamily="34" charset="0"/>
              <a:buChar char="•"/>
            </a:pPr>
            <a:r>
              <a:rPr lang="en-US" sz="1600" i="0" u="none" strike="sngStrike" kern="1200" dirty="0">
                <a:solidFill>
                  <a:srgbClr val="FF000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600" i="0" u="none" strike="sngStrike" kern="1200" dirty="0">
                <a:solidFill>
                  <a:srgbClr val="FF0000"/>
                </a:solidFill>
                <a:effectLst/>
                <a:ea typeface="Times New Roman" panose="02020603050405020304" pitchFamily="18" charset="0"/>
              </a:rPr>
              <a:t> CR for TWT Teardown 			Ming Gan 			[8C]</a:t>
            </a:r>
          </a:p>
          <a:p>
            <a:pPr lvl="1">
              <a:buFont typeface="Arial" panose="020B0604020202020204" pitchFamily="34" charset="0"/>
              <a:buChar char="•"/>
            </a:pPr>
            <a:r>
              <a:rPr lang="en-US" sz="16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1505r0</a:t>
            </a:r>
            <a:r>
              <a:rPr lang="en-US" sz="1600" i="0" u="none" strike="noStrike" kern="1200" dirty="0">
                <a:solidFill>
                  <a:srgbClr val="00B050"/>
                </a:solidFill>
                <a:effectLst/>
                <a:ea typeface="Times New Roman" panose="02020603050405020304" pitchFamily="18" charset="0"/>
              </a:rPr>
              <a:t> PDT for Multi-link Reconfiguration 	</a:t>
            </a:r>
            <a:r>
              <a:rPr lang="en-US" sz="1600" i="0" u="none" strike="noStrike" kern="1200" dirty="0">
                <a:solidFill>
                  <a:srgbClr val="00B050"/>
                </a:solidFill>
                <a:effectLst/>
                <a:ea typeface="MS Gothic" panose="020B0609070205080204" pitchFamily="49" charset="-128"/>
              </a:rPr>
              <a:t>Guogang Huang 	[1C]</a:t>
            </a:r>
            <a:endParaRPr lang="en-US" sz="1600" b="1" dirty="0">
              <a:solidFill>
                <a:srgbClr val="00B050"/>
              </a:solidFill>
            </a:endParaRPr>
          </a:p>
          <a:p>
            <a:pPr lvl="1">
              <a:buFont typeface="Arial" panose="020B0604020202020204" pitchFamily="34" charset="0"/>
              <a:buChar char="•"/>
            </a:pP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1547r0 CR for </a:t>
            </a:r>
            <a:r>
              <a:rPr lang="en-US" sz="180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800" i="0" u="none" strike="noStrike" kern="1200" dirty="0">
                <a:solidFill>
                  <a:srgbClr val="00B050"/>
                </a:solidFill>
                <a:effectLst/>
                <a:latin typeface="Times New Roman" panose="02020603050405020304" pitchFamily="18" charset="0"/>
                <a:ea typeface="Times New Roman" panose="02020603050405020304" pitchFamily="18" charset="0"/>
              </a:rPr>
              <a:t> CIDs 			Laurent Cariou 	[80C]</a:t>
            </a:r>
            <a:endParaRPr lang="en-GB" sz="105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768640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GB" sz="12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1437r0</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CR for CIDs 19163 and 19543 				Eunsung Park 		2C</a:t>
            </a:r>
          </a:p>
          <a:p>
            <a:pPr lvl="1">
              <a:buFont typeface="Arial" panose="020B0604020202020204" pitchFamily="34" charset="0"/>
              <a:buChar char="•"/>
            </a:pPr>
            <a:r>
              <a:rPr lang="en-GB" sz="1200" i="0" u="sng"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1482r0</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CR for CID 19445</a:t>
            </a:r>
            <a:r>
              <a:rPr lang="en-US" sz="1200" dirty="0">
                <a:solidFill>
                  <a:srgbClr val="00B050"/>
                </a:solidFill>
                <a:latin typeface="Arial" panose="020B0604020202020204" pitchFamily="34" charset="0"/>
              </a:rPr>
              <a:t> 					</a:t>
            </a:r>
            <a:r>
              <a:rPr lang="en-GB" sz="1200" i="0" u="none" strike="noStrike" kern="1200" dirty="0" err="1">
                <a:solidFill>
                  <a:srgbClr val="00B050"/>
                </a:solidFill>
                <a:effectLst/>
                <a:latin typeface="Times New Roman" panose="02020603050405020304" pitchFamily="18" charset="0"/>
                <a:ea typeface="Times New Roman" panose="02020603050405020304" pitchFamily="18" charset="0"/>
              </a:rPr>
              <a:t>Yapu</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Li</a:t>
            </a:r>
            <a:r>
              <a:rPr lang="en-US" sz="1200" dirty="0">
                <a:solidFill>
                  <a:srgbClr val="00B050"/>
                </a:solidFill>
                <a:latin typeface="Arial" panose="020B0604020202020204" pitchFamily="34" charset="0"/>
              </a:rPr>
              <a:t> </a:t>
            </a:r>
            <a:r>
              <a:rPr lang="en-GB"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1413r0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CR-for-36-3-4-EHT-PPDU-formats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Dongguk Lim</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1491r0</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Times New Roman" panose="02020603050405020304" pitchFamily="18" charset="0"/>
              </a:rPr>
              <a:t>CR_PHY_TxRxProc_Miscs</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Xiaogang Chen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14C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1558r0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19392, 19533</a:t>
            </a:r>
            <a:r>
              <a:rPr lang="en-US" sz="1200" dirty="0">
                <a:solidFill>
                  <a:srgbClr val="00B050"/>
                </a:solidFill>
                <a:latin typeface="Arial" panose="020B0604020202020204" pitchFamily="34" charset="0"/>
              </a:rPr>
              <a:t> 				</a:t>
            </a:r>
            <a:r>
              <a:rPr lang="en-US" sz="1200" i="0" u="none" strike="noStrike" kern="1200" dirty="0" err="1">
                <a:solidFill>
                  <a:srgbClr val="00B050"/>
                </a:solidFill>
                <a:effectLst/>
                <a:latin typeface="Times New Roman" panose="02020603050405020304" pitchFamily="18" charset="0"/>
                <a:ea typeface="MS Gothic" panose="020B0609070205080204" pitchFamily="49" charset="-128"/>
              </a:rPr>
              <a:t>Yapu</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 Li</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endParaRPr lang="en-US" sz="1200" dirty="0">
              <a:solidFill>
                <a:srgbClr val="00B050"/>
              </a:solidFill>
              <a:latin typeface="Arial" panose="020B0604020202020204" pitchFamily="34" charset="0"/>
            </a:endParaRP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1507r0</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CR for CRs in EHT PHY Capabilities Information</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200" dirty="0">
                <a:solidFill>
                  <a:srgbClr val="00B050"/>
                </a:solidFill>
                <a:latin typeface="Arial" panose="020B0604020202020204" pitchFamily="34" charset="0"/>
              </a:rPr>
              <a:t> 	</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2C</a:t>
            </a:r>
            <a:r>
              <a:rPr lang="en-US" sz="1200" dirty="0">
                <a:solidFill>
                  <a:srgbClr val="00B050"/>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1506r0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Comment resolutions for CRs in PHY introduction</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Kanke Wu</a:t>
            </a:r>
            <a:r>
              <a:rPr lang="en-US" sz="1200" i="0" u="none" strike="noStrike" kern="1200" dirty="0">
                <a:solidFill>
                  <a:schemeClr val="bg1">
                    <a:lumMod val="65000"/>
                  </a:schemeClr>
                </a:solidFill>
                <a:effectLst/>
                <a:latin typeface="Arial" panose="020B0604020202020204" pitchFamily="34" charset="0"/>
                <a:ea typeface="MS Gothic" panose="020B0609070205080204" pitchFamily="49" charset="-128"/>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15C</a:t>
            </a:r>
            <a:endParaRPr lang="en-US" sz="1200" dirty="0">
              <a:solidFill>
                <a:schemeClr val="bg1">
                  <a:lumMod val="65000"/>
                </a:schemeClr>
              </a:solidFill>
              <a:latin typeface="Arial" panose="020B0604020202020204" pitchFamily="34" charset="0"/>
            </a:endParaRP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1566r0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Segment Parser</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Mengshi Hu</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4C</a:t>
            </a:r>
            <a:r>
              <a:rPr lang="en-US" sz="1200" dirty="0">
                <a:solidFill>
                  <a:schemeClr val="bg1">
                    <a:lumMod val="65000"/>
                  </a:schemeClr>
                </a:solidFill>
                <a:latin typeface="Arial" panose="020B0604020202020204" pitchFamily="34" charset="0"/>
              </a:rPr>
              <a:t> </a:t>
            </a: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1571r0</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1">
                  <a:extLst>
                    <a:ext uri="{A12FA001-AC4F-418D-AE19-62706E023703}">
                      <ahyp:hlinkClr xmlns:ahyp="http://schemas.microsoft.com/office/drawing/2018/hyperlinkcolor" val="tx"/>
                    </a:ext>
                  </a:extLst>
                </a:hlinkClick>
              </a:rPr>
              <a:t>1584r0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hlinkClick r:id="rId12">
                  <a:extLst>
                    <a:ext uri="{A12FA001-AC4F-418D-AE19-62706E023703}">
                      <ahyp:hlinkClr xmlns:ahyp="http://schemas.microsoft.com/office/drawing/2018/hyperlinkcolor" val="tx"/>
                    </a:ext>
                  </a:extLst>
                </a:hlinkClick>
              </a:rPr>
              <a:t>1582r0</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 CR for CIDs in 36.2.6 					Bo Gong 		7C</a:t>
            </a:r>
            <a:endParaRPr lang="en-US" sz="1200" i="0" dirty="0">
              <a:solidFill>
                <a:schemeClr val="bg1">
                  <a:lumMod val="65000"/>
                </a:schemeClr>
              </a:solidFill>
              <a:effectLst/>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1468r0</a:t>
            </a:r>
            <a:r>
              <a:rPr lang="en-GB" sz="1400" i="0" u="none" strike="noStrike" kern="1200" dirty="0">
                <a:solidFill>
                  <a:srgbClr val="00B050"/>
                </a:solidFill>
                <a:effectLst/>
                <a:ea typeface="Times New Roman" panose="02020603050405020304" pitchFamily="18" charset="0"/>
              </a:rPr>
              <a:t> CR for TTLM Mode 2 			Binita Gupta 		4C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1535r0</a:t>
            </a:r>
            <a:r>
              <a:rPr lang="en-US" sz="1400" i="0" u="none" strike="noStrike" kern="1200" dirty="0">
                <a:solidFill>
                  <a:srgbClr val="00B050"/>
                </a:solidFill>
                <a:effectLst/>
                <a:ea typeface="Times New Roman" panose="02020603050405020304" pitchFamily="18" charset="0"/>
              </a:rPr>
              <a:t> CR for R-TWT - Part 1 			Kumail Haider </a:t>
            </a:r>
            <a:r>
              <a:rPr lang="en-GB" sz="1400" i="0" u="none" strike="noStrike" kern="1200" dirty="0">
                <a:solidFill>
                  <a:srgbClr val="00B050"/>
                </a:solidFill>
                <a:effectLst/>
                <a:ea typeface="Times New Roman" panose="02020603050405020304" pitchFamily="18" charset="0"/>
              </a:rPr>
              <a:t>	 	12C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1543r0</a:t>
            </a:r>
            <a:r>
              <a:rPr lang="en-US" sz="1400" i="0" u="none" strike="noStrike" kern="1200" dirty="0">
                <a:solidFill>
                  <a:srgbClr val="00B050"/>
                </a:solidFill>
                <a:effectLst/>
                <a:ea typeface="Times New Roman" panose="02020603050405020304" pitchFamily="18" charset="0"/>
              </a:rPr>
              <a:t> CR for 35.3.7.2.3 				Yongho Seok </a:t>
            </a:r>
            <a:r>
              <a:rPr lang="en-GB" sz="1400" i="0" u="none" strike="noStrike" kern="1200" dirty="0">
                <a:solidFill>
                  <a:srgbClr val="00B050"/>
                </a:solidFill>
                <a:effectLst/>
                <a:ea typeface="Times New Roman" panose="02020603050405020304" pitchFamily="18" charset="0"/>
              </a:rPr>
              <a:t>		32C</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1526r0</a:t>
            </a:r>
            <a:r>
              <a:rPr lang="en-US" sz="1400" i="0" u="none" strike="noStrike" kern="1200" dirty="0">
                <a:solidFill>
                  <a:schemeClr val="bg1">
                    <a:lumMod val="65000"/>
                  </a:schemeClr>
                </a:solidFill>
                <a:effectLst/>
                <a:ea typeface="Times New Roman" panose="02020603050405020304" pitchFamily="18" charset="0"/>
              </a:rPr>
              <a:t> </a:t>
            </a:r>
            <a:r>
              <a:rPr lang="en-US" sz="1400" i="0" u="none" strike="noStrike" kern="1200" dirty="0">
                <a:solidFill>
                  <a:schemeClr val="bg1">
                    <a:lumMod val="65000"/>
                  </a:schemeClr>
                </a:solidFill>
                <a:effectLst/>
                <a:ea typeface="MS Gothic" panose="020B0609070205080204" pitchFamily="49" charset="-128"/>
              </a:rPr>
              <a:t>CR for CIDs in clause 9 			</a:t>
            </a:r>
            <a:r>
              <a:rPr lang="en-US" sz="1400" i="0" u="none" strike="noStrike" kern="1200" dirty="0">
                <a:solidFill>
                  <a:schemeClr val="bg1">
                    <a:lumMod val="65000"/>
                  </a:schemeClr>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1525r0</a:t>
            </a:r>
            <a:r>
              <a:rPr lang="en-US" sz="1400" i="0" u="none" strike="noStrike" kern="1200" dirty="0">
                <a:solidFill>
                  <a:schemeClr val="bg1">
                    <a:lumMod val="65000"/>
                  </a:schemeClr>
                </a:solidFill>
                <a:effectLst/>
                <a:ea typeface="Times New Roman" panose="02020603050405020304" pitchFamily="18" charset="0"/>
              </a:rPr>
              <a:t> CR for TWT Teardown 			Ming Gan 	 		8C</a:t>
            </a:r>
            <a:endParaRPr lang="en-US" sz="1400" dirty="0">
              <a:solidFill>
                <a:schemeClr val="bg1">
                  <a:lumMod val="65000"/>
                </a:schemeClr>
              </a:solidFill>
            </a:endParaRP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1550r0</a:t>
            </a:r>
            <a:r>
              <a:rPr lang="en-US" sz="1400" i="0" u="none" strike="noStrike" kern="1200" dirty="0">
                <a:solidFill>
                  <a:schemeClr val="bg1">
                    <a:lumMod val="65000"/>
                  </a:schemeClr>
                </a:solidFill>
                <a:effectLst/>
                <a:ea typeface="Times New Roman" panose="02020603050405020304" pitchFamily="18" charset="0"/>
              </a:rPr>
              <a:t> CR for CID 20083 				Jeongki Kim 	 	1C</a:t>
            </a:r>
          </a:p>
          <a:p>
            <a:pPr lvl="1">
              <a:buFont typeface="Arial" panose="020B0604020202020204" pitchFamily="34" charset="0"/>
              <a:buChar char="•"/>
            </a:pPr>
            <a:r>
              <a:rPr lang="en-US" sz="1400" i="0" u="none" strike="noStrike" kern="1200" dirty="0">
                <a:solidFill>
                  <a:schemeClr val="bg1">
                    <a:lumMod val="65000"/>
                  </a:schemeClr>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1531r0</a:t>
            </a:r>
            <a:r>
              <a:rPr lang="en-US" sz="1400" i="0" u="none" strike="noStrike" kern="1200" dirty="0">
                <a:solidFill>
                  <a:schemeClr val="bg1">
                    <a:lumMod val="65000"/>
                  </a:schemeClr>
                </a:solidFill>
                <a:effectLst/>
                <a:ea typeface="Times New Roman" panose="02020603050405020304" pitchFamily="18" charset="0"/>
              </a:rPr>
              <a:t> cr-for-35.3.16.2 				Yunbo Li 			9C</a:t>
            </a:r>
            <a:endParaRPr lang="en-US" sz="1400" i="0"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Tuesday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S</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1547r2</a:t>
            </a:r>
            <a:r>
              <a:rPr lang="en-US" sz="1200" i="0" u="none" strike="noStrike" kern="1200" dirty="0">
                <a:solidFill>
                  <a:srgbClr val="00B050"/>
                </a:solidFill>
                <a:effectLst/>
                <a:ea typeface="Times New Roman" panose="02020603050405020304" pitchFamily="18" charset="0"/>
              </a:rPr>
              <a:t> CR for </a:t>
            </a:r>
            <a:r>
              <a:rPr lang="en-US" sz="1200" i="0" u="none" strike="noStrike" kern="1200" dirty="0" err="1">
                <a:solidFill>
                  <a:srgbClr val="00B050"/>
                </a:solidFill>
                <a:effectLst/>
                <a:ea typeface="Times New Roman" panose="02020603050405020304" pitchFamily="18" charset="0"/>
              </a:rPr>
              <a:t>misc</a:t>
            </a:r>
            <a:r>
              <a:rPr lang="en-US" sz="1200" i="0" u="none" strike="noStrike" kern="1200" dirty="0">
                <a:solidFill>
                  <a:srgbClr val="00B050"/>
                </a:solidFill>
                <a:effectLst/>
                <a:ea typeface="Times New Roman" panose="02020603050405020304" pitchFamily="18" charset="0"/>
              </a:rPr>
              <a:t> CIDs 			Laurent Cariou 	 	[80C]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1583r0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CR for CIDs in 9.2.4.7.11 		</a:t>
            </a:r>
            <a:r>
              <a:rPr lang="en-US" sz="1200" i="0" u="none" strike="noStrike" kern="1200" dirty="0">
                <a:solidFill>
                  <a:srgbClr val="00B050"/>
                </a:solidFill>
                <a:effectLst/>
                <a:ea typeface="Times New Roman" panose="02020603050405020304" pitchFamily="18" charset="0"/>
              </a:rPr>
              <a:t>Bo Gong 		 	[</a:t>
            </a:r>
            <a:r>
              <a:rPr lang="en-GB" sz="1200" i="0" u="none" strike="noStrike" kern="1200" dirty="0">
                <a:solidFill>
                  <a:srgbClr val="00B050"/>
                </a:solidFill>
                <a:effectLst/>
                <a:ea typeface="Times New Roman" panose="02020603050405020304" pitchFamily="18" charset="0"/>
              </a:rPr>
              <a:t>3C]</a:t>
            </a:r>
          </a:p>
          <a:p>
            <a:pPr lvl="1">
              <a:buFont typeface="Arial" panose="020B0604020202020204" pitchFamily="34" charset="0"/>
              <a:buChar char="•"/>
            </a:pPr>
            <a:r>
              <a:rPr lang="en-US" sz="1200" b="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1564r0</a:t>
            </a:r>
            <a:r>
              <a:rPr lang="en-US" sz="1200" b="0" i="0" u="none" strike="noStrike" kern="1200" dirty="0">
                <a:solidFill>
                  <a:srgbClr val="00B050"/>
                </a:solidFill>
                <a:effectLst/>
                <a:ea typeface="Times New Roman" panose="02020603050405020304" pitchFamily="18" charset="0"/>
              </a:rPr>
              <a:t> CR on 9.4.1.68 and 9.4.1.73 		Jinyoung Chun   		[</a:t>
            </a:r>
            <a:r>
              <a:rPr lang="en-GB" sz="1200" b="0" i="0" u="none" strike="noStrike" kern="1200" dirty="0">
                <a:solidFill>
                  <a:srgbClr val="00B050"/>
                </a:solidFill>
                <a:effectLst/>
                <a:ea typeface="Times New Roman" panose="02020603050405020304" pitchFamily="18" charset="0"/>
              </a:rPr>
              <a:t>2C]</a:t>
            </a:r>
            <a:endParaRPr lang="en-US" sz="1200" kern="1200" dirty="0">
              <a:solidFill>
                <a:srgbClr val="00B050"/>
              </a:solidFill>
              <a:ea typeface="Times New Roman" panose="02020603050405020304" pitchFamily="18" charset="0"/>
            </a:endParaRPr>
          </a:p>
          <a:p>
            <a:pPr lvl="1">
              <a:buFont typeface="Arial" panose="020B0604020202020204" pitchFamily="34" charset="0"/>
              <a:buChar char="•"/>
            </a:pPr>
            <a:r>
              <a:rPr lang="en-GB" sz="1200" b="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1437r0</a:t>
            </a:r>
            <a:r>
              <a:rPr lang="en-GB" sz="1200" b="0" i="0" u="none" strike="noStrike" kern="1200" dirty="0">
                <a:solidFill>
                  <a:srgbClr val="00B050"/>
                </a:solidFill>
                <a:effectLst/>
                <a:ea typeface="Times New Roman" panose="02020603050405020304" pitchFamily="18" charset="0"/>
              </a:rPr>
              <a:t> CR for CIDs 19163 and 19543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Eunsung Park      		[2C]</a:t>
            </a:r>
          </a:p>
          <a:p>
            <a:pPr lvl="1">
              <a:buFont typeface="Arial" panose="020B0604020202020204" pitchFamily="34" charset="0"/>
              <a:buChar char="•"/>
            </a:pPr>
            <a:r>
              <a:rPr lang="en-US" sz="120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1574r0</a:t>
            </a:r>
            <a:r>
              <a:rPr lang="en-US" sz="1200" i="0" u="none" strike="noStrike" kern="1200" dirty="0">
                <a:solidFill>
                  <a:srgbClr val="00B050"/>
                </a:solidFill>
                <a:effectLst/>
                <a:latin typeface="Times New Roman" panose="02020603050405020304" pitchFamily="18" charset="0"/>
                <a:ea typeface="Times New Roman" panose="02020603050405020304" pitchFamily="18" charset="0"/>
              </a:rPr>
              <a:t> CR for CID 19443 			Mengshi Hu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1550r0</a:t>
            </a:r>
            <a:r>
              <a:rPr lang="en-US" sz="1200" i="0" u="none" strike="noStrike" kern="1200" dirty="0">
                <a:solidFill>
                  <a:srgbClr val="00B050"/>
                </a:solidFill>
                <a:effectLst/>
                <a:ea typeface="Times New Roman" panose="02020603050405020304" pitchFamily="18" charset="0"/>
              </a:rPr>
              <a:t> CR for CID 20083 			Jeongki Kim 	 		[1C]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1531r0</a:t>
            </a:r>
            <a:r>
              <a:rPr lang="en-US" sz="1200" i="0" u="none" strike="noStrike" kern="1200" dirty="0">
                <a:solidFill>
                  <a:srgbClr val="00B050"/>
                </a:solidFill>
                <a:effectLst/>
                <a:ea typeface="Times New Roman" panose="02020603050405020304" pitchFamily="18" charset="0"/>
              </a:rPr>
              <a:t> cr-for-35.3.16.2 				Yunbo Li 			[9C]</a:t>
            </a:r>
          </a:p>
          <a:p>
            <a:pPr lvl="1">
              <a:buFont typeface="Arial" panose="020B0604020202020204" pitchFamily="34" charset="0"/>
              <a:buChar char="•"/>
            </a:pP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9">
                  <a:extLst>
                    <a:ext uri="{A12FA001-AC4F-418D-AE19-62706E023703}">
                      <ahyp:hlinkClr xmlns:ahyp="http://schemas.microsoft.com/office/drawing/2018/hyperlinkcolor" val="tx"/>
                    </a:ext>
                  </a:extLst>
                </a:hlinkClick>
              </a:rPr>
              <a:t>1540r0</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SCS TCLAS Counter Proposal Binita Gupta  </a:t>
            </a:r>
            <a:r>
              <a:rPr lang="en-US" sz="1200" dirty="0">
                <a:solidFill>
                  <a:schemeClr val="bg1">
                    <a:lumMod val="75000"/>
                  </a:schemeClr>
                </a:solidFill>
                <a:latin typeface="Arial" panose="020B0604020202020204" pitchFamily="34" charset="0"/>
              </a:rPr>
              <a:t> 		[</a:t>
            </a:r>
            <a:r>
              <a:rPr lang="en-US" sz="120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1467r0</a:t>
            </a:r>
            <a:r>
              <a:rPr lang="en-GB" sz="1200" b="0" i="0" u="none" strike="noStrike" kern="1200" dirty="0">
                <a:solidFill>
                  <a:schemeClr val="bg1">
                    <a:lumMod val="75000"/>
                  </a:schemeClr>
                </a:solidFill>
                <a:effectLst/>
                <a:latin typeface="Times New Roman" panose="02020603050405020304" pitchFamily="18" charset="0"/>
                <a:ea typeface="Times New Roman" panose="02020603050405020304" pitchFamily="18" charset="0"/>
              </a:rPr>
              <a:t> CR for ML Reconfiguration part 3 	Binita Gupta 			[15C]</a:t>
            </a:r>
            <a:endParaRPr lang="en-US" sz="1200" b="0" i="0" u="none" strike="noStrike" dirty="0">
              <a:solidFill>
                <a:schemeClr val="bg1">
                  <a:lumMod val="75000"/>
                </a:schemeClr>
              </a:solidFill>
              <a:effectLst/>
              <a:latin typeface="Arial" panose="020B0604020202020204" pitchFamily="34" charset="0"/>
            </a:endParaRPr>
          </a:p>
          <a:p>
            <a:pPr>
              <a:buFont typeface="Arial" panose="020B0604020202020204" pitchFamily="34" charset="0"/>
              <a:buChar char="•"/>
            </a:pPr>
            <a:r>
              <a:rPr lang="en-US" altLang="en-US" sz="1400" dirty="0">
                <a:solidFill>
                  <a:srgbClr val="00B050"/>
                </a:solidFill>
              </a:rPr>
              <a:t>Motions (including approving minutes): </a:t>
            </a:r>
            <a:r>
              <a:rPr lang="en-US" altLang="en-US" sz="1400" dirty="0">
                <a:solidFill>
                  <a:srgbClr val="00B050"/>
                </a:solidFill>
                <a:hlinkClick r:id="rId11">
                  <a:extLst>
                    <a:ext uri="{A12FA001-AC4F-418D-AE19-62706E023703}">
                      <ahyp:hlinkClr xmlns:ahyp="http://schemas.microsoft.com/office/drawing/2018/hyperlinkcolor" val="tx"/>
                    </a:ext>
                  </a:extLst>
                </a:hlinkClick>
              </a:rPr>
              <a:t>11-23/442r23</a:t>
            </a:r>
            <a:endParaRPr lang="en-US" altLang="en-US" sz="1400" dirty="0">
              <a:solidFill>
                <a:srgbClr val="00B050"/>
              </a:solidFill>
            </a:endParaRPr>
          </a:p>
          <a:p>
            <a:pPr>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1506r0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Comment resolutions for CRs in PHY introduction</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MS Gothic" panose="020B0609070205080204" pitchFamily="49" charset="-128"/>
              </a:rPr>
              <a:t>Kanke Wu</a:t>
            </a:r>
            <a:r>
              <a:rPr lang="en-US" sz="1400" i="0" u="none" strike="noStrike" kern="1200" dirty="0">
                <a:solidFill>
                  <a:srgbClr val="00B050"/>
                </a:solidFill>
                <a:effectLst/>
                <a:latin typeface="Arial" panose="020B0604020202020204" pitchFamily="34" charset="0"/>
                <a:ea typeface="MS Gothic" panose="020B0609070205080204" pitchFamily="49" charset="-128"/>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15C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1566r0</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CR for Segment Parser</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Mengshi Hu</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4C</a:t>
            </a:r>
            <a:r>
              <a:rPr lang="en-US" sz="1400" dirty="0">
                <a:solidFill>
                  <a:srgbClr val="00B050"/>
                </a:solidFill>
                <a:latin typeface="Arial" panose="020B0604020202020204" pitchFamily="34" charset="0"/>
              </a:rPr>
              <a:t> </a:t>
            </a: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1571r0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cr-d4-0-subclause-3-2-2-and-3-2-6-1 				Bo Sun 		13C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1584r0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 19178 							Bo Gong 		1C </a:t>
            </a: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1582r0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CIDs in 36.2.6 						Bo Gong 		7C</a:t>
            </a:r>
            <a:endParaRPr lang="en-US" sz="1400" i="0" dirty="0">
              <a:solidFill>
                <a:srgbClr val="00B050"/>
              </a:solidFill>
              <a:effectLst/>
            </a:endParaRPr>
          </a:p>
          <a:p>
            <a:pPr lvl="1">
              <a:buFont typeface="Arial" panose="020B0604020202020204" pitchFamily="34" charset="0"/>
              <a:buChar char="•"/>
            </a:pPr>
            <a:r>
              <a:rPr lang="en-US" sz="1400" i="0" kern="1200" dirty="0">
                <a:solidFill>
                  <a:srgbClr val="00B050"/>
                </a:solidFill>
                <a:effectLst/>
                <a:ea typeface="Times New Roman" panose="02020603050405020304" pitchFamily="18" charset="0"/>
              </a:rPr>
              <a:t>1567r1 lb275-cr-on-36.3.12.10  						Jinyoung Chun.     6C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648917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1527r0</a:t>
            </a:r>
            <a:r>
              <a:rPr lang="en-US" sz="1400" i="0" u="none" strike="noStrike" kern="1200" dirty="0">
                <a:solidFill>
                  <a:srgbClr val="00B050"/>
                </a:solidFill>
                <a:effectLst/>
                <a:ea typeface="Times New Roman" panose="02020603050405020304" pitchFamily="18" charset="0"/>
              </a:rPr>
              <a:t> CR for CIDs in 35.3.1  			Ming Gan 		 	7C Cont.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1526r0</a:t>
            </a:r>
            <a:r>
              <a:rPr lang="en-US" sz="1400" i="0" u="none" strike="noStrike" kern="1200" dirty="0">
                <a:solidFill>
                  <a:srgbClr val="00B050"/>
                </a:solidFill>
                <a:effectLst/>
                <a:ea typeface="Times New Roman" panose="02020603050405020304" pitchFamily="18" charset="0"/>
              </a:rPr>
              <a:t> </a:t>
            </a:r>
            <a:r>
              <a:rPr lang="en-US" sz="1400" i="0" u="none" strike="noStrike" kern="1200" dirty="0">
                <a:solidFill>
                  <a:srgbClr val="00B050"/>
                </a:solidFill>
                <a:effectLst/>
                <a:ea typeface="MS Gothic" panose="020B0609070205080204" pitchFamily="49" charset="-128"/>
              </a:rPr>
              <a:t>CR for CIDs in clause 9 			</a:t>
            </a:r>
            <a:r>
              <a:rPr lang="en-US" sz="1400" i="0" u="none" strike="noStrike" kern="1200" dirty="0">
                <a:solidFill>
                  <a:srgbClr val="00B050"/>
                </a:solidFill>
                <a:effectLst/>
                <a:ea typeface="Times New Roman" panose="02020603050405020304" pitchFamily="18" charset="0"/>
              </a:rPr>
              <a:t>Ming Gan 		 	11C </a:t>
            </a:r>
          </a:p>
          <a:p>
            <a:pPr lvl="1">
              <a:buFont typeface="Arial" panose="020B0604020202020204" pitchFamily="34" charset="0"/>
              <a:buChar char="•"/>
            </a:pPr>
            <a:r>
              <a:rPr lang="en-US" sz="1400" i="0" u="none"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1525r0</a:t>
            </a:r>
            <a:r>
              <a:rPr lang="en-US" sz="1400" i="0" u="none" strike="noStrike" kern="1200" dirty="0">
                <a:solidFill>
                  <a:srgbClr val="00B050"/>
                </a:solidFill>
                <a:effectLst/>
                <a:ea typeface="Times New Roman" panose="02020603050405020304" pitchFamily="18" charset="0"/>
              </a:rPr>
              <a:t> CR for TWT Teardown 			Ming Gan 	 		8C</a:t>
            </a:r>
            <a:endParaRPr lang="en-US" sz="1400" dirty="0">
              <a:solidFill>
                <a:srgbClr val="00B050"/>
              </a:solidFill>
            </a:endParaRPr>
          </a:p>
          <a:p>
            <a:pPr lvl="1">
              <a:buFont typeface="Arial" panose="020B0604020202020204" pitchFamily="34" charset="0"/>
              <a:buChar char="•"/>
            </a:pPr>
            <a:r>
              <a:rPr lang="en-US" sz="1400" i="0" u="none" strike="noStrike" kern="12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1540r0</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 CR for SCS TCLAS Counter Proposal Binita Gupta  </a:t>
            </a:r>
            <a:r>
              <a:rPr lang="en-US" sz="1400" dirty="0">
                <a:solidFill>
                  <a:srgbClr val="00B050"/>
                </a:solidFill>
                <a:latin typeface="Arial" panose="020B0604020202020204" pitchFamily="34" charset="0"/>
              </a:rPr>
              <a:t> 		</a:t>
            </a:r>
            <a:r>
              <a:rPr lang="en-US" sz="1400" i="0" u="none" strike="noStrike" kern="1200" dirty="0">
                <a:solidFill>
                  <a:srgbClr val="00B050"/>
                </a:solidFill>
                <a:effectLst/>
                <a:latin typeface="Times New Roman" panose="02020603050405020304" pitchFamily="18" charset="0"/>
                <a:ea typeface="Times New Roman" panose="02020603050405020304" pitchFamily="18" charset="0"/>
              </a:rPr>
              <a:t>4C</a:t>
            </a:r>
          </a:p>
          <a:p>
            <a:pPr lvl="1">
              <a:buFont typeface="Arial" panose="020B0604020202020204" pitchFamily="34" charset="0"/>
              <a:buChar char="•"/>
            </a:pP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1467r0</a:t>
            </a:r>
            <a:r>
              <a:rPr lang="en-GB" sz="1400" b="0" i="0" u="none" strike="sngStrike" kern="1200" dirty="0">
                <a:solidFill>
                  <a:srgbClr val="FF0000"/>
                </a:solidFill>
                <a:effectLst/>
                <a:latin typeface="Times New Roman" panose="02020603050405020304" pitchFamily="18" charset="0"/>
                <a:ea typeface="Times New Roman" panose="02020603050405020304" pitchFamily="18" charset="0"/>
              </a:rPr>
              <a:t> CR for ML Reconfiguration part 3 	Binita Gupta 		15C</a:t>
            </a:r>
            <a:endParaRPr lang="en-US" sz="1400" b="0" i="0" u="none" strike="sngStrike" dirty="0">
              <a:solidFill>
                <a:srgbClr val="FF0000"/>
              </a:solidFill>
              <a:effectLst/>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1591r0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Gaurang Naik 		3C</a:t>
            </a:r>
            <a:endParaRPr lang="en-US" sz="1400" dirty="0">
              <a:solidFill>
                <a:srgbClr val="00B050"/>
              </a:solidFill>
              <a:latin typeface="Arial" panose="020B0604020202020204" pitchFamily="34" charset="0"/>
            </a:endParaRPr>
          </a:p>
          <a:p>
            <a:pPr lvl="1">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1607r0</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CR for </a:t>
            </a:r>
            <a:r>
              <a:rPr lang="en-US" sz="1400" b="0" i="0" u="none" strike="noStrike" kern="1200" dirty="0" err="1">
                <a:solidFill>
                  <a:srgbClr val="00B050"/>
                </a:solidFill>
                <a:effectLst/>
                <a:latin typeface="Times New Roman" panose="02020603050405020304" pitchFamily="18" charset="0"/>
                <a:ea typeface="Times New Roman" panose="02020603050405020304" pitchFamily="18" charset="0"/>
              </a:rPr>
              <a:t>misc</a:t>
            </a:r>
            <a:r>
              <a:rPr lang="en-US" sz="1400" b="0" i="0" u="none" strike="noStrike" kern="1200" dirty="0">
                <a:solidFill>
                  <a:srgbClr val="00B050"/>
                </a:solidFill>
                <a:effectLst/>
                <a:latin typeface="Times New Roman" panose="02020603050405020304" pitchFamily="18" charset="0"/>
                <a:ea typeface="Times New Roman" panose="02020603050405020304" pitchFamily="18" charset="0"/>
              </a:rPr>
              <a:t> CIDs - part 2 		Gaurang Naik 		3C</a:t>
            </a:r>
            <a:endParaRPr lang="en-US" sz="1400" i="0"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02978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endParaRPr lang="en-US" sz="1100" dirty="0">
              <a:solidFill>
                <a:srgbClr val="00B050"/>
              </a:solidFill>
            </a:endParaRPr>
          </a:p>
          <a:p>
            <a:pPr lvl="1">
              <a:buFont typeface="Arial" panose="020B0604020202020204" pitchFamily="34" charset="0"/>
              <a:buChar char="•"/>
            </a:pPr>
            <a:r>
              <a:rPr lang="en-GB" sz="1200" b="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1410r2</a:t>
            </a:r>
            <a:r>
              <a:rPr lang="en-GB" sz="1200" b="0" i="0" strike="noStrike" kern="1200" dirty="0">
                <a:solidFill>
                  <a:srgbClr val="00B050"/>
                </a:solidFill>
                <a:effectLst/>
                <a:ea typeface="Times New Roman" panose="02020603050405020304" pitchFamily="18" charset="0"/>
              </a:rPr>
              <a:t> CR for TPE 								Yanjun Sun  		[1C-SP</a:t>
            </a:r>
            <a:r>
              <a:rPr lang="en-US" sz="1200" b="0" dirty="0">
                <a:solidFill>
                  <a:srgbClr val="00B050"/>
                </a:solidFill>
              </a:rPr>
              <a:t>]</a:t>
            </a:r>
          </a:p>
          <a:p>
            <a:pPr lvl="1">
              <a:buFont typeface="Arial" panose="020B0604020202020204" pitchFamily="34" charset="0"/>
              <a:buChar char="•"/>
            </a:pPr>
            <a:r>
              <a:rPr lang="en-GB" sz="1200" b="0" i="0"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1411r1</a:t>
            </a:r>
            <a:r>
              <a:rPr lang="en-GB" sz="1200" b="0" i="0" strike="noStrike" kern="1200" dirty="0">
                <a:solidFill>
                  <a:srgbClr val="00B050"/>
                </a:solidFill>
                <a:effectLst/>
                <a:ea typeface="Times New Roman" panose="02020603050405020304" pitchFamily="18" charset="0"/>
              </a:rPr>
              <a:t> CR for puncturing 							Yanjun Sun 		[1C-SP</a:t>
            </a:r>
            <a:r>
              <a:rPr lang="en-GB" sz="1200" b="0" i="0" strike="noStrike" kern="1200" dirty="0">
                <a:solidFill>
                  <a:schemeClr val="tx1"/>
                </a:solidFill>
                <a:effectLst/>
                <a:ea typeface="Times New Roman" panose="02020603050405020304" pitchFamily="18" charset="0"/>
              </a:rPr>
              <a:t>]</a:t>
            </a:r>
          </a:p>
          <a:p>
            <a:pPr lvl="1">
              <a:buFont typeface="Arial" panose="020B0604020202020204" pitchFamily="34" charset="0"/>
              <a:buChar char="•"/>
            </a:pPr>
            <a:r>
              <a:rPr lang="en-GB" sz="1200" b="0" i="0" strike="noStrike" kern="12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1399r2</a:t>
            </a:r>
            <a:r>
              <a:rPr lang="en-GB" sz="1200" b="0" i="0" strike="noStrike" kern="1200" dirty="0">
                <a:solidFill>
                  <a:srgbClr val="00B050"/>
                </a:solidFill>
                <a:effectLst/>
                <a:latin typeface="Times New Roman" panose="02020603050405020304" pitchFamily="18" charset="0"/>
                <a:ea typeface="Times New Roman" panose="02020603050405020304" pitchFamily="18" charset="0"/>
              </a:rPr>
              <a:t> </a:t>
            </a: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CR-for-Subclause-35.3.7.5.2 - Part 1 					Arik Klein		[15C-SP]</a:t>
            </a:r>
          </a:p>
          <a:p>
            <a:pPr lvl="1">
              <a:buFont typeface="Arial" panose="020B0604020202020204" pitchFamily="34" charset="0"/>
              <a:buChar char="•"/>
            </a:pPr>
            <a:r>
              <a:rPr lang="en-GB" sz="1200" kern="1200" dirty="0">
                <a:solidFill>
                  <a:srgbClr val="00B050"/>
                </a:solidFill>
                <a:latin typeface="Times New Roman" panose="02020603050405020304" pitchFamily="18" charset="0"/>
                <a:ea typeface="Times New Roman" panose="02020603050405020304" pitchFamily="18" charset="0"/>
              </a:rPr>
              <a:t>1531r3										Yunbo Li		[9C-SP]</a:t>
            </a: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1381r4										</a:t>
            </a:r>
            <a:r>
              <a:rPr lang="en-GB" sz="1200" kern="1200" dirty="0">
                <a:solidFill>
                  <a:srgbClr val="00B050"/>
                </a:solidFill>
                <a:latin typeface="Times New Roman" panose="02020603050405020304" pitchFamily="18" charset="0"/>
                <a:ea typeface="Times New Roman" panose="02020603050405020304" pitchFamily="18" charset="0"/>
              </a:rPr>
              <a:t>Po-Kai Huang		[1C-SP]</a:t>
            </a:r>
          </a:p>
          <a:p>
            <a:pPr lvl="1">
              <a:buFont typeface="Arial" panose="020B0604020202020204" pitchFamily="34" charset="0"/>
              <a:buChar char="•"/>
            </a:pPr>
            <a:r>
              <a:rPr lang="en-GB" sz="1200" b="0" i="0" u="none" strike="noStrike" kern="1200" dirty="0">
                <a:solidFill>
                  <a:srgbClr val="00B050"/>
                </a:solidFill>
                <a:effectLst/>
                <a:latin typeface="Times New Roman" panose="02020603050405020304" pitchFamily="18" charset="0"/>
                <a:ea typeface="Times New Roman" panose="02020603050405020304" pitchFamily="18" charset="0"/>
              </a:rPr>
              <a:t>1553r2										Rubay</a:t>
            </a:r>
            <a:r>
              <a:rPr lang="en-GB" sz="1200" kern="1200" dirty="0">
                <a:solidFill>
                  <a:srgbClr val="00B050"/>
                </a:solidFill>
                <a:latin typeface="Times New Roman" panose="02020603050405020304" pitchFamily="18" charset="0"/>
                <a:ea typeface="Times New Roman" panose="02020603050405020304" pitchFamily="18" charset="0"/>
              </a:rPr>
              <a:t>et Shafin	[12C-SP]</a:t>
            </a:r>
            <a:endParaRPr lang="en-GB" sz="1200" b="0" i="0" u="none" strike="noStrike" kern="1200" dirty="0">
              <a:solidFill>
                <a:srgbClr val="00B050"/>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1614r0</a:t>
            </a:r>
            <a:r>
              <a:rPr lang="en-US" sz="1200" b="0" i="0" u="sng" strike="noStrike" kern="1200" dirty="0">
                <a:solidFill>
                  <a:srgbClr val="00B050"/>
                </a:solidFill>
                <a:effectLst/>
                <a:ea typeface="MS Gothic" panose="020B0609070205080204" pitchFamily="49" charset="-128"/>
              </a:rPr>
              <a:t> </a:t>
            </a:r>
            <a:r>
              <a:rPr lang="en-US" sz="1200" b="0" i="0" u="sng" strike="noStrike" kern="1200" dirty="0">
                <a:solidFill>
                  <a:srgbClr val="00B050"/>
                </a:solidFill>
                <a:effectLst/>
                <a:ea typeface="Times New Roman" panose="02020603050405020304" pitchFamily="18" charset="0"/>
              </a:rPr>
              <a:t>CR for CIDs on NDPA frame format 					Mahmoud Kamel 	[</a:t>
            </a:r>
            <a:r>
              <a:rPr lang="en-GB" sz="1200" b="0" i="0" u="sng" strike="noStrike" kern="1200" dirty="0">
                <a:solidFill>
                  <a:srgbClr val="00B050"/>
                </a:solidFill>
                <a:effectLst/>
                <a:ea typeface="Times New Roman" panose="02020603050405020304" pitchFamily="18" charset="0"/>
              </a:rPr>
              <a:t>4C]</a:t>
            </a:r>
            <a:endParaRPr lang="en-US" sz="1200" b="0" u="sng" dirty="0">
              <a:solidFill>
                <a:srgbClr val="00B050"/>
              </a:solidFill>
            </a:endParaRPr>
          </a:p>
          <a:p>
            <a:pPr lvl="1">
              <a:buFont typeface="Arial" panose="020B0604020202020204" pitchFamily="34" charset="0"/>
              <a:buChar char="•"/>
            </a:pP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1555r0</a:t>
            </a:r>
            <a:r>
              <a:rPr lang="en-US" sz="120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35.3.10</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Ming Gan</a:t>
            </a:r>
            <a:r>
              <a:rPr lang="en-US" sz="1200" dirty="0">
                <a:solidFill>
                  <a:schemeClr val="bg1">
                    <a:lumMod val="65000"/>
                  </a:schemeClr>
                </a:solidFill>
                <a:latin typeface="Arial" panose="020B0604020202020204" pitchFamily="34" charset="0"/>
              </a:rPr>
              <a:t> 		[</a:t>
            </a:r>
            <a:r>
              <a:rPr lang="en-US" sz="120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8C]</a:t>
            </a:r>
            <a:endParaRPr lang="en-US" sz="1200" dirty="0">
              <a:solidFill>
                <a:schemeClr val="bg1">
                  <a:lumMod val="65000"/>
                </a:schemeClr>
              </a:solidFill>
              <a:latin typeface="Arial" panose="020B0604020202020204" pitchFamily="34" charset="0"/>
            </a:endParaRP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1554r0</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35.3.4.4 and 35.3.15.1 					Ming Gan 		[8C]</a:t>
            </a:r>
          </a:p>
          <a:p>
            <a:pPr lvl="1">
              <a:buFont typeface="Arial" panose="020B0604020202020204" pitchFamily="34" charset="0"/>
              <a:buChar char="•"/>
            </a:pP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1556r0</a:t>
            </a:r>
            <a:r>
              <a:rPr lang="en-US" sz="12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a:t>
            </a:r>
            <a:r>
              <a:rPr lang="en-US" sz="1200" b="0" i="0" u="none" strike="noStrike" kern="1200" dirty="0">
                <a:solidFill>
                  <a:schemeClr val="bg1">
                    <a:lumMod val="65000"/>
                  </a:schemeClr>
                </a:solidFill>
                <a:effectLst/>
                <a:latin typeface="Times New Roman" panose="02020603050405020304" pitchFamily="18" charset="0"/>
                <a:ea typeface="Times New Roman" panose="02020603050405020304" pitchFamily="18" charset="0"/>
              </a:rPr>
              <a:t>CR for CIDs in AF, 11.2.3 and 35.3.12.6 				Ming Gan 		[6C]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1598r0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clause 36.3.13.3 Coding 						Yan Zhang 	3C </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3"/>
              </a:rPr>
              <a:t>1597r1</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 for Clause 36.3.11 Mathematical description of signals 	Yan Zhang 	2C</a:t>
            </a:r>
          </a:p>
          <a:p>
            <a:pPr lvl="1">
              <a:buFont typeface="Arial" panose="020B0604020202020204" pitchFamily="34" charset="0"/>
              <a:buChar char="•"/>
            </a:pPr>
            <a:r>
              <a:rPr lang="en-US" sz="1400" kern="1200" dirty="0">
                <a:latin typeface="Times New Roman" panose="02020603050405020304" pitchFamily="18" charset="0"/>
              </a:rPr>
              <a:t>…</a:t>
            </a:r>
            <a:endParaRPr lang="en-US" sz="1400" i="0" u="none" strike="noStrike" dirty="0">
              <a:effectLst/>
              <a:latin typeface="Arial" panose="020B0604020202020204" pitchFamily="34" charset="0"/>
            </a:endParaRP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564270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a:t>
            </a:r>
          </a:p>
          <a:p>
            <a:pPr lvl="1">
              <a:buFont typeface="Arial" panose="020B0604020202020204" pitchFamily="34" charset="0"/>
              <a:buChar char="•"/>
            </a:pPr>
            <a:r>
              <a:rPr lang="pt-BR" sz="1200" dirty="0"/>
              <a:t>Alignment of Clause 6 contents with REVme approach 		Graham/Mark/Edward – 15’</a:t>
            </a:r>
            <a:endParaRPr lang="pt-BR" sz="1200" dirty="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pt-BR" sz="1200" dirty="0">
                <a:hlinkClick r:id="rId3"/>
              </a:rPr>
              <a:t>1466r1</a:t>
            </a:r>
            <a:r>
              <a:rPr lang="pt-BR" sz="1200" dirty="0"/>
              <a:t> CR for ML Reconfiguration part 2 				Binita Gupta 		[2C-SP]</a:t>
            </a:r>
          </a:p>
          <a:p>
            <a:pPr lvl="1">
              <a:buFont typeface="Arial" panose="020B0604020202020204" pitchFamily="34" charset="0"/>
              <a:buChar char="•"/>
            </a:pPr>
            <a:r>
              <a:rPr lang="en-US" sz="1200" dirty="0">
                <a:hlinkClick r:id="rId4"/>
              </a:rPr>
              <a:t>1555r0</a:t>
            </a:r>
            <a:r>
              <a:rPr lang="en-US" sz="1200" dirty="0"/>
              <a:t> CR for CIDs in 35.3.10 						Ming Gan 		[8C]</a:t>
            </a:r>
          </a:p>
          <a:p>
            <a:pPr lvl="1">
              <a:buFont typeface="Arial" panose="020B0604020202020204" pitchFamily="34" charset="0"/>
              <a:buChar char="•"/>
            </a:pPr>
            <a:r>
              <a:rPr lang="en-US" sz="1200" dirty="0">
                <a:hlinkClick r:id="rId5"/>
              </a:rPr>
              <a:t>1554r0</a:t>
            </a:r>
            <a:r>
              <a:rPr lang="en-US" sz="1200" dirty="0"/>
              <a:t> CR for CIDs in 35.3.4.4 and 35.3.15.1 				Ming Gan 		[8C]</a:t>
            </a:r>
          </a:p>
          <a:p>
            <a:pPr lvl="1">
              <a:buFont typeface="Arial" panose="020B0604020202020204" pitchFamily="34" charset="0"/>
              <a:buChar char="•"/>
            </a:pPr>
            <a:r>
              <a:rPr lang="en-US" sz="1200" dirty="0">
                <a:hlinkClick r:id="rId6"/>
              </a:rPr>
              <a:t>1556r0</a:t>
            </a:r>
            <a:r>
              <a:rPr lang="en-US" sz="1200" dirty="0"/>
              <a:t> CR for CIDs in AF, 11.2.3 and 35.3.12.6 			Ming Gan 		[6C]</a:t>
            </a:r>
          </a:p>
          <a:p>
            <a:pPr lvl="1">
              <a:buFont typeface="Arial" panose="020B0604020202020204" pitchFamily="34" charset="0"/>
              <a:buChar char="•"/>
            </a:pPr>
            <a:r>
              <a:rPr lang="en-US" sz="1200" i="0" u="none" strike="noStrike" kern="1200" dirty="0">
                <a:solidFill>
                  <a:srgbClr val="000000"/>
                </a:solidFill>
                <a:effectLst/>
                <a:latin typeface="Times New Roman" panose="02020603050405020304" pitchFamily="18" charset="0"/>
                <a:ea typeface="Times New Roman" panose="02020603050405020304" pitchFamily="18" charset="0"/>
                <a:hlinkClick r:id="rId7"/>
              </a:rPr>
              <a:t>1540r0</a:t>
            </a:r>
            <a:r>
              <a:rPr lang="en-US" sz="1200" i="0" u="none" strike="noStrike" kern="1200" dirty="0">
                <a:solidFill>
                  <a:srgbClr val="000000"/>
                </a:solidFill>
                <a:effectLst/>
                <a:latin typeface="Times New Roman" panose="02020603050405020304" pitchFamily="18" charset="0"/>
                <a:ea typeface="Times New Roman" panose="02020603050405020304" pitchFamily="18" charset="0"/>
              </a:rPr>
              <a:t> CR for SCS TCLAS Counter Proposal 			Binita Gupta 		[4C]</a:t>
            </a:r>
            <a:endParaRPr lang="en-US" sz="1200" i="0" u="none" strike="noStrike" dirty="0">
              <a:effectLst/>
              <a:latin typeface="Arial" panose="020B0604020202020204" pitchFamily="34" charset="0"/>
            </a:endParaRPr>
          </a:p>
          <a:p>
            <a:pPr lvl="1">
              <a:buFont typeface="Arial" panose="020B0604020202020204" pitchFamily="34" charset="0"/>
              <a:buChar char="•"/>
            </a:pPr>
            <a:r>
              <a:rPr lang="en-US" sz="1200" i="0" u="none" strike="noStrike" kern="1200" dirty="0">
                <a:solidFill>
                  <a:srgbClr val="FF0000"/>
                </a:solidFill>
                <a:effectLst/>
                <a:ea typeface="Times New Roman" panose="02020603050405020304" pitchFamily="18" charset="0"/>
                <a:hlinkClick r:id="rId8"/>
              </a:rPr>
              <a:t>1590r0</a:t>
            </a:r>
            <a:r>
              <a:rPr lang="en-US" sz="1200" i="0" u="none" strike="noStrike" kern="1200" dirty="0">
                <a:solidFill>
                  <a:srgbClr val="FF0000"/>
                </a:solidFill>
                <a:effectLst/>
                <a:ea typeface="Times New Roman" panose="02020603050405020304" pitchFamily="18" charset="0"/>
              </a:rPr>
              <a:t> </a:t>
            </a:r>
            <a:r>
              <a:rPr lang="en-US" sz="1200" i="0" u="none" strike="noStrike" kern="1200" dirty="0">
                <a:solidFill>
                  <a:srgbClr val="000000"/>
                </a:solidFill>
                <a:effectLst/>
                <a:ea typeface="Times New Roman" panose="02020603050405020304" pitchFamily="18" charset="0"/>
              </a:rPr>
              <a:t> LB275 CRs for 35.8 </a:t>
            </a:r>
            <a:r>
              <a:rPr lang="en-US" sz="1200" i="0" u="none" strike="noStrike" kern="1200" dirty="0" err="1">
                <a:solidFill>
                  <a:srgbClr val="000000"/>
                </a:solidFill>
                <a:effectLst/>
                <a:ea typeface="Times New Roman" panose="02020603050405020304" pitchFamily="18" charset="0"/>
              </a:rPr>
              <a:t>misc</a:t>
            </a:r>
            <a:r>
              <a:rPr lang="en-US" sz="1200" i="0" u="none" strike="noStrike" kern="1200" dirty="0">
                <a:solidFill>
                  <a:srgbClr val="000000"/>
                </a:solidFill>
                <a:effectLst/>
                <a:ea typeface="Times New Roman" panose="02020603050405020304" pitchFamily="18" charset="0"/>
              </a:rPr>
              <a:t> CIDs 				Chunyu Hu 		[12C]</a:t>
            </a:r>
            <a:endParaRPr lang="en-US" sz="1200" dirty="0"/>
          </a:p>
          <a:p>
            <a:pPr lvl="1">
              <a:buFont typeface="Arial" panose="020B0604020202020204" pitchFamily="34" charset="0"/>
              <a:buChar char="•"/>
            </a:pPr>
            <a:r>
              <a:rPr lang="en-US" sz="1200" i="0" u="none" strike="noStrike" kern="1200" dirty="0">
                <a:solidFill>
                  <a:srgbClr val="000000"/>
                </a:solidFill>
                <a:effectLst/>
                <a:ea typeface="Times New Roman" panose="02020603050405020304" pitchFamily="18" charset="0"/>
                <a:hlinkClick r:id="rId9"/>
              </a:rPr>
              <a:t>1588r0</a:t>
            </a:r>
            <a:r>
              <a:rPr lang="en-US" sz="1200" i="0" u="none" strike="noStrike" kern="1200" dirty="0">
                <a:solidFill>
                  <a:srgbClr val="000000"/>
                </a:solidFill>
                <a:effectLst/>
                <a:ea typeface="Times New Roman" panose="02020603050405020304" pitchFamily="18" charset="0"/>
              </a:rPr>
              <a:t> Resolution of Additional EPCS-related CIDs (LB275) 	John Wullert 		[3C]</a:t>
            </a:r>
            <a:endParaRPr lang="en-US" sz="1200" b="1" dirty="0"/>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hlinkClick r:id="rId10"/>
              </a:rPr>
              <a:t>1604r0</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 </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Resolution for comments assigned to Abhi - Part 9 		</a:t>
            </a:r>
            <a:r>
              <a:rPr lang="en-US" sz="1200" b="0" i="0" u="none" strike="noStrike" kern="1200" dirty="0">
                <a:solidFill>
                  <a:srgbClr val="000000"/>
                </a:solidFill>
                <a:effectLst/>
                <a:latin typeface="Times New Roman" panose="02020603050405020304" pitchFamily="18" charset="0"/>
                <a:ea typeface="Times New Roman" panose="02020603050405020304" pitchFamily="18" charset="0"/>
              </a:rPr>
              <a:t>Abhishek Patil 	[5C]</a:t>
            </a:r>
            <a:endParaRPr lang="en-US" sz="1200" b="0" i="0" u="none" strike="noStrike" dirty="0">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605437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 (first hour):</a:t>
            </a:r>
          </a:p>
          <a:p>
            <a:pPr lvl="1">
              <a:buFont typeface="Arial" panose="020B0604020202020204" pitchFamily="34" charset="0"/>
              <a:buChar char="•"/>
            </a:pPr>
            <a:r>
              <a:rPr lang="en-GB" sz="1400" b="0" i="0" u="none" strike="noStrike" kern="1200" dirty="0">
                <a:solidFill>
                  <a:schemeClr val="tx1"/>
                </a:solidFill>
                <a:effectLst/>
                <a:ea typeface="Times New Roman" panose="02020603050405020304" pitchFamily="18" charset="0"/>
                <a:hlinkClick r:id="rId2"/>
              </a:rPr>
              <a:t>1478r2</a:t>
            </a:r>
            <a:r>
              <a:rPr lang="en-GB" sz="1400" b="0" i="0" u="none" strike="noStrike" kern="1200" dirty="0">
                <a:solidFill>
                  <a:schemeClr val="tx1"/>
                </a:solidFill>
                <a:effectLst/>
                <a:ea typeface="Times New Roman" panose="02020603050405020304" pitchFamily="18" charset="0"/>
              </a:rPr>
              <a:t> Channel Usage 					Brian Hart 		[1C SP]</a:t>
            </a:r>
          </a:p>
          <a:p>
            <a:pPr lvl="1">
              <a:buFont typeface="Arial" panose="020B0604020202020204" pitchFamily="34" charset="0"/>
              <a:buChar char="•"/>
            </a:pPr>
            <a:r>
              <a:rPr lang="pt-BR" sz="1400" dirty="0">
                <a:hlinkClick r:id="rId3"/>
              </a:rPr>
              <a:t>1468r1</a:t>
            </a:r>
            <a:r>
              <a:rPr lang="pt-BR" sz="1400" dirty="0"/>
              <a:t> CR for TTLM Mode 2 				Binita Gupta 	[4C-SP]</a:t>
            </a:r>
          </a:p>
          <a:p>
            <a:pPr lvl="1">
              <a:buFont typeface="Arial" panose="020B0604020202020204" pitchFamily="34" charset="0"/>
              <a:buChar char="•"/>
            </a:pPr>
            <a:r>
              <a:rPr lang="en-GB" sz="1400" kern="1200" dirty="0">
                <a:solidFill>
                  <a:schemeClr val="tx1"/>
                </a:solidFill>
              </a:rPr>
              <a:t>…</a:t>
            </a:r>
            <a:endParaRPr lang="en-US" sz="1400" b="0" i="0" u="none" strike="noStrike" dirty="0">
              <a:solidFill>
                <a:schemeClr val="tx1"/>
              </a:solidFill>
              <a:effectLst/>
            </a:endParaRPr>
          </a:p>
          <a:p>
            <a:pPr>
              <a:buFont typeface="Arial" panose="020B0604020202020204" pitchFamily="34" charset="0"/>
              <a:buChar char="•"/>
            </a:pPr>
            <a:r>
              <a:rPr lang="en-GB" sz="1600" dirty="0"/>
              <a:t>Motions (second hour):</a:t>
            </a:r>
            <a:endParaRPr lang="en-GB" sz="1200" dirty="0"/>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GB" sz="1400" dirty="0"/>
              <a:t>Submissions:</a:t>
            </a:r>
          </a:p>
          <a:p>
            <a:pPr lvl="0">
              <a:buFont typeface="Arial" panose="020B0604020202020204" pitchFamily="34" charset="0"/>
              <a:buChar char="•"/>
            </a:pPr>
            <a:r>
              <a:rPr lang="en-GB" sz="1400" i="0" u="none" strike="noStrike" dirty="0">
                <a:solidFill>
                  <a:schemeClr val="tx1"/>
                </a:solidFill>
                <a:effectLst/>
              </a:rPr>
              <a:t>Motions: </a:t>
            </a:r>
          </a:p>
          <a:p>
            <a:pPr lvl="0">
              <a:buFont typeface="Arial" panose="020B0604020202020204" pitchFamily="34" charset="0"/>
              <a:buChar char="•"/>
            </a:pPr>
            <a:r>
              <a:rPr lang="en-US" sz="1400" dirty="0"/>
              <a:t>CR Status, Goals for November 2023, Teleconference, Ad-Hoc,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a:t>
            </a:r>
          </a:p>
          <a:p>
            <a:pPr>
              <a:buFont typeface="Arial" panose="020B0604020202020204" pitchFamily="34" charset="0"/>
              <a:buChar char="•"/>
            </a:pPr>
            <a:r>
              <a:rPr lang="en-US" sz="1600" dirty="0"/>
              <a:t>PHY: … out of …</a:t>
            </a:r>
          </a:p>
          <a:p>
            <a:pPr>
              <a:buFont typeface="Arial" panose="020B0604020202020204" pitchFamily="34" charset="0"/>
              <a:buChar char="•"/>
            </a:pPr>
            <a:r>
              <a:rPr lang="en-US" sz="1600" dirty="0"/>
              <a:t>Joint: … out of …</a:t>
            </a:r>
          </a:p>
          <a:p>
            <a:pPr>
              <a:buFont typeface="Arial" panose="020B0604020202020204" pitchFamily="34" charset="0"/>
              <a:buChar char="•"/>
            </a:pPr>
            <a:r>
              <a:rPr lang="en-US" sz="1600" dirty="0"/>
              <a:t>Total: … out of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September 2023</a:t>
            </a:r>
            <a:endParaRPr lang="en-GB" dirty="0"/>
          </a:p>
        </p:txBody>
      </p:sp>
      <p:grpSp>
        <p:nvGrpSpPr>
          <p:cNvPr id="13" name="Group 12">
            <a:extLst>
              <a:ext uri="{FF2B5EF4-FFF2-40B4-BE49-F238E27FC236}">
                <a16:creationId xmlns:a16="http://schemas.microsoft.com/office/drawing/2014/main" id="{19E50617-82D7-279F-AB9E-98E17EB31544}"/>
              </a:ext>
            </a:extLst>
          </p:cNvPr>
          <p:cNvGrpSpPr/>
          <p:nvPr/>
        </p:nvGrpSpPr>
        <p:grpSpPr>
          <a:xfrm>
            <a:off x="5191915" y="5133295"/>
            <a:ext cx="3113773" cy="1043858"/>
            <a:chOff x="9314474" y="5383231"/>
            <a:chExt cx="2572726" cy="1006577"/>
          </a:xfrm>
        </p:grpSpPr>
        <p:sp>
          <p:nvSpPr>
            <p:cNvPr id="14" name="Rectangle 13">
              <a:extLst>
                <a:ext uri="{FF2B5EF4-FFF2-40B4-BE49-F238E27FC236}">
                  <a16:creationId xmlns:a16="http://schemas.microsoft.com/office/drawing/2014/main" id="{532C566C-A541-0F8C-59C1-DAE4A8E1EA47}"/>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a:extLst>
                <a:ext uri="{FF2B5EF4-FFF2-40B4-BE49-F238E27FC236}">
                  <a16:creationId xmlns:a16="http://schemas.microsoft.com/office/drawing/2014/main" id="{B58DCCC0-E9B3-F3E2-1984-CBBED114F98F}"/>
                </a:ext>
              </a:extLst>
            </p:cNvPr>
            <p:cNvSpPr txBox="1"/>
            <p:nvPr/>
          </p:nvSpPr>
          <p:spPr>
            <a:xfrm>
              <a:off x="9663399" y="6093023"/>
              <a:ext cx="1414795" cy="296785"/>
            </a:xfrm>
            <a:prstGeom prst="rect">
              <a:avLst/>
            </a:prstGeom>
            <a:noFill/>
          </p:spPr>
          <p:txBody>
            <a:bodyPr wrap="none" rtlCol="0">
              <a:spAutoFit/>
            </a:bodyPr>
            <a:lstStyle/>
            <a:p>
              <a:r>
                <a:rPr lang="en-US" sz="1400" dirty="0">
                  <a:solidFill>
                    <a:schemeClr val="tx1"/>
                  </a:solidFill>
                </a:rPr>
                <a:t> CID Distribution (~)</a:t>
              </a:r>
            </a:p>
          </p:txBody>
        </p:sp>
        <p:sp>
          <p:nvSpPr>
            <p:cNvPr id="16" name="Rectangle 15">
              <a:extLst>
                <a:ext uri="{FF2B5EF4-FFF2-40B4-BE49-F238E27FC236}">
                  <a16:creationId xmlns:a16="http://schemas.microsoft.com/office/drawing/2014/main" id="{FC59F46C-E596-18EA-C60C-C788373D7FD4}"/>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dirty="0"/>
            </a:p>
          </p:txBody>
        </p:sp>
        <p:sp>
          <p:nvSpPr>
            <p:cNvPr id="17" name="Rectangle 16">
              <a:extLst>
                <a:ext uri="{FF2B5EF4-FFF2-40B4-BE49-F238E27FC236}">
                  <a16:creationId xmlns:a16="http://schemas.microsoft.com/office/drawing/2014/main" id="{6302C245-D4B3-1CB6-BFC6-00FE26B8576D}"/>
                </a:ext>
              </a:extLst>
            </p:cNvPr>
            <p:cNvSpPr/>
            <p:nvPr/>
          </p:nvSpPr>
          <p:spPr bwMode="auto">
            <a:xfrm>
              <a:off x="9698630" y="5578368"/>
              <a:ext cx="186186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54D0BD77-62E2-D77C-DA07-4F18A74E0790}"/>
                </a:ext>
              </a:extLst>
            </p:cNvPr>
            <p:cNvSpPr/>
            <p:nvPr/>
          </p:nvSpPr>
          <p:spPr bwMode="auto">
            <a:xfrm>
              <a:off x="11573022" y="5578368"/>
              <a:ext cx="314175"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9" name="TextBox 18">
              <a:extLst>
                <a:ext uri="{FF2B5EF4-FFF2-40B4-BE49-F238E27FC236}">
                  <a16:creationId xmlns:a16="http://schemas.microsoft.com/office/drawing/2014/main" id="{5C48DADC-E14F-F4D3-7213-62C6FB407085}"/>
                </a:ext>
              </a:extLst>
            </p:cNvPr>
            <p:cNvSpPr txBox="1"/>
            <p:nvPr/>
          </p:nvSpPr>
          <p:spPr>
            <a:xfrm>
              <a:off x="11532795" y="5388508"/>
              <a:ext cx="304893" cy="244847"/>
            </a:xfrm>
            <a:prstGeom prst="rect">
              <a:avLst/>
            </a:prstGeom>
            <a:noFill/>
          </p:spPr>
          <p:txBody>
            <a:bodyPr wrap="none" rtlCol="0">
              <a:spAutoFit/>
            </a:bodyPr>
            <a:lstStyle/>
            <a:p>
              <a:r>
                <a:rPr lang="en-US" sz="1050" dirty="0">
                  <a:solidFill>
                    <a:schemeClr val="tx1"/>
                  </a:solidFill>
                </a:rPr>
                <a:t>~%</a:t>
              </a:r>
            </a:p>
          </p:txBody>
        </p:sp>
        <p:sp>
          <p:nvSpPr>
            <p:cNvPr id="20" name="TextBox 19">
              <a:extLst>
                <a:ext uri="{FF2B5EF4-FFF2-40B4-BE49-F238E27FC236}">
                  <a16:creationId xmlns:a16="http://schemas.microsoft.com/office/drawing/2014/main" id="{35AE8C4B-4E83-BC97-3F21-785C618AD620}"/>
                </a:ext>
              </a:extLst>
            </p:cNvPr>
            <p:cNvSpPr txBox="1"/>
            <p:nvPr/>
          </p:nvSpPr>
          <p:spPr>
            <a:xfrm>
              <a:off x="10421491" y="5388507"/>
              <a:ext cx="304893" cy="244847"/>
            </a:xfrm>
            <a:prstGeom prst="rect">
              <a:avLst/>
            </a:prstGeom>
            <a:noFill/>
          </p:spPr>
          <p:txBody>
            <a:bodyPr wrap="none" rtlCol="0">
              <a:spAutoFit/>
            </a:bodyPr>
            <a:lstStyle/>
            <a:p>
              <a:r>
                <a:rPr lang="en-US" sz="1050" dirty="0">
                  <a:solidFill>
                    <a:schemeClr val="tx1"/>
                  </a:solidFill>
                </a:rPr>
                <a:t>~%</a:t>
              </a:r>
            </a:p>
          </p:txBody>
        </p:sp>
        <p:sp>
          <p:nvSpPr>
            <p:cNvPr id="21" name="TextBox 20">
              <a:extLst>
                <a:ext uri="{FF2B5EF4-FFF2-40B4-BE49-F238E27FC236}">
                  <a16:creationId xmlns:a16="http://schemas.microsoft.com/office/drawing/2014/main" id="{F9D788A4-4526-86B1-DA44-059057A0C6B7}"/>
                </a:ext>
              </a:extLst>
            </p:cNvPr>
            <p:cNvSpPr txBox="1"/>
            <p:nvPr/>
          </p:nvSpPr>
          <p:spPr>
            <a:xfrm>
              <a:off x="9314474" y="5383231"/>
              <a:ext cx="304893" cy="244847"/>
            </a:xfrm>
            <a:prstGeom prst="rect">
              <a:avLst/>
            </a:prstGeom>
            <a:noFill/>
          </p:spPr>
          <p:txBody>
            <a:bodyPr wrap="none" rtlCol="0">
              <a:spAutoFit/>
            </a:bodyPr>
            <a:lstStyle/>
            <a:p>
              <a:r>
                <a:rPr lang="en-US" sz="1050" dirty="0">
                  <a:solidFill>
                    <a:schemeClr val="tx1"/>
                  </a:solidFill>
                </a:rPr>
                <a:t>~%</a:t>
              </a:r>
            </a:p>
          </p:txBody>
        </p:sp>
      </p:grpSp>
      <p:pic>
        <p:nvPicPr>
          <p:cNvPr id="10" name="Picture 9">
            <a:extLst>
              <a:ext uri="{FF2B5EF4-FFF2-40B4-BE49-F238E27FC236}">
                <a16:creationId xmlns:a16="http://schemas.microsoft.com/office/drawing/2014/main" id="{D54854AB-419B-E2B5-21FB-6BC02F6CAD58}"/>
              </a:ext>
            </a:extLst>
          </p:cNvPr>
          <p:cNvPicPr>
            <a:picLocks noChangeAspect="1"/>
          </p:cNvPicPr>
          <p:nvPr/>
        </p:nvPicPr>
        <p:blipFill>
          <a:blip r:embed="rId2"/>
          <a:stretch>
            <a:fillRect/>
          </a:stretch>
        </p:blipFill>
        <p:spPr>
          <a:xfrm>
            <a:off x="4344988" y="1385303"/>
            <a:ext cx="4798483" cy="3598862"/>
          </a:xfrm>
          <a:prstGeom prst="rect">
            <a:avLst/>
          </a:prstGeom>
        </p:spPr>
      </p:pic>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November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25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Sept 27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04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05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09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11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18			(Wednesday) 		– Joint 			10:00-12:00 ET</a:t>
            </a:r>
          </a:p>
          <a:p>
            <a:pPr>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19 			(Thursday) 		– MAC			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23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Oct 25			(Wednesday) 		– MAC 	</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Nov 01			(Wednesday) 		– Joint* 			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Nov</a:t>
            </a:r>
            <a:r>
              <a:rPr lang="en-US" sz="1400" b="1" dirty="0">
                <a:solidFill>
                  <a:schemeClr val="tx1"/>
                </a:solidFill>
                <a:effectLst/>
                <a:latin typeface="Times New Roman" panose="02020603050405020304" pitchFamily="18" charset="0"/>
                <a:ea typeface="Times New Roman" panose="02020603050405020304" pitchFamily="18" charset="0"/>
              </a:rPr>
              <a:t> 02 		(Thursday) 		– MAC			10:00-12:00 ET</a:t>
            </a:r>
            <a:endParaRPr lang="en-US" sz="1400" b="1" u="sng" dirty="0">
              <a:solidFill>
                <a:srgbClr val="FF0000"/>
              </a:solidFill>
              <a:effectLst/>
              <a:highlight>
                <a:srgbClr val="00FFFF"/>
              </a:highligh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0364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dirty="0"/>
              <a:t>Plan is to have a (mixed mode) MAC ad-hoc meeting in San Diego, California between </a:t>
            </a:r>
            <a:r>
              <a:rPr lang="en-US" dirty="0">
                <a:solidFill>
                  <a:srgbClr val="FF0000"/>
                </a:solidFill>
              </a:rPr>
              <a:t>8 and 10 </a:t>
            </a:r>
            <a:r>
              <a:rPr lang="en-US" dirty="0"/>
              <a:t>of November 2023.</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highlight>
                  <a:srgbClr val="00FF00"/>
                </a:highlight>
              </a:rPr>
              <a:t>PAR approved									Mar 2019</a:t>
            </a:r>
          </a:p>
          <a:p>
            <a:pPr>
              <a:buFont typeface="Arial" panose="020B0604020202020204" pitchFamily="34" charset="0"/>
              <a:buChar char="•"/>
            </a:pPr>
            <a:r>
              <a:rPr lang="en-US" altLang="en-US" sz="1400" dirty="0">
                <a:solidFill>
                  <a:schemeClr val="tx1"/>
                </a:solidFill>
                <a:highlight>
                  <a:srgbClr val="00FF00"/>
                </a:highlight>
              </a:rPr>
              <a:t>First TG meeting									May 2019</a:t>
            </a:r>
          </a:p>
          <a:p>
            <a:pPr>
              <a:buFont typeface="Arial" panose="020B0604020202020204" pitchFamily="34" charset="0"/>
              <a:buChar char="•"/>
            </a:pPr>
            <a:r>
              <a:rPr lang="en-US" altLang="en-US" sz="1400" dirty="0">
                <a:solidFill>
                  <a:schemeClr val="tx1"/>
                </a:solidFill>
                <a:highlight>
                  <a:srgbClr val="00FF00"/>
                </a:highlight>
              </a:rPr>
              <a:t>D0.1 											Sept 2020</a:t>
            </a:r>
          </a:p>
          <a:p>
            <a:pPr>
              <a:buFont typeface="Arial" panose="020B0604020202020204" pitchFamily="34" charset="0"/>
              <a:buChar char="•"/>
            </a:pPr>
            <a:r>
              <a:rPr lang="en-US" altLang="en-US" sz="1400" dirty="0">
                <a:highlight>
                  <a:srgbClr val="00FF00"/>
                </a:highlight>
              </a:rPr>
              <a:t>D1.0 WG Comment Collection							May 2021</a:t>
            </a:r>
          </a:p>
          <a:p>
            <a:pPr>
              <a:buFont typeface="Arial" panose="020B0604020202020204" pitchFamily="34" charset="0"/>
              <a:buChar char="•"/>
            </a:pPr>
            <a:r>
              <a:rPr lang="en-US" altLang="en-US" sz="1400" dirty="0">
                <a:highlight>
                  <a:srgbClr val="00FF00"/>
                </a:highlight>
              </a:rPr>
              <a:t>D2.0 WG </a:t>
            </a:r>
            <a:r>
              <a:rPr lang="en-US" altLang="en-US" sz="1400" dirty="0">
                <a:solidFill>
                  <a:schemeClr val="tx1"/>
                </a:solidFill>
                <a:highlight>
                  <a:srgbClr val="00FF00"/>
                </a:highlight>
              </a:rPr>
              <a:t>Letter Ballot</a:t>
            </a:r>
            <a:r>
              <a:rPr lang="en-US" altLang="en-US" sz="1400" dirty="0">
                <a:highlight>
                  <a:srgbClr val="00FF00"/>
                </a:highlight>
              </a:rPr>
              <a:t>								</a:t>
            </a:r>
            <a:r>
              <a:rPr lang="en-US" altLang="en-US" sz="1400" dirty="0">
                <a:solidFill>
                  <a:schemeClr val="tx1"/>
                </a:solidFill>
                <a:highlight>
                  <a:srgbClr val="00FF00"/>
                </a:highlight>
              </a:rPr>
              <a:t>May 2022</a:t>
            </a:r>
          </a:p>
          <a:p>
            <a:pPr>
              <a:buFont typeface="Arial" panose="020B0604020202020204" pitchFamily="34" charset="0"/>
              <a:buChar char="•"/>
            </a:pPr>
            <a:r>
              <a:rPr lang="en-US" altLang="en-US" sz="1400" dirty="0">
                <a:highlight>
                  <a:srgbClr val="00FF00"/>
                </a:highlight>
              </a:rPr>
              <a:t>D3.0 LB 										</a:t>
            </a:r>
            <a:r>
              <a:rPr lang="en-US" altLang="en-US" sz="1400" dirty="0">
                <a:solidFill>
                  <a:schemeClr val="tx1"/>
                </a:solidFill>
                <a:highlight>
                  <a:srgbClr val="00FF00"/>
                </a:highlight>
              </a:rPr>
              <a:t>Jan 2023</a:t>
            </a:r>
          </a:p>
          <a:p>
            <a:pPr>
              <a:buFont typeface="Arial" panose="020B0604020202020204" pitchFamily="34" charset="0"/>
              <a:buChar char="•"/>
            </a:pPr>
            <a:r>
              <a:rPr lang="en-US" altLang="en-US" sz="1400" dirty="0">
                <a:highlight>
                  <a:srgbClr val="00FF00"/>
                </a:highlight>
              </a:rPr>
              <a:t>D4.0 LB 										</a:t>
            </a:r>
            <a:r>
              <a:rPr lang="en-US" altLang="en-US" sz="1400" dirty="0">
                <a:solidFill>
                  <a:schemeClr val="tx1"/>
                </a:solidFill>
                <a:highlight>
                  <a:srgbClr val="00FF00"/>
                </a:highlight>
              </a:rPr>
              <a:t>July 2023</a:t>
            </a:r>
          </a:p>
          <a:p>
            <a:pPr>
              <a:buFont typeface="Arial" panose="020B0604020202020204" pitchFamily="34" charset="0"/>
              <a:buChar char="•"/>
            </a:pPr>
            <a:r>
              <a:rPr lang="en-US" altLang="en-US" sz="1400" dirty="0">
                <a:highlight>
                  <a:srgbClr val="FFFF00"/>
                </a:highlight>
              </a:rPr>
              <a:t>Initial </a:t>
            </a:r>
            <a:r>
              <a:rPr lang="en-US" altLang="en-US" sz="1400" dirty="0">
                <a:solidFill>
                  <a:schemeClr val="tx1"/>
                </a:solidFill>
                <a:highlight>
                  <a:srgbClr val="FFFF00"/>
                </a:highlight>
              </a:rPr>
              <a:t>SA </a:t>
            </a:r>
            <a:r>
              <a:rPr lang="en-US" altLang="en-US" sz="1400" dirty="0">
                <a:highlight>
                  <a:srgbClr val="FFFF00"/>
                </a:highlight>
              </a:rPr>
              <a:t>Ballot 									</a:t>
            </a:r>
            <a:r>
              <a:rPr lang="en-US" altLang="en-US" sz="1400" dirty="0">
                <a:solidFill>
                  <a:schemeClr val="tx1"/>
                </a:solidFill>
                <a:highlight>
                  <a:srgbClr val="FFFF00"/>
                </a:highlight>
              </a:rPr>
              <a:t>Nov 2023</a:t>
            </a:r>
          </a:p>
          <a:p>
            <a:pPr>
              <a:buFont typeface="Arial" panose="020B0604020202020204" pitchFamily="34" charset="0"/>
              <a:buChar char="•"/>
            </a:pPr>
            <a:r>
              <a:rPr lang="en-US" altLang="en-US" sz="1400" dirty="0">
                <a:solidFill>
                  <a:schemeClr val="tx1"/>
                </a:solidFill>
              </a:rPr>
              <a:t>Final 802.11 WG approval							Sept 2024</a:t>
            </a:r>
          </a:p>
          <a:p>
            <a:pPr>
              <a:buFont typeface="Arial" panose="020B0604020202020204" pitchFamily="34" charset="0"/>
              <a:buChar char="•"/>
            </a:pPr>
            <a:r>
              <a:rPr lang="en-US" altLang="en-US" sz="1400" dirty="0">
                <a:solidFill>
                  <a:schemeClr val="tx1"/>
                </a:solidFill>
              </a:rPr>
              <a:t>802 EC approval									Sept 2024</a:t>
            </a:r>
          </a:p>
          <a:p>
            <a:pPr>
              <a:buFont typeface="Arial" panose="020B0604020202020204" pitchFamily="34" charset="0"/>
              <a:buChar char="•"/>
            </a:pPr>
            <a:r>
              <a:rPr lang="en-US" altLang="en-US" sz="1400" dirty="0">
                <a:solidFill>
                  <a:schemeClr val="tx1"/>
                </a:solidFill>
              </a:rPr>
              <a:t>RevCom and SASB approval							Dec 2</a:t>
            </a:r>
            <a:r>
              <a:rPr lang="en-US" altLang="en-US" sz="1400" dirty="0"/>
              <a:t>024</a:t>
            </a:r>
          </a:p>
          <a:p>
            <a:pPr>
              <a:buFont typeface="Arial" panose="020B0604020202020204" pitchFamily="34" charset="0"/>
              <a:buChar char="•"/>
            </a:pPr>
            <a:endParaRPr lang="en-US" alt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158411</TotalTime>
  <Words>5628</Words>
  <Application>Microsoft Office PowerPoint</Application>
  <PresentationFormat>On-screen Show (4:3)</PresentationFormat>
  <Paragraphs>1071</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September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Monday Joint Agenda-AM2</vt:lpstr>
      <vt:lpstr>Summary from July meeting &amp; conf calls</vt:lpstr>
      <vt:lpstr>Progress Report</vt:lpstr>
      <vt:lpstr>Monday Joint Agenda-PM1</vt:lpstr>
      <vt:lpstr>Tuesday PHY Agenda–AM2</vt:lpstr>
      <vt:lpstr>Tuesday MAC Agenda–AM2</vt:lpstr>
      <vt:lpstr>Tuesday Joint Agenda-PM1</vt:lpstr>
      <vt:lpstr>Tuesday PHY Agenda–PM2</vt:lpstr>
      <vt:lpstr>Tuesday MAC Agenda–PM2</vt:lpstr>
      <vt:lpstr>Wednesday Joint Agenda-AM2</vt:lpstr>
      <vt:lpstr>Wednesday PHY Agenda–PM2</vt:lpstr>
      <vt:lpstr>Wednesday MAC Agenda–PM2</vt:lpstr>
      <vt:lpstr>Thursday Joint Agenda-AM1</vt:lpstr>
      <vt:lpstr>Thursday Joint Agenda-PM1</vt:lpstr>
      <vt:lpstr>LB275 CR Status</vt:lpstr>
      <vt:lpstr>Goals for November 2023</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2023-09-13T18:48:29Z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