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373" dt="2023-09-12T17:18:05.9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2T17:26:51.436" v="3485"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2T13:55:21.020" v="2989"/>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2T13:55:21.020" v="2989"/>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2T15:25:48.825" v="3156" actId="20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2T15:25:48.825" v="3156" actId="20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2T15:35:44.439" v="3248" actId="2057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2T15:35:44.439" v="3248" actId="2057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2T17:26:51.436" v="3485" actId="20577"/>
        <pc:sldMkLst>
          <pc:docMk/>
          <pc:sldMk cId="917226829" sldId="396"/>
        </pc:sldMkLst>
        <pc:spChg chg="mod ord">
          <ac:chgData name="Alfred Asterjadhi" userId="39de57b9-85c0-4fd1-aaac-8ca2b6560ad0" providerId="ADAL" clId="{CA824CB9-4AE0-466A-AE2E-7FF6F0AF6FC8}" dt="2023-08-14T17:05:12.364" v="374"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2T17:26:51.436" v="3485"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2T15:22:49.227" v="3025" actId="14100"/>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2T15:22:49.227" v="3025" actId="14100"/>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1T20:14:11.709" v="2443" actId="2057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1T20:14:11.709" v="2443" actId="2057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1T20:28:57.640" v="2888"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1T20:28:57.640" v="2888"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2T15:38:22.305" v="3282" actId="13926"/>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1T20:22:33.172" v="2725" actId="20577"/>
          <ac:spMkLst>
            <pc:docMk/>
            <pc:sldMk cId="2757311451" sldId="1010"/>
            <ac:spMk id="3" creationId="{DFB0BA47-D7B6-4F95-932E-A7AA615BC440}"/>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2T17:24:38.585" v="3458" actId="6549"/>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pChg chg="mod">
          <ac:chgData name="Alfred Asterjadhi" userId="39de57b9-85c0-4fd1-aaac-8ca2b6560ad0" providerId="ADAL" clId="{CA824CB9-4AE0-466A-AE2E-7FF6F0AF6FC8}" dt="2023-09-12T17:24:38.585" v="3458" actId="6549"/>
          <ac:spMkLst>
            <pc:docMk/>
            <pc:sldMk cId="2270297831" sldId="1012"/>
            <ac:spMk id="3" creationId="{DFB0BA47-D7B6-4F95-932E-A7AA615BC440}"/>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2T17:18:15.092" v="3354"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2T17:18:15.092" v="3354"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2T15:45:24.987" v="3325" actId="2057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2T15:45:24.987" v="3325" actId="2057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2T13:56:05.383" v="2991"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2T13:56:05.383" v="2991"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07T22:43:25.331" v="125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2T17:25:12.757" v="3460" actId="20577"/>
        <pc:sldMasterMkLst>
          <pc:docMk/>
          <pc:sldMasterMk cId="0" sldId="2147483648"/>
        </pc:sldMasterMkLst>
        <pc:spChg chg="mod">
          <ac:chgData name="Alfred Asterjadhi" userId="39de57b9-85c0-4fd1-aaac-8ca2b6560ad0" providerId="ADAL" clId="{CA824CB9-4AE0-466A-AE2E-7FF6F0AF6FC8}" dt="2023-09-12T17:25:12.757" v="3460"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574-00-00be-lb275-cr-for-cid-19443.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64-00-00be-lb275-cr-on-9-4-1-68-and-9-4-1-73.docx" TargetMode="Externa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13" Type="http://schemas.openxmlformats.org/officeDocument/2006/relationships/hyperlink" Target="https://mentor.ieee.org/802.11/dcn/23/11-23-1567-00-00be-lb275-cr-on-36-3-12-10.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 Id="rId14" Type="http://schemas.openxmlformats.org/officeDocument/2006/relationships/hyperlink" Target="https://mentor.ieee.org/802.11/dcn/23/11-23-1598-00-00be-11be-lb275-cr-for-clause-36-3-13-3-coding.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7-01-00be-11be-lb275-cr-for-clause-36-3-11-mathematical-description-of-signals.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7-02-00be-lb275-cr-for-misc-cids.docx" TargetMode="External"/><Relationship Id="rId13" Type="http://schemas.openxmlformats.org/officeDocument/2006/relationships/hyperlink" Target="https://mentor.ieee.org/802.11/dcn/23/11-23-1525-00-00be-lb275-cr-for-twt-teardown.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35-00-00be-lb275-cr-for-r-twt-part-1.docx" TargetMode="External"/><Relationship Id="rId12"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71-00-00be-lb275-cr-for-35-12.docx" TargetMode="External"/><Relationship Id="rId11" Type="http://schemas.openxmlformats.org/officeDocument/2006/relationships/hyperlink" Target="https://mentor.ieee.org/802.11/dcn/23/11-23-1527-00-00be-lb275-cr-for-cids-in-35-3-1.docx" TargetMode="External"/><Relationship Id="rId5" Type="http://schemas.openxmlformats.org/officeDocument/2006/relationships/hyperlink" Target="https://mentor.ieee.org/802.11/dcn/23/11-23-1468-00-00be-lb275-cr-for-ttlm-mode-2.docx" TargetMode="External"/><Relationship Id="rId10" Type="http://schemas.openxmlformats.org/officeDocument/2006/relationships/hyperlink" Target="https://mentor.ieee.org/802.11/dcn/23/11-23-1553-00-00be-lb275-cr-on-twt-and-p2p.docx" TargetMode="External"/><Relationship Id="rId4" Type="http://schemas.openxmlformats.org/officeDocument/2006/relationships/hyperlink" Target="https://mentor.ieee.org/802.11/dcn/23/11-23-1467-00-00be-lb275-cr-for-ml-reconfiguration-part-3.docx" TargetMode="External"/><Relationship Id="rId9" Type="http://schemas.openxmlformats.org/officeDocument/2006/relationships/hyperlink" Target="https://mentor.ieee.org/802.11/dcn/23/11-23-1543-00-00be-lb-275-cr-for-35-3-7-2-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591-01-00be-cr-for-misc-cids.docx" TargetMode="External"/><Relationship Id="rId3" Type="http://schemas.openxmlformats.org/officeDocument/2006/relationships/hyperlink" Target="https://mentor.ieee.org/802.11/dcn/23/11-23-1555-00-00be-lb275-cr-for-cids-in-35-3-10.docx" TargetMode="External"/><Relationship Id="rId7" Type="http://schemas.openxmlformats.org/officeDocument/2006/relationships/hyperlink" Target="https://mentor.ieee.org/802.11/dcn/23/11-23-1540-00-00be-lb275-cr-for-scs-tclas-counter-proposal.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31-00-00be-lb275-cr-for-35-3-16-2.docx" TargetMode="External"/><Relationship Id="rId5" Type="http://schemas.openxmlformats.org/officeDocument/2006/relationships/hyperlink" Target="https://mentor.ieee.org/802.11/dcn/23/11-23-1550-00-00be-lb275-cr-for-cid-20083.docx" TargetMode="External"/><Relationship Id="rId4" Type="http://schemas.openxmlformats.org/officeDocument/2006/relationships/hyperlink" Target="https://mentor.ieee.org/802.11/dcn/23/11-23-1554-00-00be-lb275-cr-for-cids-in-in-35-3-4-4-and-35-3-15-1.docx" TargetMode="External"/><Relationship Id="rId9" Type="http://schemas.openxmlformats.org/officeDocument/2006/relationships/hyperlink" Target="https://mentor.ieee.org/802.11/dcn/23/11-23-1607-00-00be-cr-for-misc-cids-part-2.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0442-22-00be-tgbe-motions-list-part-4.pptx" TargetMode="External"/><Relationship Id="rId5" Type="http://schemas.openxmlformats.org/officeDocument/2006/relationships/hyperlink" Target="https://mentor.ieee.org/802.11/dcn/23/11-23-1437-00-00be-lb275-cr-for-cids-19163-and-19543.docx" TargetMode="External"/><Relationship Id="rId10" Type="http://schemas.openxmlformats.org/officeDocument/2006/relationships/hyperlink" Target="https://mentor.ieee.org/802.11/dcn/23/11-23-1467-00-00be-lb275-cr-for-ml-reconfiguration-part-3.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540-00-00be-lb275-cr-for-scs-tclas-counter-proposal.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467-00-00be-lb275-cr-for-ml-reconfiguration-part-3.docx" TargetMode="External"/><Relationship Id="rId3" Type="http://schemas.openxmlformats.org/officeDocument/2006/relationships/hyperlink" Target="https://mentor.ieee.org/802.11/dcn/23/11-23-1526-00-00be-lb275-cr-for-cids-in-clause-9.docx" TargetMode="External"/><Relationship Id="rId7" Type="http://schemas.openxmlformats.org/officeDocument/2006/relationships/hyperlink" Target="https://mentor.ieee.org/802.11/dcn/23/11-23-1540-00-00be-lb275-cr-for-scs-tclas-counter-proposal.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31-00-00be-lb275-cr-for-35-3-16-2.docx" TargetMode="External"/><Relationship Id="rId5" Type="http://schemas.openxmlformats.org/officeDocument/2006/relationships/hyperlink" Target="https://mentor.ieee.org/802.11/dcn/23/11-23-1550-00-00be-lb275-cr-for-cid-20083.docx" TargetMode="External"/><Relationship Id="rId10" Type="http://schemas.openxmlformats.org/officeDocument/2006/relationships/hyperlink" Target="https://mentor.ieee.org/802.11/dcn/23/11-23-1607-00-00be-cr-for-misc-cids-part-2.docx" TargetMode="External"/><Relationship Id="rId4" Type="http://schemas.openxmlformats.org/officeDocument/2006/relationships/hyperlink" Target="https://mentor.ieee.org/802.11/dcn/23/11-23-1525-00-00be-lb275-cr-for-twt-teardown.docx" TargetMode="External"/><Relationship Id="rId9" Type="http://schemas.openxmlformats.org/officeDocument/2006/relationships/hyperlink" Target="https://mentor.ieee.org/802.11/dcn/23/11-23-1591-01-00be-cr-for-misc-cids.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0420920"/>
              </p:ext>
            </p:extLst>
          </p:nvPr>
        </p:nvGraphicFramePr>
        <p:xfrm>
          <a:off x="851217" y="1582301"/>
          <a:ext cx="7736268" cy="37194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j-lt"/>
                          <a:ea typeface="Times New Roman" panose="02020603050405020304" pitchFamily="18" charset="0"/>
                          <a:hlinkClick r:id="rId5"/>
                        </a:rPr>
                        <a:t>1583r0</a:t>
                      </a:r>
                      <a:endParaRPr lang="en-US" sz="1000" i="0" dirty="0">
                        <a:solidFill>
                          <a:schemeClr val="tx1"/>
                        </a:solidFill>
                        <a:effectLst/>
                        <a:latin typeface="+mj-lt"/>
                        <a:ea typeface="Times New Roman" panose="02020603050405020304" pitchFamily="18" charset="0"/>
                      </a:endParaRPr>
                    </a:p>
                  </a:txBody>
                  <a:tcPr anchor="b"/>
                </a:tc>
                <a:tc>
                  <a:txBody>
                    <a:bodyPr/>
                    <a:lstStyle/>
                    <a:p>
                      <a:pPr algn="l"/>
                      <a:r>
                        <a:rPr lang="en-US" sz="1000" b="0" dirty="0">
                          <a:solidFill>
                            <a:schemeClr val="tx1"/>
                          </a:solidFill>
                          <a:effectLst/>
                          <a:latin typeface="+mj-lt"/>
                        </a:rPr>
                        <a:t>CR for CIDs in 9.2.4.7.11</a:t>
                      </a:r>
                    </a:p>
                  </a:txBody>
                  <a:tcPr anchor="ctr"/>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j-lt"/>
                          <a:ea typeface="Times New Roman" panose="02020603050405020304" pitchFamily="18" charset="0"/>
                          <a:hlinkClick r:id="rId6"/>
                        </a:rPr>
                        <a:t>1564r0</a:t>
                      </a: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CR on 9.4.1.68 and 9.4.1.73</a:t>
                      </a: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j-lt"/>
                          <a:ea typeface="Times New Roman" panose="02020603050405020304" pitchFamily="18" charset="0"/>
                          <a:hlinkClick r:id="rId7"/>
                        </a:rPr>
                        <a:t>1574r0</a:t>
                      </a: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CR for CID 19443</a:t>
                      </a: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Mengshi Hu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569424585"/>
              </p:ext>
            </p:extLst>
          </p:nvPr>
        </p:nvGraphicFramePr>
        <p:xfrm>
          <a:off x="851217" y="1582301"/>
          <a:ext cx="7736268" cy="412322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2"/>
                        </a:rPr>
                        <a:t>1437r0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19163 and 19543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1482r0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 19445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Yapu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1413r0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CR-for-36-3-4-EHT-PPDU-formats</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1491r0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CR_PHY_TxRxProc_Miscs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Xiaogang Chen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hlinkClick r:id="rId6"/>
                        </a:rPr>
                        <a:t>1558r0</a:t>
                      </a:r>
                      <a:endParaRPr lang="en-US" sz="1000" i="0" kern="1200" dirty="0">
                        <a:solidFill>
                          <a:schemeClr val="tx1"/>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chemeClr val="tx1"/>
                          </a:solidFill>
                          <a:effectLst/>
                          <a:latin typeface="+mn-lt"/>
                          <a:cs typeface="+mn-cs"/>
                        </a:rPr>
                        <a:t>Yapu</a:t>
                      </a:r>
                      <a:r>
                        <a:rPr lang="en-US" sz="1000" i="0" kern="1200" dirty="0">
                          <a:solidFill>
                            <a:schemeClr val="tx1"/>
                          </a:solidFill>
                          <a:effectLst/>
                          <a:latin typeface="+mn-lt"/>
                          <a:cs typeface="+mn-cs"/>
                        </a:rPr>
                        <a:t> Li</a:t>
                      </a:r>
                    </a:p>
                  </a:txBody>
                  <a:tcPr anchor="ct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effectLst/>
                          <a:hlinkClick r:id="rId7"/>
                        </a:rPr>
                        <a:t>1507r0</a:t>
                      </a:r>
                      <a:endParaRPr lang="en-US" sz="10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Comment resolutions for CRs in EHT PHY Capabilities Information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1506r0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 Comment resolutions for CRs in PHY introduction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1566r0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0"/>
                        </a:rPr>
                        <a:t>1571r0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Sun</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1"/>
                        </a:rPr>
                        <a:t>1584r0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2"/>
                        </a:rPr>
                        <a:t>1582r0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3"/>
                        </a:rPr>
                        <a:t>1567r0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lb275-cr-on-36.3.12.10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Jinyoung Chun</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4"/>
                        </a:rPr>
                        <a:t>1598r0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 CR for clause 36.3.13.3 Coding</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49178825"/>
              </p:ext>
            </p:extLst>
          </p:nvPr>
        </p:nvGraphicFramePr>
        <p:xfrm>
          <a:off x="851217" y="1582301"/>
          <a:ext cx="7736268" cy="3361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1597r1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b275 CR for Clause 36.3.11 Mathematical description of signals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5693409"/>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1381r3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35.3.2 and 35.3.5</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21C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5"/>
                        </a:rPr>
                        <a:t>1405r1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rPr>
                        <a:t>Brian Hart</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1399r1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CR-for-Subclause-35.3.7.5.2 - Part 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Arik Klein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489375852"/>
              </p:ext>
            </p:extLst>
          </p:nvPr>
        </p:nvGraphicFramePr>
        <p:xfrm>
          <a:off x="851217" y="1582301"/>
          <a:ext cx="7736268" cy="451999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4"/>
                        </a:rPr>
                        <a:t>1467r0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ML Reconfiguration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1468r0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TTLM Mode 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Binita Gupta</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4C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1471r0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35.12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Jason Yuchen Guo</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DEF-5C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1547r2</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a:t>
                      </a:r>
                      <a:r>
                        <a:rPr lang="en-US" sz="1000" i="0" dirty="0" err="1">
                          <a:solidFill>
                            <a:srgbClr val="00B050"/>
                          </a:solidFill>
                          <a:effectLst/>
                          <a:latin typeface="+mn-lt"/>
                          <a:ea typeface="Times New Roman" panose="02020603050405020304" pitchFamily="18" charset="0"/>
                        </a:rPr>
                        <a:t>misc</a:t>
                      </a:r>
                      <a:r>
                        <a:rPr lang="en-US" sz="1000" i="0" dirty="0">
                          <a:solidFill>
                            <a:srgbClr val="00B05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Partially Presented 9/11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80C</a:t>
                      </a:r>
                      <a:endParaRPr lang="en-US" sz="10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32C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1553r0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00B050"/>
                        </a:solidFill>
                        <a:effectLst/>
                        <a:latin typeface="+mn-lt"/>
                        <a:ea typeface="Times New Roman" panose="02020603050405020304" pitchFamily="18" charset="0"/>
                      </a:endParaRPr>
                    </a:p>
                    <a:p>
                      <a:pPr marL="0" marR="0">
                        <a:spcBef>
                          <a:spcPts val="0"/>
                        </a:spcBef>
                        <a:spcAft>
                          <a:spcPts val="0"/>
                        </a:spcAft>
                      </a:pPr>
                      <a:r>
                        <a:rPr lang="en-US" sz="1000" i="0" dirty="0">
                          <a:solidFill>
                            <a:srgbClr val="00B05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1527r0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Partially Presented 9/12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2"/>
                        </a:rPr>
                        <a:t>1526r0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 for CIDs in clause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3"/>
                        </a:rPr>
                        <a:t>1525r0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818913928"/>
              </p:ext>
            </p:extLst>
          </p:nvPr>
        </p:nvGraphicFramePr>
        <p:xfrm>
          <a:off x="851217" y="1582301"/>
          <a:ext cx="7736268" cy="44122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3"/>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4"/>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1550r0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Jeongki Kim</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1573r0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XC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1531r0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SCS TCLAS Counter Proposal</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1590r0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LB275 CRs for 35.8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Chunyu 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1591r0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1607r0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FF0000"/>
                </a:solidFill>
                <a:effectLst/>
                <a:latin typeface="Times New Roman" panose="02020603050405020304" pitchFamily="18" charset="0"/>
                <a:ea typeface="Times New Roman" panose="02020603050405020304" pitchFamily="18" charset="0"/>
                <a:hlinkClick r:id="rId2"/>
              </a:rPr>
              <a:t>1437r0</a:t>
            </a:r>
            <a:r>
              <a:rPr lang="en-GB" sz="12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CR for CIDs 19163 and 19543 				Eunsung Park 		2C</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3"/>
              </a:rPr>
              <a:t>1482r0</a:t>
            </a:r>
            <a:r>
              <a:rPr lang="en-US" sz="1200" dirty="0">
                <a:latin typeface="Arial" panose="020B0604020202020204" pitchFamily="34"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CR for CID 19445</a:t>
            </a:r>
            <a:r>
              <a:rPr lang="en-US" sz="1200" dirty="0">
                <a:latin typeface="Arial" panose="020B0604020202020204" pitchFamily="34" charset="0"/>
              </a:rPr>
              <a:t> 					</a:t>
            </a:r>
            <a:r>
              <a:rPr lang="en-GB" sz="1200" i="0" u="none" strike="noStrike" kern="1200" dirty="0" err="1">
                <a:solidFill>
                  <a:srgbClr val="00000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 Li</a:t>
            </a:r>
            <a:r>
              <a:rPr lang="en-US" sz="1200" dirty="0">
                <a:latin typeface="Arial" panose="020B0604020202020204" pitchFamily="34"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		1C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4"/>
              </a:rPr>
              <a:t>1413r0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CR-for-36-3-4-EHT-PPDU-formats</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Dongguk Lim</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1C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1491r0</a:t>
            </a:r>
            <a:r>
              <a:rPr lang="en-US" sz="1200" dirty="0">
                <a:latin typeface="Arial" panose="020B0604020202020204" pitchFamily="34" charset="0"/>
              </a:rPr>
              <a:t> </a:t>
            </a:r>
            <a:r>
              <a:rPr lang="en-US" sz="1200" i="0" u="none" strike="noStrike" kern="1200" dirty="0" err="1">
                <a:solidFill>
                  <a:srgbClr val="000000"/>
                </a:solidFill>
                <a:effectLst/>
                <a:latin typeface="Times New Roman" panose="02020603050405020304" pitchFamily="18" charset="0"/>
                <a:ea typeface="Times New Roman" panose="02020603050405020304" pitchFamily="18" charset="0"/>
              </a:rPr>
              <a:t>CR_PHY_TxRxProc_Miscs</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Xiaogang Chen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14C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6"/>
              </a:rPr>
              <a:t>1558r0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CR for CID 19392, 19533</a:t>
            </a:r>
            <a:r>
              <a:rPr lang="en-US" sz="1200" dirty="0">
                <a:latin typeface="Arial" panose="020B0604020202020204" pitchFamily="34" charset="0"/>
              </a:rPr>
              <a:t> 				</a:t>
            </a:r>
            <a:r>
              <a:rPr lang="en-US" sz="1200" i="0" u="none" strike="noStrike" kern="1200" dirty="0" err="1">
                <a:solidFill>
                  <a:srgbClr val="00000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 Li</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MS Gothic" panose="020B0609070205080204" pitchFamily="49" charset="-128"/>
                <a:hlinkClick r:id="rId7"/>
              </a:rPr>
              <a:t>1507r0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CR for CRs in EHT PHY Capabilities Information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Kanke Wu</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2C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1506r0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Comment resolutions for CRs in PHY introduction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Kanke Wu</a:t>
            </a:r>
            <a:r>
              <a:rPr lang="en-US" sz="1200" i="0" u="none" strike="noStrike" kern="1200" dirty="0">
                <a:effectLst/>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15C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1566r0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CR for Segment Parser</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Mengshi Hu</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4C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10"/>
              </a:rPr>
              <a:t>1571r0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1"/>
              </a:rPr>
              <a:t>1584r0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2"/>
              </a:rPr>
              <a:t>1582r0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tx1"/>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1468r0</a:t>
            </a:r>
            <a:r>
              <a:rPr lang="en-GB" sz="1400" i="0" u="none" strike="noStrike" kern="1200" dirty="0">
                <a:solidFill>
                  <a:srgbClr val="00B050"/>
                </a:solidFill>
                <a:effectLst/>
                <a:ea typeface="Times New Roman" panose="02020603050405020304" pitchFamily="18" charset="0"/>
              </a:rPr>
              <a:t> CR for TTLM Mode 2 			Binita Gupta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1535r0</a:t>
            </a:r>
            <a:r>
              <a:rPr lang="en-US" sz="1400" i="0" u="none" strike="noStrike" kern="1200" dirty="0">
                <a:solidFill>
                  <a:srgbClr val="00B050"/>
                </a:solidFill>
                <a:effectLst/>
                <a:ea typeface="Times New Roman" panose="02020603050405020304" pitchFamily="18" charset="0"/>
              </a:rPr>
              <a:t> CR for R-TWT - Part 1 			Kumail Haider </a:t>
            </a:r>
            <a:r>
              <a:rPr lang="en-GB" sz="1400" i="0" u="none" strike="noStrike" kern="1200" dirty="0">
                <a:solidFill>
                  <a:srgbClr val="00B05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1543r0</a:t>
            </a:r>
            <a:r>
              <a:rPr lang="en-US" sz="1400" i="0" u="none" strike="noStrike" kern="1200" dirty="0">
                <a:solidFill>
                  <a:srgbClr val="00B050"/>
                </a:solidFill>
                <a:effectLst/>
                <a:ea typeface="Times New Roman" panose="02020603050405020304" pitchFamily="18" charset="0"/>
              </a:rPr>
              <a:t> CR for 35.3.7.2.3 				Yongho Seok </a:t>
            </a:r>
            <a:r>
              <a:rPr lang="en-GB" sz="1400" i="0" u="none" strike="noStrike" kern="1200" dirty="0">
                <a:solidFill>
                  <a:srgbClr val="00B05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1526r0</a:t>
            </a:r>
            <a:r>
              <a:rPr lang="en-US" sz="1400" i="0" u="none" strike="noStrike" kern="1200" dirty="0">
                <a:solidFill>
                  <a:schemeClr val="bg1">
                    <a:lumMod val="65000"/>
                  </a:schemeClr>
                </a:solidFill>
                <a:effectLst/>
                <a:ea typeface="Times New Roman" panose="02020603050405020304" pitchFamily="18" charset="0"/>
              </a:rPr>
              <a:t> </a:t>
            </a:r>
            <a:r>
              <a:rPr lang="en-US" sz="1400" i="0" u="none" strike="noStrike" kern="1200" dirty="0">
                <a:solidFill>
                  <a:schemeClr val="bg1">
                    <a:lumMod val="65000"/>
                  </a:schemeClr>
                </a:solidFill>
                <a:effectLst/>
                <a:ea typeface="MS Gothic" panose="020B0609070205080204" pitchFamily="49" charset="-128"/>
              </a:rPr>
              <a:t>CR for CIDs in clause 9 			</a:t>
            </a:r>
            <a:r>
              <a:rPr lang="en-US" sz="1400" i="0" u="none" strike="noStrike" kern="1200" dirty="0">
                <a:solidFill>
                  <a:schemeClr val="bg1">
                    <a:lumMod val="65000"/>
                  </a:schemeClr>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1525r0</a:t>
            </a:r>
            <a:r>
              <a:rPr lang="en-US" sz="1400" i="0" u="none" strike="noStrike" kern="1200" dirty="0">
                <a:solidFill>
                  <a:schemeClr val="bg1">
                    <a:lumMod val="65000"/>
                  </a:schemeClr>
                </a:solidFill>
                <a:effectLst/>
                <a:ea typeface="Times New Roman" panose="02020603050405020304" pitchFamily="18" charset="0"/>
              </a:rPr>
              <a:t> CR for TWT Teardown 			Ming Gan 	 		8C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1550r0</a:t>
            </a:r>
            <a:r>
              <a:rPr lang="en-US" sz="1400" i="0" u="none" strike="noStrike" kern="1200" dirty="0">
                <a:solidFill>
                  <a:schemeClr val="bg1">
                    <a:lumMod val="65000"/>
                  </a:schemeClr>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1531r0</a:t>
            </a:r>
            <a:r>
              <a:rPr lang="en-US" sz="1400" i="0" u="none" strike="noStrike" kern="1200" dirty="0">
                <a:solidFill>
                  <a:schemeClr val="bg1">
                    <a:lumMod val="65000"/>
                  </a:schemeClr>
                </a:solidFill>
                <a:effectLst/>
                <a:ea typeface="Times New Roman" panose="02020603050405020304" pitchFamily="18" charset="0"/>
              </a:rPr>
              <a:t> cr-for-35.3.16.2 				Yunbo Li 			9C</a:t>
            </a:r>
            <a:endParaRPr lang="en-US" sz="1400" i="0"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r>
              <a:rPr lang="en-GB" sz="1400"/>
              <a:t>:  S</a:t>
            </a:r>
            <a:endParaRPr lang="en-GB"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chemeClr val="tx1"/>
                </a:solidFill>
                <a:effectLst/>
                <a:ea typeface="Times New Roman" panose="02020603050405020304" pitchFamily="18" charset="0"/>
                <a:hlinkClick r:id="rId2"/>
              </a:rPr>
              <a:t>1547r2</a:t>
            </a:r>
            <a:r>
              <a:rPr lang="en-US" sz="1200" i="0" u="none" strike="noStrike" kern="1200" dirty="0">
                <a:solidFill>
                  <a:schemeClr val="tx1"/>
                </a:solidFill>
                <a:effectLst/>
                <a:ea typeface="Times New Roman" panose="02020603050405020304" pitchFamily="18" charset="0"/>
              </a:rPr>
              <a:t> CR for </a:t>
            </a:r>
            <a:r>
              <a:rPr lang="en-US" sz="1200" i="0" u="none" strike="noStrike" kern="1200" dirty="0" err="1">
                <a:solidFill>
                  <a:schemeClr val="tx1"/>
                </a:solidFill>
                <a:effectLst/>
                <a:ea typeface="Times New Roman" panose="02020603050405020304" pitchFamily="18" charset="0"/>
              </a:rPr>
              <a:t>misc</a:t>
            </a:r>
            <a:r>
              <a:rPr lang="en-US" sz="1200" i="0" u="none" strike="noStrike" kern="1200" dirty="0">
                <a:solidFill>
                  <a:schemeClr val="tx1"/>
                </a:solidFill>
                <a:effectLst/>
                <a:ea typeface="Times New Roman" panose="02020603050405020304" pitchFamily="18" charset="0"/>
              </a:rPr>
              <a:t> CIDs 			Laurent Cariou 	 	[80C] </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3"/>
              </a:rPr>
              <a:t>1583r0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CR for CIDs in 9.2.4.7.11 		</a:t>
            </a:r>
            <a:r>
              <a:rPr lang="en-US" sz="1200" i="0" u="none" strike="noStrike" kern="1200" dirty="0">
                <a:solidFill>
                  <a:srgbClr val="000000"/>
                </a:solidFill>
                <a:effectLst/>
                <a:ea typeface="Times New Roman" panose="02020603050405020304" pitchFamily="18" charset="0"/>
              </a:rPr>
              <a:t>Bo Gong 		 	[</a:t>
            </a:r>
            <a:r>
              <a:rPr lang="en-GB" sz="1200" i="0" u="none" strike="noStrike" kern="1200" dirty="0">
                <a:solidFill>
                  <a:srgbClr val="000000"/>
                </a:solidFill>
                <a:effectLst/>
                <a:ea typeface="Times New Roman" panose="02020603050405020304" pitchFamily="18" charset="0"/>
              </a:rPr>
              <a:t>3C]</a:t>
            </a:r>
          </a:p>
          <a:p>
            <a:pPr lvl="1">
              <a:buFont typeface="Arial" panose="020B0604020202020204" pitchFamily="34" charset="0"/>
              <a:buChar char="•"/>
            </a:pPr>
            <a:r>
              <a:rPr lang="en-US" sz="1200" b="0" i="0" u="none" strike="noStrike" kern="1200" dirty="0">
                <a:solidFill>
                  <a:srgbClr val="000000"/>
                </a:solidFill>
                <a:effectLst/>
                <a:ea typeface="Times New Roman" panose="02020603050405020304" pitchFamily="18" charset="0"/>
                <a:hlinkClick r:id="rId4"/>
              </a:rPr>
              <a:t>1564r0</a:t>
            </a:r>
            <a:r>
              <a:rPr lang="en-US" sz="1200" b="0" i="0" u="none" strike="noStrike" kern="1200" dirty="0">
                <a:solidFill>
                  <a:srgbClr val="000000"/>
                </a:solidFill>
                <a:effectLst/>
                <a:ea typeface="Times New Roman" panose="02020603050405020304" pitchFamily="18" charset="0"/>
              </a:rPr>
              <a:t> CR on 9.4.1.68 and 9.4.1.73 		Jinyoung Chun   		[</a:t>
            </a:r>
            <a:r>
              <a:rPr lang="en-GB" sz="1200" b="0" i="0" u="none" strike="noStrike" kern="1200" dirty="0">
                <a:solidFill>
                  <a:srgbClr val="000000"/>
                </a:solidFill>
                <a:effectLst/>
                <a:ea typeface="Times New Roman" panose="02020603050405020304" pitchFamily="18" charset="0"/>
              </a:rPr>
              <a:t>2C]</a:t>
            </a:r>
            <a:endParaRPr lang="en-US" sz="1200" kern="1200" dirty="0">
              <a:solidFill>
                <a:srgbClr val="000000"/>
              </a:solidFill>
              <a:ea typeface="Times New Roman" panose="02020603050405020304" pitchFamily="18" charset="0"/>
            </a:endParaRPr>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hlinkClick r:id="rId5"/>
              </a:rPr>
              <a:t>1437r0</a:t>
            </a:r>
            <a:r>
              <a:rPr lang="en-GB" sz="1200" b="0" i="0" u="none" strike="noStrike" kern="1200" dirty="0">
                <a:solidFill>
                  <a:srgbClr val="FF0000"/>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CIDs 19163 and 19543   	</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Eunsung Park      		[2C]</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6"/>
              </a:rPr>
              <a:t>1574r0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CR for CID 19443 			Mengshi Hu	 		[1C]</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1550r0</a:t>
            </a:r>
            <a:r>
              <a:rPr lang="en-US" sz="1200" i="0" u="none" strike="noStrike" kern="1200" dirty="0">
                <a:solidFill>
                  <a:srgbClr val="000000"/>
                </a:solidFill>
                <a:effectLst/>
                <a:ea typeface="Times New Roman" panose="02020603050405020304" pitchFamily="18" charset="0"/>
              </a:rPr>
              <a:t> CR for CID 20083 			Jeongki Kim 	 		[1C]</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1531r0</a:t>
            </a:r>
            <a:r>
              <a:rPr lang="en-US" sz="1200" i="0" u="none" strike="noStrike" kern="1200" dirty="0">
                <a:solidFill>
                  <a:srgbClr val="000000"/>
                </a:solidFill>
                <a:effectLst/>
                <a:ea typeface="Times New Roman" panose="02020603050405020304" pitchFamily="18" charset="0"/>
              </a:rPr>
              <a:t> cr-for-35.3.16.2 				Yunbo Li 			[9C]</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1540r0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CR for SCS TCLAS Counter Proposal Binita Gupta  </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Times New Roman" panose="02020603050405020304" pitchFamily="18" charset="0"/>
                <a:hlinkClick r:id="rId10"/>
              </a:rPr>
              <a:t>1467r0</a:t>
            </a:r>
            <a:r>
              <a:rPr lang="en-GB" sz="1200" b="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CR for ML Reconfiguration part 3 	Binita Gupta 			[15C]</a:t>
            </a:r>
            <a:endParaRPr lang="en-US" sz="1200" b="0" i="0" u="none" strike="noStrike" dirty="0">
              <a:effectLst/>
              <a:latin typeface="Arial" panose="020B0604020202020204" pitchFamily="34" charset="0"/>
            </a:endParaRPr>
          </a:p>
          <a:p>
            <a:pPr>
              <a:buFont typeface="Arial" panose="020B0604020202020204" pitchFamily="34" charset="0"/>
              <a:buChar char="•"/>
            </a:pPr>
            <a:r>
              <a:rPr lang="en-US" altLang="en-US" sz="1400" dirty="0"/>
              <a:t>Motions (including approving minutes): </a:t>
            </a:r>
            <a:r>
              <a:rPr lang="en-US" altLang="en-US" sz="1400" dirty="0">
                <a:hlinkClick r:id="rId11"/>
              </a:rPr>
              <a:t>11-23/442r23</a:t>
            </a:r>
            <a:endParaRPr lang="en-US" altLang="en-US" sz="1400" dirty="0"/>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1527r0</a:t>
            </a:r>
            <a:r>
              <a:rPr lang="en-US" sz="1400" i="0" u="none" strike="noStrike" kern="1200" dirty="0">
                <a:solidFill>
                  <a:srgbClr val="000000"/>
                </a:solidFill>
                <a:effectLst/>
                <a:ea typeface="Times New Roman" panose="02020603050405020304" pitchFamily="18" charset="0"/>
              </a:rPr>
              <a:t> CR for CIDs in 35.3.1  			Ming Gan 		 	7C Cont.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1526r0</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CR for CIDs in clause 9 			</a:t>
            </a:r>
            <a:r>
              <a:rPr lang="en-US" sz="1400" i="0" u="none" strike="noStrike" kern="1200" dirty="0">
                <a:solidFill>
                  <a:srgbClr val="00000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1525r0</a:t>
            </a:r>
            <a:r>
              <a:rPr lang="en-US" sz="1400" i="0" u="none" strike="noStrike" kern="1200" dirty="0">
                <a:solidFill>
                  <a:srgbClr val="000000"/>
                </a:solidFill>
                <a:effectLst/>
                <a:ea typeface="Times New Roman" panose="02020603050405020304" pitchFamily="18" charset="0"/>
              </a:rPr>
              <a:t> CR for TWT Teardown 			Ming Gan 	 		8C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1550r0</a:t>
            </a:r>
            <a:r>
              <a:rPr lang="en-US" sz="1400" i="0" u="none" strike="noStrike" kern="1200" dirty="0">
                <a:solidFill>
                  <a:srgbClr val="000000"/>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1531r0</a:t>
            </a:r>
            <a:r>
              <a:rPr lang="en-US" sz="1400" i="0" u="none" strike="noStrike" kern="1200" dirty="0">
                <a:solidFill>
                  <a:srgbClr val="000000"/>
                </a:solidFill>
                <a:effectLst/>
                <a:ea typeface="Times New Roman" panose="02020603050405020304" pitchFamily="18" charset="0"/>
              </a:rPr>
              <a:t> cr-for-35.3.16.2 				Yunbo Li 			9C</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1540r0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SCS TCLAS Counter Proposal Binita Gupta  </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400" b="0" i="0" u="none" strike="noStrike" kern="1200" dirty="0">
                <a:solidFill>
                  <a:srgbClr val="FF0000"/>
                </a:solidFill>
                <a:effectLst/>
                <a:latin typeface="Times New Roman" panose="02020603050405020304" pitchFamily="18" charset="0"/>
                <a:ea typeface="Times New Roman" panose="02020603050405020304" pitchFamily="18" charset="0"/>
                <a:hlinkClick r:id="rId8"/>
              </a:rPr>
              <a:t>1467r0</a:t>
            </a:r>
            <a:r>
              <a:rPr lang="en-GB" sz="1400" b="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for ML Reconfiguration part 3 	Binita Gupta 		15C</a:t>
            </a:r>
            <a:endParaRPr lang="en-US" sz="1400" b="0" i="0" u="none" strike="noStrike" dirty="0">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1591r0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000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CIDs 				Gaurang Naik 		3C</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10"/>
              </a:rPr>
              <a:t>1607r0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000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CIDs - part 2 		Gaurang Naik 		3C</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04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05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18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19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23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Nov 01			(Wednesday) 		– Joint* 			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Nov</a:t>
            </a:r>
            <a:r>
              <a:rPr lang="en-US" sz="1400" b="1" dirty="0">
                <a:solidFill>
                  <a:schemeClr val="tx1"/>
                </a:solidFill>
                <a:effectLst/>
                <a:latin typeface="Times New Roman" panose="02020603050405020304" pitchFamily="18" charset="0"/>
                <a:ea typeface="Times New Roman" panose="02020603050405020304" pitchFamily="18" charset="0"/>
              </a:rPr>
              <a:t> 02 		(Thursday) 		– MAC			10:00-12:00 ET</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is to have a (mixed mode) MAC ad-hoc meeting in San Diego, California between </a:t>
            </a:r>
            <a:r>
              <a:rPr lang="en-US" dirty="0">
                <a:solidFill>
                  <a:srgbClr val="FF0000"/>
                </a:solidFill>
              </a:rPr>
              <a:t>6 and 8 </a:t>
            </a:r>
            <a:r>
              <a:rPr lang="en-US" dirty="0"/>
              <a:t>of November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157839</TotalTime>
  <Words>5070</Words>
  <Application>Microsoft Office PowerPoint</Application>
  <PresentationFormat>On-screen Show (4:3)</PresentationFormat>
  <Paragraphs>1011</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2023-09-12T17:26:53Z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