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17" r:id="rId22"/>
    <p:sldId id="364" r:id="rId23"/>
    <p:sldId id="1002" r:id="rId24"/>
    <p:sldId id="1015" r:id="rId25"/>
    <p:sldId id="1016" r:id="rId26"/>
    <p:sldId id="1018" r:id="rId27"/>
    <p:sldId id="1006" r:id="rId28"/>
    <p:sldId id="365" r:id="rId29"/>
    <p:sldId id="1014" r:id="rId30"/>
    <p:sldId id="1009" r:id="rId31"/>
    <p:sldId id="1010" r:id="rId32"/>
    <p:sldId id="989" r:id="rId33"/>
    <p:sldId id="396" r:id="rId34"/>
    <p:sldId id="1011" r:id="rId35"/>
    <p:sldId id="1012" r:id="rId36"/>
    <p:sldId id="400" r:id="rId37"/>
    <p:sldId id="1013" r:id="rId38"/>
    <p:sldId id="995" r:id="rId39"/>
    <p:sldId id="994" r:id="rId40"/>
    <p:sldId id="356" r:id="rId41"/>
    <p:sldId id="368" r:id="rId42"/>
    <p:sldId id="362" r:id="rId43"/>
    <p:sldId id="997" r:id="rId44"/>
    <p:sldId id="375" r:id="rId45"/>
    <p:sldId id="981"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824CB9-4AE0-466A-AE2E-7FF6F0AF6FC8}" v="186" dt="2023-09-11T12:14:05.7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824CB9-4AE0-466A-AE2E-7FF6F0AF6FC8}"/>
    <pc:docChg chg="undo custSel addSld delSld modSld sldOrd modMainMaster">
      <pc:chgData name="Alfred Asterjadhi" userId="39de57b9-85c0-4fd1-aaac-8ca2b6560ad0" providerId="ADAL" clId="{CA824CB9-4AE0-466A-AE2E-7FF6F0AF6FC8}" dt="2023-09-11T12:18:42.326" v="2034"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04T17:46:47.745" v="570" actId="20578"/>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04T17:46:47.745" v="570" actId="20578"/>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8-14T17:07:08.102" v="426" actId="20577"/>
        <pc:sldMkLst>
          <pc:docMk/>
          <pc:sldMk cId="3930036297" sldId="356"/>
        </pc:sldMkLst>
        <pc:spChg chg="mod">
          <ac:chgData name="Alfred Asterjadhi" userId="39de57b9-85c0-4fd1-aaac-8ca2b6560ad0" providerId="ADAL" clId="{CA824CB9-4AE0-466A-AE2E-7FF6F0AF6FC8}" dt="2023-08-14T17:06:36.459" v="407" actId="13926"/>
          <ac:spMkLst>
            <pc:docMk/>
            <pc:sldMk cId="3930036297" sldId="356"/>
            <ac:spMk id="2" creationId="{4B5F0D0E-8BB7-48AB-9160-728B8B3399A2}"/>
          </ac:spMkLst>
        </pc:spChg>
        <pc:spChg chg="mod">
          <ac:chgData name="Alfred Asterjadhi" userId="39de57b9-85c0-4fd1-aaac-8ca2b6560ad0" providerId="ADAL" clId="{CA824CB9-4AE0-466A-AE2E-7FF6F0AF6FC8}" dt="2023-08-14T17:07:08.102" v="426"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8-14T17:17:00.440" v="471" actId="5793"/>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8-14T17:17:00.440" v="471" actId="5793"/>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08T17:41:46.299" v="1583" actId="2057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08T17:41:33.255" v="1578" actId="2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delSp modSp mod">
        <pc:chgData name="Alfred Asterjadhi" userId="39de57b9-85c0-4fd1-aaac-8ca2b6560ad0" providerId="ADAL" clId="{CA824CB9-4AE0-466A-AE2E-7FF6F0AF6FC8}" dt="2023-08-14T17:16:44.477" v="458"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8-14T17:15:41.640" v="445"/>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8-14T17:17:11.690" v="484" actId="5793"/>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8-14T17:17:11.690" v="484" actId="5793"/>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1T12:02:15.201" v="1924" actId="255"/>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1T12:02:15.201" v="1924" actId="255"/>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8-14T17:05:12.364" v="374" actId="13926"/>
        <pc:sldMkLst>
          <pc:docMk/>
          <pc:sldMk cId="917226829" sldId="396"/>
        </pc:sldMkLst>
        <pc:spChg chg="mod ord">
          <ac:chgData name="Alfred Asterjadhi" userId="39de57b9-85c0-4fd1-aaac-8ca2b6560ad0" providerId="ADAL" clId="{CA824CB9-4AE0-466A-AE2E-7FF6F0AF6FC8}" dt="2023-08-14T17:05:12.364" v="374"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8-14T17:05:08.257" v="373" actId="404"/>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8-14T17:06:01.356" v="390" actId="20577"/>
        <pc:sldMkLst>
          <pc:docMk/>
          <pc:sldMk cId="3614762288" sldId="400"/>
        </pc:sldMkLst>
        <pc:spChg chg="mod">
          <ac:chgData name="Alfred Asterjadhi" userId="39de57b9-85c0-4fd1-aaac-8ca2b6560ad0" providerId="ADAL" clId="{CA824CB9-4AE0-466A-AE2E-7FF6F0AF6FC8}" dt="2023-08-14T17:05:47.211" v="381" actId="13926"/>
          <ac:spMkLst>
            <pc:docMk/>
            <pc:sldMk cId="3614762288" sldId="400"/>
            <ac:spMk id="2" creationId="{4B5F0D0E-8BB7-48AB-9160-728B8B3399A2}"/>
          </ac:spMkLst>
        </pc:spChg>
        <pc:spChg chg="mod">
          <ac:chgData name="Alfred Asterjadhi" userId="39de57b9-85c0-4fd1-aaac-8ca2b6560ad0" providerId="ADAL" clId="{CA824CB9-4AE0-466A-AE2E-7FF6F0AF6FC8}" dt="2023-08-14T17:06:01.356" v="390" actId="2057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8-14T17:03:57.816" v="331" actId="20577"/>
        <pc:sldMkLst>
          <pc:docMk/>
          <pc:sldMk cId="3577588007" sldId="989"/>
        </pc:sldMkLst>
        <pc:spChg chg="mod">
          <ac:chgData name="Alfred Asterjadhi" userId="39de57b9-85c0-4fd1-aaac-8ca2b6560ad0" providerId="ADAL" clId="{CA824CB9-4AE0-466A-AE2E-7FF6F0AF6FC8}" dt="2023-08-14T17:03:57.816" v="331" actId="20577"/>
          <ac:spMkLst>
            <pc:docMk/>
            <pc:sldMk cId="3577588007" sldId="989"/>
            <ac:spMk id="2" creationId="{4B5F0D0E-8BB7-48AB-9160-728B8B3399A2}"/>
          </ac:spMkLst>
        </pc:spChg>
        <pc:spChg chg="mod">
          <ac:chgData name="Alfred Asterjadhi" userId="39de57b9-85c0-4fd1-aaac-8ca2b6560ad0" providerId="ADAL" clId="{CA824CB9-4AE0-466A-AE2E-7FF6F0AF6FC8}" dt="2023-08-14T17:03:45.769" v="3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8-14T17:06:31.572" v="406" actId="20577"/>
        <pc:sldMkLst>
          <pc:docMk/>
          <pc:sldMk cId="2409887836" sldId="994"/>
        </pc:sldMkLst>
        <pc:spChg chg="mod">
          <ac:chgData name="Alfred Asterjadhi" userId="39de57b9-85c0-4fd1-aaac-8ca2b6560ad0" providerId="ADAL" clId="{CA824CB9-4AE0-466A-AE2E-7FF6F0AF6FC8}" dt="2023-08-14T17:06:26.200" v="397" actId="13926"/>
          <ac:spMkLst>
            <pc:docMk/>
            <pc:sldMk cId="2409887836" sldId="994"/>
            <ac:spMk id="2" creationId="{4B5F0D0E-8BB7-48AB-9160-728B8B3399A2}"/>
          </ac:spMkLst>
        </pc:spChg>
        <pc:spChg chg="mod">
          <ac:chgData name="Alfred Asterjadhi" userId="39de57b9-85c0-4fd1-aaac-8ca2b6560ad0" providerId="ADAL" clId="{CA824CB9-4AE0-466A-AE2E-7FF6F0AF6FC8}" dt="2023-08-14T17:06:31.572" v="406" actId="2057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8-14T17:06:11.443" v="392" actId="13926"/>
        <pc:sldMkLst>
          <pc:docMk/>
          <pc:sldMk cId="3360543781" sldId="995"/>
        </pc:sldMkLst>
        <pc:spChg chg="mod">
          <ac:chgData name="Alfred Asterjadhi" userId="39de57b9-85c0-4fd1-aaac-8ca2b6560ad0" providerId="ADAL" clId="{CA824CB9-4AE0-466A-AE2E-7FF6F0AF6FC8}" dt="2023-08-14T17:06:11.443" v="392" actId="13926"/>
          <ac:spMkLst>
            <pc:docMk/>
            <pc:sldMk cId="3360543781" sldId="995"/>
            <ac:spMk id="2" creationId="{4B5F0D0E-8BB7-48AB-9160-728B8B3399A2}"/>
          </ac:spMkLst>
        </pc:spChg>
        <pc:spChg chg="mod">
          <ac:chgData name="Alfred Asterjadhi" userId="39de57b9-85c0-4fd1-aaac-8ca2b6560ad0" providerId="ADAL" clId="{CA824CB9-4AE0-466A-AE2E-7FF6F0AF6FC8}" dt="2023-08-14T17:06:09.124" v="391" actId="2057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8-14T17:17:22.323" v="490" actId="5793"/>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8-14T17:17:22.323" v="490" actId="5793"/>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1T12:05:15.718" v="1951" actId="255"/>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1T12:05:15.718" v="1951" actId="255"/>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1T12:18:13.008" v="2032" actId="20577"/>
        <pc:sldMkLst>
          <pc:docMk/>
          <pc:sldMk cId="3233208257" sldId="1006"/>
        </pc:sldMkLst>
        <pc:spChg chg="mod">
          <ac:chgData name="Alfred Asterjadhi" userId="39de57b9-85c0-4fd1-aaac-8ca2b6560ad0" providerId="ADAL" clId="{CA824CB9-4AE0-466A-AE2E-7FF6F0AF6FC8}" dt="2023-09-04T17:46:57.733" v="573" actId="6549"/>
          <ac:spMkLst>
            <pc:docMk/>
            <pc:sldMk cId="3233208257" sldId="1006"/>
            <ac:spMk id="2" creationId="{4B5F0D0E-8BB7-48AB-9160-728B8B3399A2}"/>
          </ac:spMkLst>
        </pc:spChg>
        <pc:spChg chg="mod">
          <ac:chgData name="Alfred Asterjadhi" userId="39de57b9-85c0-4fd1-aaac-8ca2b6560ad0" providerId="ADAL" clId="{CA824CB9-4AE0-466A-AE2E-7FF6F0AF6FC8}" dt="2023-09-11T12:18:13.008" v="2032" actId="20577"/>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04T17:47:10.765" v="575" actId="20577"/>
        <pc:sldMkLst>
          <pc:docMk/>
          <pc:sldMk cId="1768640220" sldId="1009"/>
        </pc:sldMkLst>
        <pc:spChg chg="mod">
          <ac:chgData name="Alfred Asterjadhi" userId="39de57b9-85c0-4fd1-aaac-8ca2b6560ad0" providerId="ADAL" clId="{CA824CB9-4AE0-466A-AE2E-7FF6F0AF6FC8}" dt="2023-09-04T17:47:10.765" v="575" actId="20577"/>
          <ac:spMkLst>
            <pc:docMk/>
            <pc:sldMk cId="1768640220" sldId="1009"/>
            <ac:spMk id="2" creationId="{4B5F0D0E-8BB7-48AB-9160-728B8B3399A2}"/>
          </ac:spMkLst>
        </pc:spChg>
        <pc:spChg chg="mod">
          <ac:chgData name="Alfred Asterjadhi" userId="39de57b9-85c0-4fd1-aaac-8ca2b6560ad0" providerId="ADAL" clId="{CA824CB9-4AE0-466A-AE2E-7FF6F0AF6FC8}" dt="2023-08-14T17:05:16.648" v="375"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8-14T17:04:11.884" v="337" actId="20577"/>
        <pc:sldMkLst>
          <pc:docMk/>
          <pc:sldMk cId="2757311451" sldId="1010"/>
        </pc:sldMkLst>
        <pc:spChg chg="mod">
          <ac:chgData name="Alfred Asterjadhi" userId="39de57b9-85c0-4fd1-aaac-8ca2b6560ad0" providerId="ADAL" clId="{CA824CB9-4AE0-466A-AE2E-7FF6F0AF6FC8}" dt="2023-08-14T17:04:11.884" v="337" actId="20577"/>
          <ac:spMkLst>
            <pc:docMk/>
            <pc:sldMk cId="2757311451" sldId="1010"/>
            <ac:spMk id="2" creationId="{4B5F0D0E-8BB7-48AB-9160-728B8B3399A2}"/>
          </ac:spMkLst>
        </pc:spChg>
      </pc:sldChg>
      <pc:sldChg chg="modSp add mod">
        <pc:chgData name="Alfred Asterjadhi" userId="39de57b9-85c0-4fd1-aaac-8ca2b6560ad0" providerId="ADAL" clId="{CA824CB9-4AE0-466A-AE2E-7FF6F0AF6FC8}" dt="2023-08-14T17:05:33.580" v="377" actId="20577"/>
        <pc:sldMkLst>
          <pc:docMk/>
          <pc:sldMk cId="2064891760" sldId="1011"/>
        </pc:sldMkLst>
        <pc:spChg chg="mod">
          <ac:chgData name="Alfred Asterjadhi" userId="39de57b9-85c0-4fd1-aaac-8ca2b6560ad0" providerId="ADAL" clId="{CA824CB9-4AE0-466A-AE2E-7FF6F0AF6FC8}" dt="2023-08-14T17:05:33.580" v="377" actId="20577"/>
          <ac:spMkLst>
            <pc:docMk/>
            <pc:sldMk cId="2064891760" sldId="1011"/>
            <ac:spMk id="2" creationId="{4B5F0D0E-8BB7-48AB-9160-728B8B3399A2}"/>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8-14T17:05:35.674" v="378" actId="20577"/>
        <pc:sldMkLst>
          <pc:docMk/>
          <pc:sldMk cId="2270297831" sldId="1012"/>
        </pc:sldMkLst>
        <pc:spChg chg="mod">
          <ac:chgData name="Alfred Asterjadhi" userId="39de57b9-85c0-4fd1-aaac-8ca2b6560ad0" providerId="ADAL" clId="{CA824CB9-4AE0-466A-AE2E-7FF6F0AF6FC8}" dt="2023-08-14T17:05:35.674" v="378" actId="20577"/>
          <ac:spMkLst>
            <pc:docMk/>
            <pc:sldMk cId="2270297831" sldId="1012"/>
            <ac:spMk id="2" creationId="{4B5F0D0E-8BB7-48AB-9160-728B8B3399A2}"/>
          </ac:spMkLst>
        </pc:spChg>
      </pc:sldChg>
      <pc:sldChg chg="modSp add mod">
        <pc:chgData name="Alfred Asterjadhi" userId="39de57b9-85c0-4fd1-aaac-8ca2b6560ad0" providerId="ADAL" clId="{CA824CB9-4AE0-466A-AE2E-7FF6F0AF6FC8}" dt="2023-08-14T17:06:20.304" v="396" actId="20577"/>
        <pc:sldMkLst>
          <pc:docMk/>
          <pc:sldMk cId="564270507" sldId="1013"/>
        </pc:sldMkLst>
        <pc:spChg chg="mod">
          <ac:chgData name="Alfred Asterjadhi" userId="39de57b9-85c0-4fd1-aaac-8ca2b6560ad0" providerId="ADAL" clId="{CA824CB9-4AE0-466A-AE2E-7FF6F0AF6FC8}" dt="2023-08-14T17:06:20.304" v="396" actId="20577"/>
          <ac:spMkLst>
            <pc:docMk/>
            <pc:sldMk cId="564270507" sldId="1013"/>
            <ac:spMk id="2" creationId="{4B5F0D0E-8BB7-48AB-9160-728B8B3399A2}"/>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1T12:12:41.653" v="1973"/>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1T12:12:41.653" v="1973"/>
          <ac:graphicFrameMkLst>
            <pc:docMk/>
            <pc:sldMk cId="613011798" sldId="1015"/>
            <ac:graphicFrameMk id="6" creationId="{F4A90C7D-18B6-9189-6321-A3F7979F9A3B}"/>
          </ac:graphicFrameMkLst>
        </pc:graphicFrameChg>
      </pc:sldChg>
      <pc:sldChg chg="modSp add mod">
        <pc:chgData name="Alfred Asterjadhi" userId="39de57b9-85c0-4fd1-aaac-8ca2b6560ad0" providerId="ADAL" clId="{CA824CB9-4AE0-466A-AE2E-7FF6F0AF6FC8}" dt="2023-09-11T12:14:46.673" v="2004"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1T12:14:46.673" v="2004" actId="207"/>
          <ac:graphicFrameMkLst>
            <pc:docMk/>
            <pc:sldMk cId="1154211442" sldId="1016"/>
            <ac:graphicFrameMk id="6" creationId="{F4A90C7D-18B6-9189-6321-A3F7979F9A3B}"/>
          </ac:graphicFrameMkLst>
        </pc:graphicFrameChg>
      </pc:sldChg>
      <pc:sldChg chg="modSp add mod">
        <pc:chgData name="Alfred Asterjadhi" userId="39de57b9-85c0-4fd1-aaac-8ca2b6560ad0" providerId="ADAL" clId="{CA824CB9-4AE0-466A-AE2E-7FF6F0AF6FC8}" dt="2023-09-11T12:05:04.699" v="1950"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1T12:05:04.699" v="1950"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07T22:43:25.331" v="1256" actId="2057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1T12:18:42.326" v="2034" actId="20577"/>
        <pc:sldMasterMkLst>
          <pc:docMk/>
          <pc:sldMasterMk cId="0" sldId="2147483648"/>
        </pc:sldMasterMkLst>
        <pc:spChg chg="mod">
          <ac:chgData name="Alfred Asterjadhi" userId="39de57b9-85c0-4fd1-aaac-8ca2b6560ad0" providerId="ADAL" clId="{CA824CB9-4AE0-466A-AE2E-7FF6F0AF6FC8}" dt="2023-09-11T12:18:42.326" v="2034"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802.11-23/01364r3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411-00-00be-lb275-cr-for-puncturing.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5.xml"/><Relationship Id="rId4" Type="http://schemas.openxmlformats.org/officeDocument/2006/relationships/hyperlink" Target="https://mentor.ieee.org/802.11/dcn/23/11-23-1510-00-00be-cr-for-19592-and-1989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506-00-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0-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58-00-00be-lb275-cr-for-cid-19392-19533.docx" TargetMode="External"/><Relationship Id="rId5" Type="http://schemas.openxmlformats.org/officeDocument/2006/relationships/hyperlink" Target="https://mentor.ieee.org/802.11/dcn/23/11-23-1491-00-00be-cr-phy-txrxproc-miscs.docx" TargetMode="External"/><Relationship Id="rId4" Type="http://schemas.openxmlformats.org/officeDocument/2006/relationships/hyperlink" Target="https://mentor.ieee.org/802.11/dcn/23/11-23-1413-00-00be-lb275-cr-for-36-3-4-eht-ppdu-format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478-01-00be-channel-usage.docx" TargetMode="External"/><Relationship Id="rId3" Type="http://schemas.openxmlformats.org/officeDocument/2006/relationships/hyperlink" Target="https://mentor.ieee.org/802.11/dcn/23/11-23-1383-00-00be-cr-for-some-subclauses-in-4-10-and-11.docx" TargetMode="External"/><Relationship Id="rId7" Type="http://schemas.openxmlformats.org/officeDocument/2006/relationships/hyperlink" Target="https://mentor.ieee.org/802.11/dcn/23/11-23-1443-00-00be-lb275-11be-d4-0-cids-on-3-1-3-2-4-9-6-5-1-5-1.docx" TargetMode="External"/><Relationship Id="rId2" Type="http://schemas.openxmlformats.org/officeDocument/2006/relationships/hyperlink" Target="https://mentor.ieee.org/802.11/dcn/23/11-23-1381-00-00be-cr-for-35-3-2-and-35-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8-00-00be-lb275-resolution-for-comments-assigned-to-abhi-part-8.docx" TargetMode="External"/><Relationship Id="rId5" Type="http://schemas.openxmlformats.org/officeDocument/2006/relationships/hyperlink" Target="https://mentor.ieee.org/802.11/dcn/23/11-23-1405-00-00be-lb275-resolution-for-comments-assigned-to-abhi-part-5.docx" TargetMode="External"/><Relationship Id="rId4" Type="http://schemas.openxmlformats.org/officeDocument/2006/relationships/hyperlink" Target="https://mentor.ieee.org/802.11/dcn/23/11-23-1384-00-00be-cr-for-miscellaneous-cids.docx" TargetMode="External"/><Relationship Id="rId9" Type="http://schemas.openxmlformats.org/officeDocument/2006/relationships/hyperlink" Target="https://mentor.ieee.org/802.11/dcn/23/11-23-1399-01-00be-lb275-cr-for-subclause-35-3-7-5-2-part-1.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527-00-00be-lb275-cr-for-cids-in-35-3-1.docx" TargetMode="External"/><Relationship Id="rId3" Type="http://schemas.openxmlformats.org/officeDocument/2006/relationships/hyperlink" Target="https://mentor.ieee.org/802.11/dcn/23/11-23-1458-00-00be-lb275-cr-for-35-3-7-2-4-part-1.docx" TargetMode="External"/><Relationship Id="rId7" Type="http://schemas.openxmlformats.org/officeDocument/2006/relationships/hyperlink" Target="https://mentor.ieee.org/802.11/dcn/23/11-23-1553-00-00be-lb275-cr-on-twt-and-p2p.docx" TargetMode="External"/><Relationship Id="rId2" Type="http://schemas.openxmlformats.org/officeDocument/2006/relationships/hyperlink" Target="https://mentor.ieee.org/802.11/dcn/23/11-23-1402-02-00be-resolution-of-epcs-related-cids-lb27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35-00-00be-lb275-cr-for-r-twt-part-1.docx" TargetMode="External"/><Relationship Id="rId5" Type="http://schemas.openxmlformats.org/officeDocument/2006/relationships/hyperlink" Target="https://mentor.ieee.org/802.11/dcn/23/11-23-1471-00-00be-lb275-cr-for-35-12.docx" TargetMode="External"/><Relationship Id="rId10" Type="http://schemas.openxmlformats.org/officeDocument/2006/relationships/hyperlink" Target="https://mentor.ieee.org/802.11/dcn/23/11-23-1525-00-00be-lb275-cr-for-twt-teardown.docx" TargetMode="External"/><Relationship Id="rId4" Type="http://schemas.openxmlformats.org/officeDocument/2006/relationships/hyperlink" Target="https://mentor.ieee.org/802.11/dcn/23/11-23-1468-00-00be-lb275-cr-for-ttlm-mode-2.docx" TargetMode="External"/><Relationship Id="rId9" Type="http://schemas.openxmlformats.org/officeDocument/2006/relationships/hyperlink" Target="https://mentor.ieee.org/802.11/dcn/23/11-23-1526-00-00be-lb275-cr-for-cids-in-clause-9.docx"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3/11-23-1505-00-00be-pdt-for-multi-link-reconfiguration.docx" TargetMode="Externa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1411-00-00be-lb275-cr-for-puncturing.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58-00-00be-lb275-cr-for-35-3-7-2-4-part-1.docx" TargetMode="External"/><Relationship Id="rId5" Type="http://schemas.openxmlformats.org/officeDocument/2006/relationships/hyperlink" Target="https://mentor.ieee.org/802.11/dcn/23/11-23-1402-02-00be-resolution-of-epcs-related-cids-lb275.docx" TargetMode="External"/><Relationship Id="rId4" Type="http://schemas.openxmlformats.org/officeDocument/2006/relationships/hyperlink" Target="https://mentor.ieee.org/802.11/dcn/23/11-23-1510-00-00be-cr-for-19592-and-19893.docx"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mentor.ieee.org/802.11/dcn/23/11-23-1388-11-00be-jul-sep-tgbe-teleconference-agenda.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2023 meeting, and conf calls</a:t>
            </a:r>
          </a:p>
          <a:p>
            <a:pPr>
              <a:buFont typeface="Arial" panose="020B0604020202020204" pitchFamily="34" charset="0"/>
              <a:buChar char="•"/>
            </a:pPr>
            <a:r>
              <a:rPr lang="en-US" sz="1800" dirty="0"/>
              <a:t>Approve minutes from July 2023 meeting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July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Monday PM2,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Nov.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5595301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strike="sngStrike" dirty="0">
                        <a:solidFill>
                          <a:schemeClr val="tx1"/>
                        </a:solidFill>
                      </a:endParaRPr>
                    </a:p>
                  </a:txBody>
                  <a:tcPr/>
                </a:tc>
                <a:tc>
                  <a:txBody>
                    <a:bodyPr/>
                    <a:lstStyle/>
                    <a:p>
                      <a:pPr algn="ctr"/>
                      <a:endParaRPr lang="en-US" sz="1800" b="0" strike="sng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September 10-15,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0784950"/>
              </p:ext>
            </p:extLst>
          </p:nvPr>
        </p:nvGraphicFramePr>
        <p:xfrm>
          <a:off x="851217" y="1582301"/>
          <a:ext cx="7736268" cy="342993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#CIDs</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1410r0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TPE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Yanjun Sun</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3"/>
                        </a:rPr>
                        <a:t>1411r0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puncturing</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1472r0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EHT MU Operation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Jason Yuchen Guo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1510r0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19592 and 19893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effectLst/>
                          <a:latin typeface="+mn-lt"/>
                          <a:ea typeface="Times New Roman" panose="02020603050405020304" pitchFamily="18" charset="0"/>
                        </a:rPr>
                        <a:t>Yanjun Sun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2C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algn="l"/>
                      <a:endParaRPr lang="en-US" sz="1000" b="0" dirty="0">
                        <a:solidFill>
                          <a:schemeClr val="tx1"/>
                        </a:solidFill>
                        <a:effectLst/>
                        <a:latin typeface="+mj-lt"/>
                      </a:endParaRPr>
                    </a:p>
                  </a:txBody>
                  <a:tcPr anchor="ctr"/>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algn="l"/>
                      <a:endParaRPr lang="en-US" sz="1000" b="0" strike="sngStrike" dirty="0">
                        <a:solidFill>
                          <a:schemeClr val="tx1"/>
                        </a:solidFill>
                        <a:effectLst/>
                        <a:latin typeface="+mj-lt"/>
                      </a:endParaRPr>
                    </a:p>
                  </a:txBody>
                  <a:tcPr anchor="ctr"/>
                </a:tc>
                <a:tc>
                  <a:txBody>
                    <a:bodyPr/>
                    <a:lstStyle/>
                    <a:p>
                      <a:pPr marL="0" marR="0">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strike="sngStrike"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942282567"/>
              </p:ext>
            </p:extLst>
          </p:nvPr>
        </p:nvGraphicFramePr>
        <p:xfrm>
          <a:off x="851217" y="1582301"/>
          <a:ext cx="7736268" cy="412322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2"/>
                        </a:rPr>
                        <a:t>1437r0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for CIDs 19163 and 19543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Eunsung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3"/>
                        </a:rPr>
                        <a:t>1482r0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CID 19445</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Yapu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1413r0</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solidFill>
                            <a:schemeClr val="tx1"/>
                          </a:solidFill>
                          <a:effectLst/>
                          <a:latin typeface="+mn-lt"/>
                        </a:rPr>
                        <a:t>CR-for-36-3-4-EHT-PPDU-formats</a:t>
                      </a:r>
                    </a:p>
                  </a:txBody>
                  <a:tcPr anchor="ctr"/>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1491r0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CR_PHY_TxRxProc_Miscs</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Xiaogang Chen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hlinkClick r:id="rId6"/>
                        </a:rPr>
                        <a:t>1558r0</a:t>
                      </a:r>
                      <a:endParaRPr lang="en-US" sz="1000" i="0" kern="1200" dirty="0">
                        <a:solidFill>
                          <a:schemeClr val="tx1"/>
                        </a:solidFill>
                        <a:effectLst/>
                        <a:latin typeface="+mn-lt"/>
                        <a:ea typeface="Times New Roman" panose="02020603050405020304" pitchFamily="18" charset="0"/>
                        <a:cs typeface="+mn-cs"/>
                      </a:endParaRPr>
                    </a:p>
                  </a:txBody>
                  <a:tcPr anchor="b"/>
                </a:tc>
                <a:tc>
                  <a:txBody>
                    <a:bodyPr/>
                    <a:lstStyle/>
                    <a:p>
                      <a:pPr marL="0" marR="0">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CR for CID 19392, 19533</a:t>
                      </a:r>
                    </a:p>
                  </a:txBody>
                  <a:tcPr anchor="b"/>
                </a:tc>
                <a:tc>
                  <a:txBody>
                    <a:bodyPr/>
                    <a:lstStyle/>
                    <a:p>
                      <a:pPr algn="l"/>
                      <a:r>
                        <a:rPr lang="en-US" sz="1000" i="0" kern="1200" dirty="0" err="1">
                          <a:solidFill>
                            <a:schemeClr val="tx1"/>
                          </a:solidFill>
                          <a:effectLst/>
                          <a:latin typeface="+mn-lt"/>
                          <a:cs typeface="+mn-cs"/>
                        </a:rPr>
                        <a:t>Yapu</a:t>
                      </a:r>
                      <a:r>
                        <a:rPr lang="en-US" sz="1000" i="0" kern="1200" dirty="0">
                          <a:solidFill>
                            <a:schemeClr val="tx1"/>
                          </a:solidFill>
                          <a:effectLst/>
                          <a:latin typeface="+mn-lt"/>
                          <a:cs typeface="+mn-cs"/>
                        </a:rPr>
                        <a:t> Li</a:t>
                      </a:r>
                    </a:p>
                  </a:txBody>
                  <a:tcPr anchor="ctr"/>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211899792"/>
                  </a:ext>
                </a:extLst>
              </a:tr>
              <a:tr h="297047">
                <a:tc>
                  <a:txBody>
                    <a:bodyPr/>
                    <a:lstStyle/>
                    <a:p>
                      <a:pPr algn="ctr"/>
                      <a:r>
                        <a:rPr lang="en-US" sz="1000" b="0" dirty="0">
                          <a:effectLst/>
                          <a:hlinkClick r:id="rId7"/>
                        </a:rPr>
                        <a:t>1507r0</a:t>
                      </a:r>
                      <a:endParaRPr lang="en-US" sz="10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 Comment resolutions for CRs in EHT PHY Capabilities Information</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Kanke Wu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8"/>
                        </a:rPr>
                        <a:t>1506r0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 Comment resolutions for CRs in PHY introduction</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Kanke Wu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15C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219991861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82043985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58597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04444930"/>
              </p:ext>
            </p:extLst>
          </p:nvPr>
        </p:nvGraphicFramePr>
        <p:xfrm>
          <a:off x="851217" y="1582301"/>
          <a:ext cx="7736268" cy="322402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193073104"/>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rPr>
                        <a:t>1381r3</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CR for 35.3.2 and 35.3.5</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08/24</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21C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3"/>
                        </a:rPr>
                        <a:t>1383r4</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CR for some subclauses in 4, 10, and 11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17C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C00000"/>
                          </a:solidFill>
                          <a:effectLst/>
                          <a:latin typeface="Times New Roman" panose="02020603050405020304" pitchFamily="18" charset="0"/>
                          <a:ea typeface="Times New Roman" panose="02020603050405020304" pitchFamily="18" charset="0"/>
                        </a:rPr>
                        <a:t>MAC</a:t>
                      </a:r>
                      <a:endParaRPr lang="en-US" sz="100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rPr>
                        <a:t>1384r2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CR for miscellaneous cids</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DEF-3C 08/24</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8C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5"/>
                        </a:rPr>
                        <a:t>1405r1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5</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10C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FFC000"/>
                          </a:solidFill>
                          <a:effectLst/>
                          <a:latin typeface="Times New Roman" panose="02020603050405020304" pitchFamily="18" charset="0"/>
                          <a:ea typeface="Times New Roman" panose="02020603050405020304" pitchFamily="18" charset="0"/>
                          <a:hlinkClick r:id="rId6"/>
                        </a:rPr>
                        <a:t>1408r0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8</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C00000"/>
                          </a:solidFill>
                          <a:effectLst/>
                          <a:latin typeface="Times New Roman" panose="02020603050405020304" pitchFamily="18" charset="0"/>
                          <a:ea typeface="Times New Roman" panose="02020603050405020304" pitchFamily="18" charset="0"/>
                        </a:rPr>
                        <a:t>Def-5C 08/28</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5C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7"/>
                        </a:rPr>
                        <a:t>1443r0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11be D4.0 CIDs on 3.1-3.2-4.9.6-5.1.5.1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Duncan Ho</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09/06</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22C-14GT</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none">
                          <a:solidFill>
                            <a:srgbClr val="00B050"/>
                          </a:solidFill>
                          <a:effectLst/>
                          <a:latin typeface="Times New Roman" panose="02020603050405020304" pitchFamily="18" charset="0"/>
                          <a:ea typeface="Times New Roman" panose="02020603050405020304" pitchFamily="18" charset="0"/>
                          <a:hlinkClick r:id="rId8"/>
                        </a:rPr>
                        <a:t>1478r1</a:t>
                      </a:r>
                      <a:endParaRPr lang="en-US" sz="1000" u="none">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Channel Usage</a:t>
                      </a:r>
                      <a:endParaRPr lang="en-US" sz="1000" u="none"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a:solidFill>
                            <a:srgbClr val="00B050"/>
                          </a:solidFill>
                          <a:effectLst/>
                          <a:latin typeface="Times New Roman" panose="02020603050405020304" pitchFamily="18" charset="0"/>
                          <a:ea typeface="Times New Roman" panose="02020603050405020304" pitchFamily="18" charset="0"/>
                        </a:rPr>
                        <a:t>Brian Hart</a:t>
                      </a:r>
                      <a:endParaRPr lang="en-US" sz="1000" u="none">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rgbClr val="00B050"/>
                          </a:solidFill>
                          <a:effectLst/>
                          <a:latin typeface="Times New Roman" panose="02020603050405020304" pitchFamily="18" charset="0"/>
                          <a:ea typeface="Times New Roman" panose="02020603050405020304" pitchFamily="18" charset="0"/>
                        </a:rPr>
                        <a:t>Presented 09/07</a:t>
                      </a:r>
                      <a:endParaRPr lang="en-US" sz="1000" u="none"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u="none">
                          <a:solidFill>
                            <a:srgbClr val="00B050"/>
                          </a:solidFill>
                          <a:effectLst/>
                          <a:latin typeface="Times New Roman" panose="02020603050405020304" pitchFamily="18" charset="0"/>
                          <a:ea typeface="Times New Roman" panose="02020603050405020304" pitchFamily="18" charset="0"/>
                        </a:rPr>
                        <a:t>1C</a:t>
                      </a:r>
                      <a:endParaRPr lang="en-US" sz="1000" u="none">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MAC</a:t>
                      </a:r>
                      <a:endParaRPr lang="en-US" sz="1000" u="none"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1399r1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CR-for-Subclause-35.3.7.5.2 - Part 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Arik Klein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09/07</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15C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4054242350"/>
              </p:ext>
            </p:extLst>
          </p:nvPr>
        </p:nvGraphicFramePr>
        <p:xfrm>
          <a:off x="851217" y="1582301"/>
          <a:ext cx="7736268" cy="412322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1402r4</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Resolution of EPCS-related CIDs (LB275)</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John Wullert</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31C-30GT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3"/>
                        </a:rPr>
                        <a:t>1458r0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35.3.7.2.4 part 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Jason Yuchen Guo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1459r0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35.3.7.2.4 part 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Jason Yuchen Guo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1467r0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ML Reconfiguration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Binita Gupta</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4"/>
                        </a:rPr>
                        <a:t>1468r0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TTLM Mode 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4C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5"/>
                        </a:rPr>
                        <a:t>1471r0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35.12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Jason Yuchen Guo</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2C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6"/>
                        </a:rPr>
                        <a:t>1535r0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R-TWT - Part 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12C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1547r0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1543r0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35.3.7.2.3</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Yongho Seok</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32C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7"/>
                        </a:rPr>
                        <a:t>1553r0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on TWT and P2P </a:t>
                      </a: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p>
                      <a:pPr marL="0" marR="0">
                        <a:spcBef>
                          <a:spcPts val="0"/>
                        </a:spcBef>
                        <a:spcAft>
                          <a:spcPts val="0"/>
                        </a:spcAft>
                      </a:pPr>
                      <a:r>
                        <a:rPr lang="en-US" sz="1000" i="0" dirty="0">
                          <a:solidFill>
                            <a:schemeClr val="tx1"/>
                          </a:solidFill>
                          <a:effectLst/>
                          <a:latin typeface="+mn-lt"/>
                          <a:ea typeface="Times New Roman" panose="02020603050405020304" pitchFamily="18" charset="0"/>
                        </a:rPr>
                        <a:t>Rubayet Shafin</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12C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8"/>
                        </a:rPr>
                        <a:t>1527r0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 </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hlinkClick r:id="rId9"/>
                        </a:rPr>
                        <a:t>1526r0</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solidFill>
                            <a:schemeClr val="tx1"/>
                          </a:solidFill>
                          <a:effectLst/>
                          <a:latin typeface="+mn-lt"/>
                        </a:rPr>
                        <a:t>CR for CIDs in clause 9</a:t>
                      </a:r>
                    </a:p>
                  </a:txBody>
                  <a:tcPr anchor="ctr"/>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179657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hlinkClick r:id="rId10"/>
                        </a:rPr>
                        <a:t>1525r0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TWT Teardown</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870195483"/>
                  </a:ext>
                </a:extLst>
              </a:tr>
            </a:tbl>
          </a:graphicData>
        </a:graphic>
      </p:graphicFrame>
    </p:spTree>
    <p:extLst>
      <p:ext uri="{BB962C8B-B14F-4D97-AF65-F5344CB8AC3E}">
        <p14:creationId xmlns:p14="http://schemas.microsoft.com/office/powerpoint/2010/main" val="613011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777743015"/>
              </p:ext>
            </p:extLst>
          </p:nvPr>
        </p:nvGraphicFramePr>
        <p:xfrm>
          <a:off x="851217" y="1582301"/>
          <a:ext cx="7736268" cy="441220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1541r0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Comment-resolution-subclause 35.3.18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1505r0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PDT for Multi-link Reconfiguration</a:t>
                      </a:r>
                    </a:p>
                  </a:txBody>
                  <a:tcPr anchor="b"/>
                </a:tc>
                <a:tc>
                  <a:txBody>
                    <a:bodyPr/>
                    <a:lstStyle/>
                    <a:p>
                      <a:pPr algn="l"/>
                      <a:r>
                        <a:rPr lang="en-US" sz="1000" b="0" dirty="0">
                          <a:solidFill>
                            <a:schemeClr val="tx1"/>
                          </a:solidFill>
                          <a:effectLst/>
                          <a:latin typeface="+mn-lt"/>
                        </a:rPr>
                        <a:t>Guogang Huang</a:t>
                      </a:r>
                    </a:p>
                  </a:txBody>
                  <a:tcPr anchor="ct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1555r0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1554r0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35.3.4.4 and 35.3.15.1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1556r0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AF, 11.2.3 and 35.3.12.6</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1560r0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35.3.16.8.3 </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43541458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242109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72530526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2976798570"/>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112697734"/>
                  </a:ext>
                </a:extLst>
              </a:tr>
            </a:tbl>
          </a:graphicData>
        </a:graphic>
      </p:graphicFrame>
    </p:spTree>
    <p:extLst>
      <p:ext uri="{BB962C8B-B14F-4D97-AF65-F5344CB8AC3E}">
        <p14:creationId xmlns:p14="http://schemas.microsoft.com/office/powerpoint/2010/main" val="1154211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82076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GB" sz="1600" dirty="0"/>
              <a:t>Summary from July meeting &amp; conf calls</a:t>
            </a:r>
          </a:p>
          <a:p>
            <a:pPr>
              <a:buFont typeface="Arial" panose="020B0604020202020204" pitchFamily="34" charset="0"/>
              <a:buChar char="•"/>
            </a:pPr>
            <a:r>
              <a:rPr lang="en-GB" sz="1600" dirty="0"/>
              <a:t>Progress Report</a:t>
            </a:r>
          </a:p>
          <a:p>
            <a:pPr lvl="0">
              <a:buFont typeface="Arial" panose="020B0604020202020204" pitchFamily="34" charset="0"/>
              <a:buChar char="•"/>
            </a:pPr>
            <a:r>
              <a:rPr lang="en-GB" sz="1600" dirty="0"/>
              <a:t>Submissions-Joint: </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2"/>
              </a:rPr>
              <a:t>1410r0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TPE 					Yanjun Sun		[6C]</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3"/>
              </a:rPr>
              <a:t>1411r0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puncturing				Yanjun Sun		[2C]</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rPr>
              <a:t>1472r0 </a:t>
            </a:r>
            <a:r>
              <a:rPr lang="en-GB" sz="1200" i="0" u="none" strike="noStrike" kern="1200" dirty="0">
                <a:solidFill>
                  <a:srgbClr val="000000"/>
                </a:solidFill>
                <a:effectLst/>
                <a:ea typeface="Times New Roman" panose="02020603050405020304" pitchFamily="18" charset="0"/>
              </a:rPr>
              <a:t>CR for EHT MU Operation			Jason Yuchen Guo	[XC]</a:t>
            </a:r>
            <a:endParaRPr lang="en-GB" sz="1200" kern="1200" dirty="0">
              <a:ea typeface="Times New Roman" panose="02020603050405020304" pitchFamily="18" charset="0"/>
            </a:endParaRP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4"/>
              </a:rPr>
              <a:t>1510r0</a:t>
            </a:r>
            <a:r>
              <a:rPr lang="en-US" sz="1200" i="0" u="none" strike="noStrike" kern="1200" dirty="0">
                <a:solidFill>
                  <a:srgbClr val="000000"/>
                </a:solidFill>
                <a:effectLst/>
                <a:ea typeface="Times New Roman" panose="02020603050405020304" pitchFamily="18" charset="0"/>
              </a:rPr>
              <a:t> CR for 19592 and 19893			</a:t>
            </a:r>
            <a:r>
              <a:rPr lang="en-GB" sz="1200" i="0" u="none" strike="noStrike" kern="1200" dirty="0">
                <a:solidFill>
                  <a:srgbClr val="000000"/>
                </a:solidFill>
                <a:effectLst/>
                <a:ea typeface="Times New Roman" panose="02020603050405020304" pitchFamily="18" charset="0"/>
              </a:rPr>
              <a:t>Yanjun Sun		[2C]</a:t>
            </a:r>
            <a:endParaRPr lang="en-US" sz="1200" i="0" u="none" strike="noStrike" dirty="0">
              <a:effectLst/>
            </a:endParaRPr>
          </a:p>
          <a:p>
            <a:pPr lvl="0">
              <a:buFont typeface="Arial" panose="020B0604020202020204" pitchFamily="34" charset="0"/>
              <a:buChar char="•"/>
            </a:pPr>
            <a:r>
              <a:rPr lang="en-GB" sz="1600" dirty="0"/>
              <a:t>Submissions-MAC:</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5"/>
              </a:rPr>
              <a:t>1402r4</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Resolution of EPCS-related CIDs (LB275) 	John Wullert		[31C-30GT]</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6"/>
              </a:rPr>
              <a:t>1458r0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35.3.7.2.4 part 1 			Jason Y. Guo 		[8C]</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July meeting &amp; conf calls</a:t>
            </a:r>
          </a:p>
        </p:txBody>
      </p:sp>
      <p:sp>
        <p:nvSpPr>
          <p:cNvPr id="13" name="Content Placeholder 7">
            <a:extLst>
              <a:ext uri="{FF2B5EF4-FFF2-40B4-BE49-F238E27FC236}">
                <a16:creationId xmlns:a16="http://schemas.microsoft.com/office/drawing/2014/main" id="{0BA00DDD-B4B0-2F4C-AA2F-AC1CA80C4F55}"/>
              </a:ext>
            </a:extLst>
          </p:cNvPr>
          <p:cNvSpPr>
            <a:spLocks noGrp="1"/>
          </p:cNvSpPr>
          <p:nvPr>
            <p:ph idx="1"/>
          </p:nvPr>
        </p:nvSpPr>
        <p:spPr>
          <a:xfrm>
            <a:off x="685800" y="1981200"/>
            <a:ext cx="7770813" cy="4113213"/>
          </a:xfrm>
        </p:spPr>
        <p:txBody>
          <a:bodyPr/>
          <a:lstStyle/>
          <a:p>
            <a:pPr marL="400050">
              <a:buFont typeface="Arial" panose="020B0604020202020204" pitchFamily="34" charset="0"/>
              <a:buChar char="•"/>
            </a:pPr>
            <a:r>
              <a:rPr lang="en-US" sz="1800" dirty="0"/>
              <a:t>Delivered IEEE802.11be D4.0, </a:t>
            </a:r>
          </a:p>
          <a:p>
            <a:pPr marL="800100" lvl="1">
              <a:buFont typeface="Arial" panose="020B0604020202020204" pitchFamily="34" charset="0"/>
              <a:buChar char="•"/>
            </a:pPr>
            <a:r>
              <a:rPr lang="en-US" sz="1400" dirty="0"/>
              <a:t>Draft is available in the members area</a:t>
            </a:r>
          </a:p>
          <a:p>
            <a:pPr marL="1657350" lvl="3">
              <a:buFont typeface="Arial" panose="020B0604020202020204" pitchFamily="34" charset="0"/>
              <a:buChar char="•"/>
            </a:pPr>
            <a:endParaRPr lang="en-US" sz="1000" dirty="0"/>
          </a:p>
          <a:p>
            <a:pPr marL="400050">
              <a:buFont typeface="Arial" panose="020B0604020202020204" pitchFamily="34" charset="0"/>
              <a:buChar char="•"/>
            </a:pPr>
            <a:r>
              <a:rPr lang="en-US" sz="1800" dirty="0"/>
              <a:t>Completed a recirc. WG LB on TGbe D4.0 </a:t>
            </a:r>
          </a:p>
          <a:p>
            <a:pPr marL="800100" lvl="1">
              <a:buFont typeface="Arial" panose="020B0604020202020204" pitchFamily="34" charset="0"/>
              <a:buChar char="•"/>
            </a:pPr>
            <a:r>
              <a:rPr lang="en-US" sz="1400" dirty="0"/>
              <a:t>Passed with ~90% approval rate</a:t>
            </a:r>
          </a:p>
          <a:p>
            <a:pPr marL="800100" lvl="1">
              <a:buFont typeface="Arial" panose="020B0604020202020204" pitchFamily="34" charset="0"/>
              <a:buChar char="•"/>
            </a:pPr>
            <a:r>
              <a:rPr lang="en-US" sz="1400" dirty="0"/>
              <a:t>Received a total of 1128 comments, </a:t>
            </a:r>
          </a:p>
          <a:p>
            <a:pPr marL="1200150" lvl="2" indent="-285750">
              <a:buFont typeface="Arial" panose="020B0604020202020204" pitchFamily="34" charset="0"/>
              <a:buChar char="•"/>
            </a:pPr>
            <a:r>
              <a:rPr lang="en-US" sz="1250" dirty="0"/>
              <a:t>Of which 113 PHY, 953 MAC and 62 Joint</a:t>
            </a:r>
          </a:p>
          <a:p>
            <a:pPr marL="1200150" lvl="2" indent="-285750">
              <a:buFont typeface="Arial" panose="020B0604020202020204" pitchFamily="34" charset="0"/>
              <a:buChar char="•"/>
            </a:pPr>
            <a:r>
              <a:rPr lang="en-US" sz="1300" dirty="0"/>
              <a:t>All comments have been assigned to POC members</a:t>
            </a:r>
          </a:p>
          <a:p>
            <a:pPr marL="2114550" lvl="4" indent="-285750">
              <a:buFont typeface="Arial" panose="020B0604020202020204" pitchFamily="34" charset="0"/>
              <a:buChar char="•"/>
            </a:pPr>
            <a:endParaRPr lang="en-US" sz="1100" dirty="0"/>
          </a:p>
          <a:p>
            <a:pPr marL="400050">
              <a:buFont typeface="Arial" panose="020B0604020202020204" pitchFamily="34" charset="0"/>
              <a:buChar char="•"/>
            </a:pPr>
            <a:r>
              <a:rPr lang="en-US" sz="1800" dirty="0"/>
              <a:t>Held 6 telecons during Aug-Sept (</a:t>
            </a:r>
            <a:r>
              <a:rPr lang="en-US" sz="1800" dirty="0">
                <a:hlinkClick r:id="rId2"/>
              </a:rPr>
              <a:t>11-23/1388r11</a:t>
            </a:r>
            <a:r>
              <a:rPr lang="en-US" sz="1800" dirty="0"/>
              <a:t>)</a:t>
            </a:r>
          </a:p>
          <a:p>
            <a:pPr marL="800100" lvl="1">
              <a:buFont typeface="Arial" panose="020B0604020202020204" pitchFamily="34" charset="0"/>
              <a:buChar char="•"/>
            </a:pPr>
            <a:r>
              <a:rPr lang="en-US" sz="1400" dirty="0"/>
              <a:t>1 Joint, and 1 MAC/PHY, and 5 MAC telcos</a:t>
            </a:r>
          </a:p>
          <a:p>
            <a:pPr marL="800100" lvl="1">
              <a:buFont typeface="Arial" panose="020B0604020202020204" pitchFamily="34" charset="0"/>
              <a:buChar char="•"/>
            </a:pPr>
            <a:r>
              <a:rPr lang="en-US" sz="1400" dirty="0"/>
              <a:t>Resolved: ~210 MAC, ~10 Joint, ~25 PHY CIDs (see graphs)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grpSp>
        <p:nvGrpSpPr>
          <p:cNvPr id="28" name="Group 27">
            <a:extLst>
              <a:ext uri="{FF2B5EF4-FFF2-40B4-BE49-F238E27FC236}">
                <a16:creationId xmlns:a16="http://schemas.microsoft.com/office/drawing/2014/main" id="{E8713A01-F3AB-EFFB-4BF8-54D102ACEF92}"/>
              </a:ext>
            </a:extLst>
          </p:cNvPr>
          <p:cNvGrpSpPr/>
          <p:nvPr/>
        </p:nvGrpSpPr>
        <p:grpSpPr>
          <a:xfrm>
            <a:off x="5235197" y="1507048"/>
            <a:ext cx="4289803" cy="3217352"/>
            <a:chOff x="7872841" y="1676401"/>
            <a:chExt cx="4289803" cy="3217352"/>
          </a:xfrm>
        </p:grpSpPr>
        <p:pic>
          <p:nvPicPr>
            <p:cNvPr id="29" name="Picture 28">
              <a:extLst>
                <a:ext uri="{FF2B5EF4-FFF2-40B4-BE49-F238E27FC236}">
                  <a16:creationId xmlns:a16="http://schemas.microsoft.com/office/drawing/2014/main" id="{9DD8C72E-8736-1658-0D02-165EF1BF3683}"/>
                </a:ext>
              </a:extLst>
            </p:cNvPr>
            <p:cNvPicPr>
              <a:picLocks noChangeAspect="1"/>
            </p:cNvPicPr>
            <p:nvPr/>
          </p:nvPicPr>
          <p:blipFill>
            <a:blip r:embed="rId3"/>
            <a:stretch>
              <a:fillRect/>
            </a:stretch>
          </p:blipFill>
          <p:spPr>
            <a:xfrm>
              <a:off x="7872841" y="1676401"/>
              <a:ext cx="4289803" cy="3217352"/>
            </a:xfrm>
            <a:prstGeom prst="rect">
              <a:avLst/>
            </a:prstGeom>
          </p:spPr>
        </p:pic>
        <p:sp>
          <p:nvSpPr>
            <p:cNvPr id="30" name="Rectangle 29">
              <a:extLst>
                <a:ext uri="{FF2B5EF4-FFF2-40B4-BE49-F238E27FC236}">
                  <a16:creationId xmlns:a16="http://schemas.microsoft.com/office/drawing/2014/main" id="{BA133308-52D3-9BD7-8F5B-94C5E8E76F3C}"/>
                </a:ext>
              </a:extLst>
            </p:cNvPr>
            <p:cNvSpPr/>
            <p:nvPr/>
          </p:nvSpPr>
          <p:spPr bwMode="auto">
            <a:xfrm>
              <a:off x="9347969" y="3962400"/>
              <a:ext cx="650134" cy="58038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0FC04953-2187-B411-569F-9505EE1AF161}"/>
                </a:ext>
              </a:extLst>
            </p:cNvPr>
            <p:cNvSpPr/>
            <p:nvPr/>
          </p:nvSpPr>
          <p:spPr bwMode="auto">
            <a:xfrm>
              <a:off x="8521025" y="4020020"/>
              <a:ext cx="650133" cy="52276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CF829EBD-9325-FAD8-F458-005CA9B90FA9}"/>
                </a:ext>
              </a:extLst>
            </p:cNvPr>
            <p:cNvSpPr/>
            <p:nvPr/>
          </p:nvSpPr>
          <p:spPr bwMode="auto">
            <a:xfrm>
              <a:off x="10183689" y="4252593"/>
              <a:ext cx="650133" cy="290194"/>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3" name="Rectangle 32">
              <a:extLst>
                <a:ext uri="{FF2B5EF4-FFF2-40B4-BE49-F238E27FC236}">
                  <a16:creationId xmlns:a16="http://schemas.microsoft.com/office/drawing/2014/main" id="{F23FC74C-C8BD-83DD-1C43-211E975A127D}"/>
                </a:ext>
              </a:extLst>
            </p:cNvPr>
            <p:cNvSpPr/>
            <p:nvPr/>
          </p:nvSpPr>
          <p:spPr bwMode="auto">
            <a:xfrm>
              <a:off x="11010633" y="3980979"/>
              <a:ext cx="670610" cy="561809"/>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8" name="Picture 7">
            <a:extLst>
              <a:ext uri="{FF2B5EF4-FFF2-40B4-BE49-F238E27FC236}">
                <a16:creationId xmlns:a16="http://schemas.microsoft.com/office/drawing/2014/main" id="{14D8575E-812F-5606-40DD-7DD3D5A3BC7A}"/>
              </a:ext>
            </a:extLst>
          </p:cNvPr>
          <p:cNvPicPr>
            <a:picLocks noChangeAspect="1"/>
          </p:cNvPicPr>
          <p:nvPr/>
        </p:nvPicPr>
        <p:blipFill>
          <a:blip r:embed="rId2"/>
          <a:stretch>
            <a:fillRect/>
          </a:stretch>
        </p:blipFill>
        <p:spPr>
          <a:xfrm>
            <a:off x="4408488" y="1707563"/>
            <a:ext cx="4765400" cy="3574050"/>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https://web.cvent.com/event/fc97a8df-9809-496b-9a5f-25b524bfd641/summary</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a:t>
            </a:r>
          </a:p>
          <a:p>
            <a:pPr>
              <a:buFont typeface="Arial" panose="020B0604020202020204" pitchFamily="34" charset="0"/>
              <a:buChar char="•"/>
            </a:pPr>
            <a:r>
              <a:rPr lang="en-GB" sz="1800" dirty="0"/>
              <a:t>Submissions:</a:t>
            </a:r>
          </a:p>
          <a:p>
            <a:pPr lvl="1">
              <a:buFont typeface="Arial" panose="020B0604020202020204" pitchFamily="34" charset="0"/>
              <a:buChar char="•"/>
            </a:pPr>
            <a:r>
              <a:rPr lang="en-GB" sz="105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768640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r>
              <a:rPr lang="en-US" altLang="en-US" sz="1800" dirty="0"/>
              <a:t>Call meeting to order </a:t>
            </a:r>
          </a:p>
          <a:p>
            <a:r>
              <a:rPr lang="en-US" altLang="en-US" sz="1800" dirty="0"/>
              <a:t>IEEE-SA Policies and Procedure</a:t>
            </a:r>
          </a:p>
          <a:p>
            <a:r>
              <a:rPr lang="en-US" altLang="en-US" sz="1800" dirty="0"/>
              <a:t>Attendance reminder</a:t>
            </a:r>
          </a:p>
          <a:p>
            <a:r>
              <a:rPr lang="en-GB" sz="1800" dirty="0"/>
              <a:t>Announcements:  </a:t>
            </a:r>
          </a:p>
          <a:p>
            <a:pPr lvl="0"/>
            <a:r>
              <a:rPr lang="en-GB" sz="1800" dirty="0"/>
              <a:t>Submissions:</a:t>
            </a:r>
          </a:p>
          <a:p>
            <a:r>
              <a:rPr lang="en-US" altLang="en-US" sz="1800" dirty="0"/>
              <a:t>Motions (including approving minutes)</a:t>
            </a:r>
          </a:p>
          <a:p>
            <a:r>
              <a:rPr lang="en-GB" sz="1800" dirty="0" err="1"/>
              <a:t>AoB</a:t>
            </a:r>
            <a:r>
              <a:rPr lang="en-GB" sz="1800" dirty="0"/>
              <a:t>:</a:t>
            </a:r>
          </a:p>
          <a:p>
            <a:pPr lvl="0"/>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64891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02978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r>
              <a:rPr lang="en-US" sz="1200" dirty="0">
                <a:solidFill>
                  <a:srgbClr val="00B050"/>
                </a:solidFill>
              </a:rPr>
              <a:t>	</a:t>
            </a:r>
            <a:endParaRPr lang="en-GB" sz="1200" dirty="0">
              <a:solidFill>
                <a:srgbClr val="00B050"/>
              </a:solidFill>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5642705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GB" sz="1400" dirty="0"/>
              <a:t>Motions (second hour):</a:t>
            </a:r>
            <a:endParaRPr lang="en-GB" sz="1100" dirty="0"/>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i="0" u="none" strike="noStrike" dirty="0">
                <a:solidFill>
                  <a:schemeClr val="tx1"/>
                </a:solidFill>
                <a:effectLst/>
              </a:rPr>
              <a:t>Motions: </a:t>
            </a:r>
          </a:p>
          <a:p>
            <a:pPr lvl="0">
              <a:buFont typeface="Arial" panose="020B0604020202020204" pitchFamily="34" charset="0"/>
              <a:buChar char="•"/>
            </a:pPr>
            <a:r>
              <a:rPr lang="en-US" sz="1400" dirty="0"/>
              <a:t>CR Status, Goals for November 2023, Teleconference, Ad-Hoc,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5" y="5133295"/>
            <a:ext cx="3113773" cy="1043858"/>
            <a:chOff x="9314474" y="5383231"/>
            <a:chExt cx="2572726"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414795" cy="296785"/>
            </a:xfrm>
            <a:prstGeom prst="rect">
              <a:avLst/>
            </a:prstGeom>
            <a:noFill/>
          </p:spPr>
          <p:txBody>
            <a:bodyPr wrap="none" rtlCol="0">
              <a:spAutoFit/>
            </a:bodyPr>
            <a:lstStyle/>
            <a:p>
              <a:r>
                <a:rPr lang="en-US" sz="1400" dirty="0">
                  <a:solidFill>
                    <a:schemeClr val="tx1"/>
                  </a:solidFill>
                </a:rPr>
                <a:t> CID Distribution (~)</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304893" cy="244847"/>
            </a:xfrm>
            <a:prstGeom prst="rect">
              <a:avLst/>
            </a:prstGeom>
            <a:noFill/>
          </p:spPr>
          <p:txBody>
            <a:bodyPr wrap="none" rtlCol="0">
              <a:spAutoFit/>
            </a:bodyPr>
            <a:lstStyle/>
            <a:p>
              <a:r>
                <a:rPr lang="en-US" sz="1050" dirty="0">
                  <a:solidFill>
                    <a:schemeClr val="tx1"/>
                  </a:solidFill>
                </a:rPr>
                <a:t>~%</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304893" cy="244847"/>
            </a:xfrm>
            <a:prstGeom prst="rect">
              <a:avLst/>
            </a:prstGeom>
            <a:noFill/>
          </p:spPr>
          <p:txBody>
            <a:bodyPr wrap="none" rtlCol="0">
              <a:spAutoFit/>
            </a:bodyPr>
            <a:lstStyle/>
            <a:p>
              <a:r>
                <a:rPr lang="en-US" sz="1050" dirty="0">
                  <a:solidFill>
                    <a:schemeClr val="tx1"/>
                  </a:solidFill>
                </a:rPr>
                <a:t>~%</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304893" cy="244847"/>
            </a:xfrm>
            <a:prstGeom prst="rect">
              <a:avLst/>
            </a:prstGeom>
            <a:noFill/>
          </p:spPr>
          <p:txBody>
            <a:bodyPr wrap="none" rtlCol="0">
              <a:spAutoFit/>
            </a:bodyPr>
            <a:lstStyle/>
            <a:p>
              <a:r>
                <a:rPr lang="en-US" sz="1050" dirty="0">
                  <a:solidFill>
                    <a:schemeClr val="tx1"/>
                  </a:solidFill>
                </a:rPr>
                <a:t>~%</a:t>
              </a:r>
            </a:p>
          </p:txBody>
        </p:sp>
      </p:grpSp>
      <p:pic>
        <p:nvPicPr>
          <p:cNvPr id="10" name="Picture 9">
            <a:extLst>
              <a:ext uri="{FF2B5EF4-FFF2-40B4-BE49-F238E27FC236}">
                <a16:creationId xmlns:a16="http://schemas.microsoft.com/office/drawing/2014/main" id="{D54854AB-419B-E2B5-21FB-6BC02F6CAD58}"/>
              </a:ext>
            </a:extLst>
          </p:cNvPr>
          <p:cNvPicPr>
            <a:picLocks noChangeAspect="1"/>
          </p:cNvPicPr>
          <p:nvPr/>
        </p:nvPicPr>
        <p:blipFill>
          <a:blip r:embed="rId2"/>
          <a:stretch>
            <a:fillRect/>
          </a:stretch>
        </p:blipFill>
        <p:spPr>
          <a:xfrm>
            <a:off x="4344988" y="1385303"/>
            <a:ext cx="4798483" cy="3598862"/>
          </a:xfrm>
          <a:prstGeom prst="rect">
            <a:avLst/>
          </a:prstGeom>
        </p:spPr>
      </p:pic>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pPr>
              <a:buFont typeface="Arial" panose="020B0604020202020204" pitchFamily="34" charset="0"/>
              <a:buChar char="•"/>
            </a:pPr>
            <a:r>
              <a:rPr lang="en-US" dirty="0"/>
              <a:t>…</a:t>
            </a:r>
          </a:p>
        </p:txBody>
      </p:sp>
    </p:spTree>
    <p:extLst>
      <p:ext uri="{BB962C8B-B14F-4D97-AF65-F5344CB8AC3E}">
        <p14:creationId xmlns:p14="http://schemas.microsoft.com/office/powerpoint/2010/main" val="31403646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highlight>
                  <a:srgbClr val="00FF00"/>
                </a:highlight>
              </a:rPr>
              <a:t>PAR approved									Mar 2019</a:t>
            </a:r>
          </a:p>
          <a:p>
            <a:pPr>
              <a:buFont typeface="Arial" panose="020B0604020202020204" pitchFamily="34" charset="0"/>
              <a:buChar char="•"/>
            </a:pPr>
            <a:r>
              <a:rPr lang="en-US" altLang="en-US" sz="1400" dirty="0">
                <a:solidFill>
                  <a:schemeClr val="tx1"/>
                </a:solidFill>
                <a:highlight>
                  <a:srgbClr val="00FF00"/>
                </a:highlight>
              </a:rPr>
              <a:t>First TG meeting									May 2019</a:t>
            </a:r>
          </a:p>
          <a:p>
            <a:pPr>
              <a:buFont typeface="Arial" panose="020B0604020202020204" pitchFamily="34" charset="0"/>
              <a:buChar char="•"/>
            </a:pPr>
            <a:r>
              <a:rPr lang="en-US" altLang="en-US" sz="1400" dirty="0">
                <a:solidFill>
                  <a:schemeClr val="tx1"/>
                </a:solidFill>
                <a:highlight>
                  <a:srgbClr val="00FF00"/>
                </a:highlight>
              </a:rPr>
              <a:t>D0.1 											Sept 2020</a:t>
            </a:r>
          </a:p>
          <a:p>
            <a:pPr>
              <a:buFont typeface="Arial" panose="020B0604020202020204" pitchFamily="34" charset="0"/>
              <a:buChar char="•"/>
            </a:pPr>
            <a:r>
              <a:rPr lang="en-US" altLang="en-US" sz="1400" dirty="0">
                <a:highlight>
                  <a:srgbClr val="00FF00"/>
                </a:highlight>
              </a:rPr>
              <a:t>D1.0 WG Comment Collection							May 2021</a:t>
            </a:r>
          </a:p>
          <a:p>
            <a:pPr>
              <a:buFont typeface="Arial" panose="020B0604020202020204" pitchFamily="34" charset="0"/>
              <a:buChar char="•"/>
            </a:pPr>
            <a:r>
              <a:rPr lang="en-US" altLang="en-US" sz="1400" dirty="0">
                <a:highlight>
                  <a:srgbClr val="00FF00"/>
                </a:highlight>
              </a:rPr>
              <a:t>D2.0 WG </a:t>
            </a:r>
            <a:r>
              <a:rPr lang="en-US" altLang="en-US" sz="1400" dirty="0">
                <a:solidFill>
                  <a:schemeClr val="tx1"/>
                </a:solidFill>
                <a:highlight>
                  <a:srgbClr val="00FF00"/>
                </a:highlight>
              </a:rPr>
              <a:t>Letter Ballot</a:t>
            </a:r>
            <a:r>
              <a:rPr lang="en-US" altLang="en-US" sz="1400" dirty="0">
                <a:highlight>
                  <a:srgbClr val="00FF00"/>
                </a:highlight>
              </a:rPr>
              <a:t>								</a:t>
            </a:r>
            <a:r>
              <a:rPr lang="en-US" altLang="en-US" sz="1400" dirty="0">
                <a:solidFill>
                  <a:schemeClr val="tx1"/>
                </a:solidFill>
                <a:highlight>
                  <a:srgbClr val="00FF00"/>
                </a:highlight>
              </a:rPr>
              <a:t>May 2022</a:t>
            </a:r>
          </a:p>
          <a:p>
            <a:pPr>
              <a:buFont typeface="Arial" panose="020B0604020202020204" pitchFamily="34" charset="0"/>
              <a:buChar char="•"/>
            </a:pPr>
            <a:r>
              <a:rPr lang="en-US" altLang="en-US" sz="1400" dirty="0">
                <a:highlight>
                  <a:srgbClr val="00FF00"/>
                </a:highlight>
              </a:rPr>
              <a:t>D3.0 LB 										</a:t>
            </a:r>
            <a:r>
              <a:rPr lang="en-US" altLang="en-US" sz="1400" dirty="0">
                <a:solidFill>
                  <a:schemeClr val="tx1"/>
                </a:solidFill>
                <a:highlight>
                  <a:srgbClr val="00FF00"/>
                </a:highlight>
              </a:rPr>
              <a:t>Jan 2023</a:t>
            </a:r>
          </a:p>
          <a:p>
            <a:pPr>
              <a:buFont typeface="Arial" panose="020B0604020202020204" pitchFamily="34" charset="0"/>
              <a:buChar char="•"/>
            </a:pPr>
            <a:r>
              <a:rPr lang="en-US" altLang="en-US" sz="1400" dirty="0">
                <a:highlight>
                  <a:srgbClr val="00FF00"/>
                </a:highlight>
              </a:rPr>
              <a:t>D4.0 LB 										</a:t>
            </a:r>
            <a:r>
              <a:rPr lang="en-US" altLang="en-US" sz="1400" dirty="0">
                <a:solidFill>
                  <a:schemeClr val="tx1"/>
                </a:solidFill>
                <a:highlight>
                  <a:srgbClr val="00FF00"/>
                </a:highlight>
              </a:rPr>
              <a:t>July 2023</a:t>
            </a:r>
          </a:p>
          <a:p>
            <a:pPr>
              <a:buFont typeface="Arial" panose="020B0604020202020204" pitchFamily="34" charset="0"/>
              <a:buChar char="•"/>
            </a:pPr>
            <a:r>
              <a:rPr lang="en-US" altLang="en-US" sz="1400" dirty="0">
                <a:highlight>
                  <a:srgbClr val="FFFF00"/>
                </a:highlight>
              </a:rPr>
              <a:t>Initial </a:t>
            </a:r>
            <a:r>
              <a:rPr lang="en-US" altLang="en-US" sz="1400" dirty="0">
                <a:solidFill>
                  <a:schemeClr val="tx1"/>
                </a:solidFill>
                <a:highlight>
                  <a:srgbClr val="FFFF00"/>
                </a:highlight>
              </a:rPr>
              <a:t>SA </a:t>
            </a:r>
            <a:r>
              <a:rPr lang="en-US" altLang="en-US" sz="1400" dirty="0">
                <a:highlight>
                  <a:srgbClr val="FFFF00"/>
                </a:highlight>
              </a:rPr>
              <a:t>Ballot 									</a:t>
            </a:r>
            <a:r>
              <a:rPr lang="en-US" altLang="en-US" sz="1400" dirty="0">
                <a:solidFill>
                  <a:schemeClr val="tx1"/>
                </a:solidFill>
                <a:highlight>
                  <a:srgbClr val="FFFF00"/>
                </a:highlight>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157186</TotalTime>
  <Words>4006</Words>
  <Application>Microsoft Office PowerPoint</Application>
  <PresentationFormat>On-screen Show (4:3)</PresentationFormat>
  <Paragraphs>866</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September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Monday Joint Agenda-AM2</vt:lpstr>
      <vt:lpstr>Summary from July meeting &amp; conf calls</vt:lpstr>
      <vt:lpstr>Progress Report</vt:lpstr>
      <vt:lpstr>Monday Joint Agenda-PM1</vt:lpstr>
      <vt:lpstr>Tuesday PHY Agenda–AM2</vt:lpstr>
      <vt:lpstr>Tuesday MAC Agenda–AM2</vt:lpstr>
      <vt:lpstr>Tuesday Joint Agenda-PM1</vt:lpstr>
      <vt:lpstr>Tuesday PHY Agenda–PM2</vt:lpstr>
      <vt:lpstr>Tuesday MAC Agenda–PM2</vt:lpstr>
      <vt:lpstr>Wednesday Joint Agenda-AM2</vt:lpstr>
      <vt:lpstr>Wednesday PHY Agenda–PM2</vt:lpstr>
      <vt:lpstr>Wednesday MAC Agenda–PM2</vt:lpstr>
      <vt:lpstr>Thursday Joint Agenda-AM1</vt:lpstr>
      <vt:lpstr>Thursday Joint Agenda-PM1</vt:lpstr>
      <vt:lpstr>LB275 CR Status</vt:lpstr>
      <vt:lpstr>Goals for November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2023-09-11T12:18:44Z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