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186" dt="2023-09-11T12:14:0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9-11T12:18:42.326" v="2034"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08T17:41:46.299" v="1583" actId="2057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08T17:41:33.255" v="1578" actId="2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1T12:02:15.201" v="1924" actId="255"/>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1T12:02:15.201" v="1924" actId="255"/>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8-14T17:05:12.364" v="374" actId="13926"/>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8-14T17:05:08.257" v="373" actId="404"/>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8-14T17:03:57.816" v="331"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8-14T17:03:45.769" v="3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1T12:05:15.718" v="1951" actId="255"/>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1T12:05:15.718" v="1951" actId="255"/>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1T12:18:13.008" v="2032" actId="20577"/>
        <pc:sldMkLst>
          <pc:docMk/>
          <pc:sldMk cId="3233208257" sldId="1006"/>
        </pc:sldMkLst>
        <pc:spChg chg="mod">
          <ac:chgData name="Alfred Asterjadhi" userId="39de57b9-85c0-4fd1-aaac-8ca2b6560ad0" providerId="ADAL" clId="{CA824CB9-4AE0-466A-AE2E-7FF6F0AF6FC8}" dt="2023-09-04T17:46:57.733" v="573" actId="6549"/>
          <ac:spMkLst>
            <pc:docMk/>
            <pc:sldMk cId="3233208257" sldId="1006"/>
            <ac:spMk id="2" creationId="{4B5F0D0E-8BB7-48AB-9160-728B8B3399A2}"/>
          </ac:spMkLst>
        </pc:spChg>
        <pc:spChg chg="mod">
          <ac:chgData name="Alfred Asterjadhi" userId="39de57b9-85c0-4fd1-aaac-8ca2b6560ad0" providerId="ADAL" clId="{CA824CB9-4AE0-466A-AE2E-7FF6F0AF6FC8}" dt="2023-09-11T12:18:13.008" v="2032" actId="20577"/>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04T17:47:10.765" v="575" actId="20577"/>
        <pc:sldMkLst>
          <pc:docMk/>
          <pc:sldMk cId="1768640220" sldId="1009"/>
        </pc:sldMkLst>
        <pc:spChg chg="mod">
          <ac:chgData name="Alfred Asterjadhi" userId="39de57b9-85c0-4fd1-aaac-8ca2b6560ad0" providerId="ADAL" clId="{CA824CB9-4AE0-466A-AE2E-7FF6F0AF6FC8}" dt="2023-09-04T17:47:10.765" v="575" actId="20577"/>
          <ac:spMkLst>
            <pc:docMk/>
            <pc:sldMk cId="1768640220" sldId="1009"/>
            <ac:spMk id="2" creationId="{4B5F0D0E-8BB7-48AB-9160-728B8B3399A2}"/>
          </ac:spMkLst>
        </pc:spChg>
        <pc:spChg chg="mod">
          <ac:chgData name="Alfred Asterjadhi" userId="39de57b9-85c0-4fd1-aaac-8ca2b6560ad0" providerId="ADAL" clId="{CA824CB9-4AE0-466A-AE2E-7FF6F0AF6FC8}" dt="2023-08-14T17:05:16.648" v="375"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8-14T17:04:11.884" v="337"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1T12:12:41.653" v="1973"/>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1T12:12:41.653" v="1973"/>
          <ac:graphicFrameMkLst>
            <pc:docMk/>
            <pc:sldMk cId="613011798" sldId="1015"/>
            <ac:graphicFrameMk id="6" creationId="{F4A90C7D-18B6-9189-6321-A3F7979F9A3B}"/>
          </ac:graphicFrameMkLst>
        </pc:graphicFrameChg>
      </pc:sldChg>
      <pc:sldChg chg="modSp add mod">
        <pc:chgData name="Alfred Asterjadhi" userId="39de57b9-85c0-4fd1-aaac-8ca2b6560ad0" providerId="ADAL" clId="{CA824CB9-4AE0-466A-AE2E-7FF6F0AF6FC8}" dt="2023-09-11T12:14:46.673" v="2004"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1T12:14:46.673" v="2004" actId="207"/>
          <ac:graphicFrameMkLst>
            <pc:docMk/>
            <pc:sldMk cId="1154211442" sldId="1016"/>
            <ac:graphicFrameMk id="6" creationId="{F4A90C7D-18B6-9189-6321-A3F7979F9A3B}"/>
          </ac:graphicFrameMkLst>
        </pc:graphicFrameChg>
      </pc:sldChg>
      <pc:sldChg chg="modSp add mod">
        <pc:chgData name="Alfred Asterjadhi" userId="39de57b9-85c0-4fd1-aaac-8ca2b6560ad0" providerId="ADAL" clId="{CA824CB9-4AE0-466A-AE2E-7FF6F0AF6FC8}" dt="2023-09-11T12:05:04.699" v="1950"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1T12:05:04.699" v="1950"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1T12:18:42.326" v="2034" actId="20577"/>
        <pc:sldMasterMkLst>
          <pc:docMk/>
          <pc:sldMasterMk cId="0" sldId="2147483648"/>
        </pc:sldMasterMkLst>
        <pc:spChg chg="mod">
          <ac:chgData name="Alfred Asterjadhi" userId="39de57b9-85c0-4fd1-aaac-8ca2b6560ad0" providerId="ADAL" clId="{CA824CB9-4AE0-466A-AE2E-7FF6F0AF6FC8}" dt="2023-09-11T12:18:42.326" v="2034"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5" Type="http://schemas.openxmlformats.org/officeDocument/2006/relationships/hyperlink" Target="https://mentor.ieee.org/802.11/dcn/23/11-23-1491-00-00be-cr-phy-txrxproc-miscs.docx" TargetMode="External"/><Relationship Id="rId4" Type="http://schemas.openxmlformats.org/officeDocument/2006/relationships/hyperlink" Target="https://mentor.ieee.org/802.11/dcn/23/11-23-1413-00-00be-lb275-cr-for-36-3-4-eht-ppdu-format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27-00-00be-lb275-cr-for-cids-in-35-3-1.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53-00-00be-lb275-cr-on-twt-and-p2p.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35-00-00be-lb275-cr-for-r-twt-part-1.docx" TargetMode="External"/><Relationship Id="rId5" Type="http://schemas.openxmlformats.org/officeDocument/2006/relationships/hyperlink" Target="https://mentor.ieee.org/802.11/dcn/23/11-23-1471-00-00be-lb275-cr-for-35-12.docx" TargetMode="External"/><Relationship Id="rId10" Type="http://schemas.openxmlformats.org/officeDocument/2006/relationships/hyperlink" Target="https://mentor.ieee.org/802.11/dcn/23/11-23-1525-00-00be-lb275-cr-for-twt-teardown.docx" TargetMode="External"/><Relationship Id="rId4" Type="http://schemas.openxmlformats.org/officeDocument/2006/relationships/hyperlink" Target="https://mentor.ieee.org/802.11/dcn/23/11-23-1468-00-00be-lb275-cr-for-ttlm-mode-2.docx" TargetMode="External"/><Relationship Id="rId9" Type="http://schemas.openxmlformats.org/officeDocument/2006/relationships/hyperlink" Target="https://mentor.ieee.org/802.11/dcn/23/11-23-1526-00-00be-lb275-cr-for-cids-in-clause-9.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784950"/>
              </p:ext>
            </p:extLst>
          </p:nvPr>
        </p:nvGraphicFramePr>
        <p:xfrm>
          <a:off x="851217" y="1582301"/>
          <a:ext cx="7736268" cy="3429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1410r0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TPE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1411r0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puncturing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1510r0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Yanjun Sun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algn="l"/>
                      <a:endParaRPr lang="en-US" sz="1000" b="0" dirty="0">
                        <a:solidFill>
                          <a:schemeClr val="tx1"/>
                        </a:solidFill>
                        <a:effectLst/>
                        <a:latin typeface="+mj-lt"/>
                      </a:endParaRPr>
                    </a:p>
                  </a:txBody>
                  <a:tcPr anchor="ctr"/>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42282567"/>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1437r0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19163 and 19543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1482r0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 19445</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Yapu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1413r0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CR_PHY_TxRxProc_Miscs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hlinkClick r:id="rId6"/>
                        </a:rPr>
                        <a:t>1558r0</a:t>
                      </a:r>
                      <a:endParaRPr lang="en-US" sz="1000" i="0" kern="1200" dirty="0">
                        <a:solidFill>
                          <a:schemeClr val="tx1"/>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chemeClr val="tx1"/>
                          </a:solidFill>
                          <a:effectLst/>
                          <a:latin typeface="+mn-lt"/>
                          <a:cs typeface="+mn-cs"/>
                        </a:rPr>
                        <a:t>Yapu</a:t>
                      </a:r>
                      <a:r>
                        <a:rPr lang="en-US" sz="1000" i="0" kern="1200" dirty="0">
                          <a:solidFill>
                            <a:schemeClr val="tx1"/>
                          </a:solidFill>
                          <a:effectLst/>
                          <a:latin typeface="+mn-lt"/>
                          <a:cs typeface="+mn-cs"/>
                        </a:rPr>
                        <a:t> Li</a:t>
                      </a:r>
                    </a:p>
                  </a:txBody>
                  <a:tcPr anchor="ct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effectLst/>
                          <a:hlinkClick r:id="rId7"/>
                        </a:rPr>
                        <a:t>1507r0</a:t>
                      </a:r>
                      <a:endParaRPr lang="en-US" sz="10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Comment resolutions for CRs in EHT PHY Capabilities Information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1506r0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 Comment resolutions for CRs in PHY introduction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04444930"/>
              </p:ext>
            </p:extLst>
          </p:nvPr>
        </p:nvGraphicFramePr>
        <p:xfrm>
          <a:off x="851217" y="1582301"/>
          <a:ext cx="7736268" cy="322402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193073104"/>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Def-5C 08/28</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Arik Klein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054242350"/>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1402r4</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Resolution of EPCS-related CIDs (LB275)</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John Wullert</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31C-30GT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1458r0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1467r0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1468r0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TTLM Mode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1471r0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35.12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6"/>
                        </a:rPr>
                        <a:t>1535r0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1547r0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32C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1553r0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1527r0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9"/>
                        </a:rPr>
                        <a:t>1526r0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 for CIDs in clause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0"/>
                        </a:rPr>
                        <a:t>1525r0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743015"/>
              </p:ext>
            </p:extLst>
          </p:nvPr>
        </p:nvGraphicFramePr>
        <p:xfrm>
          <a:off x="851217" y="1582301"/>
          <a:ext cx="7736268" cy="44122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1505r0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chemeClr val="tx1"/>
                          </a:solidFill>
                          <a:effectLst/>
                          <a:latin typeface="+mn-lt"/>
                        </a:rPr>
                        <a:t>Guogang Huang</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Summary from July meeting &amp; conf calls</a:t>
            </a:r>
          </a:p>
          <a:p>
            <a:pPr>
              <a:buFont typeface="Arial" panose="020B0604020202020204" pitchFamily="34" charset="0"/>
              <a:buChar char="•"/>
            </a:pPr>
            <a:r>
              <a:rPr lang="en-GB" sz="1600" dirty="0"/>
              <a:t>Progress Report</a:t>
            </a:r>
          </a:p>
          <a:p>
            <a:pPr lvl="0">
              <a:buFont typeface="Arial" panose="020B0604020202020204" pitchFamily="34" charset="0"/>
              <a:buChar char="•"/>
            </a:pPr>
            <a:r>
              <a:rPr lang="en-GB" sz="1600" dirty="0"/>
              <a:t>Submissions-Joint: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1410r0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TPE 					Yanjun Sun		[6C]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1411r0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puncturing				Yanjun Sun		[2C]</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rPr>
              <a:t>1472r0 </a:t>
            </a:r>
            <a:r>
              <a:rPr lang="en-GB" sz="1200" i="0" u="none" strike="noStrike" kern="1200" dirty="0">
                <a:solidFill>
                  <a:srgbClr val="000000"/>
                </a:solidFill>
                <a:effectLst/>
                <a:ea typeface="Times New Roman" panose="02020603050405020304" pitchFamily="18" charset="0"/>
              </a:rPr>
              <a:t>CR for EHT MU Operation			Jason Yuchen Guo	[XC]</a:t>
            </a:r>
            <a:endParaRPr lang="en-GB" sz="1200" kern="1200" dirty="0">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4"/>
              </a:rPr>
              <a:t>1510r0</a:t>
            </a:r>
            <a:r>
              <a:rPr lang="en-US" sz="1200" i="0" u="none" strike="noStrike" kern="1200" dirty="0">
                <a:solidFill>
                  <a:srgbClr val="000000"/>
                </a:solidFill>
                <a:effectLst/>
                <a:ea typeface="Times New Roman" panose="02020603050405020304" pitchFamily="18" charset="0"/>
              </a:rPr>
              <a:t> CR for 19592 and 19893			</a:t>
            </a:r>
            <a:r>
              <a:rPr lang="en-GB" sz="1200" i="0" u="none" strike="noStrike" kern="1200" dirty="0">
                <a:solidFill>
                  <a:srgbClr val="000000"/>
                </a:solidFill>
                <a:effectLst/>
                <a:ea typeface="Times New Roman" panose="02020603050405020304" pitchFamily="18" charset="0"/>
              </a:rPr>
              <a:t>Yanjun Sun		[2C]</a:t>
            </a:r>
            <a:endParaRPr lang="en-US" sz="1200" i="0" u="none" strike="noStrike" dirty="0">
              <a:effectLst/>
            </a:endParaRPr>
          </a:p>
          <a:p>
            <a:pPr lvl="0">
              <a:buFont typeface="Arial" panose="020B0604020202020204" pitchFamily="34" charset="0"/>
              <a:buChar char="•"/>
            </a:pPr>
            <a:r>
              <a:rPr lang="en-GB" sz="1600" dirty="0"/>
              <a:t>Submissions-MAC: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1402r4</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1458r0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35.3.7.2.4 part 1 			Jason Y. Guo 		[8C]</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r>
              <a:rPr lang="en-US" altLang="en-US" sz="1800" dirty="0"/>
              <a:t>Call meeting to order </a:t>
            </a:r>
          </a:p>
          <a:p>
            <a:r>
              <a:rPr lang="en-US" altLang="en-US" sz="1800" dirty="0"/>
              <a:t>IEEE-SA Policies and Procedure</a:t>
            </a:r>
          </a:p>
          <a:p>
            <a:r>
              <a:rPr lang="en-US" altLang="en-US" sz="1800" dirty="0"/>
              <a:t>Attendance reminder</a:t>
            </a:r>
          </a:p>
          <a:p>
            <a:r>
              <a:rPr lang="en-GB" sz="1800" dirty="0"/>
              <a:t>Announcements:  </a:t>
            </a:r>
          </a:p>
          <a:p>
            <a:pPr lvl="0"/>
            <a:r>
              <a:rPr lang="en-GB" sz="1800" dirty="0"/>
              <a:t>Submissions:</a:t>
            </a:r>
          </a:p>
          <a:p>
            <a:r>
              <a:rPr lang="en-US" altLang="en-US" sz="1800" dirty="0"/>
              <a:t>Motions (including approving minutes)</a:t>
            </a:r>
          </a:p>
          <a:p>
            <a:r>
              <a:rPr lang="en-GB" sz="1800" dirty="0" err="1"/>
              <a:t>AoB</a:t>
            </a:r>
            <a:r>
              <a:rPr lang="en-GB" sz="1800" dirty="0"/>
              <a:t>:</a:t>
            </a:r>
          </a:p>
          <a:p>
            <a:pPr lvl="0"/>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157186</TotalTime>
  <Words>4006</Words>
  <Application>Microsoft Office PowerPoint</Application>
  <PresentationFormat>On-screen Show (4:3)</PresentationFormat>
  <Paragraphs>866</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2023-09-11T12:18:44Z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