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8"/>
  </p:notesMasterIdLst>
  <p:handoutMasterIdLst>
    <p:handoutMasterId r:id="rId49"/>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93" r:id="rId21"/>
    <p:sldId id="1017" r:id="rId22"/>
    <p:sldId id="364" r:id="rId23"/>
    <p:sldId id="1002" r:id="rId24"/>
    <p:sldId id="1015" r:id="rId25"/>
    <p:sldId id="1016" r:id="rId26"/>
    <p:sldId id="1018" r:id="rId27"/>
    <p:sldId id="1006" r:id="rId28"/>
    <p:sldId id="365" r:id="rId29"/>
    <p:sldId id="1014" r:id="rId30"/>
    <p:sldId id="1009" r:id="rId31"/>
    <p:sldId id="1010" r:id="rId32"/>
    <p:sldId id="989" r:id="rId33"/>
    <p:sldId id="396" r:id="rId34"/>
    <p:sldId id="1011" r:id="rId35"/>
    <p:sldId id="1012" r:id="rId36"/>
    <p:sldId id="400" r:id="rId37"/>
    <p:sldId id="1013" r:id="rId38"/>
    <p:sldId id="995" r:id="rId39"/>
    <p:sldId id="994" r:id="rId40"/>
    <p:sldId id="356" r:id="rId41"/>
    <p:sldId id="368" r:id="rId42"/>
    <p:sldId id="362" r:id="rId43"/>
    <p:sldId id="997" r:id="rId44"/>
    <p:sldId id="375" r:id="rId45"/>
    <p:sldId id="981" r:id="rId46"/>
    <p:sldId id="323" r:id="rId4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A824CB9-4AE0-466A-AE2E-7FF6F0AF6FC8}" v="69" dt="2023-09-08T17:41:37.70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14" d="100"/>
          <a:sy n="114" d="100"/>
        </p:scale>
        <p:origin x="1698"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55"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CA824CB9-4AE0-466A-AE2E-7FF6F0AF6FC8}"/>
    <pc:docChg chg="undo custSel addSld delSld modSld sldOrd modMainMaster">
      <pc:chgData name="Alfred Asterjadhi" userId="39de57b9-85c0-4fd1-aaac-8ca2b6560ad0" providerId="ADAL" clId="{CA824CB9-4AE0-466A-AE2E-7FF6F0AF6FC8}" dt="2023-09-08T20:56:53.693" v="1743" actId="4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04T17:46:47.745" v="570" actId="20578"/>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04T17:46:47.745" v="570" actId="20578"/>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8-14T17:07:08.102" v="426" actId="20577"/>
        <pc:sldMkLst>
          <pc:docMk/>
          <pc:sldMk cId="3930036297" sldId="356"/>
        </pc:sldMkLst>
        <pc:spChg chg="mod">
          <ac:chgData name="Alfred Asterjadhi" userId="39de57b9-85c0-4fd1-aaac-8ca2b6560ad0" providerId="ADAL" clId="{CA824CB9-4AE0-466A-AE2E-7FF6F0AF6FC8}" dt="2023-08-14T17:06:36.459" v="407" actId="13926"/>
          <ac:spMkLst>
            <pc:docMk/>
            <pc:sldMk cId="3930036297" sldId="356"/>
            <ac:spMk id="2" creationId="{4B5F0D0E-8BB7-48AB-9160-728B8B3399A2}"/>
          </ac:spMkLst>
        </pc:spChg>
        <pc:spChg chg="mod">
          <ac:chgData name="Alfred Asterjadhi" userId="39de57b9-85c0-4fd1-aaac-8ca2b6560ad0" providerId="ADAL" clId="{CA824CB9-4AE0-466A-AE2E-7FF6F0AF6FC8}" dt="2023-08-14T17:07:08.102" v="426"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8-14T17:17:00.440" v="471" actId="5793"/>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8-14T17:17:00.440" v="471" actId="5793"/>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08T17:41:46.299" v="1583" actId="20577"/>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08T17:41:33.255" v="1578" actId="21"/>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delSp modSp mod">
        <pc:chgData name="Alfred Asterjadhi" userId="39de57b9-85c0-4fd1-aaac-8ca2b6560ad0" providerId="ADAL" clId="{CA824CB9-4AE0-466A-AE2E-7FF6F0AF6FC8}" dt="2023-08-14T17:16:44.477" v="458"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8-14T17:15:41.640" v="445"/>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8-14T17:17:11.690" v="484" actId="5793"/>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8-14T17:17:11.690" v="484" actId="5793"/>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08T17:40:18.367" v="1543" actId="2057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08T17:40:18.367" v="1543" actId="2057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8-14T17:05:12.364" v="374" actId="13926"/>
        <pc:sldMkLst>
          <pc:docMk/>
          <pc:sldMk cId="917226829" sldId="396"/>
        </pc:sldMkLst>
        <pc:spChg chg="mod ord">
          <ac:chgData name="Alfred Asterjadhi" userId="39de57b9-85c0-4fd1-aaac-8ca2b6560ad0" providerId="ADAL" clId="{CA824CB9-4AE0-466A-AE2E-7FF6F0AF6FC8}" dt="2023-08-14T17:05:12.364" v="374"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8-14T17:05:08.257" v="373" actId="404"/>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8-14T17:06:01.356" v="390" actId="20577"/>
        <pc:sldMkLst>
          <pc:docMk/>
          <pc:sldMk cId="3614762288" sldId="400"/>
        </pc:sldMkLst>
        <pc:spChg chg="mod">
          <ac:chgData name="Alfred Asterjadhi" userId="39de57b9-85c0-4fd1-aaac-8ca2b6560ad0" providerId="ADAL" clId="{CA824CB9-4AE0-466A-AE2E-7FF6F0AF6FC8}" dt="2023-08-14T17:05:47.211" v="381" actId="13926"/>
          <ac:spMkLst>
            <pc:docMk/>
            <pc:sldMk cId="3614762288" sldId="400"/>
            <ac:spMk id="2" creationId="{4B5F0D0E-8BB7-48AB-9160-728B8B3399A2}"/>
          </ac:spMkLst>
        </pc:spChg>
        <pc:spChg chg="mod">
          <ac:chgData name="Alfred Asterjadhi" userId="39de57b9-85c0-4fd1-aaac-8ca2b6560ad0" providerId="ADAL" clId="{CA824CB9-4AE0-466A-AE2E-7FF6F0AF6FC8}" dt="2023-08-14T17:06:01.356" v="390" actId="2057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8-14T17:03:57.816" v="331" actId="20577"/>
        <pc:sldMkLst>
          <pc:docMk/>
          <pc:sldMk cId="3577588007" sldId="989"/>
        </pc:sldMkLst>
        <pc:spChg chg="mod">
          <ac:chgData name="Alfred Asterjadhi" userId="39de57b9-85c0-4fd1-aaac-8ca2b6560ad0" providerId="ADAL" clId="{CA824CB9-4AE0-466A-AE2E-7FF6F0AF6FC8}" dt="2023-08-14T17:03:57.816" v="331" actId="20577"/>
          <ac:spMkLst>
            <pc:docMk/>
            <pc:sldMk cId="3577588007" sldId="989"/>
            <ac:spMk id="2" creationId="{4B5F0D0E-8BB7-48AB-9160-728B8B3399A2}"/>
          </ac:spMkLst>
        </pc:spChg>
        <pc:spChg chg="mod">
          <ac:chgData name="Alfred Asterjadhi" userId="39de57b9-85c0-4fd1-aaac-8ca2b6560ad0" providerId="ADAL" clId="{CA824CB9-4AE0-466A-AE2E-7FF6F0AF6FC8}" dt="2023-08-14T17:03:45.769" v="3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8-14T17:06:31.572" v="406" actId="20577"/>
        <pc:sldMkLst>
          <pc:docMk/>
          <pc:sldMk cId="2409887836" sldId="994"/>
        </pc:sldMkLst>
        <pc:spChg chg="mod">
          <ac:chgData name="Alfred Asterjadhi" userId="39de57b9-85c0-4fd1-aaac-8ca2b6560ad0" providerId="ADAL" clId="{CA824CB9-4AE0-466A-AE2E-7FF6F0AF6FC8}" dt="2023-08-14T17:06:26.200" v="397" actId="13926"/>
          <ac:spMkLst>
            <pc:docMk/>
            <pc:sldMk cId="2409887836" sldId="994"/>
            <ac:spMk id="2" creationId="{4B5F0D0E-8BB7-48AB-9160-728B8B3399A2}"/>
          </ac:spMkLst>
        </pc:spChg>
        <pc:spChg chg="mod">
          <ac:chgData name="Alfred Asterjadhi" userId="39de57b9-85c0-4fd1-aaac-8ca2b6560ad0" providerId="ADAL" clId="{CA824CB9-4AE0-466A-AE2E-7FF6F0AF6FC8}" dt="2023-08-14T17:06:31.572" v="406" actId="2057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8-14T17:06:11.443" v="392" actId="13926"/>
        <pc:sldMkLst>
          <pc:docMk/>
          <pc:sldMk cId="3360543781" sldId="995"/>
        </pc:sldMkLst>
        <pc:spChg chg="mod">
          <ac:chgData name="Alfred Asterjadhi" userId="39de57b9-85c0-4fd1-aaac-8ca2b6560ad0" providerId="ADAL" clId="{CA824CB9-4AE0-466A-AE2E-7FF6F0AF6FC8}" dt="2023-08-14T17:06:11.443" v="392" actId="13926"/>
          <ac:spMkLst>
            <pc:docMk/>
            <pc:sldMk cId="3360543781" sldId="995"/>
            <ac:spMk id="2" creationId="{4B5F0D0E-8BB7-48AB-9160-728B8B3399A2}"/>
          </ac:spMkLst>
        </pc:spChg>
        <pc:spChg chg="mod">
          <ac:chgData name="Alfred Asterjadhi" userId="39de57b9-85c0-4fd1-aaac-8ca2b6560ad0" providerId="ADAL" clId="{CA824CB9-4AE0-466A-AE2E-7FF6F0AF6FC8}" dt="2023-08-14T17:06:09.124" v="391" actId="2057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8-14T17:17:22.323" v="490" actId="5793"/>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8-14T17:17:22.323" v="490" actId="5793"/>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08T17:42:26.542" v="1588" actId="115"/>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08T17:42:26.542" v="1588" actId="115"/>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08T17:47:47.461" v="1737" actId="20577"/>
        <pc:sldMkLst>
          <pc:docMk/>
          <pc:sldMk cId="3233208257" sldId="1006"/>
        </pc:sldMkLst>
        <pc:spChg chg="mod">
          <ac:chgData name="Alfred Asterjadhi" userId="39de57b9-85c0-4fd1-aaac-8ca2b6560ad0" providerId="ADAL" clId="{CA824CB9-4AE0-466A-AE2E-7FF6F0AF6FC8}" dt="2023-09-04T17:46:57.733" v="573" actId="6549"/>
          <ac:spMkLst>
            <pc:docMk/>
            <pc:sldMk cId="3233208257" sldId="1006"/>
            <ac:spMk id="2" creationId="{4B5F0D0E-8BB7-48AB-9160-728B8B3399A2}"/>
          </ac:spMkLst>
        </pc:spChg>
        <pc:spChg chg="mod">
          <ac:chgData name="Alfred Asterjadhi" userId="39de57b9-85c0-4fd1-aaac-8ca2b6560ad0" providerId="ADAL" clId="{CA824CB9-4AE0-466A-AE2E-7FF6F0AF6FC8}" dt="2023-09-08T17:47:47.461" v="1737" actId="20577"/>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04T17:47:10.765" v="575" actId="20577"/>
        <pc:sldMkLst>
          <pc:docMk/>
          <pc:sldMk cId="1768640220" sldId="1009"/>
        </pc:sldMkLst>
        <pc:spChg chg="mod">
          <ac:chgData name="Alfred Asterjadhi" userId="39de57b9-85c0-4fd1-aaac-8ca2b6560ad0" providerId="ADAL" clId="{CA824CB9-4AE0-466A-AE2E-7FF6F0AF6FC8}" dt="2023-09-04T17:47:10.765" v="575" actId="20577"/>
          <ac:spMkLst>
            <pc:docMk/>
            <pc:sldMk cId="1768640220" sldId="1009"/>
            <ac:spMk id="2" creationId="{4B5F0D0E-8BB7-48AB-9160-728B8B3399A2}"/>
          </ac:spMkLst>
        </pc:spChg>
        <pc:spChg chg="mod">
          <ac:chgData name="Alfred Asterjadhi" userId="39de57b9-85c0-4fd1-aaac-8ca2b6560ad0" providerId="ADAL" clId="{CA824CB9-4AE0-466A-AE2E-7FF6F0AF6FC8}" dt="2023-08-14T17:05:16.648" v="375"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8-14T17:04:11.884" v="337" actId="20577"/>
        <pc:sldMkLst>
          <pc:docMk/>
          <pc:sldMk cId="2757311451" sldId="1010"/>
        </pc:sldMkLst>
        <pc:spChg chg="mod">
          <ac:chgData name="Alfred Asterjadhi" userId="39de57b9-85c0-4fd1-aaac-8ca2b6560ad0" providerId="ADAL" clId="{CA824CB9-4AE0-466A-AE2E-7FF6F0AF6FC8}" dt="2023-08-14T17:04:11.884" v="337" actId="20577"/>
          <ac:spMkLst>
            <pc:docMk/>
            <pc:sldMk cId="2757311451" sldId="1010"/>
            <ac:spMk id="2" creationId="{4B5F0D0E-8BB7-48AB-9160-728B8B3399A2}"/>
          </ac:spMkLst>
        </pc:spChg>
      </pc:sldChg>
      <pc:sldChg chg="modSp add mod">
        <pc:chgData name="Alfred Asterjadhi" userId="39de57b9-85c0-4fd1-aaac-8ca2b6560ad0" providerId="ADAL" clId="{CA824CB9-4AE0-466A-AE2E-7FF6F0AF6FC8}" dt="2023-08-14T17:05:33.580" v="377" actId="20577"/>
        <pc:sldMkLst>
          <pc:docMk/>
          <pc:sldMk cId="2064891760" sldId="1011"/>
        </pc:sldMkLst>
        <pc:spChg chg="mod">
          <ac:chgData name="Alfred Asterjadhi" userId="39de57b9-85c0-4fd1-aaac-8ca2b6560ad0" providerId="ADAL" clId="{CA824CB9-4AE0-466A-AE2E-7FF6F0AF6FC8}" dt="2023-08-14T17:05:33.580" v="377" actId="20577"/>
          <ac:spMkLst>
            <pc:docMk/>
            <pc:sldMk cId="2064891760" sldId="1011"/>
            <ac:spMk id="2" creationId="{4B5F0D0E-8BB7-48AB-9160-728B8B3399A2}"/>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8-14T17:05:35.674" v="378" actId="20577"/>
        <pc:sldMkLst>
          <pc:docMk/>
          <pc:sldMk cId="2270297831" sldId="1012"/>
        </pc:sldMkLst>
        <pc:spChg chg="mod">
          <ac:chgData name="Alfred Asterjadhi" userId="39de57b9-85c0-4fd1-aaac-8ca2b6560ad0" providerId="ADAL" clId="{CA824CB9-4AE0-466A-AE2E-7FF6F0AF6FC8}" dt="2023-08-14T17:05:35.674" v="378" actId="20577"/>
          <ac:spMkLst>
            <pc:docMk/>
            <pc:sldMk cId="2270297831" sldId="1012"/>
            <ac:spMk id="2" creationId="{4B5F0D0E-8BB7-48AB-9160-728B8B3399A2}"/>
          </ac:spMkLst>
        </pc:spChg>
      </pc:sldChg>
      <pc:sldChg chg="modSp add mod">
        <pc:chgData name="Alfred Asterjadhi" userId="39de57b9-85c0-4fd1-aaac-8ca2b6560ad0" providerId="ADAL" clId="{CA824CB9-4AE0-466A-AE2E-7FF6F0AF6FC8}" dt="2023-08-14T17:06:20.304" v="396" actId="20577"/>
        <pc:sldMkLst>
          <pc:docMk/>
          <pc:sldMk cId="564270507" sldId="1013"/>
        </pc:sldMkLst>
        <pc:spChg chg="mod">
          <ac:chgData name="Alfred Asterjadhi" userId="39de57b9-85c0-4fd1-aaac-8ca2b6560ad0" providerId="ADAL" clId="{CA824CB9-4AE0-466A-AE2E-7FF6F0AF6FC8}" dt="2023-08-14T17:06:20.304" v="396" actId="20577"/>
          <ac:spMkLst>
            <pc:docMk/>
            <pc:sldMk cId="564270507" sldId="1013"/>
            <ac:spMk id="2" creationId="{4B5F0D0E-8BB7-48AB-9160-728B8B3399A2}"/>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08T17:37:23.576" v="1542" actId="6549"/>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08T17:37:23.576" v="1542" actId="6549"/>
          <ac:graphicFrameMkLst>
            <pc:docMk/>
            <pc:sldMk cId="613011798" sldId="1015"/>
            <ac:graphicFrameMk id="6" creationId="{F4A90C7D-18B6-9189-6321-A3F7979F9A3B}"/>
          </ac:graphicFrameMkLst>
        </pc:graphicFrameChg>
      </pc:sldChg>
      <pc:sldChg chg="modSp add mod">
        <pc:chgData name="Alfred Asterjadhi" userId="39de57b9-85c0-4fd1-aaac-8ca2b6560ad0" providerId="ADAL" clId="{CA824CB9-4AE0-466A-AE2E-7FF6F0AF6FC8}" dt="2023-09-07T22:43:17.468" v="1254" actId="2057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sldChg>
      <pc:sldChg chg="modSp add mod">
        <pc:chgData name="Alfred Asterjadhi" userId="39de57b9-85c0-4fd1-aaac-8ca2b6560ad0" providerId="ADAL" clId="{CA824CB9-4AE0-466A-AE2E-7FF6F0AF6FC8}" dt="2023-09-08T17:42:04.977" v="1585" actId="255"/>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08T17:42:04.977" v="1585" actId="255"/>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07T22:43:25.331" v="1256" actId="2057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07T22:34:43.320" v="1066" actId="20577"/>
        <pc:sldMasterMkLst>
          <pc:docMk/>
          <pc:sldMasterMk cId="0" sldId="2147483648"/>
        </pc:sldMasterMkLst>
        <pc:spChg chg="mod">
          <ac:chgData name="Alfred Asterjadhi" userId="39de57b9-85c0-4fd1-aaac-8ca2b6560ad0" providerId="ADAL" clId="{CA824CB9-4AE0-466A-AE2E-7FF6F0AF6FC8}" dt="2023-09-07T22:34:43.320" v="1066" actId="20577"/>
          <ac:spMkLst>
            <pc:docMk/>
            <pc:sldMasterMk cId="0" sldId="2147483648"/>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48"/>
            <ac:spMk id="1027" creationId="{00000000-0000-0000-0000-000000000000}"/>
          </ac:spMkLst>
        </pc:sp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48"/>
        </pc:sldMasterMkLst>
        <pc:spChg chg="mod">
          <ac:chgData name="Alfred Asterjadhi" userId="39de57b9-85c0-4fd1-aaac-8ca2b6560ad0" providerId="ADAL" clId="{57A0B4EB-0EC4-490D-92F6-3DB921CD1864}" dt="2023-07-13T14:13:14.906" v="2247"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9/8/2023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802.11-23/01364r2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3/11-23-1411-00-00be-lb275-cr-for-puncturing.docx" TargetMode="External"/><Relationship Id="rId2" Type="http://schemas.openxmlformats.org/officeDocument/2006/relationships/hyperlink" Target="https://mentor.ieee.org/802.11/dcn/23/11-23-1410-00-00be-lb275-cr-for-tpe.docx" TargetMode="External"/><Relationship Id="rId1" Type="http://schemas.openxmlformats.org/officeDocument/2006/relationships/slideLayout" Target="../slideLayouts/slideLayout5.xml"/><Relationship Id="rId4" Type="http://schemas.openxmlformats.org/officeDocument/2006/relationships/hyperlink" Target="https://mentor.ieee.org/802.11/dcn/23/11-23-1510-00-00be-cr-for-19592-and-19893.doc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3/11-23-1413-00-00be-lb275-cr-for-36-3-4-eht-ppdu-formats.docx" TargetMode="External"/><Relationship Id="rId2" Type="http://schemas.openxmlformats.org/officeDocument/2006/relationships/hyperlink" Target="https://mentor.ieee.org/802.11/dcn/23/11-23-1482-00-00be-lb275-cr-for-cid-19445.docx" TargetMode="External"/><Relationship Id="rId1" Type="http://schemas.openxmlformats.org/officeDocument/2006/relationships/slideLayout" Target="../slideLayouts/slideLayout5.xml"/><Relationship Id="rId4" Type="http://schemas.openxmlformats.org/officeDocument/2006/relationships/hyperlink" Target="https://mentor.ieee.org/802.11/dcn/23/11-23-1491-00-00be-cr-phy-txrxproc-miscs.docx"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3/11-23-1478-01-00be-channel-usage.docx" TargetMode="External"/><Relationship Id="rId3" Type="http://schemas.openxmlformats.org/officeDocument/2006/relationships/hyperlink" Target="https://mentor.ieee.org/802.11/dcn/23/11-23-1383-00-00be-cr-for-some-subclauses-in-4-10-and-11.docx" TargetMode="External"/><Relationship Id="rId7" Type="http://schemas.openxmlformats.org/officeDocument/2006/relationships/hyperlink" Target="https://mentor.ieee.org/802.11/dcn/23/11-23-1443-00-00be-lb275-11be-d4-0-cids-on-3-1-3-2-4-9-6-5-1-5-1.docx" TargetMode="External"/><Relationship Id="rId2" Type="http://schemas.openxmlformats.org/officeDocument/2006/relationships/hyperlink" Target="https://mentor.ieee.org/802.11/dcn/23/11-23-1381-00-00be-cr-for-35-3-2-and-35-3-5.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408-00-00be-lb275-resolution-for-comments-assigned-to-abhi-part-8.docx" TargetMode="External"/><Relationship Id="rId5" Type="http://schemas.openxmlformats.org/officeDocument/2006/relationships/hyperlink" Target="https://mentor.ieee.org/802.11/dcn/23/11-23-1405-00-00be-lb275-resolution-for-comments-assigned-to-abhi-part-5.docx" TargetMode="External"/><Relationship Id="rId4" Type="http://schemas.openxmlformats.org/officeDocument/2006/relationships/hyperlink" Target="https://mentor.ieee.org/802.11/dcn/23/11-23-1384-00-00be-cr-for-miscellaneous-cids.docx" TargetMode="External"/><Relationship Id="rId9" Type="http://schemas.openxmlformats.org/officeDocument/2006/relationships/hyperlink" Target="https://mentor.ieee.org/802.11/dcn/23/11-23-1399-01-00be-lb275-cr-for-subclause-35-3-7-5-2-part-1.docx" TargetMode="Externa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3/11-23-1402-02-00be-resolution-of-epcs-related-cids-lb275.docx" TargetMode="Externa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3/11-23-1411-00-00be-lb275-cr-for-puncturing.docx" TargetMode="External"/><Relationship Id="rId2" Type="http://schemas.openxmlformats.org/officeDocument/2006/relationships/hyperlink" Target="https://mentor.ieee.org/802.11/dcn/23/11-23-1410-00-00be-lb275-cr-for-tpe.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1402-02-00be-resolution-of-epcs-related-cids-lb275.docx" TargetMode="External"/><Relationship Id="rId4" Type="http://schemas.openxmlformats.org/officeDocument/2006/relationships/hyperlink" Target="https://mentor.ieee.org/802.11/dcn/23/11-23-1510-00-00be-cr-for-19592-and-19893.docx" TargetMode="External"/></Relationships>
</file>

<file path=ppt/slides/_rels/slide28.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hyperlink" Target="https://mentor.ieee.org/802.11/dcn/23/11-23-1388-11-00be-jul-sep-tgbe-teleconference-agenda.doc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fc97a8df-9809-496b-9a5f-25b524bfd641/summar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September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September 2023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2023-08-10</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July 2023 meeting, and conf calls</a:t>
            </a:r>
          </a:p>
          <a:p>
            <a:pPr>
              <a:buFont typeface="Arial" panose="020B0604020202020204" pitchFamily="34" charset="0"/>
              <a:buChar char="•"/>
            </a:pPr>
            <a:r>
              <a:rPr lang="en-US" sz="1800" dirty="0"/>
              <a:t>Approve minutes from July 2023 meeting &amp;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Goals for November 2023</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449387"/>
            <a:ext cx="4648199" cy="5026026"/>
          </a:xfrm>
        </p:spPr>
        <p:txBody>
          <a:bodyPr/>
          <a:lstStyle/>
          <a:p>
            <a:pPr lvl="0">
              <a:buFont typeface="Arial" panose="020B0604020202020204" pitchFamily="34" charset="0"/>
              <a:buChar char="•"/>
            </a:pPr>
            <a:r>
              <a:rPr lang="en-US" altLang="en-US" sz="1200" dirty="0"/>
              <a:t>Monday, AM2, Joint (10:30-12:30)</a:t>
            </a:r>
          </a:p>
          <a:p>
            <a:pPr marL="800100" lvl="1" indent="-342900">
              <a:buFont typeface="Arial" panose="020B0604020202020204" pitchFamily="34" charset="0"/>
              <a:buChar char="•"/>
            </a:pPr>
            <a:r>
              <a:rPr lang="en-US" altLang="en-US" sz="1100" dirty="0"/>
              <a:t>Call meeting to order, IEEE-SA Policies and Procedure</a:t>
            </a:r>
          </a:p>
          <a:p>
            <a:pPr marL="800100" lvl="1" indent="-342900">
              <a:buFont typeface="Arial" panose="020B0604020202020204" pitchFamily="34" charset="0"/>
              <a:buChar char="•"/>
            </a:pPr>
            <a:r>
              <a:rPr lang="en-US" altLang="en-US" sz="1100" dirty="0"/>
              <a:t>Summary from July 2023 F2F, and conf calls</a:t>
            </a:r>
          </a:p>
          <a:p>
            <a:pPr marL="800100" lvl="1" indent="-342900">
              <a:buFont typeface="Arial" panose="020B0604020202020204" pitchFamily="34" charset="0"/>
              <a:buChar char="•"/>
            </a:pPr>
            <a:r>
              <a:rPr lang="en-US" altLang="en-US" sz="1100" dirty="0"/>
              <a:t>Approve TG minutes and presentation of submissions</a:t>
            </a:r>
          </a:p>
          <a:p>
            <a:pPr marL="800100" lvl="1" indent="-342900">
              <a:buFont typeface="Arial" panose="020B0604020202020204" pitchFamily="34" charset="0"/>
              <a:buChar char="•"/>
            </a:pPr>
            <a:r>
              <a:rPr lang="en-US" altLang="en-US" sz="1100" dirty="0"/>
              <a:t>Recess</a:t>
            </a:r>
            <a:endParaRPr lang="en-US" altLang="en-US" sz="800" dirty="0"/>
          </a:p>
          <a:p>
            <a:pPr>
              <a:buFont typeface="Arial" panose="020B0604020202020204" pitchFamily="34" charset="0"/>
              <a:buChar char="•"/>
            </a:pPr>
            <a:r>
              <a:rPr lang="en-US" altLang="en-US" sz="1200" dirty="0"/>
              <a:t>Monday PM2,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endParaRPr lang="en-US" altLang="en-US" sz="1200" dirty="0"/>
          </a:p>
          <a:p>
            <a:pPr lvl="0">
              <a:buFont typeface="Arial" panose="020B0604020202020204" pitchFamily="34" charset="0"/>
              <a:buChar char="•"/>
            </a:pPr>
            <a:r>
              <a:rPr lang="en-US" altLang="en-US" sz="1200" dirty="0"/>
              <a:t>Tuesday, AM2, MAC/PHY (10:30-12:30)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Jeongki)</a:t>
            </a:r>
          </a:p>
          <a:p>
            <a:pPr>
              <a:buFont typeface="Arial" panose="020B0604020202020204" pitchFamily="34" charset="0"/>
              <a:buChar char="•"/>
            </a:pPr>
            <a:r>
              <a:rPr lang="en-US" altLang="en-US" sz="1200" dirty="0"/>
              <a:t>Tuesday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endParaRPr lang="en-US" altLang="en-US" sz="1200" dirty="0"/>
          </a:p>
          <a:p>
            <a:pPr lvl="0">
              <a:buFont typeface="Arial" panose="020B0604020202020204" pitchFamily="34" charset="0"/>
              <a:buChar char="•"/>
            </a:pPr>
            <a:r>
              <a:rPr lang="en-US" altLang="en-US" sz="1200" dirty="0"/>
              <a:t>Tuesday, PM2, MAC/PHY (16:00-18:00)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Jeongki)</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September 2023</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449387"/>
            <a:ext cx="4230528"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200" dirty="0"/>
              <a:t>Wednesday, AM2, Joint (10:30-12:30)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lvl="0">
              <a:buFont typeface="Arial" panose="020B0604020202020204" pitchFamily="34" charset="0"/>
              <a:buChar char="•"/>
            </a:pPr>
            <a:r>
              <a:rPr lang="en-US" altLang="en-US" sz="1200" dirty="0"/>
              <a:t>Wednesday, PM2, MAC (16:00-18:00)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Jeongki)</a:t>
            </a:r>
          </a:p>
          <a:p>
            <a:pPr lvl="0">
              <a:buFont typeface="Arial" panose="020B0604020202020204" pitchFamily="34" charset="0"/>
              <a:buChar char="•"/>
            </a:pPr>
            <a:r>
              <a:rPr lang="en-US" altLang="en-US" sz="1200" dirty="0"/>
              <a:t>Thursday, AM1, Joint (08:00-10:00)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a:buFont typeface="Arial" panose="020B0604020202020204" pitchFamily="34" charset="0"/>
              <a:buChar char="•"/>
            </a:pPr>
            <a:r>
              <a:rPr lang="en-US" altLang="en-US" sz="1200" dirty="0"/>
              <a:t>Thursday,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 and motions</a:t>
            </a:r>
          </a:p>
          <a:p>
            <a:pPr marL="800100" lvl="1" indent="-342900">
              <a:buFont typeface="Arial" panose="020B0604020202020204" pitchFamily="34" charset="0"/>
              <a:buChar char="•"/>
            </a:pPr>
            <a:r>
              <a:rPr lang="en-US" sz="1100" dirty="0"/>
              <a:t>Goals for Nov. 2023 and teleconference/ad-hoc plan</a:t>
            </a:r>
          </a:p>
          <a:p>
            <a:pPr marL="800100" lvl="1" indent="-342900">
              <a:buFont typeface="Arial" panose="020B0604020202020204" pitchFamily="34" charset="0"/>
              <a:buChar char="•"/>
            </a:pPr>
            <a:r>
              <a:rPr lang="en-US" sz="1100" dirty="0"/>
              <a:t>Timeline</a:t>
            </a:r>
          </a:p>
          <a:p>
            <a:pPr marL="800100" lvl="1" indent="-342900">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2023</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355953010"/>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strike="sngStrike" dirty="0">
                        <a:solidFill>
                          <a:schemeClr val="tx1"/>
                        </a:solidFill>
                      </a:endParaRPr>
                    </a:p>
                  </a:txBody>
                  <a:tcPr/>
                </a:tc>
                <a:tc>
                  <a:txBody>
                    <a:bodyPr/>
                    <a:lstStyle/>
                    <a:p>
                      <a:pPr algn="ctr"/>
                      <a:endParaRPr lang="en-US" sz="1800" b="0" strike="sngStrike"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 </a:t>
                      </a:r>
                      <a:endParaRPr lang="en-US" sz="1800"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p>
                      <a:pPr algn="ct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r>
                        <a:rPr lang="en-US" sz="1800" b="0" dirty="0">
                          <a:solidFill>
                            <a:schemeClr val="tx1"/>
                          </a:solidFill>
                        </a:rPr>
                        <a:t>TGbe</a:t>
                      </a: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rPr>
                        <a:t>TGbe</a:t>
                      </a:r>
                    </a:p>
                  </a:txBody>
                  <a:tcPr/>
                </a:tc>
                <a:tc>
                  <a:txBody>
                    <a:bodyPr/>
                    <a:lstStyle/>
                    <a:p>
                      <a:pPr algn="ctr"/>
                      <a:r>
                        <a:rPr lang="en-US" sz="1800" b="0" dirty="0">
                          <a:solidFill>
                            <a:schemeClr val="tx1"/>
                          </a:solidFill>
                        </a:rPr>
                        <a:t>TGbe</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Atlanta, Georgia, USA</a:t>
            </a:r>
          </a:p>
          <a:p>
            <a:pPr algn="ctr">
              <a:lnSpc>
                <a:spcPct val="90000"/>
              </a:lnSpc>
              <a:buFontTx/>
              <a:buNone/>
            </a:pPr>
            <a:r>
              <a:rPr lang="en-US" sz="4000" dirty="0">
                <a:latin typeface="Arial" panose="020B0604020202020204" pitchFamily="34" charset="0"/>
              </a:rPr>
              <a:t>September 10-15,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042176396"/>
              </p:ext>
            </p:extLst>
          </p:nvPr>
        </p:nvGraphicFramePr>
        <p:xfrm>
          <a:off x="851217" y="1582301"/>
          <a:ext cx="7736268" cy="33994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#CIDs</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2"/>
                        </a:rPr>
                        <a:t>1410r0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kern="1200">
                          <a:effectLst/>
                          <a:latin typeface="Times New Roman" panose="02020603050405020304" pitchFamily="18" charset="0"/>
                          <a:ea typeface="Times New Roman" panose="02020603050405020304" pitchFamily="18" charset="0"/>
                        </a:rPr>
                        <a:t>CR for TPE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kern="1200">
                          <a:effectLst/>
                          <a:latin typeface="Times New Roman" panose="02020603050405020304" pitchFamily="18" charset="0"/>
                          <a:ea typeface="Times New Roman" panose="02020603050405020304" pitchFamily="18" charset="0"/>
                        </a:rPr>
                        <a:t>Yanjun Sun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6C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3"/>
                        </a:rPr>
                        <a:t>1411r0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kern="1200" dirty="0">
                          <a:effectLst/>
                          <a:latin typeface="Times New Roman" panose="02020603050405020304" pitchFamily="18" charset="0"/>
                          <a:ea typeface="Times New Roman" panose="02020603050405020304" pitchFamily="18" charset="0"/>
                        </a:rPr>
                        <a:t>CR for puncturing</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kern="1200" dirty="0">
                          <a:effectLst/>
                          <a:latin typeface="Times New Roman" panose="02020603050405020304" pitchFamily="18" charset="0"/>
                          <a:ea typeface="Times New Roman" panose="02020603050405020304" pitchFamily="18" charset="0"/>
                        </a:rPr>
                        <a:t>Yanjun Sun</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2C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800">
                          <a:solidFill>
                            <a:srgbClr val="FF0000"/>
                          </a:solidFill>
                          <a:effectLst/>
                          <a:latin typeface="+mn-lt"/>
                          <a:ea typeface="Times New Roman" panose="02020603050405020304" pitchFamily="18" charset="0"/>
                        </a:rPr>
                        <a:t>1472r0</a:t>
                      </a:r>
                      <a:endParaRPr lang="en-US" sz="8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800" kern="1200">
                          <a:effectLst/>
                          <a:latin typeface="+mn-lt"/>
                          <a:ea typeface="Times New Roman" panose="02020603050405020304" pitchFamily="18" charset="0"/>
                        </a:rPr>
                        <a:t>CR for EHT MU Operation</a:t>
                      </a:r>
                      <a:endParaRPr lang="en-US" sz="8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800" kern="1200">
                          <a:effectLst/>
                          <a:latin typeface="+mn-lt"/>
                          <a:ea typeface="Times New Roman" panose="02020603050405020304" pitchFamily="18" charset="0"/>
                        </a:rPr>
                        <a:t>Jason Yuchen Guo</a:t>
                      </a:r>
                      <a:endParaRPr lang="en-US" sz="8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800" kern="1200" dirty="0">
                          <a:effectLst/>
                          <a:latin typeface="+mn-lt"/>
                          <a:ea typeface="Times New Roman" panose="02020603050405020304" pitchFamily="18" charset="0"/>
                        </a:rPr>
                        <a:t>Pending</a:t>
                      </a:r>
                      <a:endParaRPr lang="en-US" sz="8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800" kern="1200" dirty="0">
                          <a:effectLst/>
                          <a:latin typeface="+mn-lt"/>
                          <a:ea typeface="Times New Roman" panose="02020603050405020304" pitchFamily="18" charset="0"/>
                        </a:rPr>
                        <a:t>XC</a:t>
                      </a:r>
                      <a:endParaRPr lang="en-US" sz="8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800" kern="1200" dirty="0">
                          <a:effectLst/>
                          <a:latin typeface="+mn-lt"/>
                          <a:ea typeface="Times New Roman" panose="02020603050405020304" pitchFamily="18" charset="0"/>
                        </a:rPr>
                        <a:t>Joint</a:t>
                      </a:r>
                      <a:endParaRPr lang="en-US" sz="8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800" i="0" dirty="0">
                          <a:solidFill>
                            <a:schemeClr val="tx1"/>
                          </a:solidFill>
                          <a:effectLst/>
                          <a:latin typeface="+mn-lt"/>
                          <a:ea typeface="Times New Roman" panose="02020603050405020304" pitchFamily="18" charset="0"/>
                          <a:hlinkClick r:id="rId4"/>
                        </a:rPr>
                        <a:t>1510r0</a:t>
                      </a:r>
                      <a:endParaRPr lang="en-US" sz="8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800" i="0" dirty="0">
                          <a:solidFill>
                            <a:schemeClr val="tx1"/>
                          </a:solidFill>
                          <a:effectLst/>
                          <a:latin typeface="+mn-lt"/>
                          <a:ea typeface="Times New Roman" panose="02020603050405020304" pitchFamily="18" charset="0"/>
                        </a:rPr>
                        <a:t>CR for 19592 and 19893</a:t>
                      </a:r>
                    </a:p>
                  </a:txBody>
                  <a:tcPr anchor="b"/>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kern="1200" dirty="0">
                          <a:effectLst/>
                          <a:latin typeface="+mn-lt"/>
                          <a:ea typeface="Times New Roman" panose="02020603050405020304" pitchFamily="18" charset="0"/>
                        </a:rPr>
                        <a:t>Yanjun Sun</a:t>
                      </a:r>
                      <a:endParaRPr lang="en-US" sz="8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800" kern="1200" dirty="0">
                          <a:effectLst/>
                          <a:latin typeface="+mn-lt"/>
                          <a:ea typeface="Times New Roman" panose="02020603050405020304" pitchFamily="18" charset="0"/>
                        </a:rPr>
                        <a:t>Pending</a:t>
                      </a:r>
                      <a:endParaRPr lang="en-US" sz="8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800" kern="1200" dirty="0">
                          <a:effectLst/>
                          <a:latin typeface="+mn-lt"/>
                          <a:ea typeface="Times New Roman" panose="02020603050405020304" pitchFamily="18" charset="0"/>
                        </a:rPr>
                        <a:t>2C</a:t>
                      </a:r>
                      <a:endParaRPr lang="en-US" sz="8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800" kern="1200" dirty="0">
                          <a:effectLst/>
                          <a:latin typeface="+mn-lt"/>
                          <a:ea typeface="Times New Roman" panose="02020603050405020304" pitchFamily="18" charset="0"/>
                        </a:rPr>
                        <a:t>Joint</a:t>
                      </a:r>
                      <a:endParaRPr lang="en-US" sz="8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algn="l"/>
                      <a:endParaRPr lang="en-US" sz="1000" b="0" dirty="0">
                        <a:solidFill>
                          <a:schemeClr val="tx1"/>
                        </a:solidFill>
                        <a:effectLst/>
                        <a:latin typeface="+mj-lt"/>
                      </a:endParaRPr>
                    </a:p>
                  </a:txBody>
                  <a:tcPr anchor="ctr"/>
                </a:tc>
                <a:tc>
                  <a:txBody>
                    <a:bodyPr/>
                    <a:lstStyle/>
                    <a:p>
                      <a:pPr marL="0" marR="0">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schemeClr val="tx1"/>
                          </a:solidFill>
                          <a:effectLst/>
                          <a:uLnTx/>
                          <a:uFillTx/>
                          <a:latin typeface="+mj-lt"/>
                          <a:ea typeface="Times New Roman" panose="02020603050405020304" pitchFamily="18" charset="0"/>
                          <a:cs typeface="+mn-cs"/>
                        </a:rPr>
                        <a:t>Joint</a:t>
                      </a:r>
                      <a:endParaRPr lang="en-US" sz="1000" i="0" dirty="0">
                        <a:solidFill>
                          <a:schemeClr val="tx1"/>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schemeClr val="tx1"/>
                          </a:solidFill>
                          <a:effectLst/>
                          <a:uLnTx/>
                          <a:uFillTx/>
                          <a:latin typeface="+mj-lt"/>
                          <a:ea typeface="Times New Roman" panose="02020603050405020304" pitchFamily="18" charset="0"/>
                          <a:cs typeface="+mn-cs"/>
                        </a:rPr>
                        <a:t>Joint</a:t>
                      </a:r>
                      <a:endParaRPr lang="en-US" sz="1000" i="0" dirty="0">
                        <a:solidFill>
                          <a:schemeClr val="tx1"/>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schemeClr val="tx1"/>
                          </a:solidFill>
                          <a:effectLst/>
                          <a:uLnTx/>
                          <a:uFillTx/>
                          <a:latin typeface="+mj-lt"/>
                          <a:ea typeface="Times New Roman" panose="02020603050405020304" pitchFamily="18" charset="0"/>
                          <a:cs typeface="+mn-cs"/>
                        </a:rPr>
                        <a:t>Joint</a:t>
                      </a:r>
                      <a:endParaRPr lang="en-US" sz="1000" i="0" dirty="0">
                        <a:solidFill>
                          <a:schemeClr val="tx1"/>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schemeClr val="tx1"/>
                          </a:solidFill>
                          <a:effectLst/>
                          <a:uLnTx/>
                          <a:uFillTx/>
                          <a:latin typeface="+mj-lt"/>
                          <a:ea typeface="Times New Roman" panose="02020603050405020304" pitchFamily="18" charset="0"/>
                          <a:cs typeface="+mn-cs"/>
                        </a:rPr>
                        <a:t>Joint</a:t>
                      </a:r>
                      <a:endParaRPr lang="en-US" sz="1000" i="0" dirty="0">
                        <a:solidFill>
                          <a:schemeClr val="tx1"/>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schemeClr val="tx1"/>
                          </a:solidFill>
                          <a:effectLst/>
                          <a:uLnTx/>
                          <a:uFillTx/>
                          <a:latin typeface="+mj-lt"/>
                          <a:ea typeface="Times New Roman" panose="02020603050405020304" pitchFamily="18" charset="0"/>
                          <a:cs typeface="+mn-cs"/>
                        </a:rPr>
                        <a:t>Joint</a:t>
                      </a:r>
                      <a:endParaRPr lang="en-US" sz="1000" i="0" dirty="0">
                        <a:solidFill>
                          <a:schemeClr val="tx1"/>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strike="sngStrike" dirty="0">
                        <a:solidFill>
                          <a:schemeClr val="tx1"/>
                        </a:solidFill>
                        <a:effectLst/>
                        <a:latin typeface="+mj-lt"/>
                        <a:ea typeface="Times New Roman" panose="02020603050405020304" pitchFamily="18" charset="0"/>
                      </a:endParaRPr>
                    </a:p>
                  </a:txBody>
                  <a:tcPr anchor="b"/>
                </a:tc>
                <a:tc>
                  <a:txBody>
                    <a:bodyPr/>
                    <a:lstStyle/>
                    <a:p>
                      <a:pPr algn="l"/>
                      <a:endParaRPr lang="en-US" sz="1000" b="0" strike="sngStrike" dirty="0">
                        <a:solidFill>
                          <a:schemeClr val="tx1"/>
                        </a:solidFill>
                        <a:effectLst/>
                        <a:latin typeface="+mj-lt"/>
                      </a:endParaRPr>
                    </a:p>
                  </a:txBody>
                  <a:tcPr anchor="ctr"/>
                </a:tc>
                <a:tc>
                  <a:txBody>
                    <a:bodyPr/>
                    <a:lstStyle/>
                    <a:p>
                      <a:pPr marL="0" marR="0">
                        <a:spcBef>
                          <a:spcPts val="0"/>
                        </a:spcBef>
                        <a:spcAft>
                          <a:spcPts val="0"/>
                        </a:spcAft>
                      </a:pPr>
                      <a:endParaRPr lang="en-US" sz="1000" i="0" strike="sngStrike" dirty="0">
                        <a:solidFill>
                          <a:schemeClr val="tx1"/>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j-lt"/>
                          <a:ea typeface="Times New Roman" panose="02020603050405020304" pitchFamily="18" charset="0"/>
                          <a:cs typeface="+mn-cs"/>
                        </a:rPr>
                        <a:t>Joint</a:t>
                      </a:r>
                      <a:endParaRPr lang="en-US" sz="1000" i="0" strike="sngStrike" dirty="0">
                        <a:solidFill>
                          <a:schemeClr val="tx1"/>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j-lt"/>
                          <a:ea typeface="Times New Roman" panose="02020603050405020304" pitchFamily="18" charset="0"/>
                          <a:cs typeface="+mn-cs"/>
                        </a:rPr>
                        <a:t>Joint</a:t>
                      </a:r>
                      <a:endParaRPr lang="en-US" sz="1000" i="0" dirty="0">
                        <a:solidFill>
                          <a:schemeClr val="tx1"/>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2696761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extLst>
              <p:ext uri="{D42A27DB-BD31-4B8C-83A1-F6EECF244321}">
                <p14:modId xmlns:p14="http://schemas.microsoft.com/office/powerpoint/2010/main" val="2961912286"/>
              </p:ext>
            </p:extLst>
          </p:nvPr>
        </p:nvGraphicFramePr>
        <p:xfrm>
          <a:off x="851217" y="1582301"/>
          <a:ext cx="7736268" cy="3696506"/>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800" dirty="0">
                          <a:solidFill>
                            <a:srgbClr val="FF0000"/>
                          </a:solidFill>
                          <a:effectLst/>
                          <a:latin typeface="+mn-lt"/>
                          <a:ea typeface="Times New Roman" panose="02020603050405020304" pitchFamily="18" charset="0"/>
                        </a:rPr>
                        <a:t>1437r0</a:t>
                      </a:r>
                      <a:endParaRPr lang="en-US" sz="8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800" dirty="0">
                          <a:effectLst/>
                          <a:latin typeface="+mn-lt"/>
                          <a:ea typeface="Times New Roman" panose="02020603050405020304" pitchFamily="18" charset="0"/>
                        </a:rPr>
                        <a:t>CR for CIDs 19163 and 19543</a:t>
                      </a:r>
                      <a:endParaRPr lang="en-US" sz="8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800">
                          <a:effectLst/>
                          <a:latin typeface="+mn-lt"/>
                          <a:ea typeface="Times New Roman" panose="02020603050405020304" pitchFamily="18" charset="0"/>
                        </a:rPr>
                        <a:t>Eunsung Park</a:t>
                      </a:r>
                      <a:endParaRPr lang="en-US" sz="8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mn-lt"/>
                          <a:ea typeface="Times New Roman" panose="02020603050405020304" pitchFamily="18" charset="0"/>
                        </a:rPr>
                        <a:t>Pending</a:t>
                      </a:r>
                      <a:endParaRPr lang="en-US" sz="8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mn-lt"/>
                          <a:ea typeface="Times New Roman" panose="02020603050405020304" pitchFamily="18" charset="0"/>
                        </a:rPr>
                        <a:t>2C</a:t>
                      </a:r>
                      <a:endParaRPr lang="en-US" sz="8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mn-lt"/>
                          <a:ea typeface="Times New Roman" panose="02020603050405020304" pitchFamily="18" charset="0"/>
                        </a:rPr>
                        <a:t>PHY</a:t>
                      </a:r>
                      <a:endParaRPr lang="en-US" sz="8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800" u="sng">
                          <a:solidFill>
                            <a:srgbClr val="0000FF"/>
                          </a:solidFill>
                          <a:effectLst/>
                          <a:latin typeface="+mn-lt"/>
                          <a:ea typeface="Times New Roman" panose="02020603050405020304" pitchFamily="18" charset="0"/>
                          <a:hlinkClick r:id="rId2"/>
                        </a:rPr>
                        <a:t>1482r0</a:t>
                      </a:r>
                      <a:endParaRPr lang="en-US" sz="8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800">
                          <a:effectLst/>
                          <a:latin typeface="+mn-lt"/>
                          <a:ea typeface="Times New Roman" panose="02020603050405020304" pitchFamily="18" charset="0"/>
                        </a:rPr>
                        <a:t>CR for CID 19445</a:t>
                      </a:r>
                      <a:endParaRPr lang="en-US" sz="8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800">
                          <a:effectLst/>
                          <a:latin typeface="+mn-lt"/>
                          <a:ea typeface="Times New Roman" panose="02020603050405020304" pitchFamily="18" charset="0"/>
                        </a:rPr>
                        <a:t>Yapu Li</a:t>
                      </a:r>
                      <a:endParaRPr lang="en-US" sz="8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mn-lt"/>
                          <a:ea typeface="Times New Roman" panose="02020603050405020304" pitchFamily="18" charset="0"/>
                        </a:rPr>
                        <a:t>Pending</a:t>
                      </a:r>
                      <a:endParaRPr lang="en-US" sz="8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mn-lt"/>
                          <a:ea typeface="Times New Roman" panose="02020603050405020304" pitchFamily="18" charset="0"/>
                        </a:rPr>
                        <a:t>1C</a:t>
                      </a:r>
                      <a:endParaRPr lang="en-US" sz="8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800" kern="1200" dirty="0">
                          <a:effectLst/>
                          <a:latin typeface="+mn-lt"/>
                          <a:ea typeface="Times New Roman" panose="02020603050405020304" pitchFamily="18" charset="0"/>
                        </a:rPr>
                        <a:t>PHY</a:t>
                      </a:r>
                      <a:endParaRPr lang="en-US" sz="8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800" i="0" dirty="0">
                          <a:solidFill>
                            <a:schemeClr val="tx1"/>
                          </a:solidFill>
                          <a:effectLst/>
                          <a:latin typeface="+mn-lt"/>
                          <a:ea typeface="Times New Roman" panose="02020603050405020304" pitchFamily="18" charset="0"/>
                          <a:hlinkClick r:id="rId3"/>
                        </a:rPr>
                        <a:t>1413r0</a:t>
                      </a:r>
                      <a:endParaRPr lang="en-US" sz="800" i="0" dirty="0">
                        <a:solidFill>
                          <a:schemeClr val="tx1"/>
                        </a:solidFill>
                        <a:effectLst/>
                        <a:latin typeface="+mn-lt"/>
                        <a:ea typeface="Times New Roman" panose="02020603050405020304" pitchFamily="18" charset="0"/>
                      </a:endParaRPr>
                    </a:p>
                  </a:txBody>
                  <a:tcPr anchor="b"/>
                </a:tc>
                <a:tc>
                  <a:txBody>
                    <a:bodyPr/>
                    <a:lstStyle/>
                    <a:p>
                      <a:pPr algn="l"/>
                      <a:r>
                        <a:rPr lang="en-US" sz="800" b="0" dirty="0">
                          <a:solidFill>
                            <a:schemeClr val="tx1"/>
                          </a:solidFill>
                          <a:effectLst/>
                          <a:latin typeface="+mn-lt"/>
                        </a:rPr>
                        <a:t>CR-for-36-3-4-EHT-PPDU-formats</a:t>
                      </a:r>
                    </a:p>
                  </a:txBody>
                  <a:tcPr anchor="ctr"/>
                </a:tc>
                <a:tc>
                  <a:txBody>
                    <a:bodyPr/>
                    <a:lstStyle/>
                    <a:p>
                      <a:pPr marL="0" marR="0">
                        <a:spcBef>
                          <a:spcPts val="0"/>
                        </a:spcBef>
                        <a:spcAft>
                          <a:spcPts val="0"/>
                        </a:spcAft>
                      </a:pPr>
                      <a:r>
                        <a:rPr lang="en-US" sz="800" i="0" dirty="0">
                          <a:solidFill>
                            <a:schemeClr val="tx1"/>
                          </a:solidFill>
                          <a:effectLst/>
                          <a:latin typeface="+mn-lt"/>
                          <a:ea typeface="Times New Roman" panose="02020603050405020304" pitchFamily="18" charset="0"/>
                        </a:rPr>
                        <a:t>Dongguk Lim</a:t>
                      </a:r>
                    </a:p>
                  </a:txBody>
                  <a:tcPr anchor="b"/>
                </a:tc>
                <a:tc>
                  <a:txBody>
                    <a:bodyPr/>
                    <a:lstStyle/>
                    <a:p>
                      <a:pPr marL="0" marR="0" algn="ctr">
                        <a:spcBef>
                          <a:spcPts val="0"/>
                        </a:spcBef>
                        <a:spcAft>
                          <a:spcPts val="0"/>
                        </a:spcAft>
                      </a:pPr>
                      <a:r>
                        <a:rPr lang="en-US" sz="8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800" i="0" dirty="0">
                          <a:solidFill>
                            <a:schemeClr val="tx1"/>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kumimoji="0" lang="en-US" sz="8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8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800" i="0" dirty="0">
                          <a:solidFill>
                            <a:schemeClr val="tx1"/>
                          </a:solidFill>
                          <a:effectLst/>
                          <a:latin typeface="+mn-lt"/>
                          <a:ea typeface="Times New Roman" panose="02020603050405020304" pitchFamily="18" charset="0"/>
                          <a:hlinkClick r:id="rId4"/>
                        </a:rPr>
                        <a:t>1491r0</a:t>
                      </a:r>
                      <a:endParaRPr lang="en-US" sz="8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800" i="0" dirty="0" err="1">
                          <a:solidFill>
                            <a:schemeClr val="tx1"/>
                          </a:solidFill>
                          <a:effectLst/>
                          <a:latin typeface="+mn-lt"/>
                          <a:ea typeface="Times New Roman" panose="02020603050405020304" pitchFamily="18" charset="0"/>
                        </a:rPr>
                        <a:t>CR_PHY_TxRxProc_Miscs</a:t>
                      </a:r>
                      <a:endParaRPr lang="en-US" sz="8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800" i="0" dirty="0">
                          <a:solidFill>
                            <a:schemeClr val="tx1"/>
                          </a:solidFill>
                          <a:effectLst/>
                          <a:latin typeface="+mn-lt"/>
                          <a:ea typeface="Times New Roman" panose="02020603050405020304" pitchFamily="18" charset="0"/>
                        </a:rPr>
                        <a:t>Xiaogang Chen</a:t>
                      </a:r>
                    </a:p>
                  </a:txBody>
                  <a:tcPr anchor="b"/>
                </a:tc>
                <a:tc>
                  <a:txBody>
                    <a:bodyPr/>
                    <a:lstStyle/>
                    <a:p>
                      <a:pPr marL="0" marR="0" algn="ctr">
                        <a:spcBef>
                          <a:spcPts val="0"/>
                        </a:spcBef>
                        <a:spcAft>
                          <a:spcPts val="0"/>
                        </a:spcAft>
                      </a:pPr>
                      <a:r>
                        <a:rPr lang="en-US" sz="8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800" i="0" dirty="0">
                          <a:solidFill>
                            <a:schemeClr val="tx1"/>
                          </a:solidFill>
                          <a:effectLst/>
                          <a:latin typeface="+mn-lt"/>
                          <a:ea typeface="Times New Roman" panose="02020603050405020304" pitchFamily="18" charset="0"/>
                        </a:rPr>
                        <a:t>14C</a:t>
                      </a:r>
                    </a:p>
                  </a:txBody>
                  <a:tcPr anchor="b"/>
                </a:tc>
                <a:tc>
                  <a:txBody>
                    <a:bodyPr/>
                    <a:lstStyle/>
                    <a:p>
                      <a:pPr marL="0" marR="0" algn="ctr">
                        <a:spcBef>
                          <a:spcPts val="0"/>
                        </a:spcBef>
                        <a:spcAft>
                          <a:spcPts val="0"/>
                        </a:spcAft>
                      </a:pPr>
                      <a:r>
                        <a:rPr kumimoji="0" lang="en-US" sz="8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8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algn="l"/>
                      <a:endParaRPr lang="en-US" sz="1000" b="0" dirty="0">
                        <a:solidFill>
                          <a:schemeClr val="tx1"/>
                        </a:solidFill>
                        <a:effectLst/>
                        <a:latin typeface="+mn-lt"/>
                      </a:endParaRPr>
                    </a:p>
                  </a:txBody>
                  <a:tcPr anchor="ct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35585971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extLst>
              <p:ext uri="{D42A27DB-BD31-4B8C-83A1-F6EECF244321}">
                <p14:modId xmlns:p14="http://schemas.microsoft.com/office/powerpoint/2010/main" val="204444930"/>
              </p:ext>
            </p:extLst>
          </p:nvPr>
        </p:nvGraphicFramePr>
        <p:xfrm>
          <a:off x="851217" y="1582301"/>
          <a:ext cx="7736268" cy="3224020"/>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algn="l"/>
                      <a:endParaRPr lang="en-US" sz="1000" b="0" dirty="0">
                        <a:solidFill>
                          <a:schemeClr val="tx1"/>
                        </a:solidFill>
                        <a:effectLst/>
                        <a:latin typeface="+mn-lt"/>
                      </a:endParaRPr>
                    </a:p>
                  </a:txBody>
                  <a:tcPr anchor="ct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algn="l"/>
                      <a:endParaRPr lang="en-US" sz="1000" b="0" dirty="0">
                        <a:solidFill>
                          <a:schemeClr val="tx1"/>
                        </a:solidFill>
                        <a:effectLst/>
                        <a:latin typeface="+mn-lt"/>
                      </a:endParaRPr>
                    </a:p>
                  </a:txBody>
                  <a:tcPr anchor="ct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28750044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1978303452"/>
              </p:ext>
            </p:extLst>
          </p:nvPr>
        </p:nvGraphicFramePr>
        <p:xfrm>
          <a:off x="851217" y="1582301"/>
          <a:ext cx="7736268" cy="3696506"/>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800" u="sng">
                          <a:solidFill>
                            <a:srgbClr val="7030A0"/>
                          </a:solidFill>
                          <a:effectLst/>
                          <a:latin typeface="Times New Roman" panose="02020603050405020304" pitchFamily="18" charset="0"/>
                          <a:ea typeface="Times New Roman" panose="02020603050405020304" pitchFamily="18" charset="0"/>
                          <a:hlinkClick r:id="rId2"/>
                        </a:rPr>
                        <a:t>1381r3</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C00000"/>
                          </a:solidFill>
                          <a:effectLst/>
                          <a:latin typeface="Times New Roman" panose="02020603050405020304" pitchFamily="18" charset="0"/>
                          <a:ea typeface="Times New Roman" panose="02020603050405020304" pitchFamily="18" charset="0"/>
                        </a:rPr>
                        <a:t>CR for 35.3.2 and 35.3.5</a:t>
                      </a:r>
                      <a:endParaRPr lang="en-US" sz="110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C00000"/>
                          </a:solidFill>
                          <a:effectLst/>
                          <a:latin typeface="Times New Roman" panose="02020603050405020304" pitchFamily="18" charset="0"/>
                          <a:ea typeface="Times New Roman" panose="02020603050405020304" pitchFamily="18" charset="0"/>
                        </a:rPr>
                        <a:t>Po-Kai Huang</a:t>
                      </a:r>
                      <a:endParaRPr lang="en-US" sz="110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dirty="0">
                          <a:solidFill>
                            <a:srgbClr val="C00000"/>
                          </a:solidFill>
                          <a:effectLst/>
                          <a:latin typeface="Times New Roman" panose="02020603050405020304" pitchFamily="18" charset="0"/>
                          <a:ea typeface="Times New Roman" panose="02020603050405020304" pitchFamily="18" charset="0"/>
                        </a:rPr>
                        <a:t>DEF-1C 08/24</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800" kern="1200">
                          <a:solidFill>
                            <a:srgbClr val="C00000"/>
                          </a:solidFill>
                          <a:effectLst/>
                          <a:latin typeface="Times New Roman" panose="02020603050405020304" pitchFamily="18" charset="0"/>
                          <a:ea typeface="Times New Roman" panose="02020603050405020304" pitchFamily="18" charset="0"/>
                        </a:rPr>
                        <a:t>21C</a:t>
                      </a:r>
                      <a:endParaRPr lang="en-US" sz="110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dirty="0">
                          <a:solidFill>
                            <a:srgbClr val="C00000"/>
                          </a:solidFill>
                          <a:effectLst/>
                          <a:latin typeface="Times New Roman" panose="02020603050405020304" pitchFamily="18" charset="0"/>
                          <a:ea typeface="Times New Roman" panose="02020603050405020304" pitchFamily="18" charset="0"/>
                        </a:rPr>
                        <a:t>MAC</a:t>
                      </a:r>
                      <a:endParaRPr lang="en-US" sz="1100" dirty="0">
                        <a:solidFill>
                          <a:srgbClr val="C0000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800" u="sng">
                          <a:solidFill>
                            <a:srgbClr val="7030A0"/>
                          </a:solidFill>
                          <a:effectLst/>
                          <a:latin typeface="Times New Roman" panose="02020603050405020304" pitchFamily="18" charset="0"/>
                          <a:ea typeface="Times New Roman" panose="02020603050405020304" pitchFamily="18" charset="0"/>
                          <a:hlinkClick r:id="rId3"/>
                        </a:rPr>
                        <a:t>1383r4</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C00000"/>
                          </a:solidFill>
                          <a:effectLst/>
                          <a:latin typeface="Times New Roman" panose="02020603050405020304" pitchFamily="18" charset="0"/>
                          <a:ea typeface="Times New Roman" panose="02020603050405020304" pitchFamily="18" charset="0"/>
                        </a:rPr>
                        <a:t>CR for some subclauses in 4, 10, and 11</a:t>
                      </a:r>
                      <a:endParaRPr lang="en-US" sz="110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C00000"/>
                          </a:solidFill>
                          <a:effectLst/>
                          <a:latin typeface="Times New Roman" panose="02020603050405020304" pitchFamily="18" charset="0"/>
                          <a:ea typeface="Times New Roman" panose="02020603050405020304" pitchFamily="18" charset="0"/>
                        </a:rPr>
                        <a:t>Po-Kai Huang</a:t>
                      </a:r>
                      <a:endParaRPr lang="en-US" sz="110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dirty="0">
                          <a:solidFill>
                            <a:srgbClr val="C00000"/>
                          </a:solidFill>
                          <a:effectLst/>
                          <a:latin typeface="Times New Roman" panose="02020603050405020304" pitchFamily="18" charset="0"/>
                          <a:ea typeface="Times New Roman" panose="02020603050405020304" pitchFamily="18" charset="0"/>
                        </a:rPr>
                        <a:t>DEF-1C 08/23</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800" kern="1200">
                          <a:solidFill>
                            <a:srgbClr val="C00000"/>
                          </a:solidFill>
                          <a:effectLst/>
                          <a:latin typeface="Times New Roman" panose="02020603050405020304" pitchFamily="18" charset="0"/>
                          <a:ea typeface="Times New Roman" panose="02020603050405020304" pitchFamily="18" charset="0"/>
                        </a:rPr>
                        <a:t>17C</a:t>
                      </a:r>
                      <a:endParaRPr lang="en-US" sz="110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solidFill>
                            <a:srgbClr val="C00000"/>
                          </a:solidFill>
                          <a:effectLst/>
                          <a:latin typeface="Times New Roman" panose="02020603050405020304" pitchFamily="18" charset="0"/>
                          <a:ea typeface="Times New Roman" panose="02020603050405020304" pitchFamily="18" charset="0"/>
                        </a:rPr>
                        <a:t>MAC</a:t>
                      </a:r>
                      <a:endParaRPr lang="en-US" sz="1100">
                        <a:solidFill>
                          <a:srgbClr val="C0000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800" u="sng">
                          <a:solidFill>
                            <a:srgbClr val="7030A0"/>
                          </a:solidFill>
                          <a:effectLst/>
                          <a:latin typeface="Times New Roman" panose="02020603050405020304" pitchFamily="18" charset="0"/>
                          <a:ea typeface="Times New Roman" panose="02020603050405020304" pitchFamily="18" charset="0"/>
                          <a:hlinkClick r:id="rId4"/>
                        </a:rPr>
                        <a:t>1384r2</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C00000"/>
                          </a:solidFill>
                          <a:effectLst/>
                          <a:latin typeface="Times New Roman" panose="02020603050405020304" pitchFamily="18" charset="0"/>
                          <a:ea typeface="Times New Roman" panose="02020603050405020304" pitchFamily="18" charset="0"/>
                        </a:rPr>
                        <a:t>CR for miscellaneous cids</a:t>
                      </a:r>
                      <a:endParaRPr lang="en-US" sz="110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C00000"/>
                          </a:solidFill>
                          <a:effectLst/>
                          <a:latin typeface="Times New Roman" panose="02020603050405020304" pitchFamily="18" charset="0"/>
                          <a:ea typeface="Times New Roman" panose="02020603050405020304" pitchFamily="18" charset="0"/>
                        </a:rPr>
                        <a:t>Po-Kai Huang</a:t>
                      </a:r>
                      <a:endParaRPr lang="en-US" sz="110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dirty="0">
                          <a:solidFill>
                            <a:srgbClr val="C00000"/>
                          </a:solidFill>
                          <a:effectLst/>
                          <a:latin typeface="Times New Roman" panose="02020603050405020304" pitchFamily="18" charset="0"/>
                          <a:ea typeface="Times New Roman" panose="02020603050405020304" pitchFamily="18" charset="0"/>
                        </a:rPr>
                        <a:t>DEF-3C 08/24</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800" kern="1200">
                          <a:solidFill>
                            <a:srgbClr val="C00000"/>
                          </a:solidFill>
                          <a:effectLst/>
                          <a:latin typeface="Times New Roman" panose="02020603050405020304" pitchFamily="18" charset="0"/>
                          <a:ea typeface="Times New Roman" panose="02020603050405020304" pitchFamily="18" charset="0"/>
                        </a:rPr>
                        <a:t>8C</a:t>
                      </a:r>
                      <a:endParaRPr lang="en-US" sz="110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dirty="0">
                          <a:solidFill>
                            <a:srgbClr val="C00000"/>
                          </a:solidFill>
                          <a:effectLst/>
                          <a:latin typeface="Times New Roman" panose="02020603050405020304" pitchFamily="18" charset="0"/>
                          <a:ea typeface="Times New Roman" panose="02020603050405020304" pitchFamily="18" charset="0"/>
                        </a:rPr>
                        <a:t>MAC</a:t>
                      </a:r>
                      <a:endParaRPr lang="en-US" sz="1100" dirty="0">
                        <a:solidFill>
                          <a:srgbClr val="C0000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800" u="sng">
                          <a:solidFill>
                            <a:srgbClr val="7030A0"/>
                          </a:solidFill>
                          <a:effectLst/>
                          <a:latin typeface="Times New Roman" panose="02020603050405020304" pitchFamily="18" charset="0"/>
                          <a:ea typeface="Times New Roman" panose="02020603050405020304" pitchFamily="18" charset="0"/>
                          <a:hlinkClick r:id="rId5"/>
                        </a:rPr>
                        <a:t>1405r1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800">
                          <a:solidFill>
                            <a:srgbClr val="C00000"/>
                          </a:solidFill>
                          <a:effectLst/>
                          <a:latin typeface="Times New Roman" panose="02020603050405020304" pitchFamily="18" charset="0"/>
                          <a:ea typeface="Times New Roman" panose="02020603050405020304" pitchFamily="18" charset="0"/>
                        </a:rPr>
                        <a:t>Resolution for comments assigned to Abhi - Part 5</a:t>
                      </a:r>
                      <a:endParaRPr lang="en-US" sz="1100">
                        <a:solidFill>
                          <a:srgbClr val="C0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800">
                          <a:solidFill>
                            <a:srgbClr val="C00000"/>
                          </a:solidFill>
                          <a:effectLst/>
                          <a:latin typeface="Times New Roman" panose="02020603050405020304" pitchFamily="18" charset="0"/>
                          <a:ea typeface="Times New Roman" panose="02020603050405020304" pitchFamily="18" charset="0"/>
                        </a:rPr>
                        <a:t>Abhishek Patil</a:t>
                      </a:r>
                      <a:endParaRPr lang="en-US" sz="1100">
                        <a:solidFill>
                          <a:srgbClr val="C0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800" kern="1200" dirty="0">
                          <a:solidFill>
                            <a:srgbClr val="C00000"/>
                          </a:solidFill>
                          <a:effectLst/>
                          <a:latin typeface="Times New Roman" panose="02020603050405020304" pitchFamily="18" charset="0"/>
                          <a:ea typeface="Times New Roman" panose="02020603050405020304" pitchFamily="18" charset="0"/>
                        </a:rPr>
                        <a:t>DEF-1C 08/23</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800" kern="1200">
                          <a:solidFill>
                            <a:srgbClr val="C00000"/>
                          </a:solidFill>
                          <a:effectLst/>
                          <a:latin typeface="Times New Roman" panose="02020603050405020304" pitchFamily="18" charset="0"/>
                          <a:ea typeface="Times New Roman" panose="02020603050405020304" pitchFamily="18" charset="0"/>
                        </a:rPr>
                        <a:t>10C</a:t>
                      </a:r>
                      <a:endParaRPr lang="en-US" sz="110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dirty="0">
                          <a:solidFill>
                            <a:srgbClr val="C00000"/>
                          </a:solidFill>
                          <a:effectLst/>
                          <a:latin typeface="Times New Roman" panose="02020603050405020304" pitchFamily="18" charset="0"/>
                          <a:ea typeface="Times New Roman" panose="02020603050405020304" pitchFamily="18" charset="0"/>
                        </a:rPr>
                        <a:t>MAC</a:t>
                      </a:r>
                      <a:endParaRPr lang="en-US" sz="1100" dirty="0">
                        <a:solidFill>
                          <a:srgbClr val="C0000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800" u="sng">
                          <a:solidFill>
                            <a:srgbClr val="FFC000"/>
                          </a:solidFill>
                          <a:effectLst/>
                          <a:latin typeface="Times New Roman" panose="02020603050405020304" pitchFamily="18" charset="0"/>
                          <a:ea typeface="Times New Roman" panose="02020603050405020304" pitchFamily="18" charset="0"/>
                          <a:hlinkClick r:id="rId6"/>
                        </a:rPr>
                        <a:t>1408r0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800" dirty="0">
                          <a:solidFill>
                            <a:srgbClr val="C00000"/>
                          </a:solidFill>
                          <a:effectLst/>
                          <a:latin typeface="Times New Roman" panose="02020603050405020304" pitchFamily="18" charset="0"/>
                          <a:ea typeface="Times New Roman" panose="02020603050405020304" pitchFamily="18" charset="0"/>
                        </a:rPr>
                        <a:t>Resolution for comments assigned to Abhi - Part 8</a:t>
                      </a:r>
                      <a:endParaRPr lang="en-US" sz="1100" dirty="0">
                        <a:solidFill>
                          <a:srgbClr val="C0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800">
                          <a:solidFill>
                            <a:srgbClr val="C00000"/>
                          </a:solidFill>
                          <a:effectLst/>
                          <a:latin typeface="Times New Roman" panose="02020603050405020304" pitchFamily="18" charset="0"/>
                          <a:ea typeface="Times New Roman" panose="02020603050405020304" pitchFamily="18" charset="0"/>
                        </a:rPr>
                        <a:t>Abhishek Patil</a:t>
                      </a:r>
                      <a:endParaRPr lang="en-US" sz="1100">
                        <a:solidFill>
                          <a:srgbClr val="C0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800" kern="1200">
                          <a:solidFill>
                            <a:srgbClr val="C00000"/>
                          </a:solidFill>
                          <a:effectLst/>
                          <a:latin typeface="Times New Roman" panose="02020603050405020304" pitchFamily="18" charset="0"/>
                          <a:ea typeface="Times New Roman" panose="02020603050405020304" pitchFamily="18" charset="0"/>
                        </a:rPr>
                        <a:t>Def-5C 08/28</a:t>
                      </a:r>
                      <a:endParaRPr lang="en-US" sz="100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800" kern="1200">
                          <a:solidFill>
                            <a:srgbClr val="C00000"/>
                          </a:solidFill>
                          <a:effectLst/>
                          <a:latin typeface="Times New Roman" panose="02020603050405020304" pitchFamily="18" charset="0"/>
                          <a:ea typeface="Times New Roman" panose="02020603050405020304" pitchFamily="18" charset="0"/>
                        </a:rPr>
                        <a:t>5C</a:t>
                      </a:r>
                      <a:endParaRPr lang="en-US" sz="110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dirty="0">
                          <a:solidFill>
                            <a:srgbClr val="C00000"/>
                          </a:solidFill>
                          <a:effectLst/>
                          <a:latin typeface="Times New Roman" panose="02020603050405020304" pitchFamily="18" charset="0"/>
                          <a:ea typeface="Times New Roman" panose="02020603050405020304" pitchFamily="18" charset="0"/>
                        </a:rPr>
                        <a:t>MAC</a:t>
                      </a:r>
                      <a:endParaRPr lang="en-US" sz="1100" dirty="0">
                        <a:solidFill>
                          <a:srgbClr val="C0000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800" u="sng">
                          <a:solidFill>
                            <a:srgbClr val="7030A0"/>
                          </a:solidFill>
                          <a:effectLst/>
                          <a:latin typeface="Times New Roman" panose="02020603050405020304" pitchFamily="18" charset="0"/>
                          <a:ea typeface="Times New Roman" panose="02020603050405020304" pitchFamily="18" charset="0"/>
                          <a:hlinkClick r:id="rId7"/>
                        </a:rPr>
                        <a:t>1443r0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800" dirty="0">
                          <a:solidFill>
                            <a:srgbClr val="C00000"/>
                          </a:solidFill>
                          <a:effectLst/>
                          <a:latin typeface="Times New Roman" panose="02020603050405020304" pitchFamily="18" charset="0"/>
                          <a:ea typeface="Times New Roman" panose="02020603050405020304" pitchFamily="18" charset="0"/>
                        </a:rPr>
                        <a:t>11be D4.0 CIDs on 3.1-3.2-4.9.6-5.1.5.1</a:t>
                      </a:r>
                      <a:endParaRPr lang="en-US" sz="1100" dirty="0">
                        <a:solidFill>
                          <a:srgbClr val="C0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800">
                          <a:solidFill>
                            <a:srgbClr val="C00000"/>
                          </a:solidFill>
                          <a:effectLst/>
                          <a:latin typeface="Times New Roman" panose="02020603050405020304" pitchFamily="18" charset="0"/>
                          <a:ea typeface="Times New Roman" panose="02020603050405020304" pitchFamily="18" charset="0"/>
                        </a:rPr>
                        <a:t>Duncan Ho</a:t>
                      </a:r>
                      <a:endParaRPr lang="en-US" sz="1100">
                        <a:solidFill>
                          <a:srgbClr val="C0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800" kern="1200" dirty="0">
                          <a:solidFill>
                            <a:srgbClr val="C00000"/>
                          </a:solidFill>
                          <a:effectLst/>
                          <a:latin typeface="Times New Roman" panose="02020603050405020304" pitchFamily="18" charset="0"/>
                          <a:ea typeface="Times New Roman" panose="02020603050405020304" pitchFamily="18" charset="0"/>
                        </a:rPr>
                        <a:t>DEF-1C 09/06</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800" kern="1200">
                          <a:solidFill>
                            <a:srgbClr val="C00000"/>
                          </a:solidFill>
                          <a:effectLst/>
                          <a:latin typeface="Times New Roman" panose="02020603050405020304" pitchFamily="18" charset="0"/>
                          <a:ea typeface="Times New Roman" panose="02020603050405020304" pitchFamily="18" charset="0"/>
                        </a:rPr>
                        <a:t>22C-14GT</a:t>
                      </a:r>
                      <a:endParaRPr lang="en-US" sz="110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dirty="0">
                          <a:solidFill>
                            <a:srgbClr val="C00000"/>
                          </a:solidFill>
                          <a:effectLst/>
                          <a:latin typeface="Times New Roman" panose="02020603050405020304" pitchFamily="18" charset="0"/>
                          <a:ea typeface="Times New Roman" panose="02020603050405020304" pitchFamily="18" charset="0"/>
                        </a:rPr>
                        <a:t>MAC</a:t>
                      </a:r>
                      <a:endParaRPr lang="en-US" sz="1100" dirty="0">
                        <a:solidFill>
                          <a:srgbClr val="C0000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800" u="none">
                          <a:solidFill>
                            <a:srgbClr val="00B050"/>
                          </a:solidFill>
                          <a:effectLst/>
                          <a:latin typeface="Times New Roman" panose="02020603050405020304" pitchFamily="18" charset="0"/>
                          <a:ea typeface="Times New Roman" panose="02020603050405020304" pitchFamily="18" charset="0"/>
                          <a:hlinkClick r:id="rId8"/>
                        </a:rPr>
                        <a:t>1478r1</a:t>
                      </a:r>
                      <a:endParaRPr lang="en-US" sz="1100" u="none">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800" u="none">
                          <a:solidFill>
                            <a:srgbClr val="00B050"/>
                          </a:solidFill>
                          <a:effectLst/>
                          <a:latin typeface="Times New Roman" panose="02020603050405020304" pitchFamily="18" charset="0"/>
                          <a:ea typeface="Times New Roman" panose="02020603050405020304" pitchFamily="18" charset="0"/>
                        </a:rPr>
                        <a:t>Channel Usage</a:t>
                      </a:r>
                      <a:endParaRPr lang="en-US" sz="1100" u="none">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800" u="none">
                          <a:solidFill>
                            <a:srgbClr val="00B050"/>
                          </a:solidFill>
                          <a:effectLst/>
                          <a:latin typeface="Times New Roman" panose="02020603050405020304" pitchFamily="18" charset="0"/>
                          <a:ea typeface="Times New Roman" panose="02020603050405020304" pitchFamily="18" charset="0"/>
                        </a:rPr>
                        <a:t>Brian Hart</a:t>
                      </a:r>
                      <a:endParaRPr lang="en-US" sz="1100" u="none">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u="none" kern="1200" dirty="0">
                          <a:solidFill>
                            <a:srgbClr val="00B050"/>
                          </a:solidFill>
                          <a:effectLst/>
                          <a:latin typeface="Times New Roman" panose="02020603050405020304" pitchFamily="18" charset="0"/>
                          <a:ea typeface="Times New Roman" panose="02020603050405020304" pitchFamily="18" charset="0"/>
                        </a:rPr>
                        <a:t>Presented 09/07</a:t>
                      </a:r>
                      <a:endParaRPr lang="en-US" sz="1000" u="none"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800" u="none">
                          <a:solidFill>
                            <a:srgbClr val="00B050"/>
                          </a:solidFill>
                          <a:effectLst/>
                          <a:latin typeface="Times New Roman" panose="02020603050405020304" pitchFamily="18" charset="0"/>
                          <a:ea typeface="Times New Roman" panose="02020603050405020304" pitchFamily="18" charset="0"/>
                        </a:rPr>
                        <a:t>1C</a:t>
                      </a:r>
                      <a:endParaRPr lang="en-US" sz="1100" u="none">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u="none" dirty="0">
                          <a:solidFill>
                            <a:srgbClr val="00B050"/>
                          </a:solidFill>
                          <a:effectLst/>
                          <a:latin typeface="Times New Roman" panose="02020603050405020304" pitchFamily="18" charset="0"/>
                          <a:ea typeface="Times New Roman" panose="02020603050405020304" pitchFamily="18" charset="0"/>
                        </a:rPr>
                        <a:t>MAC</a:t>
                      </a:r>
                      <a:endParaRPr lang="en-US" sz="1100" u="none"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800" u="sng">
                          <a:solidFill>
                            <a:srgbClr val="00B050"/>
                          </a:solidFill>
                          <a:effectLst/>
                          <a:latin typeface="Times New Roman" panose="02020603050405020304" pitchFamily="18" charset="0"/>
                          <a:ea typeface="Times New Roman" panose="02020603050405020304" pitchFamily="18" charset="0"/>
                          <a:hlinkClick r:id="rId9"/>
                        </a:rPr>
                        <a:t>1399r1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CR-for-Subclause-35.3.7.5.2 - Part 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Arik Klein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800" kern="1200" dirty="0">
                          <a:solidFill>
                            <a:srgbClr val="00B050"/>
                          </a:solidFill>
                          <a:effectLst/>
                          <a:latin typeface="Times New Roman" panose="02020603050405020304" pitchFamily="18" charset="0"/>
                          <a:ea typeface="Times New Roman" panose="02020603050405020304" pitchFamily="18" charset="0"/>
                        </a:rPr>
                        <a:t>Presented 09/07</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800" kern="1200">
                          <a:solidFill>
                            <a:srgbClr val="00B050"/>
                          </a:solidFill>
                          <a:effectLst/>
                          <a:latin typeface="Times New Roman" panose="02020603050405020304" pitchFamily="18" charset="0"/>
                          <a:ea typeface="Times New Roman" panose="02020603050405020304" pitchFamily="18" charset="0"/>
                        </a:rPr>
                        <a:t>15C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33953877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3412159434"/>
              </p:ext>
            </p:extLst>
          </p:nvPr>
        </p:nvGraphicFramePr>
        <p:xfrm>
          <a:off x="851217" y="1582301"/>
          <a:ext cx="7736268" cy="3696506"/>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800" u="sng" dirty="0">
                          <a:solidFill>
                            <a:srgbClr val="0000FF"/>
                          </a:solidFill>
                          <a:effectLst/>
                          <a:latin typeface="Times New Roman" panose="02020603050405020304" pitchFamily="18" charset="0"/>
                          <a:ea typeface="Times New Roman" panose="02020603050405020304" pitchFamily="18" charset="0"/>
                          <a:hlinkClick r:id="rId2"/>
                        </a:rPr>
                        <a:t>1402r4</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800">
                          <a:effectLst/>
                          <a:latin typeface="Times New Roman" panose="02020603050405020304" pitchFamily="18" charset="0"/>
                          <a:ea typeface="Times New Roman" panose="02020603050405020304" pitchFamily="18" charset="0"/>
                        </a:rPr>
                        <a:t>Resolution of EPCS-related CIDs (LB275)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800" dirty="0">
                          <a:effectLst/>
                          <a:latin typeface="Times New Roman" panose="02020603050405020304" pitchFamily="18" charset="0"/>
                          <a:ea typeface="Times New Roman" panose="02020603050405020304" pitchFamily="18" charset="0"/>
                        </a:rPr>
                        <a:t>John Wullert</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800" kern="1200">
                          <a:effectLst/>
                          <a:latin typeface="Times New Roman" panose="02020603050405020304" pitchFamily="18" charset="0"/>
                          <a:ea typeface="Times New Roman" panose="02020603050405020304" pitchFamily="18" charset="0"/>
                        </a:rPr>
                        <a:t>31C-30GT</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1458r0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800">
                          <a:effectLst/>
                          <a:latin typeface="Times New Roman" panose="02020603050405020304" pitchFamily="18" charset="0"/>
                          <a:ea typeface="Times New Roman" panose="02020603050405020304" pitchFamily="18" charset="0"/>
                        </a:rPr>
                        <a:t>CR for 35.3.7.2.4 part 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800">
                          <a:effectLst/>
                          <a:latin typeface="Times New Roman" panose="02020603050405020304" pitchFamily="18" charset="0"/>
                          <a:ea typeface="Times New Roman" panose="02020603050405020304" pitchFamily="18" charset="0"/>
                        </a:rPr>
                        <a:t>Jason Yuchen Guo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800" kern="1200">
                          <a:effectLst/>
                          <a:latin typeface="Times New Roman" panose="02020603050405020304" pitchFamily="18" charset="0"/>
                          <a:ea typeface="Times New Roman" panose="02020603050405020304" pitchFamily="18" charset="0"/>
                        </a:rPr>
                        <a:t>XC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1459r0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800">
                          <a:effectLst/>
                          <a:latin typeface="Times New Roman" panose="02020603050405020304" pitchFamily="18" charset="0"/>
                          <a:ea typeface="Times New Roman" panose="02020603050405020304" pitchFamily="18" charset="0"/>
                        </a:rPr>
                        <a:t>CR for 35.3.7.2.4 part 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800">
                          <a:effectLst/>
                          <a:latin typeface="Times New Roman" panose="02020603050405020304" pitchFamily="18" charset="0"/>
                          <a:ea typeface="Times New Roman" panose="02020603050405020304" pitchFamily="18" charset="0"/>
                        </a:rPr>
                        <a:t>Jason Yuchen Guo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800" kern="1200">
                          <a:effectLst/>
                          <a:latin typeface="Times New Roman" panose="02020603050405020304" pitchFamily="18" charset="0"/>
                          <a:ea typeface="Times New Roman" panose="02020603050405020304" pitchFamily="18" charset="0"/>
                        </a:rPr>
                        <a:t>XC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8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1467r0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800">
                          <a:effectLst/>
                          <a:latin typeface="Times New Roman" panose="02020603050405020304" pitchFamily="18" charset="0"/>
                          <a:ea typeface="Times New Roman" panose="02020603050405020304" pitchFamily="18" charset="0"/>
                        </a:rPr>
                        <a:t>CR for ML Reconfiguration part 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800">
                          <a:effectLst/>
                          <a:latin typeface="Times New Roman" panose="02020603050405020304" pitchFamily="18" charset="0"/>
                          <a:ea typeface="Times New Roman" panose="02020603050405020304" pitchFamily="18" charset="0"/>
                        </a:rPr>
                        <a:t>Binita Gupta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800" kern="1200">
                          <a:effectLst/>
                          <a:latin typeface="Times New Roman" panose="02020603050405020304" pitchFamily="18" charset="0"/>
                          <a:ea typeface="Times New Roman" panose="02020603050405020304" pitchFamily="18" charset="0"/>
                        </a:rPr>
                        <a:t>XC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8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800" dirty="0">
                          <a:solidFill>
                            <a:srgbClr val="FF0000"/>
                          </a:solidFill>
                          <a:effectLst/>
                          <a:latin typeface="+mn-lt"/>
                          <a:ea typeface="Times New Roman" panose="02020603050405020304" pitchFamily="18" charset="0"/>
                        </a:rPr>
                        <a:t>1468r0</a:t>
                      </a:r>
                      <a:endParaRPr lang="en-US" sz="8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800">
                          <a:effectLst/>
                          <a:latin typeface="+mn-lt"/>
                          <a:ea typeface="Times New Roman" panose="02020603050405020304" pitchFamily="18" charset="0"/>
                        </a:rPr>
                        <a:t>CR for TTLM Mode 2</a:t>
                      </a:r>
                      <a:endParaRPr lang="en-US" sz="800">
                        <a:effectLst/>
                        <a:latin typeface="+mn-lt"/>
                        <a:ea typeface="Times New Roman" panose="02020603050405020304" pitchFamily="18" charset="0"/>
                      </a:endParaRPr>
                    </a:p>
                  </a:txBody>
                  <a:tcPr/>
                </a:tc>
                <a:tc>
                  <a:txBody>
                    <a:bodyPr/>
                    <a:lstStyle/>
                    <a:p>
                      <a:pPr marL="0" marR="0">
                        <a:spcBef>
                          <a:spcPts val="0"/>
                        </a:spcBef>
                        <a:spcAft>
                          <a:spcPts val="0"/>
                        </a:spcAft>
                      </a:pPr>
                      <a:r>
                        <a:rPr lang="en-GB" sz="800">
                          <a:effectLst/>
                          <a:latin typeface="+mn-lt"/>
                          <a:ea typeface="Times New Roman" panose="02020603050405020304" pitchFamily="18" charset="0"/>
                        </a:rPr>
                        <a:t>Binita Gupta</a:t>
                      </a:r>
                      <a:endParaRPr lang="en-US" sz="8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800" kern="1200">
                          <a:effectLst/>
                          <a:latin typeface="+mn-lt"/>
                          <a:ea typeface="Times New Roman" panose="02020603050405020304" pitchFamily="18" charset="0"/>
                        </a:rPr>
                        <a:t>Pending</a:t>
                      </a:r>
                      <a:endParaRPr lang="en-US" sz="8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800" kern="1200">
                          <a:effectLst/>
                          <a:latin typeface="+mn-lt"/>
                          <a:ea typeface="Times New Roman" panose="02020603050405020304" pitchFamily="18" charset="0"/>
                        </a:rPr>
                        <a:t>XC</a:t>
                      </a:r>
                      <a:endParaRPr lang="en-US" sz="8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800" kern="1200">
                          <a:effectLst/>
                          <a:latin typeface="+mn-lt"/>
                          <a:ea typeface="Times New Roman" panose="02020603050405020304" pitchFamily="18" charset="0"/>
                        </a:rPr>
                        <a:t>MAC</a:t>
                      </a:r>
                      <a:endParaRPr lang="en-US" sz="8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800" dirty="0">
                          <a:solidFill>
                            <a:srgbClr val="FF0000"/>
                          </a:solidFill>
                          <a:effectLst/>
                          <a:latin typeface="+mn-lt"/>
                          <a:ea typeface="Times New Roman" panose="02020603050405020304" pitchFamily="18" charset="0"/>
                        </a:rPr>
                        <a:t>1471r0</a:t>
                      </a:r>
                      <a:endParaRPr lang="en-US" sz="8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800">
                          <a:effectLst/>
                          <a:latin typeface="+mn-lt"/>
                          <a:ea typeface="Times New Roman" panose="02020603050405020304" pitchFamily="18" charset="0"/>
                        </a:rPr>
                        <a:t>CR for 35.12</a:t>
                      </a:r>
                      <a:endParaRPr lang="en-US" sz="800">
                        <a:effectLst/>
                        <a:latin typeface="+mn-lt"/>
                        <a:ea typeface="Times New Roman" panose="02020603050405020304" pitchFamily="18" charset="0"/>
                      </a:endParaRPr>
                    </a:p>
                  </a:txBody>
                  <a:tcPr/>
                </a:tc>
                <a:tc>
                  <a:txBody>
                    <a:bodyPr/>
                    <a:lstStyle/>
                    <a:p>
                      <a:pPr marL="0" marR="0">
                        <a:spcBef>
                          <a:spcPts val="0"/>
                        </a:spcBef>
                        <a:spcAft>
                          <a:spcPts val="0"/>
                        </a:spcAft>
                      </a:pPr>
                      <a:r>
                        <a:rPr lang="en-GB" sz="800">
                          <a:effectLst/>
                          <a:latin typeface="+mn-lt"/>
                          <a:ea typeface="Times New Roman" panose="02020603050405020304" pitchFamily="18" charset="0"/>
                        </a:rPr>
                        <a:t>Jason Yuchen Guo</a:t>
                      </a:r>
                      <a:endParaRPr lang="en-US" sz="8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800" kern="1200" dirty="0">
                          <a:effectLst/>
                          <a:latin typeface="+mn-lt"/>
                          <a:ea typeface="Times New Roman" panose="02020603050405020304" pitchFamily="18" charset="0"/>
                        </a:rPr>
                        <a:t>Pending</a:t>
                      </a:r>
                      <a:endParaRPr lang="en-US" sz="8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800" kern="1200" dirty="0">
                          <a:effectLst/>
                          <a:latin typeface="+mn-lt"/>
                          <a:ea typeface="Times New Roman" panose="02020603050405020304" pitchFamily="18" charset="0"/>
                        </a:rPr>
                        <a:t>XC</a:t>
                      </a:r>
                      <a:endParaRPr lang="en-US" sz="8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800" kern="1200" dirty="0">
                          <a:effectLst/>
                          <a:latin typeface="+mn-lt"/>
                          <a:ea typeface="Times New Roman" panose="02020603050405020304" pitchFamily="18" charset="0"/>
                        </a:rPr>
                        <a:t>MAC</a:t>
                      </a:r>
                      <a:endParaRPr lang="en-US" sz="8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800" i="0" dirty="0">
                          <a:solidFill>
                            <a:srgbClr val="FF0000"/>
                          </a:solidFill>
                          <a:effectLst/>
                          <a:latin typeface="+mn-lt"/>
                          <a:ea typeface="Times New Roman" panose="02020603050405020304" pitchFamily="18" charset="0"/>
                        </a:rPr>
                        <a:t>1535r0</a:t>
                      </a:r>
                    </a:p>
                  </a:txBody>
                  <a:tcPr anchor="b"/>
                </a:tc>
                <a:tc>
                  <a:txBody>
                    <a:bodyPr/>
                    <a:lstStyle/>
                    <a:p>
                      <a:pPr marL="0" marR="0">
                        <a:spcBef>
                          <a:spcPts val="0"/>
                        </a:spcBef>
                        <a:spcAft>
                          <a:spcPts val="0"/>
                        </a:spcAft>
                      </a:pPr>
                      <a:r>
                        <a:rPr lang="en-US" sz="800" i="0" dirty="0">
                          <a:solidFill>
                            <a:schemeClr val="tx1"/>
                          </a:solidFill>
                          <a:effectLst/>
                          <a:latin typeface="+mn-lt"/>
                          <a:ea typeface="Times New Roman" panose="02020603050405020304" pitchFamily="18" charset="0"/>
                        </a:rPr>
                        <a:t>CR for R-TWT - Part 1</a:t>
                      </a:r>
                    </a:p>
                  </a:txBody>
                  <a:tcPr anchor="b"/>
                </a:tc>
                <a:tc>
                  <a:txBody>
                    <a:bodyPr/>
                    <a:lstStyle/>
                    <a:p>
                      <a:pPr marL="0" marR="0">
                        <a:spcBef>
                          <a:spcPts val="0"/>
                        </a:spcBef>
                        <a:spcAft>
                          <a:spcPts val="0"/>
                        </a:spcAft>
                      </a:pPr>
                      <a:r>
                        <a:rPr lang="en-US" sz="800" i="0" dirty="0">
                          <a:solidFill>
                            <a:schemeClr val="tx1"/>
                          </a:solidFill>
                          <a:effectLst/>
                          <a:latin typeface="+mn-lt"/>
                          <a:ea typeface="Times New Roman" panose="02020603050405020304" pitchFamily="18" charset="0"/>
                        </a:rPr>
                        <a:t>Kumail Haider</a:t>
                      </a:r>
                    </a:p>
                  </a:txBody>
                  <a:tcPr anchor="b"/>
                </a:tc>
                <a:tc>
                  <a:txBody>
                    <a:bodyPr/>
                    <a:lstStyle/>
                    <a:p>
                      <a:pPr marL="0" marR="0" algn="ctr">
                        <a:spcBef>
                          <a:spcPts val="0"/>
                        </a:spcBef>
                        <a:spcAft>
                          <a:spcPts val="0"/>
                        </a:spcAft>
                      </a:pPr>
                      <a:r>
                        <a:rPr lang="en-GB" sz="800" kern="1200" dirty="0">
                          <a:effectLst/>
                          <a:latin typeface="+mn-lt"/>
                          <a:ea typeface="Times New Roman" panose="02020603050405020304" pitchFamily="18" charset="0"/>
                        </a:rPr>
                        <a:t>Pending</a:t>
                      </a:r>
                      <a:endParaRPr lang="en-US" sz="8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800" kern="1200" dirty="0">
                          <a:effectLst/>
                          <a:latin typeface="+mn-lt"/>
                          <a:ea typeface="Times New Roman" panose="02020603050405020304" pitchFamily="18" charset="0"/>
                        </a:rPr>
                        <a:t>12C</a:t>
                      </a:r>
                      <a:endParaRPr lang="en-US" sz="8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800" kern="1200" dirty="0">
                          <a:effectLst/>
                          <a:latin typeface="+mn-lt"/>
                          <a:ea typeface="Times New Roman" panose="02020603050405020304" pitchFamily="18" charset="0"/>
                        </a:rPr>
                        <a:t>MAC</a:t>
                      </a:r>
                      <a:endParaRPr lang="en-US" sz="8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8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8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8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8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8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a:ln>
                            <a:noFill/>
                          </a:ln>
                          <a:solidFill>
                            <a:prstClr val="black"/>
                          </a:solidFill>
                          <a:effectLst/>
                          <a:uLnTx/>
                          <a:uFillTx/>
                          <a:latin typeface="+mn-lt"/>
                          <a:ea typeface="Times New Roman" panose="02020603050405020304" pitchFamily="18" charset="0"/>
                          <a:cs typeface="+mn-cs"/>
                        </a:rPr>
                        <a:t>MAC</a:t>
                      </a:r>
                      <a:endParaRPr kumimoji="0" lang="en-US" sz="8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8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8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8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8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8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a:ln>
                            <a:noFill/>
                          </a:ln>
                          <a:solidFill>
                            <a:prstClr val="black"/>
                          </a:solidFill>
                          <a:effectLst/>
                          <a:uLnTx/>
                          <a:uFillTx/>
                          <a:latin typeface="+mn-lt"/>
                          <a:ea typeface="Times New Roman" panose="02020603050405020304" pitchFamily="18" charset="0"/>
                          <a:cs typeface="+mn-cs"/>
                        </a:rPr>
                        <a:t>MAC</a:t>
                      </a:r>
                      <a:endParaRPr kumimoji="0" lang="en-US" sz="8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8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8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8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8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8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a:ln>
                            <a:noFill/>
                          </a:ln>
                          <a:solidFill>
                            <a:prstClr val="black"/>
                          </a:solidFill>
                          <a:effectLst/>
                          <a:uLnTx/>
                          <a:uFillTx/>
                          <a:latin typeface="+mn-lt"/>
                          <a:ea typeface="Times New Roman" panose="02020603050405020304" pitchFamily="18" charset="0"/>
                          <a:cs typeface="+mn-cs"/>
                        </a:rPr>
                        <a:t>MAC</a:t>
                      </a:r>
                      <a:endParaRPr kumimoji="0" lang="en-US" sz="8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8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8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8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8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8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a:ln>
                            <a:noFill/>
                          </a:ln>
                          <a:solidFill>
                            <a:prstClr val="black"/>
                          </a:solidFill>
                          <a:effectLst/>
                          <a:uLnTx/>
                          <a:uFillTx/>
                          <a:latin typeface="+mn-lt"/>
                          <a:ea typeface="Times New Roman" panose="02020603050405020304" pitchFamily="18" charset="0"/>
                          <a:cs typeface="+mn-cs"/>
                        </a:rPr>
                        <a:t>MAC</a:t>
                      </a:r>
                      <a:endParaRPr kumimoji="0" lang="en-US" sz="8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8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8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8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8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8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6130117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nvGraphicFramePr>
        <p:xfrm>
          <a:off x="851217" y="1582301"/>
          <a:ext cx="7736268" cy="3726986"/>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algn="l"/>
                      <a:endParaRPr lang="en-US" sz="1000" b="0" dirty="0">
                        <a:solidFill>
                          <a:schemeClr val="tx1"/>
                        </a:solidFill>
                        <a:effectLst/>
                        <a:latin typeface="+mn-lt"/>
                      </a:endParaRPr>
                    </a:p>
                  </a:txBody>
                  <a:tcPr anchor="ctr"/>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algn="l"/>
                      <a:endParaRPr lang="en-US" sz="1000" b="0" dirty="0">
                        <a:solidFill>
                          <a:schemeClr val="tx1"/>
                        </a:solidFill>
                        <a:effectLst/>
                        <a:latin typeface="+mn-lt"/>
                      </a:endParaRPr>
                    </a:p>
                  </a:txBody>
                  <a:tcPr anchor="ct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algn="l"/>
                      <a:endParaRPr lang="en-US" sz="1000" b="0" dirty="0">
                        <a:solidFill>
                          <a:schemeClr val="tx1"/>
                        </a:solidFill>
                        <a:effectLst/>
                        <a:latin typeface="+mn-lt"/>
                      </a:endParaRPr>
                    </a:p>
                  </a:txBody>
                  <a:tcPr anchor="ct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11542114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nvGraphicFramePr>
        <p:xfrm>
          <a:off x="851217" y="1582301"/>
          <a:ext cx="7736268" cy="3726986"/>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algn="l"/>
                      <a:endParaRPr lang="en-US" sz="1000" b="0" dirty="0">
                        <a:solidFill>
                          <a:schemeClr val="tx1"/>
                        </a:solidFill>
                        <a:effectLst/>
                        <a:latin typeface="+mn-lt"/>
                      </a:endParaRPr>
                    </a:p>
                  </a:txBody>
                  <a:tcPr anchor="ctr"/>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algn="l"/>
                      <a:endParaRPr lang="en-US" sz="1000" b="0" dirty="0">
                        <a:solidFill>
                          <a:schemeClr val="tx1"/>
                        </a:solidFill>
                        <a:effectLst/>
                        <a:latin typeface="+mn-lt"/>
                      </a:endParaRPr>
                    </a:p>
                  </a:txBody>
                  <a:tcPr anchor="ct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algn="l"/>
                      <a:endParaRPr lang="en-US" sz="1000" b="0" dirty="0">
                        <a:solidFill>
                          <a:schemeClr val="tx1"/>
                        </a:solidFill>
                        <a:effectLst/>
                        <a:latin typeface="+mn-lt"/>
                      </a:endParaRPr>
                    </a:p>
                  </a:txBody>
                  <a:tcPr anchor="ct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28820764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Joint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a:buFont typeface="Arial" panose="020B0604020202020204" pitchFamily="34" charset="0"/>
              <a:buChar char="•"/>
            </a:pPr>
            <a:r>
              <a:rPr lang="en-GB" sz="1600" dirty="0"/>
              <a:t>Summary from July meeting &amp; conf calls</a:t>
            </a:r>
          </a:p>
          <a:p>
            <a:pPr>
              <a:buFont typeface="Arial" panose="020B0604020202020204" pitchFamily="34" charset="0"/>
              <a:buChar char="•"/>
            </a:pPr>
            <a:r>
              <a:rPr lang="en-GB" sz="1600" dirty="0"/>
              <a:t>Progress Report</a:t>
            </a:r>
          </a:p>
          <a:p>
            <a:pPr lvl="0">
              <a:buFont typeface="Arial" panose="020B0604020202020204" pitchFamily="34" charset="0"/>
              <a:buChar char="•"/>
            </a:pPr>
            <a:r>
              <a:rPr lang="en-GB" sz="1600" dirty="0"/>
              <a:t>Submissions-Joint: </a:t>
            </a:r>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2"/>
              </a:rPr>
              <a:t>1410r0</a:t>
            </a:r>
            <a:r>
              <a:rPr lang="en-GB" sz="1200" i="0" u="sng" strike="noStrike" kern="1200" dirty="0">
                <a:solidFill>
                  <a:srgbClr val="0000FF"/>
                </a:solidFill>
                <a:effectLst/>
                <a:ea typeface="Times New Roman" panose="02020603050405020304" pitchFamily="18" charset="0"/>
              </a:rPr>
              <a:t> </a:t>
            </a:r>
            <a:r>
              <a:rPr lang="en-GB" sz="1200" i="0" u="none" strike="noStrike" kern="1200" dirty="0">
                <a:solidFill>
                  <a:srgbClr val="000000"/>
                </a:solidFill>
                <a:effectLst/>
                <a:ea typeface="Times New Roman" panose="02020603050405020304" pitchFamily="18" charset="0"/>
              </a:rPr>
              <a:t>CR for TPE 					Yanjun Sun		[6C]</a:t>
            </a:r>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3"/>
              </a:rPr>
              <a:t>1411r0</a:t>
            </a:r>
            <a:r>
              <a:rPr lang="en-GB" sz="1200" i="0" u="sng" strike="noStrike" kern="1200" dirty="0">
                <a:solidFill>
                  <a:srgbClr val="0000FF"/>
                </a:solidFill>
                <a:effectLst/>
                <a:ea typeface="Times New Roman" panose="02020603050405020304" pitchFamily="18" charset="0"/>
              </a:rPr>
              <a:t> </a:t>
            </a:r>
            <a:r>
              <a:rPr lang="en-GB" sz="1200" i="0" u="none" strike="noStrike" kern="1200" dirty="0">
                <a:solidFill>
                  <a:srgbClr val="000000"/>
                </a:solidFill>
                <a:effectLst/>
                <a:ea typeface="Times New Roman" panose="02020603050405020304" pitchFamily="18" charset="0"/>
              </a:rPr>
              <a:t>CR for puncturing				Yanjun Sun		[2C]</a:t>
            </a:r>
          </a:p>
          <a:p>
            <a:pPr lvl="1">
              <a:buFont typeface="Arial" panose="020B0604020202020204" pitchFamily="34" charset="0"/>
              <a:buChar char="•"/>
            </a:pPr>
            <a:r>
              <a:rPr lang="en-GB" sz="1200" i="0" u="none" strike="noStrike" kern="1200" dirty="0">
                <a:solidFill>
                  <a:srgbClr val="FF0000"/>
                </a:solidFill>
                <a:effectLst/>
                <a:ea typeface="Times New Roman" panose="02020603050405020304" pitchFamily="18" charset="0"/>
              </a:rPr>
              <a:t>1472r0 </a:t>
            </a:r>
            <a:r>
              <a:rPr lang="en-GB" sz="1200" i="0" u="none" strike="noStrike" kern="1200" dirty="0">
                <a:solidFill>
                  <a:srgbClr val="000000"/>
                </a:solidFill>
                <a:effectLst/>
                <a:ea typeface="Times New Roman" panose="02020603050405020304" pitchFamily="18" charset="0"/>
              </a:rPr>
              <a:t>CR for EHT MU Operation			Jason Yuchen Guo	[XC]</a:t>
            </a:r>
            <a:endParaRPr lang="en-GB" sz="1200" kern="1200" dirty="0">
              <a:ea typeface="Times New Roman" panose="02020603050405020304" pitchFamily="18" charset="0"/>
            </a:endParaRPr>
          </a:p>
          <a:p>
            <a:pPr lvl="1">
              <a:buFont typeface="Arial" panose="020B0604020202020204" pitchFamily="34" charset="0"/>
              <a:buChar char="•"/>
            </a:pPr>
            <a:r>
              <a:rPr lang="en-US" sz="1200" i="0" u="none" strike="noStrike" kern="1200" dirty="0">
                <a:solidFill>
                  <a:srgbClr val="000000"/>
                </a:solidFill>
                <a:effectLst/>
                <a:ea typeface="Times New Roman" panose="02020603050405020304" pitchFamily="18" charset="0"/>
                <a:hlinkClick r:id="rId4"/>
              </a:rPr>
              <a:t>1510r0</a:t>
            </a:r>
            <a:r>
              <a:rPr lang="en-US" sz="1200" i="0" u="none" strike="noStrike" kern="1200" dirty="0">
                <a:solidFill>
                  <a:srgbClr val="000000"/>
                </a:solidFill>
                <a:effectLst/>
                <a:ea typeface="Times New Roman" panose="02020603050405020304" pitchFamily="18" charset="0"/>
              </a:rPr>
              <a:t> CR for 19592 and 19893			</a:t>
            </a:r>
            <a:r>
              <a:rPr lang="en-GB" sz="1200" i="0" u="none" strike="noStrike" kern="1200" dirty="0">
                <a:solidFill>
                  <a:srgbClr val="000000"/>
                </a:solidFill>
                <a:effectLst/>
                <a:ea typeface="Times New Roman" panose="02020603050405020304" pitchFamily="18" charset="0"/>
              </a:rPr>
              <a:t>Yanjun Sun		[2C]</a:t>
            </a:r>
            <a:endParaRPr lang="en-US" sz="1200" i="0" u="none" strike="noStrike" dirty="0">
              <a:effectLst/>
            </a:endParaRPr>
          </a:p>
          <a:p>
            <a:pPr lvl="0">
              <a:buFont typeface="Arial" panose="020B0604020202020204" pitchFamily="34" charset="0"/>
              <a:buChar char="•"/>
            </a:pPr>
            <a:r>
              <a:rPr lang="en-GB" sz="1600" dirty="0"/>
              <a:t>Submissions-MAC:</a:t>
            </a:r>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5"/>
              </a:rPr>
              <a:t>1402r4</a:t>
            </a:r>
            <a:r>
              <a:rPr lang="en-GB" sz="1200" i="0" u="sng" strike="noStrike" kern="1200" dirty="0">
                <a:solidFill>
                  <a:srgbClr val="0000FF"/>
                </a:solidFill>
                <a:effectLst/>
                <a:ea typeface="Times New Roman" panose="02020603050405020304" pitchFamily="18" charset="0"/>
              </a:rPr>
              <a:t> </a:t>
            </a:r>
            <a:r>
              <a:rPr lang="en-GB" sz="1200" i="0" u="none" strike="noStrike" kern="1200" dirty="0">
                <a:solidFill>
                  <a:srgbClr val="000000"/>
                </a:solidFill>
                <a:effectLst/>
                <a:ea typeface="Times New Roman" panose="02020603050405020304" pitchFamily="18" charset="0"/>
              </a:rPr>
              <a:t>Resolution of EPCS-related CIDs (LB275) 	John Wullert		[31C-30GT]</a:t>
            </a:r>
            <a:endParaRPr lang="en-US" sz="1200" i="0" u="none" strike="noStrike" dirty="0">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a:xfrm>
            <a:off x="685800" y="685800"/>
            <a:ext cx="7770813" cy="1065213"/>
          </a:xfrm>
        </p:spPr>
        <p:txBody>
          <a:bodyPr/>
          <a:lstStyle/>
          <a:p>
            <a:r>
              <a:rPr lang="en-US" dirty="0"/>
              <a:t>Summary from July meeting &amp; conf calls</a:t>
            </a:r>
          </a:p>
        </p:txBody>
      </p:sp>
      <p:sp>
        <p:nvSpPr>
          <p:cNvPr id="13" name="Content Placeholder 7">
            <a:extLst>
              <a:ext uri="{FF2B5EF4-FFF2-40B4-BE49-F238E27FC236}">
                <a16:creationId xmlns:a16="http://schemas.microsoft.com/office/drawing/2014/main" id="{0BA00DDD-B4B0-2F4C-AA2F-AC1CA80C4F55}"/>
              </a:ext>
            </a:extLst>
          </p:cNvPr>
          <p:cNvSpPr>
            <a:spLocks noGrp="1"/>
          </p:cNvSpPr>
          <p:nvPr>
            <p:ph idx="1"/>
          </p:nvPr>
        </p:nvSpPr>
        <p:spPr>
          <a:xfrm>
            <a:off x="685800" y="1981200"/>
            <a:ext cx="7770813" cy="4113213"/>
          </a:xfrm>
        </p:spPr>
        <p:txBody>
          <a:bodyPr/>
          <a:lstStyle/>
          <a:p>
            <a:pPr marL="400050">
              <a:buFont typeface="Arial" panose="020B0604020202020204" pitchFamily="34" charset="0"/>
              <a:buChar char="•"/>
            </a:pPr>
            <a:r>
              <a:rPr lang="en-US" sz="1800" dirty="0"/>
              <a:t>Delivered IEEE802.11be D4.0, </a:t>
            </a:r>
          </a:p>
          <a:p>
            <a:pPr marL="800100" lvl="1">
              <a:buFont typeface="Arial" panose="020B0604020202020204" pitchFamily="34" charset="0"/>
              <a:buChar char="•"/>
            </a:pPr>
            <a:r>
              <a:rPr lang="en-US" sz="1400" dirty="0"/>
              <a:t>Draft is available in the members area</a:t>
            </a:r>
          </a:p>
          <a:p>
            <a:pPr marL="1657350" lvl="3">
              <a:buFont typeface="Arial" panose="020B0604020202020204" pitchFamily="34" charset="0"/>
              <a:buChar char="•"/>
            </a:pPr>
            <a:endParaRPr lang="en-US" sz="1000" dirty="0"/>
          </a:p>
          <a:p>
            <a:pPr marL="400050">
              <a:buFont typeface="Arial" panose="020B0604020202020204" pitchFamily="34" charset="0"/>
              <a:buChar char="•"/>
            </a:pPr>
            <a:r>
              <a:rPr lang="en-US" sz="1800" dirty="0"/>
              <a:t>Completed a recirc. WG LB on TGbe D4.0 </a:t>
            </a:r>
          </a:p>
          <a:p>
            <a:pPr marL="800100" lvl="1">
              <a:buFont typeface="Arial" panose="020B0604020202020204" pitchFamily="34" charset="0"/>
              <a:buChar char="•"/>
            </a:pPr>
            <a:r>
              <a:rPr lang="en-US" sz="1400" dirty="0"/>
              <a:t>Passed with ~90% approval rate</a:t>
            </a:r>
          </a:p>
          <a:p>
            <a:pPr marL="800100" lvl="1">
              <a:buFont typeface="Arial" panose="020B0604020202020204" pitchFamily="34" charset="0"/>
              <a:buChar char="•"/>
            </a:pPr>
            <a:r>
              <a:rPr lang="en-US" sz="1400" dirty="0"/>
              <a:t>Received a total of 1128 comments, </a:t>
            </a:r>
          </a:p>
          <a:p>
            <a:pPr marL="1200150" lvl="2" indent="-285750">
              <a:buFont typeface="Arial" panose="020B0604020202020204" pitchFamily="34" charset="0"/>
              <a:buChar char="•"/>
            </a:pPr>
            <a:r>
              <a:rPr lang="en-US" sz="1250" dirty="0"/>
              <a:t>Of which 113 PHY, 953 MAC and 62 Joint</a:t>
            </a:r>
          </a:p>
          <a:p>
            <a:pPr marL="1200150" lvl="2" indent="-285750">
              <a:buFont typeface="Arial" panose="020B0604020202020204" pitchFamily="34" charset="0"/>
              <a:buChar char="•"/>
            </a:pPr>
            <a:r>
              <a:rPr lang="en-US" sz="1300" dirty="0"/>
              <a:t>All comments have been assigned to POC members</a:t>
            </a:r>
          </a:p>
          <a:p>
            <a:pPr marL="2114550" lvl="4" indent="-285750">
              <a:buFont typeface="Arial" panose="020B0604020202020204" pitchFamily="34" charset="0"/>
              <a:buChar char="•"/>
            </a:pPr>
            <a:endParaRPr lang="en-US" sz="1100" dirty="0"/>
          </a:p>
          <a:p>
            <a:pPr marL="400050">
              <a:buFont typeface="Arial" panose="020B0604020202020204" pitchFamily="34" charset="0"/>
              <a:buChar char="•"/>
            </a:pPr>
            <a:r>
              <a:rPr lang="en-US" sz="1800" dirty="0"/>
              <a:t>Held 6 telecons during Aug-Sept (</a:t>
            </a:r>
            <a:r>
              <a:rPr lang="en-US" sz="1800" dirty="0">
                <a:hlinkClick r:id="rId2"/>
              </a:rPr>
              <a:t>11-23/1388r11</a:t>
            </a:r>
            <a:r>
              <a:rPr lang="en-US" sz="1800" dirty="0"/>
              <a:t>)</a:t>
            </a:r>
          </a:p>
          <a:p>
            <a:pPr marL="800100" lvl="1">
              <a:buFont typeface="Arial" panose="020B0604020202020204" pitchFamily="34" charset="0"/>
              <a:buChar char="•"/>
            </a:pPr>
            <a:r>
              <a:rPr lang="en-US" sz="1400" dirty="0"/>
              <a:t>1 Joint, and 1 MAC/PHY, and 5 MAC telcos</a:t>
            </a:r>
          </a:p>
          <a:p>
            <a:pPr marL="800100" lvl="1">
              <a:buFont typeface="Arial" panose="020B0604020202020204" pitchFamily="34" charset="0"/>
              <a:buChar char="•"/>
            </a:pPr>
            <a:r>
              <a:rPr lang="en-US" sz="1400" dirty="0"/>
              <a:t>Resolved: ~210 MAC, ~10 Joint, ~25 PHY CIDs (see graphs)</a:t>
            </a:r>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a:xfrm>
            <a:off x="696912" y="333375"/>
            <a:ext cx="1874823" cy="273050"/>
          </a:xfrm>
        </p:spPr>
        <p:txBody>
          <a:bodyPr/>
          <a:lstStyle/>
          <a:p>
            <a:r>
              <a:rPr lang="en-US" dirty="0"/>
              <a:t>September 2023</a:t>
            </a:r>
            <a:endParaRPr lang="en-GB" dirty="0"/>
          </a:p>
        </p:txBody>
      </p:sp>
      <p:grpSp>
        <p:nvGrpSpPr>
          <p:cNvPr id="14" name="Group 13">
            <a:extLst>
              <a:ext uri="{FF2B5EF4-FFF2-40B4-BE49-F238E27FC236}">
                <a16:creationId xmlns:a16="http://schemas.microsoft.com/office/drawing/2014/main" id="{B3AB99FE-32FD-FCF5-4E24-3CF2664A49C0}"/>
              </a:ext>
            </a:extLst>
          </p:cNvPr>
          <p:cNvGrpSpPr/>
          <p:nvPr/>
        </p:nvGrpSpPr>
        <p:grpSpPr>
          <a:xfrm>
            <a:off x="5690759" y="5356942"/>
            <a:ext cx="3225631" cy="1043858"/>
            <a:chOff x="8534400" y="5181755"/>
            <a:chExt cx="3225631" cy="1043858"/>
          </a:xfrm>
        </p:grpSpPr>
        <p:grpSp>
          <p:nvGrpSpPr>
            <p:cNvPr id="15" name="Group 14">
              <a:extLst>
                <a:ext uri="{FF2B5EF4-FFF2-40B4-BE49-F238E27FC236}">
                  <a16:creationId xmlns:a16="http://schemas.microsoft.com/office/drawing/2014/main" id="{81E157E8-B951-463A-6482-78ECA467F629}"/>
                </a:ext>
              </a:extLst>
            </p:cNvPr>
            <p:cNvGrpSpPr/>
            <p:nvPr/>
          </p:nvGrpSpPr>
          <p:grpSpPr>
            <a:xfrm>
              <a:off x="8552276" y="5181755"/>
              <a:ext cx="3207755" cy="1043858"/>
              <a:chOff x="9314474" y="5383231"/>
              <a:chExt cx="2650378" cy="1006577"/>
            </a:xfrm>
          </p:grpSpPr>
          <p:sp>
            <p:nvSpPr>
              <p:cNvPr id="19" name="Rectangle 18">
                <a:extLst>
                  <a:ext uri="{FF2B5EF4-FFF2-40B4-BE49-F238E27FC236}">
                    <a16:creationId xmlns:a16="http://schemas.microsoft.com/office/drawing/2014/main" id="{016F80A2-D964-6CD7-B3C4-D2651E318A23}"/>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0" name="TextBox 19">
                <a:extLst>
                  <a:ext uri="{FF2B5EF4-FFF2-40B4-BE49-F238E27FC236}">
                    <a16:creationId xmlns:a16="http://schemas.microsoft.com/office/drawing/2014/main" id="{1AD9B975-7902-9D6B-EA58-7EE0E96000E0}"/>
                  </a:ext>
                </a:extLst>
              </p:cNvPr>
              <p:cNvSpPr txBox="1"/>
              <p:nvPr/>
            </p:nvSpPr>
            <p:spPr>
              <a:xfrm>
                <a:off x="9663399" y="6093023"/>
                <a:ext cx="1705966" cy="296785"/>
              </a:xfrm>
              <a:prstGeom prst="rect">
                <a:avLst/>
              </a:prstGeom>
              <a:noFill/>
            </p:spPr>
            <p:txBody>
              <a:bodyPr wrap="none" rtlCol="0">
                <a:spAutoFit/>
              </a:bodyPr>
              <a:lstStyle/>
              <a:p>
                <a:r>
                  <a:rPr lang="en-US" sz="1400" dirty="0">
                    <a:solidFill>
                      <a:schemeClr val="tx1"/>
                    </a:solidFill>
                  </a:rPr>
                  <a:t> CID Distribution (~1130)</a:t>
                </a:r>
              </a:p>
            </p:txBody>
          </p:sp>
          <p:sp>
            <p:nvSpPr>
              <p:cNvPr id="21" name="Rectangle 20">
                <a:extLst>
                  <a:ext uri="{FF2B5EF4-FFF2-40B4-BE49-F238E27FC236}">
                    <a16:creationId xmlns:a16="http://schemas.microsoft.com/office/drawing/2014/main" id="{0FB79AAE-17B1-A1C7-F1E0-22EF41D20F0F}"/>
                  </a:ext>
                </a:extLst>
              </p:cNvPr>
              <p:cNvSpPr/>
              <p:nvPr/>
            </p:nvSpPr>
            <p:spPr bwMode="auto">
              <a:xfrm>
                <a:off x="9370964" y="5578368"/>
                <a:ext cx="327666"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2" name="Rectangle 21">
                <a:extLst>
                  <a:ext uri="{FF2B5EF4-FFF2-40B4-BE49-F238E27FC236}">
                    <a16:creationId xmlns:a16="http://schemas.microsoft.com/office/drawing/2014/main" id="{5CAABBD4-31C2-469C-156D-736549BF8447}"/>
                  </a:ext>
                </a:extLst>
              </p:cNvPr>
              <p:cNvSpPr/>
              <p:nvPr/>
            </p:nvSpPr>
            <p:spPr bwMode="auto">
              <a:xfrm>
                <a:off x="9698630" y="5578368"/>
                <a:ext cx="1993533"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3" name="Rectangle 22">
                <a:extLst>
                  <a:ext uri="{FF2B5EF4-FFF2-40B4-BE49-F238E27FC236}">
                    <a16:creationId xmlns:a16="http://schemas.microsoft.com/office/drawing/2014/main" id="{622BADA9-03DB-177E-541B-C3A37F975A54}"/>
                  </a:ext>
                </a:extLst>
              </p:cNvPr>
              <p:cNvSpPr/>
              <p:nvPr/>
            </p:nvSpPr>
            <p:spPr bwMode="auto">
              <a:xfrm>
                <a:off x="11692166" y="5578368"/>
                <a:ext cx="195031"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4" name="TextBox 23">
                <a:extLst>
                  <a:ext uri="{FF2B5EF4-FFF2-40B4-BE49-F238E27FC236}">
                    <a16:creationId xmlns:a16="http://schemas.microsoft.com/office/drawing/2014/main" id="{8DB5BCAD-A6D9-A1CE-BF59-ED7A5B861367}"/>
                  </a:ext>
                </a:extLst>
              </p:cNvPr>
              <p:cNvSpPr txBox="1"/>
              <p:nvPr/>
            </p:nvSpPr>
            <p:spPr>
              <a:xfrm>
                <a:off x="11604332" y="5388506"/>
                <a:ext cx="360520" cy="244847"/>
              </a:xfrm>
              <a:prstGeom prst="rect">
                <a:avLst/>
              </a:prstGeom>
              <a:noFill/>
            </p:spPr>
            <p:txBody>
              <a:bodyPr wrap="none" rtlCol="0">
                <a:spAutoFit/>
              </a:bodyPr>
              <a:lstStyle/>
              <a:p>
                <a:r>
                  <a:rPr lang="en-US" sz="1050" dirty="0">
                    <a:solidFill>
                      <a:schemeClr val="tx1"/>
                    </a:solidFill>
                  </a:rPr>
                  <a:t>~5%</a:t>
                </a:r>
              </a:p>
            </p:txBody>
          </p:sp>
          <p:sp>
            <p:nvSpPr>
              <p:cNvPr id="26" name="TextBox 25">
                <a:extLst>
                  <a:ext uri="{FF2B5EF4-FFF2-40B4-BE49-F238E27FC236}">
                    <a16:creationId xmlns:a16="http://schemas.microsoft.com/office/drawing/2014/main" id="{F17F079E-0211-8BB5-0BB9-D4112FEEF4F0}"/>
                  </a:ext>
                </a:extLst>
              </p:cNvPr>
              <p:cNvSpPr txBox="1"/>
              <p:nvPr/>
            </p:nvSpPr>
            <p:spPr>
              <a:xfrm>
                <a:off x="10421491" y="5388507"/>
                <a:ext cx="416148" cy="244847"/>
              </a:xfrm>
              <a:prstGeom prst="rect">
                <a:avLst/>
              </a:prstGeom>
              <a:noFill/>
            </p:spPr>
            <p:txBody>
              <a:bodyPr wrap="none" rtlCol="0">
                <a:spAutoFit/>
              </a:bodyPr>
              <a:lstStyle/>
              <a:p>
                <a:r>
                  <a:rPr lang="en-US" sz="1050" dirty="0">
                    <a:solidFill>
                      <a:schemeClr val="tx1"/>
                    </a:solidFill>
                  </a:rPr>
                  <a:t>~85%</a:t>
                </a:r>
              </a:p>
            </p:txBody>
          </p:sp>
          <p:sp>
            <p:nvSpPr>
              <p:cNvPr id="27" name="TextBox 26">
                <a:extLst>
                  <a:ext uri="{FF2B5EF4-FFF2-40B4-BE49-F238E27FC236}">
                    <a16:creationId xmlns:a16="http://schemas.microsoft.com/office/drawing/2014/main" id="{C495C1FC-18F8-5BB4-E730-553B1196157E}"/>
                  </a:ext>
                </a:extLst>
              </p:cNvPr>
              <p:cNvSpPr txBox="1"/>
              <p:nvPr/>
            </p:nvSpPr>
            <p:spPr>
              <a:xfrm>
                <a:off x="9314474" y="5383231"/>
                <a:ext cx="416148" cy="244847"/>
              </a:xfrm>
              <a:prstGeom prst="rect">
                <a:avLst/>
              </a:prstGeom>
              <a:noFill/>
            </p:spPr>
            <p:txBody>
              <a:bodyPr wrap="none" rtlCol="0">
                <a:spAutoFit/>
              </a:bodyPr>
              <a:lstStyle/>
              <a:p>
                <a:r>
                  <a:rPr lang="en-US" sz="1050" dirty="0">
                    <a:solidFill>
                      <a:schemeClr val="tx1"/>
                    </a:solidFill>
                  </a:rPr>
                  <a:t>~10%</a:t>
                </a:r>
              </a:p>
            </p:txBody>
          </p:sp>
        </p:grpSp>
        <p:sp>
          <p:nvSpPr>
            <p:cNvPr id="16" name="TextBox 15">
              <a:extLst>
                <a:ext uri="{FF2B5EF4-FFF2-40B4-BE49-F238E27FC236}">
                  <a16:creationId xmlns:a16="http://schemas.microsoft.com/office/drawing/2014/main" id="{FFBCE6A3-A724-EA27-4D52-CB57619DF8EF}"/>
                </a:ext>
              </a:extLst>
            </p:cNvPr>
            <p:cNvSpPr txBox="1"/>
            <p:nvPr/>
          </p:nvSpPr>
          <p:spPr>
            <a:xfrm>
              <a:off x="8534400" y="5501759"/>
              <a:ext cx="482824" cy="261610"/>
            </a:xfrm>
            <a:prstGeom prst="rect">
              <a:avLst/>
            </a:prstGeom>
            <a:noFill/>
          </p:spPr>
          <p:txBody>
            <a:bodyPr wrap="none" rtlCol="0">
              <a:spAutoFit/>
            </a:bodyPr>
            <a:lstStyle/>
            <a:p>
              <a:r>
                <a:rPr lang="en-US" sz="1100" b="1" dirty="0">
                  <a:solidFill>
                    <a:schemeClr val="tx1"/>
                  </a:solidFill>
                </a:rPr>
                <a:t>PHY</a:t>
              </a:r>
            </a:p>
          </p:txBody>
        </p:sp>
        <p:sp>
          <p:nvSpPr>
            <p:cNvPr id="17" name="TextBox 16">
              <a:extLst>
                <a:ext uri="{FF2B5EF4-FFF2-40B4-BE49-F238E27FC236}">
                  <a16:creationId xmlns:a16="http://schemas.microsoft.com/office/drawing/2014/main" id="{8F164EC3-903F-3891-A53D-53A2F2C6E32D}"/>
                </a:ext>
              </a:extLst>
            </p:cNvPr>
            <p:cNvSpPr txBox="1"/>
            <p:nvPr/>
          </p:nvSpPr>
          <p:spPr>
            <a:xfrm>
              <a:off x="9859715" y="5510553"/>
              <a:ext cx="652456" cy="261610"/>
            </a:xfrm>
            <a:prstGeom prst="rect">
              <a:avLst/>
            </a:prstGeom>
            <a:noFill/>
          </p:spPr>
          <p:txBody>
            <a:bodyPr wrap="square">
              <a:spAutoFit/>
            </a:bodyPr>
            <a:lstStyle/>
            <a:p>
              <a:r>
                <a:rPr lang="en-US" sz="1100" b="1" dirty="0">
                  <a:solidFill>
                    <a:schemeClr val="tx1"/>
                  </a:solidFill>
                </a:rPr>
                <a:t>MAC</a:t>
              </a:r>
            </a:p>
          </p:txBody>
        </p:sp>
        <p:sp>
          <p:nvSpPr>
            <p:cNvPr id="18" name="TextBox 17">
              <a:extLst>
                <a:ext uri="{FF2B5EF4-FFF2-40B4-BE49-F238E27FC236}">
                  <a16:creationId xmlns:a16="http://schemas.microsoft.com/office/drawing/2014/main" id="{8A2BFDA1-7F7D-F49A-549F-B46B9DA60A4B}"/>
                </a:ext>
              </a:extLst>
            </p:cNvPr>
            <p:cNvSpPr txBox="1"/>
            <p:nvPr/>
          </p:nvSpPr>
          <p:spPr>
            <a:xfrm rot="16200000">
              <a:off x="11224210" y="5501759"/>
              <a:ext cx="652456" cy="261610"/>
            </a:xfrm>
            <a:prstGeom prst="rect">
              <a:avLst/>
            </a:prstGeom>
            <a:noFill/>
          </p:spPr>
          <p:txBody>
            <a:bodyPr wrap="square">
              <a:spAutoFit/>
            </a:bodyPr>
            <a:lstStyle/>
            <a:p>
              <a:r>
                <a:rPr lang="en-US" sz="1100" b="1" dirty="0">
                  <a:solidFill>
                    <a:schemeClr val="tx1"/>
                  </a:solidFill>
                </a:rPr>
                <a:t>JOINT</a:t>
              </a:r>
            </a:p>
          </p:txBody>
        </p:sp>
      </p:grpSp>
      <p:grpSp>
        <p:nvGrpSpPr>
          <p:cNvPr id="28" name="Group 27">
            <a:extLst>
              <a:ext uri="{FF2B5EF4-FFF2-40B4-BE49-F238E27FC236}">
                <a16:creationId xmlns:a16="http://schemas.microsoft.com/office/drawing/2014/main" id="{E8713A01-F3AB-EFFB-4BF8-54D102ACEF92}"/>
              </a:ext>
            </a:extLst>
          </p:cNvPr>
          <p:cNvGrpSpPr/>
          <p:nvPr/>
        </p:nvGrpSpPr>
        <p:grpSpPr>
          <a:xfrm>
            <a:off x="5235197" y="1507048"/>
            <a:ext cx="4289803" cy="3217352"/>
            <a:chOff x="7872841" y="1676401"/>
            <a:chExt cx="4289803" cy="3217352"/>
          </a:xfrm>
        </p:grpSpPr>
        <p:pic>
          <p:nvPicPr>
            <p:cNvPr id="29" name="Picture 28">
              <a:extLst>
                <a:ext uri="{FF2B5EF4-FFF2-40B4-BE49-F238E27FC236}">
                  <a16:creationId xmlns:a16="http://schemas.microsoft.com/office/drawing/2014/main" id="{9DD8C72E-8736-1658-0D02-165EF1BF3683}"/>
                </a:ext>
              </a:extLst>
            </p:cNvPr>
            <p:cNvPicPr>
              <a:picLocks noChangeAspect="1"/>
            </p:cNvPicPr>
            <p:nvPr/>
          </p:nvPicPr>
          <p:blipFill>
            <a:blip r:embed="rId3"/>
            <a:stretch>
              <a:fillRect/>
            </a:stretch>
          </p:blipFill>
          <p:spPr>
            <a:xfrm>
              <a:off x="7872841" y="1676401"/>
              <a:ext cx="4289803" cy="3217352"/>
            </a:xfrm>
            <a:prstGeom prst="rect">
              <a:avLst/>
            </a:prstGeom>
          </p:spPr>
        </p:pic>
        <p:sp>
          <p:nvSpPr>
            <p:cNvPr id="30" name="Rectangle 29">
              <a:extLst>
                <a:ext uri="{FF2B5EF4-FFF2-40B4-BE49-F238E27FC236}">
                  <a16:creationId xmlns:a16="http://schemas.microsoft.com/office/drawing/2014/main" id="{BA133308-52D3-9BD7-8F5B-94C5E8E76F3C}"/>
                </a:ext>
              </a:extLst>
            </p:cNvPr>
            <p:cNvSpPr/>
            <p:nvPr/>
          </p:nvSpPr>
          <p:spPr bwMode="auto">
            <a:xfrm>
              <a:off x="9347969" y="3962400"/>
              <a:ext cx="650134" cy="580387"/>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31" name="Rectangle 30">
              <a:extLst>
                <a:ext uri="{FF2B5EF4-FFF2-40B4-BE49-F238E27FC236}">
                  <a16:creationId xmlns:a16="http://schemas.microsoft.com/office/drawing/2014/main" id="{0FC04953-2187-B411-569F-9505EE1AF161}"/>
                </a:ext>
              </a:extLst>
            </p:cNvPr>
            <p:cNvSpPr/>
            <p:nvPr/>
          </p:nvSpPr>
          <p:spPr bwMode="auto">
            <a:xfrm>
              <a:off x="8521025" y="4020020"/>
              <a:ext cx="650133" cy="522767"/>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32" name="Rectangle 31">
              <a:extLst>
                <a:ext uri="{FF2B5EF4-FFF2-40B4-BE49-F238E27FC236}">
                  <a16:creationId xmlns:a16="http://schemas.microsoft.com/office/drawing/2014/main" id="{CF829EBD-9325-FAD8-F458-005CA9B90FA9}"/>
                </a:ext>
              </a:extLst>
            </p:cNvPr>
            <p:cNvSpPr/>
            <p:nvPr/>
          </p:nvSpPr>
          <p:spPr bwMode="auto">
            <a:xfrm>
              <a:off x="10183689" y="4252593"/>
              <a:ext cx="650133" cy="290194"/>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33" name="Rectangle 32">
              <a:extLst>
                <a:ext uri="{FF2B5EF4-FFF2-40B4-BE49-F238E27FC236}">
                  <a16:creationId xmlns:a16="http://schemas.microsoft.com/office/drawing/2014/main" id="{F23FC74C-C8BD-83DD-1C43-211E975A127D}"/>
                </a:ext>
              </a:extLst>
            </p:cNvPr>
            <p:cNvSpPr/>
            <p:nvPr/>
          </p:nvSpPr>
          <p:spPr bwMode="auto">
            <a:xfrm>
              <a:off x="11010633" y="3980979"/>
              <a:ext cx="670610" cy="561809"/>
            </a:xfrm>
            <a:prstGeom prst="rect">
              <a:avLst/>
            </a:prstGeom>
            <a:solidFill>
              <a:schemeClr val="tx1"/>
            </a:solidFill>
            <a:ln w="9525" cap="flat" cmpd="sng" algn="ctr">
              <a:no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grpSp>
    </p:spTree>
    <p:extLst>
      <p:ext uri="{BB962C8B-B14F-4D97-AF65-F5344CB8AC3E}">
        <p14:creationId xmlns:p14="http://schemas.microsoft.com/office/powerpoint/2010/main" val="18433318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5711E-BCAB-4493-96D7-3E163ED51115}"/>
              </a:ext>
            </a:extLst>
          </p:cNvPr>
          <p:cNvSpPr>
            <a:spLocks noGrp="1"/>
          </p:cNvSpPr>
          <p:nvPr>
            <p:ph type="title"/>
          </p:nvPr>
        </p:nvSpPr>
        <p:spPr>
          <a:xfrm>
            <a:off x="685800" y="685800"/>
            <a:ext cx="7770813" cy="1065213"/>
          </a:xfrm>
        </p:spPr>
        <p:txBody>
          <a:bodyPr/>
          <a:lstStyle/>
          <a:p>
            <a:r>
              <a:rPr lang="en-US" dirty="0"/>
              <a:t>Progress Report</a:t>
            </a:r>
          </a:p>
        </p:txBody>
      </p:sp>
      <p:sp>
        <p:nvSpPr>
          <p:cNvPr id="4" name="Slide Number Placeholder 3">
            <a:extLst>
              <a:ext uri="{FF2B5EF4-FFF2-40B4-BE49-F238E27FC236}">
                <a16:creationId xmlns:a16="http://schemas.microsoft.com/office/drawing/2014/main" id="{924075F1-93EF-C050-17B2-BE6404999E2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C100C689-5F6F-4287-7B1F-79D5C6E4540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3E650DE-220E-373E-8A82-1E6F3D3A9179}"/>
              </a:ext>
            </a:extLst>
          </p:cNvPr>
          <p:cNvSpPr>
            <a:spLocks noGrp="1"/>
          </p:cNvSpPr>
          <p:nvPr>
            <p:ph type="dt" idx="15"/>
          </p:nvPr>
        </p:nvSpPr>
        <p:spPr>
          <a:xfrm>
            <a:off x="696912" y="333375"/>
            <a:ext cx="1874823" cy="273050"/>
          </a:xfrm>
        </p:spPr>
        <p:txBody>
          <a:bodyPr/>
          <a:lstStyle/>
          <a:p>
            <a:r>
              <a:rPr lang="en-US" dirty="0"/>
              <a:t>September 2023</a:t>
            </a:r>
            <a:endParaRPr lang="en-GB" dirty="0"/>
          </a:p>
        </p:txBody>
      </p:sp>
      <p:graphicFrame>
        <p:nvGraphicFramePr>
          <p:cNvPr id="7" name="Table 7">
            <a:extLst>
              <a:ext uri="{FF2B5EF4-FFF2-40B4-BE49-F238E27FC236}">
                <a16:creationId xmlns:a16="http://schemas.microsoft.com/office/drawing/2014/main" id="{71037AE9-F08D-C86B-D829-47CB399E1A85}"/>
              </a:ext>
            </a:extLst>
          </p:cNvPr>
          <p:cNvGraphicFramePr>
            <a:graphicFrameLocks noGrp="1"/>
          </p:cNvGraphicFramePr>
          <p:nvPr>
            <p:extLst>
              <p:ext uri="{D42A27DB-BD31-4B8C-83A1-F6EECF244321}">
                <p14:modId xmlns:p14="http://schemas.microsoft.com/office/powerpoint/2010/main" val="924838297"/>
              </p:ext>
            </p:extLst>
          </p:nvPr>
        </p:nvGraphicFramePr>
        <p:xfrm>
          <a:off x="457200" y="1943100"/>
          <a:ext cx="3951288" cy="2971800"/>
        </p:xfrm>
        <a:graphic>
          <a:graphicData uri="http://schemas.openxmlformats.org/drawingml/2006/table">
            <a:tbl>
              <a:tblPr firstRow="1" bandRow="1">
                <a:tableStyleId>{5940675A-B579-460E-94D1-54222C63F5DA}</a:tableStyleId>
              </a:tblPr>
              <a:tblGrid>
                <a:gridCol w="1588784">
                  <a:extLst>
                    <a:ext uri="{9D8B030D-6E8A-4147-A177-3AD203B41FA5}">
                      <a16:colId xmlns:a16="http://schemas.microsoft.com/office/drawing/2014/main" val="4097200305"/>
                    </a:ext>
                  </a:extLst>
                </a:gridCol>
                <a:gridCol w="1181252">
                  <a:extLst>
                    <a:ext uri="{9D8B030D-6E8A-4147-A177-3AD203B41FA5}">
                      <a16:colId xmlns:a16="http://schemas.microsoft.com/office/drawing/2014/main" val="492540598"/>
                    </a:ext>
                  </a:extLst>
                </a:gridCol>
                <a:gridCol w="1181252">
                  <a:extLst>
                    <a:ext uri="{9D8B030D-6E8A-4147-A177-3AD203B41FA5}">
                      <a16:colId xmlns:a16="http://schemas.microsoft.com/office/drawing/2014/main" val="2813867584"/>
                    </a:ext>
                  </a:extLst>
                </a:gridCol>
              </a:tblGrid>
              <a:tr h="297180">
                <a:tc>
                  <a:txBody>
                    <a:bodyPr/>
                    <a:lstStyle/>
                    <a:p>
                      <a:endParaRPr lang="en-US" sz="1200" b="1" dirty="0"/>
                    </a:p>
                  </a:txBody>
                  <a:tcPr/>
                </a:tc>
                <a:tc>
                  <a:txBody>
                    <a:bodyPr/>
                    <a:lstStyle/>
                    <a:p>
                      <a:pPr algn="ctr"/>
                      <a:r>
                        <a:rPr lang="en-US" sz="1200" b="1" dirty="0"/>
                        <a:t>LB275 (D4.0)</a:t>
                      </a:r>
                    </a:p>
                  </a:txBody>
                  <a:tcPr/>
                </a:tc>
                <a:tc>
                  <a:txBody>
                    <a:bodyPr/>
                    <a:lstStyle/>
                    <a:p>
                      <a:pPr algn="ctr"/>
                      <a:r>
                        <a:rPr lang="en-US" sz="1200" b="1" dirty="0"/>
                        <a:t>LB271 (D3.0)</a:t>
                      </a:r>
                    </a:p>
                  </a:txBody>
                  <a:tcPr/>
                </a:tc>
                <a:extLst>
                  <a:ext uri="{0D108BD9-81ED-4DB2-BD59-A6C34878D82A}">
                    <a16:rowId xmlns:a16="http://schemas.microsoft.com/office/drawing/2014/main" val="1759541241"/>
                  </a:ext>
                </a:extLst>
              </a:tr>
              <a:tr h="297180">
                <a:tc>
                  <a:txBody>
                    <a:bodyPr/>
                    <a:lstStyle/>
                    <a:p>
                      <a:r>
                        <a:rPr lang="en-US" sz="1200" b="1" dirty="0"/>
                        <a:t>Approve</a:t>
                      </a:r>
                    </a:p>
                  </a:txBody>
                  <a:tcPr/>
                </a:tc>
                <a:tc>
                  <a:txBody>
                    <a:bodyPr/>
                    <a:lstStyle/>
                    <a:p>
                      <a:pPr algn="ctr"/>
                      <a:r>
                        <a:rPr lang="en-US" sz="1200" dirty="0"/>
                        <a:t>364</a:t>
                      </a:r>
                    </a:p>
                  </a:txBody>
                  <a:tcPr/>
                </a:tc>
                <a:tc>
                  <a:txBody>
                    <a:bodyPr/>
                    <a:lstStyle/>
                    <a:p>
                      <a:pPr algn="ctr"/>
                      <a:r>
                        <a:rPr lang="en-US" sz="1200" dirty="0"/>
                        <a:t>302</a:t>
                      </a:r>
                    </a:p>
                  </a:txBody>
                  <a:tcPr/>
                </a:tc>
                <a:extLst>
                  <a:ext uri="{0D108BD9-81ED-4DB2-BD59-A6C34878D82A}">
                    <a16:rowId xmlns:a16="http://schemas.microsoft.com/office/drawing/2014/main" val="1211999233"/>
                  </a:ext>
                </a:extLst>
              </a:tr>
              <a:tr h="297180">
                <a:tc>
                  <a:txBody>
                    <a:bodyPr/>
                    <a:lstStyle/>
                    <a:p>
                      <a:r>
                        <a:rPr lang="en-US" sz="1200" b="1" dirty="0"/>
                        <a:t>Disapprove</a:t>
                      </a:r>
                    </a:p>
                  </a:txBody>
                  <a:tcPr/>
                </a:tc>
                <a:tc>
                  <a:txBody>
                    <a:bodyPr/>
                    <a:lstStyle/>
                    <a:p>
                      <a:pPr algn="ctr"/>
                      <a:r>
                        <a:rPr lang="en-US" sz="1200" dirty="0"/>
                        <a:t>40</a:t>
                      </a:r>
                    </a:p>
                  </a:txBody>
                  <a:tcPr/>
                </a:tc>
                <a:tc>
                  <a:txBody>
                    <a:bodyPr/>
                    <a:lstStyle/>
                    <a:p>
                      <a:pPr algn="ctr"/>
                      <a:r>
                        <a:rPr lang="en-US" sz="1200" dirty="0"/>
                        <a:t>76</a:t>
                      </a:r>
                    </a:p>
                  </a:txBody>
                  <a:tcPr/>
                </a:tc>
                <a:extLst>
                  <a:ext uri="{0D108BD9-81ED-4DB2-BD59-A6C34878D82A}">
                    <a16:rowId xmlns:a16="http://schemas.microsoft.com/office/drawing/2014/main" val="1488192967"/>
                  </a:ext>
                </a:extLst>
              </a:tr>
              <a:tr h="297180">
                <a:tc>
                  <a:txBody>
                    <a:bodyPr/>
                    <a:lstStyle/>
                    <a:p>
                      <a:r>
                        <a:rPr lang="en-US" sz="1200" b="1" dirty="0"/>
                        <a:t>Abstain</a:t>
                      </a:r>
                    </a:p>
                  </a:txBody>
                  <a:tcPr/>
                </a:tc>
                <a:tc>
                  <a:txBody>
                    <a:bodyPr/>
                    <a:lstStyle/>
                    <a:p>
                      <a:pPr algn="ctr"/>
                      <a:r>
                        <a:rPr lang="en-US" sz="1200" dirty="0"/>
                        <a:t>8</a:t>
                      </a:r>
                    </a:p>
                  </a:txBody>
                  <a:tcPr/>
                </a:tc>
                <a:tc>
                  <a:txBody>
                    <a:bodyPr/>
                    <a:lstStyle/>
                    <a:p>
                      <a:pPr algn="ctr"/>
                      <a:r>
                        <a:rPr lang="en-US" sz="1200" dirty="0"/>
                        <a:t>9</a:t>
                      </a:r>
                    </a:p>
                  </a:txBody>
                  <a:tcPr/>
                </a:tc>
                <a:extLst>
                  <a:ext uri="{0D108BD9-81ED-4DB2-BD59-A6C34878D82A}">
                    <a16:rowId xmlns:a16="http://schemas.microsoft.com/office/drawing/2014/main" val="645551567"/>
                  </a:ext>
                </a:extLst>
              </a:tr>
              <a:tr h="297180">
                <a:tc>
                  <a:txBody>
                    <a:bodyPr/>
                    <a:lstStyle/>
                    <a:p>
                      <a:r>
                        <a:rPr lang="en-US" sz="1200" b="1" dirty="0"/>
                        <a:t>Voting Pool</a:t>
                      </a:r>
                    </a:p>
                  </a:txBody>
                  <a:tcPr/>
                </a:tc>
                <a:tc>
                  <a:txBody>
                    <a:bodyPr/>
                    <a:lstStyle/>
                    <a:p>
                      <a:pPr algn="ctr"/>
                      <a:r>
                        <a:rPr lang="en-US" sz="1200" dirty="0"/>
                        <a:t>491</a:t>
                      </a:r>
                    </a:p>
                  </a:txBody>
                  <a:tcPr/>
                </a:tc>
                <a:tc>
                  <a:txBody>
                    <a:bodyPr/>
                    <a:lstStyle/>
                    <a:p>
                      <a:pPr algn="ctr"/>
                      <a:r>
                        <a:rPr lang="en-US" sz="1200" dirty="0"/>
                        <a:t>491</a:t>
                      </a:r>
                    </a:p>
                  </a:txBody>
                  <a:tcPr/>
                </a:tc>
                <a:extLst>
                  <a:ext uri="{0D108BD9-81ED-4DB2-BD59-A6C34878D82A}">
                    <a16:rowId xmlns:a16="http://schemas.microsoft.com/office/drawing/2014/main" val="825906380"/>
                  </a:ext>
                </a:extLst>
              </a:tr>
              <a:tr h="297180">
                <a:tc>
                  <a:txBody>
                    <a:bodyPr/>
                    <a:lstStyle/>
                    <a:p>
                      <a:r>
                        <a:rPr lang="en-US" sz="1200" b="1" dirty="0"/>
                        <a:t>Approval %</a:t>
                      </a:r>
                    </a:p>
                  </a:txBody>
                  <a:tcPr/>
                </a:tc>
                <a:tc>
                  <a:txBody>
                    <a:bodyPr/>
                    <a:lstStyle/>
                    <a:p>
                      <a:pPr algn="ctr"/>
                      <a:r>
                        <a:rPr lang="en-US" sz="1200" b="1" u="sng" dirty="0"/>
                        <a:t>90.10</a:t>
                      </a:r>
                    </a:p>
                  </a:txBody>
                  <a:tcPr/>
                </a:tc>
                <a:tc>
                  <a:txBody>
                    <a:bodyPr/>
                    <a:lstStyle/>
                    <a:p>
                      <a:pPr algn="ctr"/>
                      <a:r>
                        <a:rPr lang="en-US" sz="1200" b="1" u="sng" dirty="0"/>
                        <a:t>79.89</a:t>
                      </a:r>
                    </a:p>
                  </a:txBody>
                  <a:tcPr/>
                </a:tc>
                <a:extLst>
                  <a:ext uri="{0D108BD9-81ED-4DB2-BD59-A6C34878D82A}">
                    <a16:rowId xmlns:a16="http://schemas.microsoft.com/office/drawing/2014/main" val="709138562"/>
                  </a:ext>
                </a:extLst>
              </a:tr>
              <a:tr h="297180">
                <a:tc>
                  <a:txBody>
                    <a:bodyPr/>
                    <a:lstStyle/>
                    <a:p>
                      <a:r>
                        <a:rPr lang="en-US" sz="1200" b="1" dirty="0"/>
                        <a:t>Ballot Duration</a:t>
                      </a:r>
                    </a:p>
                  </a:txBody>
                  <a:tcPr/>
                </a:tc>
                <a:tc>
                  <a:txBody>
                    <a:bodyPr/>
                    <a:lstStyle/>
                    <a:p>
                      <a:pPr algn="ctr"/>
                      <a:r>
                        <a:rPr lang="en-US" sz="1200" dirty="0"/>
                        <a:t>20 days</a:t>
                      </a:r>
                    </a:p>
                  </a:txBody>
                  <a:tcPr/>
                </a:tc>
                <a:tc>
                  <a:txBody>
                    <a:bodyPr/>
                    <a:lstStyle/>
                    <a:p>
                      <a:pPr algn="ctr"/>
                      <a:r>
                        <a:rPr lang="en-US" sz="1200" dirty="0"/>
                        <a:t>30 days</a:t>
                      </a:r>
                    </a:p>
                  </a:txBody>
                  <a:tcPr/>
                </a:tc>
                <a:extLst>
                  <a:ext uri="{0D108BD9-81ED-4DB2-BD59-A6C34878D82A}">
                    <a16:rowId xmlns:a16="http://schemas.microsoft.com/office/drawing/2014/main" val="2506132467"/>
                  </a:ext>
                </a:extLst>
              </a:tr>
              <a:tr h="297180">
                <a:tc>
                  <a:txBody>
                    <a:bodyPr/>
                    <a:lstStyle/>
                    <a:p>
                      <a:r>
                        <a:rPr lang="en-US" sz="1200" b="1" dirty="0"/>
                        <a:t>Total Comments</a:t>
                      </a:r>
                    </a:p>
                  </a:txBody>
                  <a:tcPr/>
                </a:tc>
                <a:tc>
                  <a:txBody>
                    <a:bodyPr/>
                    <a:lstStyle/>
                    <a:p>
                      <a:pPr algn="ctr"/>
                      <a:r>
                        <a:rPr lang="en-US" sz="1200" dirty="0"/>
                        <a:t>1128</a:t>
                      </a:r>
                    </a:p>
                  </a:txBody>
                  <a:tcPr/>
                </a:tc>
                <a:tc>
                  <a:txBody>
                    <a:bodyPr/>
                    <a:lstStyle/>
                    <a:p>
                      <a:pPr algn="ctr"/>
                      <a:r>
                        <a:rPr lang="en-US" sz="1200" dirty="0"/>
                        <a:t>3343</a:t>
                      </a:r>
                    </a:p>
                  </a:txBody>
                  <a:tcPr/>
                </a:tc>
                <a:extLst>
                  <a:ext uri="{0D108BD9-81ED-4DB2-BD59-A6C34878D82A}">
                    <a16:rowId xmlns:a16="http://schemas.microsoft.com/office/drawing/2014/main" val="3022514612"/>
                  </a:ext>
                </a:extLst>
              </a:tr>
              <a:tr h="297180">
                <a:tc>
                  <a:txBody>
                    <a:bodyPr/>
                    <a:lstStyle/>
                    <a:p>
                      <a:r>
                        <a:rPr lang="en-US" sz="1200" b="1" dirty="0"/>
                        <a:t>Must Be Satisfied</a:t>
                      </a:r>
                    </a:p>
                  </a:txBody>
                  <a:tcPr/>
                </a:tc>
                <a:tc>
                  <a:txBody>
                    <a:bodyPr/>
                    <a:lstStyle/>
                    <a:p>
                      <a:pPr algn="ctr"/>
                      <a:r>
                        <a:rPr lang="en-US" sz="1200" dirty="0"/>
                        <a:t>279</a:t>
                      </a:r>
                    </a:p>
                  </a:txBody>
                  <a:tcPr/>
                </a:tc>
                <a:tc>
                  <a:txBody>
                    <a:bodyPr/>
                    <a:lstStyle/>
                    <a:p>
                      <a:pPr algn="ctr"/>
                      <a:r>
                        <a:rPr lang="en-US" sz="1200" dirty="0"/>
                        <a:t>1837</a:t>
                      </a:r>
                    </a:p>
                  </a:txBody>
                  <a:tcPr/>
                </a:tc>
                <a:extLst>
                  <a:ext uri="{0D108BD9-81ED-4DB2-BD59-A6C34878D82A}">
                    <a16:rowId xmlns:a16="http://schemas.microsoft.com/office/drawing/2014/main" val="2801088435"/>
                  </a:ext>
                </a:extLst>
              </a:tr>
              <a:tr h="297180">
                <a:tc>
                  <a:txBody>
                    <a:bodyPr/>
                    <a:lstStyle/>
                    <a:p>
                      <a:r>
                        <a:rPr lang="en-US" sz="1200" b="1" dirty="0"/>
                        <a:t>CR Duration (</a:t>
                      </a:r>
                      <a:r>
                        <a:rPr lang="en-US" sz="1200" b="1" dirty="0">
                          <a:solidFill>
                            <a:srgbClr val="FF0000"/>
                          </a:solidFill>
                        </a:rPr>
                        <a:t>est.</a:t>
                      </a:r>
                      <a:r>
                        <a:rPr lang="en-US" sz="1200" b="1" dirty="0"/>
                        <a:t>)</a:t>
                      </a:r>
                    </a:p>
                  </a:txBody>
                  <a:tcPr/>
                </a:tc>
                <a:tc>
                  <a:txBody>
                    <a:bodyPr/>
                    <a:lstStyle/>
                    <a:p>
                      <a:pPr algn="ctr"/>
                      <a:r>
                        <a:rPr lang="en-US" sz="1200" dirty="0">
                          <a:solidFill>
                            <a:srgbClr val="FF0000"/>
                          </a:solidFill>
                        </a:rPr>
                        <a:t>~ 3months</a:t>
                      </a:r>
                    </a:p>
                  </a:txBody>
                  <a:tcPr/>
                </a:tc>
                <a:tc>
                  <a:txBody>
                    <a:bodyPr/>
                    <a:lstStyle/>
                    <a:p>
                      <a:pPr algn="ctr"/>
                      <a:r>
                        <a:rPr lang="en-US" sz="1200" dirty="0"/>
                        <a:t>~5 months</a:t>
                      </a:r>
                    </a:p>
                  </a:txBody>
                  <a:tcPr/>
                </a:tc>
                <a:extLst>
                  <a:ext uri="{0D108BD9-81ED-4DB2-BD59-A6C34878D82A}">
                    <a16:rowId xmlns:a16="http://schemas.microsoft.com/office/drawing/2014/main" val="1185214311"/>
                  </a:ext>
                </a:extLst>
              </a:tr>
            </a:tbl>
          </a:graphicData>
        </a:graphic>
      </p:graphicFrame>
      <p:pic>
        <p:nvPicPr>
          <p:cNvPr id="8" name="Picture 7">
            <a:extLst>
              <a:ext uri="{FF2B5EF4-FFF2-40B4-BE49-F238E27FC236}">
                <a16:creationId xmlns:a16="http://schemas.microsoft.com/office/drawing/2014/main" id="{14D8575E-812F-5606-40DD-7DD3D5A3BC7A}"/>
              </a:ext>
            </a:extLst>
          </p:cNvPr>
          <p:cNvPicPr>
            <a:picLocks noChangeAspect="1"/>
          </p:cNvPicPr>
          <p:nvPr/>
        </p:nvPicPr>
        <p:blipFill>
          <a:blip r:embed="rId2"/>
          <a:stretch>
            <a:fillRect/>
          </a:stretch>
        </p:blipFill>
        <p:spPr>
          <a:xfrm>
            <a:off x="4408488" y="1707563"/>
            <a:ext cx="4765400" cy="3574050"/>
          </a:xfrm>
          <a:prstGeom prst="rect">
            <a:avLst/>
          </a:prstGeom>
        </p:spPr>
      </p:pic>
    </p:spTree>
    <p:extLst>
      <p:ext uri="{BB962C8B-B14F-4D97-AF65-F5344CB8AC3E}">
        <p14:creationId xmlns:p14="http://schemas.microsoft.com/office/powerpoint/2010/main" val="35020696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Information</a:t>
            </a:r>
            <a:endParaRPr lang="en-US" sz="2400" dirty="0">
              <a:solidFill>
                <a:schemeClr val="tx1"/>
              </a:solidFill>
            </a:endParaRP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September IEEE 802 wireless interim session</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You must pay the registration fee whether attending in-person or remotely</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have not already done so, you can register here: </a:t>
            </a:r>
            <a:r>
              <a:rPr lang="en-US" sz="2000" dirty="0">
                <a:hlinkClick r:id="rId2"/>
              </a:rPr>
              <a:t>https://web.cvent.com/event/fc97a8df-9809-496b-9a5f-25b524bfd641/summary</a:t>
            </a:r>
            <a:endParaRPr lang="en-US" sz="2000" dirty="0"/>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Joint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00200"/>
            <a:ext cx="7770813" cy="4859134"/>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a:buFont typeface="Arial" panose="020B0604020202020204" pitchFamily="34" charset="0"/>
              <a:buChar char="•"/>
            </a:pPr>
            <a:r>
              <a:rPr lang="en-GB" sz="1800" dirty="0"/>
              <a:t>Announcements: </a:t>
            </a:r>
          </a:p>
          <a:p>
            <a:pPr>
              <a:buFont typeface="Arial" panose="020B0604020202020204" pitchFamily="34" charset="0"/>
              <a:buChar char="•"/>
            </a:pPr>
            <a:r>
              <a:rPr lang="en-GB" sz="1800" dirty="0"/>
              <a:t>Submissions:</a:t>
            </a:r>
          </a:p>
          <a:p>
            <a:pPr lvl="1">
              <a:buFont typeface="Arial" panose="020B0604020202020204" pitchFamily="34" charset="0"/>
              <a:buChar char="•"/>
            </a:pPr>
            <a:r>
              <a:rPr lang="en-GB" sz="1050" dirty="0"/>
              <a:t>…</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76864022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400" i="0" kern="1200" dirty="0">
                <a:solidFill>
                  <a:schemeClr val="tx1"/>
                </a:solidFill>
                <a:effectLst/>
                <a:ea typeface="Times New Roman" panose="02020603050405020304" pitchFamily="18" charset="0"/>
              </a:rPr>
              <a:t>…</a:t>
            </a:r>
            <a:endParaRPr lang="en-US" sz="1400" i="0" dirty="0">
              <a:solidFill>
                <a:schemeClr val="tx1"/>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75731145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400" i="0" kern="1200" dirty="0">
                <a:solidFill>
                  <a:schemeClr val="tx1"/>
                </a:solidFill>
                <a:effectLst/>
                <a:ea typeface="Times New Roman" panose="02020603050405020304" pitchFamily="18" charset="0"/>
              </a:rPr>
              <a:t>…</a:t>
            </a:r>
            <a:endParaRPr lang="en-US" sz="1400" i="0" dirty="0">
              <a:solidFill>
                <a:schemeClr val="tx1"/>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5775880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Tuesday Joint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r>
              <a:rPr lang="en-US" altLang="en-US" sz="1800" dirty="0"/>
              <a:t>Call meeting to order </a:t>
            </a:r>
          </a:p>
          <a:p>
            <a:r>
              <a:rPr lang="en-US" altLang="en-US" sz="1800" dirty="0"/>
              <a:t>IEEE-SA Policies and Procedure</a:t>
            </a:r>
          </a:p>
          <a:p>
            <a:r>
              <a:rPr lang="en-US" altLang="en-US" sz="1800" dirty="0"/>
              <a:t>Attendance reminder</a:t>
            </a:r>
          </a:p>
          <a:p>
            <a:r>
              <a:rPr lang="en-GB" sz="1800" dirty="0"/>
              <a:t>Announcements:  </a:t>
            </a:r>
          </a:p>
          <a:p>
            <a:pPr lvl="0"/>
            <a:r>
              <a:rPr lang="en-GB" sz="1800" dirty="0"/>
              <a:t>Submissions:</a:t>
            </a:r>
          </a:p>
          <a:p>
            <a:r>
              <a:rPr lang="en-US" altLang="en-US" sz="1800" dirty="0"/>
              <a:t>Motions (including approving minutes)</a:t>
            </a:r>
          </a:p>
          <a:p>
            <a:r>
              <a:rPr lang="en-GB" sz="1800" dirty="0" err="1"/>
              <a:t>AoB</a:t>
            </a:r>
            <a:r>
              <a:rPr lang="en-GB" sz="1800" dirty="0"/>
              <a:t>:</a:t>
            </a:r>
          </a:p>
          <a:p>
            <a:pPr lvl="0"/>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September 2023</a:t>
            </a:r>
            <a:endParaRPr lang="en-GB" dirty="0"/>
          </a:p>
        </p:txBody>
      </p:sp>
    </p:spTree>
    <p:extLst>
      <p:ext uri="{BB962C8B-B14F-4D97-AF65-F5344CB8AC3E}">
        <p14:creationId xmlns:p14="http://schemas.microsoft.com/office/powerpoint/2010/main" val="91722682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PHY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400" i="0" kern="1200" dirty="0">
                <a:solidFill>
                  <a:schemeClr val="tx1"/>
                </a:solidFill>
                <a:effectLst/>
                <a:ea typeface="Times New Roman" panose="02020603050405020304" pitchFamily="18" charset="0"/>
              </a:rPr>
              <a:t>…</a:t>
            </a:r>
            <a:endParaRPr lang="en-US" sz="1400" i="0" dirty="0">
              <a:solidFill>
                <a:schemeClr val="tx1"/>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06489176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400" i="0" kern="1200" dirty="0">
                <a:solidFill>
                  <a:schemeClr val="tx1"/>
                </a:solidFill>
                <a:effectLst/>
                <a:ea typeface="Times New Roman" panose="02020603050405020304" pitchFamily="18" charset="0"/>
              </a:rPr>
              <a:t>…</a:t>
            </a:r>
            <a:endParaRPr lang="en-US" sz="1400" i="0" dirty="0">
              <a:solidFill>
                <a:schemeClr val="tx1"/>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27029783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Joint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r>
              <a:rPr lang="en-US" sz="1200" dirty="0">
                <a:solidFill>
                  <a:srgbClr val="00B050"/>
                </a:solidFill>
              </a:rPr>
              <a:t>	</a:t>
            </a:r>
            <a:endParaRPr lang="en-GB" sz="1200" dirty="0">
              <a:solidFill>
                <a:srgbClr val="00B050"/>
              </a:solidFill>
            </a:endParaRPr>
          </a:p>
          <a:p>
            <a:pPr>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61476228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PHY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Submissions:</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Adjourn</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56427050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MAC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Submissions:</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Adjourn</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36054378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Joint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a:t>
            </a:r>
          </a:p>
          <a:p>
            <a:pPr lvl="0">
              <a:buFont typeface="Arial" panose="020B0604020202020204" pitchFamily="34" charset="0"/>
              <a:buChar char="•"/>
            </a:pPr>
            <a:r>
              <a:rPr lang="en-GB" sz="1400" dirty="0"/>
              <a:t>Submissions (first hour):</a:t>
            </a:r>
          </a:p>
          <a:p>
            <a:pPr>
              <a:buFont typeface="Arial" panose="020B0604020202020204" pitchFamily="34" charset="0"/>
              <a:buChar char="•"/>
            </a:pPr>
            <a:r>
              <a:rPr lang="en-GB" sz="1400" dirty="0"/>
              <a:t>Motions (second hour):</a:t>
            </a:r>
            <a:endParaRPr lang="en-GB" sz="1100" dirty="0"/>
          </a:p>
          <a:p>
            <a:pPr>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4098878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Joint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a:t>
            </a:r>
          </a:p>
          <a:p>
            <a:pPr lvl="0">
              <a:buFont typeface="Arial" panose="020B0604020202020204" pitchFamily="34" charset="0"/>
              <a:buChar char="•"/>
            </a:pPr>
            <a:r>
              <a:rPr lang="en-GB" sz="1400" dirty="0"/>
              <a:t>Submissions:</a:t>
            </a:r>
          </a:p>
          <a:p>
            <a:pPr lvl="0">
              <a:buFont typeface="Arial" panose="020B0604020202020204" pitchFamily="34" charset="0"/>
              <a:buChar char="•"/>
            </a:pPr>
            <a:r>
              <a:rPr lang="en-GB" sz="1400" i="0" u="none" strike="noStrike" dirty="0">
                <a:solidFill>
                  <a:schemeClr val="tx1"/>
                </a:solidFill>
                <a:effectLst/>
              </a:rPr>
              <a:t>Motions: </a:t>
            </a:r>
          </a:p>
          <a:p>
            <a:pPr lvl="0">
              <a:buFont typeface="Arial" panose="020B0604020202020204" pitchFamily="34" charset="0"/>
              <a:buChar char="•"/>
            </a:pPr>
            <a:r>
              <a:rPr lang="en-US" sz="1400" dirty="0"/>
              <a:t>CR Status, Goals for November 2023, Teleconference, Ad-Hoc, Timeline</a:t>
            </a:r>
          </a:p>
          <a:p>
            <a:pPr lvl="0">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Adjourn</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382C34-84F1-F2DE-C5D9-E1296FE55B90}"/>
              </a:ext>
            </a:extLst>
          </p:cNvPr>
          <p:cNvSpPr>
            <a:spLocks noGrp="1"/>
          </p:cNvSpPr>
          <p:nvPr>
            <p:ph idx="1"/>
          </p:nvPr>
        </p:nvSpPr>
        <p:spPr>
          <a:xfrm>
            <a:off x="685800" y="1751013"/>
            <a:ext cx="4429921" cy="4724399"/>
          </a:xfrm>
        </p:spPr>
        <p:txBody>
          <a:bodyPr/>
          <a:lstStyle/>
          <a:p>
            <a:pPr>
              <a:buFont typeface="Arial" panose="020B0604020202020204" pitchFamily="34" charset="0"/>
              <a:buChar char="•"/>
            </a:pPr>
            <a:r>
              <a:rPr lang="en-US" sz="1600" dirty="0"/>
              <a:t>MAC: … out of …</a:t>
            </a:r>
          </a:p>
          <a:p>
            <a:pPr>
              <a:buFont typeface="Arial" panose="020B0604020202020204" pitchFamily="34" charset="0"/>
              <a:buChar char="•"/>
            </a:pPr>
            <a:r>
              <a:rPr lang="en-US" sz="1600" dirty="0"/>
              <a:t>PHY: … out of …</a:t>
            </a:r>
          </a:p>
          <a:p>
            <a:pPr>
              <a:buFont typeface="Arial" panose="020B0604020202020204" pitchFamily="34" charset="0"/>
              <a:buChar char="•"/>
            </a:pPr>
            <a:r>
              <a:rPr lang="en-US" sz="1600" dirty="0"/>
              <a:t>Joint: … out of …</a:t>
            </a:r>
          </a:p>
          <a:p>
            <a:pPr>
              <a:buFont typeface="Arial" panose="020B0604020202020204" pitchFamily="34" charset="0"/>
              <a:buChar char="•"/>
            </a:pPr>
            <a:r>
              <a:rPr lang="en-US" sz="1600" dirty="0"/>
              <a:t>Total: … out of …</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p:txBody>
      </p:sp>
      <p:sp>
        <p:nvSpPr>
          <p:cNvPr id="2" name="Title 1">
            <a:extLst>
              <a:ext uri="{FF2B5EF4-FFF2-40B4-BE49-F238E27FC236}">
                <a16:creationId xmlns:a16="http://schemas.microsoft.com/office/drawing/2014/main" id="{D0172988-1296-802D-770D-899EA5C68516}"/>
              </a:ext>
            </a:extLst>
          </p:cNvPr>
          <p:cNvSpPr>
            <a:spLocks noGrp="1"/>
          </p:cNvSpPr>
          <p:nvPr>
            <p:ph type="title"/>
          </p:nvPr>
        </p:nvSpPr>
        <p:spPr/>
        <p:txBody>
          <a:bodyPr/>
          <a:lstStyle/>
          <a:p>
            <a:r>
              <a:rPr lang="en-US" dirty="0"/>
              <a:t>LB275 CR Status</a:t>
            </a:r>
          </a:p>
        </p:txBody>
      </p:sp>
      <p:sp>
        <p:nvSpPr>
          <p:cNvPr id="4" name="Slide Number Placeholder 3">
            <a:extLst>
              <a:ext uri="{FF2B5EF4-FFF2-40B4-BE49-F238E27FC236}">
                <a16:creationId xmlns:a16="http://schemas.microsoft.com/office/drawing/2014/main" id="{BDEF1204-13BD-2547-964F-DD58388FBC50}"/>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59596772-68A9-9B28-28D7-3A497D758DD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87C5A54-FD99-467B-5FA7-FA5027B55B0B}"/>
              </a:ext>
            </a:extLst>
          </p:cNvPr>
          <p:cNvSpPr>
            <a:spLocks noGrp="1"/>
          </p:cNvSpPr>
          <p:nvPr>
            <p:ph type="dt" idx="15"/>
          </p:nvPr>
        </p:nvSpPr>
        <p:spPr/>
        <p:txBody>
          <a:bodyPr/>
          <a:lstStyle/>
          <a:p>
            <a:r>
              <a:rPr lang="en-US" dirty="0"/>
              <a:t>September 2023</a:t>
            </a:r>
            <a:endParaRPr lang="en-GB" dirty="0"/>
          </a:p>
        </p:txBody>
      </p:sp>
      <p:grpSp>
        <p:nvGrpSpPr>
          <p:cNvPr id="13" name="Group 12">
            <a:extLst>
              <a:ext uri="{FF2B5EF4-FFF2-40B4-BE49-F238E27FC236}">
                <a16:creationId xmlns:a16="http://schemas.microsoft.com/office/drawing/2014/main" id="{19E50617-82D7-279F-AB9E-98E17EB31544}"/>
              </a:ext>
            </a:extLst>
          </p:cNvPr>
          <p:cNvGrpSpPr/>
          <p:nvPr/>
        </p:nvGrpSpPr>
        <p:grpSpPr>
          <a:xfrm>
            <a:off x="5191915" y="5133295"/>
            <a:ext cx="3113773" cy="1043858"/>
            <a:chOff x="9314474" y="5383231"/>
            <a:chExt cx="2572726" cy="1006577"/>
          </a:xfrm>
        </p:grpSpPr>
        <p:sp>
          <p:nvSpPr>
            <p:cNvPr id="14" name="Rectangle 13">
              <a:extLst>
                <a:ext uri="{FF2B5EF4-FFF2-40B4-BE49-F238E27FC236}">
                  <a16:creationId xmlns:a16="http://schemas.microsoft.com/office/drawing/2014/main" id="{532C566C-A541-0F8C-59C1-DAE4A8E1EA47}"/>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5" name="TextBox 14">
              <a:extLst>
                <a:ext uri="{FF2B5EF4-FFF2-40B4-BE49-F238E27FC236}">
                  <a16:creationId xmlns:a16="http://schemas.microsoft.com/office/drawing/2014/main" id="{B58DCCC0-E9B3-F3E2-1984-CBBED114F98F}"/>
                </a:ext>
              </a:extLst>
            </p:cNvPr>
            <p:cNvSpPr txBox="1"/>
            <p:nvPr/>
          </p:nvSpPr>
          <p:spPr>
            <a:xfrm>
              <a:off x="9663399" y="6093023"/>
              <a:ext cx="1414795" cy="296785"/>
            </a:xfrm>
            <a:prstGeom prst="rect">
              <a:avLst/>
            </a:prstGeom>
            <a:noFill/>
          </p:spPr>
          <p:txBody>
            <a:bodyPr wrap="none" rtlCol="0">
              <a:spAutoFit/>
            </a:bodyPr>
            <a:lstStyle/>
            <a:p>
              <a:r>
                <a:rPr lang="en-US" sz="1400" dirty="0">
                  <a:solidFill>
                    <a:schemeClr val="tx1"/>
                  </a:solidFill>
                </a:rPr>
                <a:t> CID Distribution (~)</a:t>
              </a:r>
            </a:p>
          </p:txBody>
        </p:sp>
        <p:sp>
          <p:nvSpPr>
            <p:cNvPr id="16" name="Rectangle 15">
              <a:extLst>
                <a:ext uri="{FF2B5EF4-FFF2-40B4-BE49-F238E27FC236}">
                  <a16:creationId xmlns:a16="http://schemas.microsoft.com/office/drawing/2014/main" id="{FC59F46C-E596-18EA-C60C-C788373D7FD4}"/>
                </a:ext>
              </a:extLst>
            </p:cNvPr>
            <p:cNvSpPr/>
            <p:nvPr/>
          </p:nvSpPr>
          <p:spPr bwMode="auto">
            <a:xfrm>
              <a:off x="9370964" y="5578368"/>
              <a:ext cx="327666"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lang="en-US" dirty="0"/>
            </a:p>
          </p:txBody>
        </p:sp>
        <p:sp>
          <p:nvSpPr>
            <p:cNvPr id="17" name="Rectangle 16">
              <a:extLst>
                <a:ext uri="{FF2B5EF4-FFF2-40B4-BE49-F238E27FC236}">
                  <a16:creationId xmlns:a16="http://schemas.microsoft.com/office/drawing/2014/main" id="{6302C245-D4B3-1CB6-BFC6-00FE26B8576D}"/>
                </a:ext>
              </a:extLst>
            </p:cNvPr>
            <p:cNvSpPr/>
            <p:nvPr/>
          </p:nvSpPr>
          <p:spPr bwMode="auto">
            <a:xfrm>
              <a:off x="9698630" y="5578368"/>
              <a:ext cx="1861863"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8" name="Rectangle 17">
              <a:extLst>
                <a:ext uri="{FF2B5EF4-FFF2-40B4-BE49-F238E27FC236}">
                  <a16:creationId xmlns:a16="http://schemas.microsoft.com/office/drawing/2014/main" id="{54D0BD77-62E2-D77C-DA07-4F18A74E0790}"/>
                </a:ext>
              </a:extLst>
            </p:cNvPr>
            <p:cNvSpPr/>
            <p:nvPr/>
          </p:nvSpPr>
          <p:spPr bwMode="auto">
            <a:xfrm>
              <a:off x="11573022" y="5578368"/>
              <a:ext cx="314175"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9" name="TextBox 18">
              <a:extLst>
                <a:ext uri="{FF2B5EF4-FFF2-40B4-BE49-F238E27FC236}">
                  <a16:creationId xmlns:a16="http://schemas.microsoft.com/office/drawing/2014/main" id="{5C48DADC-E14F-F4D3-7213-62C6FB407085}"/>
                </a:ext>
              </a:extLst>
            </p:cNvPr>
            <p:cNvSpPr txBox="1"/>
            <p:nvPr/>
          </p:nvSpPr>
          <p:spPr>
            <a:xfrm>
              <a:off x="11532795" y="5388508"/>
              <a:ext cx="304893" cy="244847"/>
            </a:xfrm>
            <a:prstGeom prst="rect">
              <a:avLst/>
            </a:prstGeom>
            <a:noFill/>
          </p:spPr>
          <p:txBody>
            <a:bodyPr wrap="none" rtlCol="0">
              <a:spAutoFit/>
            </a:bodyPr>
            <a:lstStyle/>
            <a:p>
              <a:r>
                <a:rPr lang="en-US" sz="1050" dirty="0">
                  <a:solidFill>
                    <a:schemeClr val="tx1"/>
                  </a:solidFill>
                </a:rPr>
                <a:t>~%</a:t>
              </a:r>
            </a:p>
          </p:txBody>
        </p:sp>
        <p:sp>
          <p:nvSpPr>
            <p:cNvPr id="20" name="TextBox 19">
              <a:extLst>
                <a:ext uri="{FF2B5EF4-FFF2-40B4-BE49-F238E27FC236}">
                  <a16:creationId xmlns:a16="http://schemas.microsoft.com/office/drawing/2014/main" id="{35AE8C4B-4E83-BC97-3F21-785C618AD620}"/>
                </a:ext>
              </a:extLst>
            </p:cNvPr>
            <p:cNvSpPr txBox="1"/>
            <p:nvPr/>
          </p:nvSpPr>
          <p:spPr>
            <a:xfrm>
              <a:off x="10421491" y="5388507"/>
              <a:ext cx="304893" cy="244847"/>
            </a:xfrm>
            <a:prstGeom prst="rect">
              <a:avLst/>
            </a:prstGeom>
            <a:noFill/>
          </p:spPr>
          <p:txBody>
            <a:bodyPr wrap="none" rtlCol="0">
              <a:spAutoFit/>
            </a:bodyPr>
            <a:lstStyle/>
            <a:p>
              <a:r>
                <a:rPr lang="en-US" sz="1050" dirty="0">
                  <a:solidFill>
                    <a:schemeClr val="tx1"/>
                  </a:solidFill>
                </a:rPr>
                <a:t>~%</a:t>
              </a:r>
            </a:p>
          </p:txBody>
        </p:sp>
        <p:sp>
          <p:nvSpPr>
            <p:cNvPr id="21" name="TextBox 20">
              <a:extLst>
                <a:ext uri="{FF2B5EF4-FFF2-40B4-BE49-F238E27FC236}">
                  <a16:creationId xmlns:a16="http://schemas.microsoft.com/office/drawing/2014/main" id="{F9D788A4-4526-86B1-DA44-059057A0C6B7}"/>
                </a:ext>
              </a:extLst>
            </p:cNvPr>
            <p:cNvSpPr txBox="1"/>
            <p:nvPr/>
          </p:nvSpPr>
          <p:spPr>
            <a:xfrm>
              <a:off x="9314474" y="5383231"/>
              <a:ext cx="304893" cy="244847"/>
            </a:xfrm>
            <a:prstGeom prst="rect">
              <a:avLst/>
            </a:prstGeom>
            <a:noFill/>
          </p:spPr>
          <p:txBody>
            <a:bodyPr wrap="none" rtlCol="0">
              <a:spAutoFit/>
            </a:bodyPr>
            <a:lstStyle/>
            <a:p>
              <a:r>
                <a:rPr lang="en-US" sz="1050" dirty="0">
                  <a:solidFill>
                    <a:schemeClr val="tx1"/>
                  </a:solidFill>
                </a:rPr>
                <a:t>~%</a:t>
              </a:r>
            </a:p>
          </p:txBody>
        </p:sp>
      </p:grpSp>
      <p:pic>
        <p:nvPicPr>
          <p:cNvPr id="10" name="Picture 9">
            <a:extLst>
              <a:ext uri="{FF2B5EF4-FFF2-40B4-BE49-F238E27FC236}">
                <a16:creationId xmlns:a16="http://schemas.microsoft.com/office/drawing/2014/main" id="{D54854AB-419B-E2B5-21FB-6BC02F6CAD58}"/>
              </a:ext>
            </a:extLst>
          </p:cNvPr>
          <p:cNvPicPr>
            <a:picLocks noChangeAspect="1"/>
          </p:cNvPicPr>
          <p:nvPr/>
        </p:nvPicPr>
        <p:blipFill>
          <a:blip r:embed="rId2"/>
          <a:stretch>
            <a:fillRect/>
          </a:stretch>
        </p:blipFill>
        <p:spPr>
          <a:xfrm>
            <a:off x="4344988" y="1385303"/>
            <a:ext cx="4798483" cy="3598862"/>
          </a:xfrm>
          <a:prstGeom prst="rect">
            <a:avLst/>
          </a:prstGeom>
        </p:spPr>
      </p:pic>
    </p:spTree>
    <p:extLst>
      <p:ext uri="{BB962C8B-B14F-4D97-AF65-F5344CB8AC3E}">
        <p14:creationId xmlns:p14="http://schemas.microsoft.com/office/powerpoint/2010/main" val="375971819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p:txBody>
          <a:bodyPr/>
          <a:lstStyle/>
          <a:p>
            <a:r>
              <a:rPr lang="en-US" dirty="0"/>
              <a:t>Goals for November 2023</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p:txBody>
          <a:bodyPr/>
          <a:lstStyle/>
          <a:p>
            <a:pPr>
              <a:buFont typeface="Arial" panose="020B0604020202020204" pitchFamily="34" charset="0"/>
              <a:buChar char="•"/>
            </a:pPr>
            <a:r>
              <a:rPr lang="en-US" dirty="0"/>
              <a:t>…</a:t>
            </a: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Teleconference Plan</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September 2023</a:t>
            </a:r>
            <a:endParaRPr lang="en-GB" dirty="0"/>
          </a:p>
        </p:txBody>
      </p:sp>
      <p:sp>
        <p:nvSpPr>
          <p:cNvPr id="7" name="Content Placeholder 6">
            <a:extLst>
              <a:ext uri="{FF2B5EF4-FFF2-40B4-BE49-F238E27FC236}">
                <a16:creationId xmlns:a16="http://schemas.microsoft.com/office/drawing/2014/main" id="{0310814A-1E2F-57F2-C9EF-3805BE6E5DAB}"/>
              </a:ext>
            </a:extLst>
          </p:cNvPr>
          <p:cNvSpPr>
            <a:spLocks noGrp="1"/>
          </p:cNvSpPr>
          <p:nvPr>
            <p:ph idx="1"/>
          </p:nvPr>
        </p:nvSpPr>
        <p:spPr/>
        <p:txBody>
          <a:bodyPr/>
          <a:lstStyle/>
          <a:p>
            <a:pPr>
              <a:buFont typeface="Arial" panose="020B0604020202020204" pitchFamily="34" charset="0"/>
              <a:buChar char="•"/>
            </a:pPr>
            <a:r>
              <a:rPr lang="en-US" dirty="0"/>
              <a:t>…</a:t>
            </a:r>
          </a:p>
        </p:txBody>
      </p:sp>
    </p:spTree>
    <p:extLst>
      <p:ext uri="{BB962C8B-B14F-4D97-AF65-F5344CB8AC3E}">
        <p14:creationId xmlns:p14="http://schemas.microsoft.com/office/powerpoint/2010/main" val="314036469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Ad-Hoc Plan</a:t>
            </a:r>
          </a:p>
        </p:txBody>
      </p:sp>
      <p:sp>
        <p:nvSpPr>
          <p:cNvPr id="10" name="Content Placeholder 9">
            <a:extLst>
              <a:ext uri="{FF2B5EF4-FFF2-40B4-BE49-F238E27FC236}">
                <a16:creationId xmlns:a16="http://schemas.microsoft.com/office/drawing/2014/main" id="{11C67F6B-1097-0DF1-0451-CBF17C2CE23A}"/>
              </a:ext>
            </a:extLst>
          </p:cNvPr>
          <p:cNvSpPr>
            <a:spLocks noGrp="1"/>
          </p:cNvSpPr>
          <p:nvPr>
            <p:ph idx="1"/>
          </p:nvPr>
        </p:nvSpPr>
        <p:spPr/>
        <p:txBody>
          <a:bodyPr/>
          <a:lstStyle/>
          <a:p>
            <a:pPr>
              <a:buFont typeface="Arial" panose="020B0604020202020204" pitchFamily="34" charset="0"/>
              <a:buChar char="•"/>
            </a:pPr>
            <a:r>
              <a:rPr lang="en-US" dirty="0"/>
              <a:t>…</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84758108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3891B-0184-8954-2DBD-835C4D4ECBED}"/>
              </a:ext>
            </a:extLst>
          </p:cNvPr>
          <p:cNvSpPr>
            <a:spLocks noGrp="1"/>
          </p:cNvSpPr>
          <p:nvPr>
            <p:ph type="title"/>
          </p:nvPr>
        </p:nvSpPr>
        <p:spPr/>
        <p:txBody>
          <a:bodyPr/>
          <a:lstStyle/>
          <a:p>
            <a:r>
              <a:rPr lang="en-US" altLang="en-US" dirty="0"/>
              <a:t>TGbe Timeline</a:t>
            </a:r>
            <a:endParaRPr lang="en-US" dirty="0"/>
          </a:p>
        </p:txBody>
      </p:sp>
      <p:sp>
        <p:nvSpPr>
          <p:cNvPr id="3" name="Content Placeholder 2">
            <a:extLst>
              <a:ext uri="{FF2B5EF4-FFF2-40B4-BE49-F238E27FC236}">
                <a16:creationId xmlns:a16="http://schemas.microsoft.com/office/drawing/2014/main" id="{A8A8918D-AD35-E6A1-C2CF-82B199C2169E}"/>
              </a:ext>
            </a:extLst>
          </p:cNvPr>
          <p:cNvSpPr>
            <a:spLocks noGrp="1"/>
          </p:cNvSpPr>
          <p:nvPr>
            <p:ph idx="1"/>
          </p:nvPr>
        </p:nvSpPr>
        <p:spPr>
          <a:xfrm>
            <a:off x="685800" y="1676400"/>
            <a:ext cx="7770813" cy="4799013"/>
          </a:xfrm>
        </p:spPr>
        <p:txBody>
          <a:bodyPr/>
          <a:lstStyle/>
          <a:p>
            <a:r>
              <a:rPr lang="en-US" sz="2000" dirty="0"/>
              <a:t>Move to amend TGbe Timeline as follows:</a:t>
            </a:r>
          </a:p>
          <a:p>
            <a:pPr>
              <a:buFont typeface="Arial" panose="020B0604020202020204" pitchFamily="34" charset="0"/>
              <a:buChar char="•"/>
            </a:pPr>
            <a:r>
              <a:rPr lang="en-US" altLang="en-US" sz="1400" dirty="0">
                <a:solidFill>
                  <a:schemeClr val="tx1"/>
                </a:solidFill>
                <a:highlight>
                  <a:srgbClr val="00FF00"/>
                </a:highlight>
              </a:rPr>
              <a:t>PAR approved									Mar 2019</a:t>
            </a:r>
          </a:p>
          <a:p>
            <a:pPr>
              <a:buFont typeface="Arial" panose="020B0604020202020204" pitchFamily="34" charset="0"/>
              <a:buChar char="•"/>
            </a:pPr>
            <a:r>
              <a:rPr lang="en-US" altLang="en-US" sz="1400" dirty="0">
                <a:solidFill>
                  <a:schemeClr val="tx1"/>
                </a:solidFill>
                <a:highlight>
                  <a:srgbClr val="00FF00"/>
                </a:highlight>
              </a:rPr>
              <a:t>First TG meeting									May 2019</a:t>
            </a:r>
          </a:p>
          <a:p>
            <a:pPr>
              <a:buFont typeface="Arial" panose="020B0604020202020204" pitchFamily="34" charset="0"/>
              <a:buChar char="•"/>
            </a:pPr>
            <a:r>
              <a:rPr lang="en-US" altLang="en-US" sz="1400" dirty="0">
                <a:solidFill>
                  <a:schemeClr val="tx1"/>
                </a:solidFill>
                <a:highlight>
                  <a:srgbClr val="00FF00"/>
                </a:highlight>
              </a:rPr>
              <a:t>D0.1 											Sept 2020</a:t>
            </a:r>
          </a:p>
          <a:p>
            <a:pPr>
              <a:buFont typeface="Arial" panose="020B0604020202020204" pitchFamily="34" charset="0"/>
              <a:buChar char="•"/>
            </a:pPr>
            <a:r>
              <a:rPr lang="en-US" altLang="en-US" sz="1400" dirty="0">
                <a:highlight>
                  <a:srgbClr val="00FF00"/>
                </a:highlight>
              </a:rPr>
              <a:t>D1.0 WG Comment Collection							May 2021</a:t>
            </a:r>
          </a:p>
          <a:p>
            <a:pPr>
              <a:buFont typeface="Arial" panose="020B0604020202020204" pitchFamily="34" charset="0"/>
              <a:buChar char="•"/>
            </a:pPr>
            <a:r>
              <a:rPr lang="en-US" altLang="en-US" sz="1400" dirty="0">
                <a:highlight>
                  <a:srgbClr val="00FF00"/>
                </a:highlight>
              </a:rPr>
              <a:t>D2.0 WG </a:t>
            </a:r>
            <a:r>
              <a:rPr lang="en-US" altLang="en-US" sz="1400" dirty="0">
                <a:solidFill>
                  <a:schemeClr val="tx1"/>
                </a:solidFill>
                <a:highlight>
                  <a:srgbClr val="00FF00"/>
                </a:highlight>
              </a:rPr>
              <a:t>Letter Ballot</a:t>
            </a:r>
            <a:r>
              <a:rPr lang="en-US" altLang="en-US" sz="1400" dirty="0">
                <a:highlight>
                  <a:srgbClr val="00FF00"/>
                </a:highlight>
              </a:rPr>
              <a:t>								</a:t>
            </a:r>
            <a:r>
              <a:rPr lang="en-US" altLang="en-US" sz="1400" dirty="0">
                <a:solidFill>
                  <a:schemeClr val="tx1"/>
                </a:solidFill>
                <a:highlight>
                  <a:srgbClr val="00FF00"/>
                </a:highlight>
              </a:rPr>
              <a:t>May 2022</a:t>
            </a:r>
          </a:p>
          <a:p>
            <a:pPr>
              <a:buFont typeface="Arial" panose="020B0604020202020204" pitchFamily="34" charset="0"/>
              <a:buChar char="•"/>
            </a:pPr>
            <a:r>
              <a:rPr lang="en-US" altLang="en-US" sz="1400" dirty="0">
                <a:highlight>
                  <a:srgbClr val="00FF00"/>
                </a:highlight>
              </a:rPr>
              <a:t>D3.0 LB 										</a:t>
            </a:r>
            <a:r>
              <a:rPr lang="en-US" altLang="en-US" sz="1400" dirty="0">
                <a:solidFill>
                  <a:schemeClr val="tx1"/>
                </a:solidFill>
                <a:highlight>
                  <a:srgbClr val="00FF00"/>
                </a:highlight>
              </a:rPr>
              <a:t>Jan 2023</a:t>
            </a:r>
          </a:p>
          <a:p>
            <a:pPr>
              <a:buFont typeface="Arial" panose="020B0604020202020204" pitchFamily="34" charset="0"/>
              <a:buChar char="•"/>
            </a:pPr>
            <a:r>
              <a:rPr lang="en-US" altLang="en-US" sz="1400" dirty="0">
                <a:highlight>
                  <a:srgbClr val="00FF00"/>
                </a:highlight>
              </a:rPr>
              <a:t>D4.0 LB 										</a:t>
            </a:r>
            <a:r>
              <a:rPr lang="en-US" altLang="en-US" sz="1400" dirty="0">
                <a:solidFill>
                  <a:schemeClr val="tx1"/>
                </a:solidFill>
                <a:highlight>
                  <a:srgbClr val="00FF00"/>
                </a:highlight>
              </a:rPr>
              <a:t>July 2023</a:t>
            </a:r>
          </a:p>
          <a:p>
            <a:pPr>
              <a:buFont typeface="Arial" panose="020B0604020202020204" pitchFamily="34" charset="0"/>
              <a:buChar char="•"/>
            </a:pPr>
            <a:r>
              <a:rPr lang="en-US" altLang="en-US" sz="1400" dirty="0">
                <a:highlight>
                  <a:srgbClr val="FFFF00"/>
                </a:highlight>
              </a:rPr>
              <a:t>Initial </a:t>
            </a:r>
            <a:r>
              <a:rPr lang="en-US" altLang="en-US" sz="1400" dirty="0">
                <a:solidFill>
                  <a:schemeClr val="tx1"/>
                </a:solidFill>
                <a:highlight>
                  <a:srgbClr val="FFFF00"/>
                </a:highlight>
              </a:rPr>
              <a:t>SA </a:t>
            </a:r>
            <a:r>
              <a:rPr lang="en-US" altLang="en-US" sz="1400" dirty="0">
                <a:highlight>
                  <a:srgbClr val="FFFF00"/>
                </a:highlight>
              </a:rPr>
              <a:t>Ballot 									</a:t>
            </a:r>
            <a:r>
              <a:rPr lang="en-US" altLang="en-US" sz="1400" dirty="0">
                <a:solidFill>
                  <a:schemeClr val="tx1"/>
                </a:solidFill>
                <a:highlight>
                  <a:srgbClr val="FFFF00"/>
                </a:highlight>
              </a:rPr>
              <a:t>Nov 2023</a:t>
            </a:r>
          </a:p>
          <a:p>
            <a:pPr>
              <a:buFont typeface="Arial" panose="020B0604020202020204" pitchFamily="34" charset="0"/>
              <a:buChar char="•"/>
            </a:pPr>
            <a:r>
              <a:rPr lang="en-US" altLang="en-US" sz="1400" dirty="0">
                <a:solidFill>
                  <a:schemeClr val="tx1"/>
                </a:solidFill>
              </a:rPr>
              <a:t>Final 802.11 WG approval							Sept 2024</a:t>
            </a:r>
          </a:p>
          <a:p>
            <a:pPr>
              <a:buFont typeface="Arial" panose="020B0604020202020204" pitchFamily="34" charset="0"/>
              <a:buChar char="•"/>
            </a:pPr>
            <a:r>
              <a:rPr lang="en-US" altLang="en-US" sz="1400" dirty="0">
                <a:solidFill>
                  <a:schemeClr val="tx1"/>
                </a:solidFill>
              </a:rPr>
              <a:t>802 EC approval									Sept 2024</a:t>
            </a:r>
          </a:p>
          <a:p>
            <a:pPr>
              <a:buFont typeface="Arial" panose="020B0604020202020204" pitchFamily="34" charset="0"/>
              <a:buChar char="•"/>
            </a:pPr>
            <a:r>
              <a:rPr lang="en-US" altLang="en-US" sz="1400" dirty="0">
                <a:solidFill>
                  <a:schemeClr val="tx1"/>
                </a:solidFill>
              </a:rPr>
              <a:t>RevCom and SASB approval							Dec 2</a:t>
            </a:r>
            <a:r>
              <a:rPr lang="en-US" altLang="en-US" sz="1400" dirty="0"/>
              <a:t>024</a:t>
            </a:r>
          </a:p>
          <a:p>
            <a:pPr>
              <a:buFont typeface="Arial" panose="020B0604020202020204" pitchFamily="34" charset="0"/>
              <a:buChar char="•"/>
            </a:pPr>
            <a:endParaRPr lang="en-US" altLang="en-US" sz="1400" dirty="0"/>
          </a:p>
        </p:txBody>
      </p:sp>
      <p:sp>
        <p:nvSpPr>
          <p:cNvPr id="4" name="Slide Number Placeholder 3">
            <a:extLst>
              <a:ext uri="{FF2B5EF4-FFF2-40B4-BE49-F238E27FC236}">
                <a16:creationId xmlns:a16="http://schemas.microsoft.com/office/drawing/2014/main" id="{022DD58B-2420-E638-AC29-50440713C68A}"/>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EC04750-60AF-6109-1428-A899F892E11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730E83-9DC1-A5C8-2ED5-67E59F091639}"/>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53074507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September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jeongki.kim.ieee@gmail.com</a:t>
            </a:r>
            <a:r>
              <a:rPr lang="en-GB" sz="1200" dirty="0"/>
              <a:t>)</a:t>
            </a:r>
            <a:endParaRPr lang="en-US"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157162</TotalTime>
  <Words>3832</Words>
  <Application>Microsoft Office PowerPoint</Application>
  <PresentationFormat>On-screen Show (4:3)</PresentationFormat>
  <Paragraphs>791</Paragraphs>
  <Slides>46</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46</vt:i4>
      </vt:variant>
    </vt:vector>
  </HeadingPairs>
  <TitlesOfParts>
    <vt:vector size="54" baseType="lpstr">
      <vt:lpstr>Arial</vt:lpstr>
      <vt:lpstr>Arial Black</vt:lpstr>
      <vt:lpstr>Calibri</vt:lpstr>
      <vt:lpstr>Monotype Sorts</vt:lpstr>
      <vt:lpstr>Times New Roman</vt:lpstr>
      <vt:lpstr>Wingdings</vt:lpstr>
      <vt:lpstr>Office Theme</vt:lpstr>
      <vt:lpstr>Document</vt:lpstr>
      <vt:lpstr>TGbe September 2023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Joint Submission’s List 1</vt:lpstr>
      <vt:lpstr>PHY Submission’s List 1</vt:lpstr>
      <vt:lpstr>PHY Submission’s List 2</vt:lpstr>
      <vt:lpstr>MAC Submission’s List 1</vt:lpstr>
      <vt:lpstr>MAC Submission’s List 2</vt:lpstr>
      <vt:lpstr>MAC Submission’s List 3</vt:lpstr>
      <vt:lpstr>MAC Submission’s List 4</vt:lpstr>
      <vt:lpstr>Monday Joint Agenda-AM2</vt:lpstr>
      <vt:lpstr>Summary from July meeting &amp; conf calls</vt:lpstr>
      <vt:lpstr>Progress Report</vt:lpstr>
      <vt:lpstr>Monday Joint Agenda-PM1</vt:lpstr>
      <vt:lpstr>Tuesday PHY Agenda–AM2</vt:lpstr>
      <vt:lpstr>Tuesday MAC Agenda–AM2</vt:lpstr>
      <vt:lpstr>Tuesday Joint Agenda-PM1</vt:lpstr>
      <vt:lpstr>Tuesday PHY Agenda–PM2</vt:lpstr>
      <vt:lpstr>Tuesday MAC Agenda–PM2</vt:lpstr>
      <vt:lpstr>Wednesday Joint Agenda-AM2</vt:lpstr>
      <vt:lpstr>Wednesday PHY Agenda–PM2</vt:lpstr>
      <vt:lpstr>Wednesday MAC Agenda–PM2</vt:lpstr>
      <vt:lpstr>Thursday Joint Agenda-AM1</vt:lpstr>
      <vt:lpstr>Thursday Joint Agenda-PM1</vt:lpstr>
      <vt:lpstr>LB275 CR Status</vt:lpstr>
      <vt:lpstr>Goals for November 2023</vt:lpstr>
      <vt:lpstr>Teleconference Plan</vt:lpstr>
      <vt:lpstr>Ad-Hoc Plan</vt:lpstr>
      <vt:lpstr>TGbe Timeline</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1428</cp:revision>
  <cp:lastPrinted>1601-01-01T00:00:00Z</cp:lastPrinted>
  <dcterms:created xsi:type="dcterms:W3CDTF">2017-01-26T15:28:16Z</dcterms:created>
  <dcterms:modified xsi:type="dcterms:W3CDTF">2023-09-08T20:56:55Z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