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2374" r:id="rId19"/>
    <p:sldId id="2381" r:id="rId20"/>
    <p:sldId id="2382" r:id="rId21"/>
    <p:sldId id="2367" r:id="rId22"/>
    <p:sldId id="2371" r:id="rId23"/>
    <p:sldId id="2380" r:id="rId24"/>
    <p:sldId id="2378" r:id="rId25"/>
    <p:sldId id="356" r:id="rId26"/>
    <p:sldId id="2376" r:id="rId27"/>
    <p:sldId id="2377"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95" d="100"/>
          <a:sy n="95" d="100"/>
        </p:scale>
        <p:origin x="782"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802.11-23/1362r3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1313-05-0uhr-uhr-sg-july-august-2023-telecon-minutes.docx" TargetMode="External"/><Relationship Id="rId2" Type="http://schemas.openxmlformats.org/officeDocument/2006/relationships/hyperlink" Target="https://mentor.ieee.org/802.11/dcn/23/11-23-1181-01-0uhr-uhr-sg-july-2023-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September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July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marL="0" lvl="0" indent="0"/>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September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a:buFont typeface="Arial" panose="020B0604020202020204" pitchFamily="34" charset="0"/>
              <a:buChar char="•"/>
            </a:pPr>
            <a:endParaRPr lang="en-US" altLang="en-US" sz="1050" dirty="0"/>
          </a:p>
          <a:p>
            <a:pPr>
              <a:buFont typeface="Arial" panose="020B0604020202020204" pitchFamily="34" charset="0"/>
              <a:buChar char="•"/>
            </a:pPr>
            <a:r>
              <a:rPr lang="en-US" altLang="en-US" sz="1050" dirty="0"/>
              <a:t>Thursday,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November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September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3939446874"/>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UHR SG</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0816r0	Enhancements for latency sensitive traffic and in-device-coexistence, </a:t>
            </a:r>
            <a:r>
              <a:rPr lang="en-US" sz="1050" dirty="0" err="1"/>
              <a:t>Shubho</a:t>
            </a:r>
            <a:r>
              <a:rPr lang="en-US" sz="1050" dirty="0"/>
              <a:t> Adhikari</a:t>
            </a:r>
          </a:p>
          <a:p>
            <a:r>
              <a:rPr lang="en-US" sz="1050" dirty="0"/>
              <a:t>1173r0	TSN and Time-Sensitive Wireless, Inaki Val (</a:t>
            </a:r>
            <a:r>
              <a:rPr lang="en-US" sz="1050" dirty="0" err="1"/>
              <a:t>MaxLinear</a:t>
            </a:r>
            <a:r>
              <a:rPr lang="en-US" sz="1050" dirty="0"/>
              <a:t>)</a:t>
            </a:r>
          </a:p>
          <a:p>
            <a:r>
              <a:rPr lang="en-US" sz="1050" dirty="0"/>
              <a:t>1205r0	Multi-link devices with receive-only STAs for UHR, Thomas </a:t>
            </a:r>
            <a:r>
              <a:rPr lang="en-US" sz="1050" dirty="0" err="1"/>
              <a:t>Handte</a:t>
            </a:r>
            <a:endParaRPr lang="en-US" sz="1050" dirty="0"/>
          </a:p>
          <a:p>
            <a:r>
              <a:rPr lang="en-US" sz="1050" dirty="0"/>
              <a:t>1209r0	Consideration for Security Enhancement, Po-Kai Huang</a:t>
            </a:r>
          </a:p>
          <a:p>
            <a:r>
              <a:rPr lang="en-US" sz="1050" dirty="0"/>
              <a:t>1159r1	Discussions on CSI capture based positioning enhancement, </a:t>
            </a:r>
            <a:r>
              <a:rPr lang="en-US" sz="1050" dirty="0" err="1"/>
              <a:t>Xiaokun</a:t>
            </a:r>
            <a:r>
              <a:rPr lang="en-US" sz="1050" dirty="0"/>
              <a:t> Hu</a:t>
            </a:r>
          </a:p>
          <a:p>
            <a:r>
              <a:rPr lang="en-US" sz="1050" dirty="0"/>
              <a:t>1102r0	Security enhancement follow up, Liwen Chu</a:t>
            </a:r>
          </a:p>
          <a:p>
            <a:r>
              <a:rPr lang="en-US" sz="1050" dirty="0"/>
              <a:t>1103r0	In-device interference discussion, Liwen Chu</a:t>
            </a:r>
          </a:p>
          <a:p>
            <a:r>
              <a:rPr lang="en-US" sz="1050" dirty="0"/>
              <a:t>1062r0	Roaming in MAP Systems, Frank Hsu</a:t>
            </a:r>
          </a:p>
          <a:p>
            <a:r>
              <a:rPr lang="en-US" sz="1050" dirty="0"/>
              <a:t>1327r0	Considerations on return TXOP between APs, Si-Chan Noh</a:t>
            </a:r>
          </a:p>
          <a:p>
            <a:r>
              <a:rPr lang="en-US" sz="1050" dirty="0"/>
              <a:t>1365r0	Discussions on Non-primary Channel Access, </a:t>
            </a:r>
            <a:r>
              <a:rPr lang="en-US" sz="1050" dirty="0" err="1"/>
              <a:t>Sanghyun</a:t>
            </a:r>
            <a:r>
              <a:rPr lang="en-US" sz="1050" dirty="0"/>
              <a:t> Kim</a:t>
            </a:r>
          </a:p>
          <a:p>
            <a:r>
              <a:rPr lang="en-US" sz="1050" dirty="0"/>
              <a:t>1387r0	TXOP Sharing extensions to support XR, Dibakar Das</a:t>
            </a:r>
          </a:p>
          <a:p>
            <a:r>
              <a:rPr lang="en-US" sz="1050" dirty="0"/>
              <a:t>1406r0	UHR SG Seamless Roaming follow-up, Duncan Ho</a:t>
            </a:r>
          </a:p>
          <a:p>
            <a:r>
              <a:rPr lang="en-US" sz="1050" dirty="0"/>
              <a:t>1414r0	secondary channel usage follow up, Liwen Chu</a:t>
            </a:r>
          </a:p>
          <a:p>
            <a:r>
              <a:rPr lang="en-US" sz="1050" dirty="0"/>
              <a:t>1391r0	smooth roaming procedure and signaling, Liwen Chu </a:t>
            </a:r>
          </a:p>
          <a:p>
            <a:r>
              <a:rPr lang="en-US" sz="1050" dirty="0"/>
              <a:t>1390r0	AP MLD power save follow up, Liwen Chu</a:t>
            </a:r>
          </a:p>
          <a:p>
            <a:r>
              <a:rPr lang="en-US" sz="1050" dirty="0"/>
              <a:t>1389r0	beacon design follow up	, Liwen Chu</a:t>
            </a:r>
          </a:p>
          <a:p>
            <a:r>
              <a:rPr lang="en-US" sz="1050" dirty="0"/>
              <a:t>1418r0 C-TDMA TXOP Protection, Kiseon Ryu</a:t>
            </a:r>
          </a:p>
          <a:p>
            <a:r>
              <a:rPr lang="en-US" sz="1050" dirty="0"/>
              <a:t>1419r0	Nonprimary channel access discussions, Gaurang Naik</a:t>
            </a:r>
          </a:p>
          <a:p>
            <a:r>
              <a:rPr lang="en-US" sz="1050" dirty="0"/>
              <a:t>1420r0	Expedited Wake-up in Unscheduled AP MLD Power Saving, </a:t>
            </a:r>
            <a:r>
              <a:rPr lang="en-US" sz="1050" dirty="0" err="1"/>
              <a:t>Juseong</a:t>
            </a:r>
            <a:r>
              <a:rPr lang="en-US" sz="1050" dirty="0"/>
              <a:t> Moon</a:t>
            </a:r>
          </a:p>
          <a:p>
            <a:r>
              <a:rPr lang="en-US" sz="1050" dirty="0"/>
              <a:t>1386r0	A non-collocated AP MLD framework further discussion, Jay Yang</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1424r0	Follow-up on peer-to-peer (P2P) communication for UHR, Rubayet Shafin</a:t>
            </a:r>
          </a:p>
          <a:p>
            <a:r>
              <a:rPr lang="en-US" sz="1050" dirty="0"/>
              <a:t>1454r0	Cross Interference during Coordinated Spatial Reuse, Leonardo </a:t>
            </a:r>
            <a:r>
              <a:rPr lang="en-US" sz="1050" dirty="0" err="1"/>
              <a:t>Lenante</a:t>
            </a:r>
            <a:endParaRPr lang="en-US" sz="1050" dirty="0"/>
          </a:p>
          <a:p>
            <a:r>
              <a:rPr lang="en-US" sz="1050" dirty="0"/>
              <a:t>0908r0	Efficient Coordinated Spatial Reuse, Leonardo </a:t>
            </a:r>
            <a:r>
              <a:rPr lang="en-US" sz="1050" dirty="0" err="1"/>
              <a:t>Lenante</a:t>
            </a:r>
            <a:endParaRPr lang="en-US" sz="1050" dirty="0"/>
          </a:p>
          <a:p>
            <a:r>
              <a:rPr lang="en-US" sz="1050" dirty="0"/>
              <a:t>1461r0	Considerations on Multi-AP Operation, Jiayi Zhang</a:t>
            </a:r>
          </a:p>
          <a:p>
            <a:r>
              <a:rPr lang="en-US" sz="1050" dirty="0"/>
              <a:t>1450r0	Consideration on UHR Relay Architecture, Kosuke Aio (Sony Corporation)</a:t>
            </a:r>
          </a:p>
          <a:p>
            <a:r>
              <a:rPr lang="en-US" sz="1050" dirty="0"/>
              <a:t>1447r0	CFO Impact and Pilot Design for </a:t>
            </a:r>
            <a:r>
              <a:rPr lang="en-US" sz="1050" dirty="0" err="1"/>
              <a:t>dRU</a:t>
            </a:r>
            <a:r>
              <a:rPr lang="en-US" sz="1050" dirty="0"/>
              <a:t> Follow up, Eunsung Park, LGE</a:t>
            </a:r>
          </a:p>
          <a:p>
            <a:r>
              <a:rPr lang="en-US" sz="1050" dirty="0"/>
              <a:t>1448r0	Further Considerations on </a:t>
            </a:r>
            <a:r>
              <a:rPr lang="en-US" sz="1050" dirty="0" err="1"/>
              <a:t>dRU</a:t>
            </a:r>
            <a:r>
              <a:rPr lang="en-US" sz="1050" dirty="0"/>
              <a:t>, Eunsung Park, LGE</a:t>
            </a:r>
          </a:p>
          <a:p>
            <a:r>
              <a:rPr lang="en-US" sz="1050" dirty="0"/>
              <a:t>1490r0, Physical Layer Reliability Improvements, Shimi Shilo (Huawei)</a:t>
            </a:r>
          </a:p>
          <a:p>
            <a:r>
              <a:rPr lang="en-US" sz="1050" dirty="0"/>
              <a:t>1498r0 Overview of Enterprise Policy, Brian Hart (Cisco Systems</a:t>
            </a:r>
          </a:p>
          <a:p>
            <a:r>
              <a:rPr lang="en-US" sz="1050" dirty="0"/>
              <a:t>1499r0 Proposed Amendments for Multi-AP Coordination Language in EHT SFD, Brian Hart (Cisco Systems)</a:t>
            </a:r>
          </a:p>
          <a:p>
            <a:r>
              <a:rPr lang="en-US" sz="1050" dirty="0"/>
              <a:t>1374r0	</a:t>
            </a:r>
            <a:r>
              <a:rPr lang="en-US" sz="1050" dirty="0" err="1"/>
              <a:t>papr</a:t>
            </a:r>
            <a:r>
              <a:rPr lang="en-US" sz="1050" dirty="0"/>
              <a:t> of </a:t>
            </a:r>
            <a:r>
              <a:rPr lang="en-US" sz="1050" dirty="0" err="1"/>
              <a:t>ofdma</a:t>
            </a:r>
            <a:r>
              <a:rPr lang="en-US" sz="1050" dirty="0"/>
              <a:t> transmission, Xiaogang Chen</a:t>
            </a:r>
          </a:p>
          <a:p>
            <a:r>
              <a:rPr lang="en-US" sz="1050" dirty="0"/>
              <a:t>1514r0	Channel Information Feedback for Smooth Beamforming - Follow Up, Eunsung Jeon</a:t>
            </a:r>
          </a:p>
          <a:p>
            <a:r>
              <a:rPr lang="en-US" sz="1050" dirty="0"/>
              <a:t>1513r0	Enhanced Security Methods in UHR, SunHee Baek</a:t>
            </a:r>
          </a:p>
          <a:p>
            <a:r>
              <a:rPr lang="en-US" sz="1050" dirty="0"/>
              <a:t>1517r0	Follow up on the Relay Transmission, Dongguk Lim, LGE </a:t>
            </a:r>
          </a:p>
          <a:p>
            <a:r>
              <a:rPr lang="en-US" sz="1050" dirty="0"/>
              <a:t>1518r0	Evaluation for the Relay Transmission, Dongguk Lim, LGE</a:t>
            </a:r>
          </a:p>
          <a:p>
            <a:r>
              <a:rPr lang="en-US" sz="1050" dirty="0"/>
              <a:t>1523r0	Seamless Roaming Procedure, </a:t>
            </a:r>
            <a:r>
              <a:rPr lang="en-US" sz="1050" dirty="0" err="1"/>
              <a:t>Yelin</a:t>
            </a:r>
            <a:r>
              <a:rPr lang="en-US" sz="1050" dirty="0"/>
              <a:t> Yoon</a:t>
            </a:r>
          </a:p>
          <a:p>
            <a:r>
              <a:rPr lang="en-US" sz="1050" dirty="0"/>
              <a:t>1530r0	Evaluation of Supported Low-Latency Services, Liuming Lu</a:t>
            </a:r>
          </a:p>
          <a:p>
            <a:r>
              <a:rPr lang="en-US" sz="1050" dirty="0"/>
              <a:t>1522r0	High Criticality Use Cases and Requirements, Inaki</a:t>
            </a:r>
          </a:p>
          <a:p>
            <a:r>
              <a:rPr lang="en-US" sz="1050" dirty="0"/>
              <a:t>1426r0	MAC Header Protection - follow-up, Abhishek Patil</a:t>
            </a:r>
          </a:p>
          <a:p>
            <a:r>
              <a:rPr lang="en-US" sz="1050" dirty="0"/>
              <a:t>1104r0	Enhanced MLD Roaming, Yongho Seok </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050003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dirty="0"/>
              <a:t>Registration for the September 802 plenary session</a:t>
            </a:r>
          </a:p>
        </p:txBody>
      </p:sp>
      <p:sp>
        <p:nvSpPr>
          <p:cNvPr id="3" name="Content Placeholder 2"/>
          <p:cNvSpPr>
            <a:spLocks noGrp="1"/>
          </p:cNvSpPr>
          <p:nvPr>
            <p:ph idx="1"/>
          </p:nvPr>
        </p:nvSpPr>
        <p:spPr>
          <a:xfrm>
            <a:off x="685801" y="2057400"/>
            <a:ext cx="7770813" cy="3427811"/>
          </a:xfrm>
        </p:spPr>
        <p:txBody>
          <a:bodyPr/>
          <a:lstStyle/>
          <a:p>
            <a:pPr>
              <a:buFont typeface="Arial" panose="020B0604020202020204" pitchFamily="34" charset="0"/>
              <a:buChar char="•"/>
            </a:pPr>
            <a:r>
              <a:rPr lang="en-US" sz="1800" dirty="0"/>
              <a:t>This meeting is part of the September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2"/>
              </a:rPr>
              <a:t>https://web.cvent.com/event/fc97a8df-9809-496b-9a5f-25b524bfd641/summary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a:p>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296987"/>
            <a:ext cx="7770813" cy="4570413"/>
          </a:xfrm>
        </p:spPr>
        <p:txBody>
          <a:bodyPr/>
          <a:lstStyle/>
          <a:p>
            <a:r>
              <a:rPr lang="en-US" sz="1050" dirty="0"/>
              <a:t>1496r0	EMLSR Dynamic </a:t>
            </a:r>
            <a:r>
              <a:rPr lang="en-US" sz="1050" dirty="0" err="1"/>
              <a:t>Subband</a:t>
            </a:r>
            <a:r>
              <a:rPr lang="en-US" sz="1050" dirty="0"/>
              <a:t> Operation, Yongho Seok</a:t>
            </a:r>
          </a:p>
          <a:p>
            <a:r>
              <a:rPr lang="en-US" sz="1050" dirty="0"/>
              <a:t>1442r0	BSR in Multi-AP, Pei Zhou</a:t>
            </a:r>
          </a:p>
          <a:p>
            <a:r>
              <a:rPr lang="en-US" sz="1050" dirty="0"/>
              <a:t>1444r0	Non-primary channel access </a:t>
            </a:r>
            <a:r>
              <a:rPr lang="en-US" sz="1050" dirty="0" err="1"/>
              <a:t>evaluations_followup</a:t>
            </a:r>
            <a:r>
              <a:rPr lang="en-US" sz="1050" dirty="0"/>
              <a:t>, Dibakar Das</a:t>
            </a:r>
          </a:p>
          <a:p>
            <a:r>
              <a:rPr lang="en-US" sz="1050" dirty="0"/>
              <a:t>1434r0	Discussions on Low Latency Traffic Delivery in UHR, Zinan</a:t>
            </a:r>
          </a:p>
          <a:p>
            <a:r>
              <a:rPr lang="en-US" sz="1050" dirty="0"/>
              <a:t>1511r0	Pilot Tone Allocation and Other Considerations of Tone-Distributed RUs for UHR, Mahmoud Kamel</a:t>
            </a:r>
          </a:p>
          <a:p>
            <a:r>
              <a:rPr lang="en-US" sz="1050" dirty="0"/>
              <a:t>1516r0	Use case for distributed RUs in Downlink, Sigurd Schelstraete (</a:t>
            </a:r>
            <a:r>
              <a:rPr lang="en-US" sz="1050" dirty="0" err="1"/>
              <a:t>MaxLinear</a:t>
            </a:r>
            <a:r>
              <a:rPr lang="en-US" sz="1050" dirty="0"/>
              <a:t>)</a:t>
            </a:r>
          </a:p>
          <a:p>
            <a:r>
              <a:rPr lang="en-US" sz="1050" dirty="0"/>
              <a:t>1470r0	Dynamic Polarization Spatial Multiplexing and Beamforming WLANs- A Sneak Preview, Carlos Rios</a:t>
            </a:r>
          </a:p>
          <a:p>
            <a:r>
              <a:rPr lang="en-US" sz="1050" dirty="0"/>
              <a:t>1519r0	Coordinated TDMA (Follow up), </a:t>
            </a:r>
            <a:r>
              <a:rPr lang="en-US" sz="1050" dirty="0" err="1"/>
              <a:t>GeonHwan</a:t>
            </a:r>
            <a:r>
              <a:rPr lang="en-US" sz="1050" dirty="0"/>
              <a:t> Kim</a:t>
            </a:r>
          </a:p>
          <a:p>
            <a:r>
              <a:rPr lang="en-US" sz="1050" dirty="0"/>
              <a:t>0010r2	Considerations for enabling AP power save, Alfred</a:t>
            </a:r>
          </a:p>
          <a:p>
            <a:r>
              <a:rPr lang="en-US" sz="1050" dirty="0"/>
              <a:t>1469r0	coordinated transmission id, </a:t>
            </a:r>
            <a:r>
              <a:rPr lang="en-US" sz="1050" dirty="0" err="1"/>
              <a:t>Yanchun</a:t>
            </a:r>
            <a:endParaRPr lang="en-US" sz="1050" dirty="0"/>
          </a:p>
          <a:p>
            <a:r>
              <a:rPr lang="en-US" sz="1050" dirty="0"/>
              <a:t>1562r0	multi ap for reliability with coherent and non-coherent transmissions, </a:t>
            </a:r>
            <a:r>
              <a:rPr lang="en-US" sz="1050" dirty="0" err="1"/>
              <a:t>Yanchun</a:t>
            </a:r>
            <a:endParaRPr lang="en-US" sz="1050" dirty="0"/>
          </a:p>
          <a:p>
            <a:r>
              <a:rPr lang="en-US" sz="1050" dirty="0"/>
              <a:t>1570r0	Roaming Consideration in UHR SG, Yue Xu</a:t>
            </a:r>
          </a:p>
          <a:p>
            <a:r>
              <a:rPr lang="en-US" sz="1050" dirty="0"/>
              <a:t>1569r0	Latency Consideration of Industrial Scenarios, Yue Xu</a:t>
            </a:r>
          </a:p>
          <a:p>
            <a:r>
              <a:rPr lang="en-US" sz="1050" dirty="0"/>
              <a:t>1570r0	Roaming Consideration in UHR SG, </a:t>
            </a:r>
            <a:r>
              <a:rPr lang="en-US" sz="1050" dirty="0" err="1"/>
              <a:t>Chenhe</a:t>
            </a:r>
            <a:r>
              <a:rPr lang="en-US" sz="1050" dirty="0"/>
              <a:t> Ji </a:t>
            </a:r>
          </a:p>
          <a:p>
            <a:r>
              <a:rPr lang="en-US" sz="1050" dirty="0"/>
              <a:t>1569r0	Latency Consideration of Industrial Scenarios, </a:t>
            </a:r>
            <a:r>
              <a:rPr lang="en-US" sz="1050" dirty="0" err="1"/>
              <a:t>Chenhe</a:t>
            </a:r>
            <a:r>
              <a:rPr lang="en-US" sz="1050" dirty="0"/>
              <a:t> Ji </a:t>
            </a:r>
          </a:p>
          <a:p>
            <a:r>
              <a:rPr lang="en-US" sz="1050" dirty="0"/>
              <a:t>1568r0	Inter-PPDU Low Power Listening Scheme, </a:t>
            </a:r>
            <a:r>
              <a:rPr lang="en-US" sz="1050" dirty="0" err="1"/>
              <a:t>Yunsi</a:t>
            </a:r>
            <a:r>
              <a:rPr lang="en-US" sz="1050" dirty="0"/>
              <a:t> Ma</a:t>
            </a:r>
          </a:p>
          <a:p>
            <a:r>
              <a:rPr lang="en-US" sz="1050" dirty="0"/>
              <a:t>1538r0	Thoughts on Relay-based Transmission, Yue Qi</a:t>
            </a:r>
          </a:p>
          <a:p>
            <a:r>
              <a:rPr lang="en-US" sz="1050" dirty="0"/>
              <a:t>1578r0	Thoughts on Low Latency EDCA Access, Abdel Karim </a:t>
            </a:r>
            <a:r>
              <a:rPr lang="en-US" sz="1050" dirty="0" err="1"/>
              <a:t>Adjami</a:t>
            </a:r>
            <a:endParaRPr lang="en-US" sz="1050" dirty="0"/>
          </a:p>
          <a:p>
            <a:r>
              <a:rPr lang="en-US" sz="1050" dirty="0"/>
              <a:t>1585r0	Relay Operation in UHR, </a:t>
            </a:r>
            <a:r>
              <a:rPr lang="en-US" sz="1050" dirty="0" err="1"/>
              <a:t>Guogang</a:t>
            </a:r>
            <a:r>
              <a:rPr lang="en-US" sz="1050" dirty="0"/>
              <a:t> Huang</a:t>
            </a:r>
          </a:p>
          <a:p>
            <a:r>
              <a:rPr lang="en-US" sz="1050" dirty="0"/>
              <a:t>1593r0	Low Latency Transmission in EMLMR, </a:t>
            </a:r>
            <a:r>
              <a:rPr lang="en-US" sz="1050" dirty="0" err="1"/>
              <a:t>Juseong</a:t>
            </a:r>
            <a:endParaRPr lang="en-US" sz="1050" dirty="0"/>
          </a:p>
          <a:p>
            <a:r>
              <a:rPr lang="en-US" sz="1050" dirty="0"/>
              <a:t>1594r0	Operating Link Mismatch in EMLSR AP Operation, </a:t>
            </a:r>
            <a:r>
              <a:rPr lang="en-US" sz="1050" dirty="0" err="1"/>
              <a:t>Juseong</a:t>
            </a:r>
            <a:endParaRPr lang="en-US" sz="1050" dirty="0"/>
          </a:p>
          <a:p>
            <a:r>
              <a:rPr lang="en-US" sz="1050" dirty="0"/>
              <a:t>Reverse TXOP sharing for UHR, Sindhu </a:t>
            </a:r>
          </a:p>
          <a:p>
            <a:r>
              <a:rPr lang="en-US" sz="1050" dirty="0"/>
              <a:t>1605r0	Peer-to-peer (P2P) Resource Management, Rubayet Shafin</a:t>
            </a:r>
          </a:p>
          <a:p>
            <a:endParaRPr lang="en-US" sz="1050"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938082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dirty="0"/>
              <a:t>1159r1 Discussions on CSI capture based positioning enhancement, </a:t>
            </a:r>
            <a:r>
              <a:rPr lang="en-US" sz="1200" dirty="0" err="1"/>
              <a:t>Xiaokun</a:t>
            </a:r>
            <a:r>
              <a:rPr lang="en-US" sz="1200" dirty="0"/>
              <a:t> Hu</a:t>
            </a:r>
          </a:p>
          <a:p>
            <a:pPr lvl="1">
              <a:buFont typeface="Arial" panose="020B0604020202020204" pitchFamily="34" charset="0"/>
              <a:buChar char="•"/>
            </a:pPr>
            <a:r>
              <a:rPr lang="en-US" sz="1200" dirty="0"/>
              <a:t>1447r0 CFO Impact and Pilot Design for </a:t>
            </a:r>
            <a:r>
              <a:rPr lang="en-US" sz="1200" dirty="0" err="1"/>
              <a:t>dRU</a:t>
            </a:r>
            <a:r>
              <a:rPr lang="en-US" sz="1200" dirty="0"/>
              <a:t> Follow up, Eunsung Park, LGE</a:t>
            </a:r>
          </a:p>
          <a:p>
            <a:pPr lvl="1">
              <a:buFont typeface="Arial" panose="020B0604020202020204" pitchFamily="34" charset="0"/>
              <a:buChar char="•"/>
            </a:pPr>
            <a:r>
              <a:rPr lang="en-US" sz="1200" dirty="0"/>
              <a:t>1448r0 Further Considerations on </a:t>
            </a:r>
            <a:r>
              <a:rPr lang="en-US" sz="1200" dirty="0" err="1"/>
              <a:t>dRU</a:t>
            </a:r>
            <a:r>
              <a:rPr lang="en-US" sz="1200" dirty="0"/>
              <a:t>, Eunsung Park, LGE</a:t>
            </a:r>
          </a:p>
          <a:p>
            <a:pPr lvl="1">
              <a:buFont typeface="Arial" panose="020B0604020202020204" pitchFamily="34" charset="0"/>
              <a:buChar char="•"/>
            </a:pPr>
            <a:r>
              <a:rPr lang="en-US" sz="1200" dirty="0"/>
              <a:t>1511r0	Pilot Tone Allocation and Other Considerations of Tone-Distributed RUs for UHR, Mahmoud Kamel</a:t>
            </a:r>
          </a:p>
          <a:p>
            <a:pPr lvl="1">
              <a:buFont typeface="Arial" panose="020B0604020202020204" pitchFamily="34" charset="0"/>
              <a:buChar char="•"/>
            </a:pPr>
            <a:r>
              <a:rPr lang="en-US" sz="1200" dirty="0"/>
              <a:t>1490r0 Physical Layer Reliability Improvements, Shimi Shilo (Huawei)</a:t>
            </a:r>
          </a:p>
          <a:p>
            <a:pPr lvl="1">
              <a:buFont typeface="Arial" panose="020B0604020202020204" pitchFamily="34" charset="0"/>
              <a:buChar char="•"/>
            </a:pPr>
            <a:r>
              <a:rPr lang="en-US" sz="1200" dirty="0"/>
              <a:t>1374r0	</a:t>
            </a:r>
            <a:r>
              <a:rPr lang="en-US" sz="1200" dirty="0" err="1"/>
              <a:t>papr</a:t>
            </a:r>
            <a:r>
              <a:rPr lang="en-US" sz="1200" dirty="0"/>
              <a:t> of </a:t>
            </a:r>
            <a:r>
              <a:rPr lang="en-US" sz="1200" dirty="0" err="1"/>
              <a:t>ofdma</a:t>
            </a:r>
            <a:r>
              <a:rPr lang="en-US" sz="1200" dirty="0"/>
              <a:t> transmission, Xiaogang Chen</a:t>
            </a:r>
          </a:p>
          <a:p>
            <a:pPr marL="457200" lvl="1" indent="0"/>
            <a:endParaRPr lang="en-US"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July plenary:</a:t>
            </a:r>
          </a:p>
          <a:p>
            <a:pPr lvl="2">
              <a:buFont typeface="Arial" panose="020B0604020202020204" pitchFamily="34" charset="0"/>
              <a:buChar char="•"/>
            </a:pPr>
            <a:r>
              <a:rPr lang="en-US" sz="1600" dirty="0">
                <a:hlinkClick r:id="rId2"/>
              </a:rPr>
              <a:t>https://mentor.ieee.org/802.11/dcn/23/11-23-1181-01-0uhr-uhr-sg-july-2023-meeting-minutes.docx</a:t>
            </a:r>
            <a:endParaRPr lang="en-US" sz="1600" dirty="0"/>
          </a:p>
          <a:p>
            <a:pPr lvl="1">
              <a:buFont typeface="Arial" panose="020B0604020202020204" pitchFamily="34" charset="0"/>
              <a:buChar char="•"/>
            </a:pPr>
            <a:r>
              <a:rPr lang="en-US" sz="1800" dirty="0"/>
              <a:t>Teleconferences July-August:</a:t>
            </a:r>
          </a:p>
          <a:p>
            <a:pPr lvl="2">
              <a:buFont typeface="Arial" panose="020B0604020202020204" pitchFamily="34" charset="0"/>
              <a:buChar char="•"/>
            </a:pPr>
            <a:r>
              <a:rPr lang="en-US" sz="1600" u="sng" dirty="0">
                <a:solidFill>
                  <a:srgbClr val="0563C1"/>
                </a:solidFill>
                <a:latin typeface="+mj-lt"/>
                <a:hlinkClick r:id="rId3"/>
              </a:rPr>
              <a:t>https://mentor.ieee.org/802.11/dcn/23/11-23-1313-05-0uhr-uhr-sg-july-august-2023-telecon-minutes.docx</a:t>
            </a:r>
            <a:endParaRPr lang="en-US" sz="1600" u="sng" dirty="0">
              <a:solidFill>
                <a:srgbClr val="0563C1"/>
              </a:solidFill>
              <a:latin typeface="+mj-lt"/>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Alfred Asterjadhi</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1327r0</a:t>
            </a:r>
            <a:r>
              <a:rPr lang="en-US" sz="1000" dirty="0"/>
              <a:t> </a:t>
            </a:r>
            <a:r>
              <a:rPr lang="en-US" sz="1400" b="0" i="0" u="none" strike="noStrike" dirty="0">
                <a:solidFill>
                  <a:srgbClr val="000000"/>
                </a:solidFill>
                <a:effectLst/>
                <a:latin typeface="Times New Roman" panose="02020603050405020304" pitchFamily="18" charset="0"/>
              </a:rPr>
              <a:t>Considerations on return TXOP between APs, Si-Chan Noh</a:t>
            </a:r>
            <a:r>
              <a:rPr lang="en-US" sz="1000" dirty="0"/>
              <a:t> </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1387r0</a:t>
            </a:r>
            <a:r>
              <a:rPr lang="en-US" sz="1200" dirty="0"/>
              <a:t> </a:t>
            </a:r>
            <a:r>
              <a:rPr lang="en-US" sz="1400" b="0" i="0" u="none" strike="noStrike" dirty="0">
                <a:solidFill>
                  <a:srgbClr val="000000"/>
                </a:solidFill>
                <a:effectLst/>
                <a:latin typeface="Times New Roman" panose="02020603050405020304" pitchFamily="18" charset="0"/>
              </a:rPr>
              <a:t>TXOP Sharing extensions to support XR, Dibakar Das</a:t>
            </a:r>
            <a:r>
              <a:rPr lang="en-US" sz="1200" dirty="0"/>
              <a:t> </a:t>
            </a:r>
          </a:p>
          <a:p>
            <a:pPr lvl="1">
              <a:buFont typeface="Arial" panose="020B0604020202020204" pitchFamily="34" charset="0"/>
              <a:buChar char="•"/>
            </a:pPr>
            <a:r>
              <a:rPr lang="en-GB" sz="1400" strike="sngStrike" dirty="0"/>
              <a:t>1418r0 C-TDMA TXOP Protection, Kiseon Ryu	</a:t>
            </a:r>
          </a:p>
          <a:p>
            <a:pPr lvl="1">
              <a:buFont typeface="Arial" panose="020B0604020202020204" pitchFamily="34" charset="0"/>
              <a:buChar char="•"/>
            </a:pPr>
            <a:r>
              <a:rPr lang="en-GB" sz="1400" dirty="0"/>
              <a:t>1454r0 Cross Interference during Coordinated Spatial Reuse, Leonardo </a:t>
            </a:r>
            <a:r>
              <a:rPr lang="en-GB" sz="1400" dirty="0" err="1"/>
              <a:t>Lenante</a:t>
            </a:r>
            <a:endParaRPr lang="en-GB" sz="1400" dirty="0"/>
          </a:p>
          <a:p>
            <a:pPr lvl="1">
              <a:buFont typeface="Arial" panose="020B0604020202020204" pitchFamily="34" charset="0"/>
              <a:buChar char="•"/>
            </a:pPr>
            <a:r>
              <a:rPr lang="en-GB" sz="1400" dirty="0"/>
              <a:t>0908r0 Efficient Coordinated Spatial Reuse, Leonardo </a:t>
            </a:r>
            <a:r>
              <a:rPr lang="en-GB" sz="1400" dirty="0" err="1"/>
              <a:t>Lenante</a:t>
            </a:r>
            <a:endParaRPr lang="en-GB" sz="1400" dirty="0"/>
          </a:p>
          <a:p>
            <a:pPr lvl="1">
              <a:buFont typeface="Arial" panose="020B0604020202020204" pitchFamily="34" charset="0"/>
              <a:buChar char="•"/>
            </a:pPr>
            <a:r>
              <a:rPr lang="en-GB" sz="1400" dirty="0"/>
              <a:t>1461r0 Considerations on Multi-AP Operation, Jiayi Zhang</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11866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1205r0	Multi-link devices with receive-only STAs for UHR, Thomas </a:t>
            </a:r>
            <a:r>
              <a:rPr lang="en-US" sz="1400" b="0" i="0" u="none" strike="noStrike" dirty="0" err="1">
                <a:solidFill>
                  <a:srgbClr val="000000"/>
                </a:solidFill>
                <a:effectLst/>
                <a:latin typeface="Times New Roman" panose="02020603050405020304" pitchFamily="18" charset="0"/>
              </a:rPr>
              <a:t>Handte</a:t>
            </a:r>
            <a:endParaRPr lang="en-US" sz="1400" b="0" i="0" u="none" strike="noStrike" dirty="0">
              <a:solidFill>
                <a:srgbClr val="000000"/>
              </a:solidFill>
              <a:effectLst/>
              <a:latin typeface="Times New Roman" panose="02020603050405020304" pitchFamily="18" charset="0"/>
            </a:endParaRPr>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1365r0</a:t>
            </a:r>
            <a:r>
              <a:rPr lang="en-US" sz="1000" dirty="0"/>
              <a:t> </a:t>
            </a:r>
            <a:r>
              <a:rPr lang="en-US" sz="1400" b="0" i="0" u="none" strike="noStrike" dirty="0">
                <a:solidFill>
                  <a:srgbClr val="000000"/>
                </a:solidFill>
                <a:effectLst/>
                <a:latin typeface="Times New Roman" panose="02020603050405020304" pitchFamily="18" charset="0"/>
              </a:rPr>
              <a:t>Discussions on Non-primary Channel Access, </a:t>
            </a:r>
            <a:r>
              <a:rPr lang="en-US" sz="1400" b="0" i="0" u="none" strike="noStrike" dirty="0" err="1">
                <a:solidFill>
                  <a:srgbClr val="000000"/>
                </a:solidFill>
                <a:effectLst/>
                <a:latin typeface="Times New Roman" panose="02020603050405020304" pitchFamily="18" charset="0"/>
              </a:rPr>
              <a:t>Sanghyun</a:t>
            </a:r>
            <a:r>
              <a:rPr lang="en-US" sz="1400" b="0" i="0" u="none" strike="noStrike" dirty="0">
                <a:solidFill>
                  <a:srgbClr val="000000"/>
                </a:solidFill>
                <a:effectLst/>
                <a:latin typeface="Times New Roman" panose="02020603050405020304" pitchFamily="18" charset="0"/>
              </a:rPr>
              <a:t> Kim</a:t>
            </a:r>
            <a:r>
              <a:rPr lang="en-US" sz="1000" dirty="0"/>
              <a:t> </a:t>
            </a:r>
            <a:endParaRPr lang="en-GB" sz="1400" dirty="0"/>
          </a:p>
          <a:p>
            <a:pPr lvl="1">
              <a:buFont typeface="Arial" panose="020B0604020202020204" pitchFamily="34" charset="0"/>
              <a:buChar char="•"/>
            </a:pPr>
            <a:r>
              <a:rPr lang="en-US" sz="1400" b="0" i="0" u="none" strike="noStrike" dirty="0">
                <a:solidFill>
                  <a:srgbClr val="000000"/>
                </a:solidFill>
                <a:effectLst/>
                <a:latin typeface="Times New Roman" panose="02020603050405020304" pitchFamily="18" charset="0"/>
              </a:rPr>
              <a:t>1414r0</a:t>
            </a:r>
            <a:r>
              <a:rPr lang="en-US" sz="1000" dirty="0"/>
              <a:t> </a:t>
            </a:r>
            <a:r>
              <a:rPr lang="en-US" sz="1400" b="0" i="0" u="none" strike="noStrike" dirty="0">
                <a:solidFill>
                  <a:srgbClr val="000000"/>
                </a:solidFill>
                <a:effectLst/>
                <a:latin typeface="Times New Roman" panose="02020603050405020304" pitchFamily="18" charset="0"/>
              </a:rPr>
              <a:t>secondary channel usage follow up, Liwen Chu</a:t>
            </a:r>
            <a:r>
              <a:rPr lang="en-US" sz="1000" dirty="0"/>
              <a:t> </a:t>
            </a:r>
          </a:p>
          <a:p>
            <a:pPr lvl="1">
              <a:buFont typeface="Arial" panose="020B0604020202020204" pitchFamily="34" charset="0"/>
              <a:buChar char="•"/>
            </a:pPr>
            <a:r>
              <a:rPr lang="en-US" sz="1400" dirty="0"/>
              <a:t>1419r0	Nonprimary channel access discussions, Gaurang Naik</a:t>
            </a:r>
          </a:p>
          <a:p>
            <a:pPr lvl="1">
              <a:buFont typeface="Arial" panose="020B0604020202020204" pitchFamily="34" charset="0"/>
              <a:buChar char="•"/>
            </a:pPr>
            <a:r>
              <a:rPr lang="en-GB" sz="1400" dirty="0"/>
              <a:t>1444r0	Non-primary channel access </a:t>
            </a:r>
            <a:r>
              <a:rPr lang="en-GB" sz="1400" dirty="0" err="1"/>
              <a:t>evaluations_followup</a:t>
            </a:r>
            <a:r>
              <a:rPr lang="en-GB" sz="1400" dirty="0"/>
              <a:t>, Dibakar Das</a:t>
            </a:r>
          </a:p>
          <a:p>
            <a:pPr lvl="1">
              <a:buFont typeface="Arial" panose="020B0604020202020204" pitchFamily="34" charset="0"/>
              <a:buChar char="•"/>
            </a:pPr>
            <a:r>
              <a:rPr lang="en-GB" sz="1400" dirty="0"/>
              <a:t>1496r0	EMLSR Dynamic </a:t>
            </a:r>
            <a:r>
              <a:rPr lang="en-GB" sz="1400" dirty="0" err="1"/>
              <a:t>Subband</a:t>
            </a:r>
            <a:r>
              <a:rPr lang="en-GB" sz="1400" dirty="0"/>
              <a:t> Operation, Yongho Seok</a:t>
            </a:r>
          </a:p>
          <a:p>
            <a:pPr lvl="1">
              <a:buFont typeface="Arial" panose="020B0604020202020204" pitchFamily="34" charset="0"/>
              <a:buChar char="•"/>
            </a:pPr>
            <a:endParaRPr lang="en-GB" sz="1400" dirty="0"/>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38703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1">
              <a:buFont typeface="Arial" panose="020B0604020202020204" pitchFamily="34" charset="0"/>
              <a:buChar char="•"/>
            </a:pPr>
            <a:r>
              <a:rPr lang="en-US" sz="1400" dirty="0">
                <a:latin typeface="+mj-lt"/>
              </a:rPr>
              <a:t>1434r0 Discussions on Low Latency Traffic Delivery in UHR, Zinan</a:t>
            </a:r>
          </a:p>
          <a:p>
            <a:pPr lvl="1">
              <a:buFont typeface="Arial" panose="020B0604020202020204" pitchFamily="34" charset="0"/>
              <a:buChar char="•"/>
            </a:pPr>
            <a:r>
              <a:rPr lang="en-GB" sz="1400" b="0" i="0" u="none" strike="noStrike" dirty="0">
                <a:solidFill>
                  <a:srgbClr val="000000"/>
                </a:solidFill>
                <a:effectLst/>
                <a:latin typeface="+mj-lt"/>
              </a:rPr>
              <a:t>0816r0</a:t>
            </a:r>
            <a:r>
              <a:rPr lang="en-US" sz="1400" dirty="0">
                <a:effectLst/>
                <a:latin typeface="+mj-lt"/>
              </a:rPr>
              <a:t> </a:t>
            </a:r>
            <a:r>
              <a:rPr lang="en-US" sz="1400" b="0" i="0" u="none" strike="noStrike" dirty="0">
                <a:solidFill>
                  <a:srgbClr val="000000"/>
                </a:solidFill>
                <a:effectLst/>
                <a:latin typeface="+mj-lt"/>
              </a:rPr>
              <a:t>Enhancements for latency sensitive traffic and in-device-coexistence, </a:t>
            </a:r>
            <a:r>
              <a:rPr lang="en-US" sz="1400" b="0" i="0" u="none" strike="noStrike" dirty="0" err="1">
                <a:solidFill>
                  <a:srgbClr val="000000"/>
                </a:solidFill>
                <a:effectLst/>
                <a:latin typeface="+mj-lt"/>
              </a:rPr>
              <a:t>Shubho</a:t>
            </a:r>
            <a:r>
              <a:rPr lang="en-US" sz="1400" b="0" i="0" u="none" strike="noStrike" dirty="0">
                <a:solidFill>
                  <a:srgbClr val="000000"/>
                </a:solidFill>
                <a:effectLst/>
                <a:latin typeface="+mj-lt"/>
              </a:rPr>
              <a:t> Adhikari</a:t>
            </a:r>
            <a:r>
              <a:rPr lang="en-US" sz="1400" dirty="0">
                <a:effectLst/>
                <a:latin typeface="+mj-lt"/>
              </a:rPr>
              <a:t> </a:t>
            </a:r>
          </a:p>
          <a:p>
            <a:pPr lvl="1">
              <a:buFont typeface="Arial" panose="020B0604020202020204" pitchFamily="34" charset="0"/>
              <a:buChar char="•"/>
            </a:pPr>
            <a:r>
              <a:rPr lang="en-US" sz="1400" b="0" i="0" u="none" strike="noStrike" dirty="0">
                <a:solidFill>
                  <a:srgbClr val="000000"/>
                </a:solidFill>
                <a:effectLst/>
                <a:latin typeface="+mj-lt"/>
              </a:rPr>
              <a:t>1103r0</a:t>
            </a:r>
            <a:r>
              <a:rPr lang="en-US" sz="1400" dirty="0">
                <a:latin typeface="+mj-lt"/>
              </a:rPr>
              <a:t> </a:t>
            </a:r>
            <a:r>
              <a:rPr lang="en-US" sz="1400" b="0" i="0" u="none" strike="noStrike" dirty="0">
                <a:solidFill>
                  <a:srgbClr val="000000"/>
                </a:solidFill>
                <a:effectLst/>
                <a:latin typeface="+mj-lt"/>
              </a:rPr>
              <a:t>In-device interference discussion, Liwen Chu</a:t>
            </a:r>
            <a:r>
              <a:rPr lang="en-US" sz="1400" dirty="0">
                <a:latin typeface="+mj-lt"/>
              </a:rPr>
              <a:t> </a:t>
            </a:r>
          </a:p>
          <a:p>
            <a:pPr lvl="1">
              <a:buFont typeface="Arial" panose="020B0604020202020204" pitchFamily="34" charset="0"/>
              <a:buChar char="•"/>
            </a:pPr>
            <a:r>
              <a:rPr lang="en-US" sz="1400" b="0" i="0" u="none" strike="noStrike" dirty="0">
                <a:solidFill>
                  <a:srgbClr val="000000"/>
                </a:solidFill>
                <a:effectLst/>
                <a:latin typeface="+mj-lt"/>
              </a:rPr>
              <a:t>1424r0</a:t>
            </a:r>
            <a:r>
              <a:rPr lang="en-US" sz="1400" dirty="0">
                <a:latin typeface="+mj-lt"/>
              </a:rPr>
              <a:t> </a:t>
            </a:r>
            <a:r>
              <a:rPr lang="en-US" sz="1400" b="0" i="0" u="none" strike="noStrike" dirty="0">
                <a:solidFill>
                  <a:srgbClr val="000000"/>
                </a:solidFill>
                <a:effectLst/>
                <a:latin typeface="+mj-lt"/>
              </a:rPr>
              <a:t>Follow-up on peer-to-peer (P2P) communication for UHR, Rubayet Shafin</a:t>
            </a:r>
            <a:r>
              <a:rPr lang="en-US" sz="1400" dirty="0">
                <a:latin typeface="+mj-lt"/>
              </a:rPr>
              <a:t> </a:t>
            </a:r>
          </a:p>
          <a:p>
            <a:pPr lvl="1">
              <a:buFont typeface="Arial" panose="020B0604020202020204" pitchFamily="34" charset="0"/>
              <a:buChar char="•"/>
            </a:pPr>
            <a:r>
              <a:rPr lang="en-US" sz="1400" b="0" i="0" u="none" strike="noStrike" dirty="0">
                <a:solidFill>
                  <a:srgbClr val="000000"/>
                </a:solidFill>
                <a:effectLst/>
                <a:latin typeface="+mj-lt"/>
              </a:rPr>
              <a:t>1173r0</a:t>
            </a:r>
            <a:r>
              <a:rPr lang="en-US" sz="1400" dirty="0">
                <a:latin typeface="+mj-lt"/>
              </a:rPr>
              <a:t> </a:t>
            </a:r>
            <a:r>
              <a:rPr lang="en-US" sz="1400" b="0" i="0" u="none" strike="noStrike" dirty="0">
                <a:solidFill>
                  <a:srgbClr val="000000"/>
                </a:solidFill>
                <a:effectLst/>
                <a:latin typeface="+mj-lt"/>
              </a:rPr>
              <a:t>TSN and Time-Sensitive Wireless, Inaki Val (</a:t>
            </a:r>
            <a:r>
              <a:rPr lang="en-US" sz="1400" b="0" i="0" u="none" strike="noStrike" dirty="0" err="1">
                <a:solidFill>
                  <a:srgbClr val="000000"/>
                </a:solidFill>
                <a:effectLst/>
                <a:latin typeface="+mj-lt"/>
              </a:rPr>
              <a:t>MaxLinear</a:t>
            </a:r>
            <a:r>
              <a:rPr lang="en-US" sz="1400" b="0" i="0" u="none" strike="noStrike" dirty="0">
                <a:solidFill>
                  <a:srgbClr val="000000"/>
                </a:solidFill>
                <a:effectLst/>
                <a:latin typeface="+mj-lt"/>
              </a:rPr>
              <a:t>)</a:t>
            </a:r>
            <a:r>
              <a:rPr lang="en-US" sz="1400" dirty="0">
                <a:latin typeface="+mj-lt"/>
              </a:rPr>
              <a:t> </a:t>
            </a:r>
          </a:p>
          <a:p>
            <a:pPr lvl="1">
              <a:buFont typeface="Arial" panose="020B0604020202020204" pitchFamily="34" charset="0"/>
              <a:buChar char="•"/>
            </a:pPr>
            <a:r>
              <a:rPr lang="en-US" sz="1400" dirty="0">
                <a:latin typeface="+mj-lt"/>
              </a:rPr>
              <a:t>1530r0 Evaluation of Supported Low-Latency Services, Liuming Lu</a:t>
            </a:r>
          </a:p>
          <a:p>
            <a:pPr lvl="0">
              <a:buFont typeface="Arial" panose="020B0604020202020204" pitchFamily="34" charset="0"/>
              <a:buChar char="•"/>
            </a:pPr>
            <a:r>
              <a:rPr lang="en-US" sz="1600" dirty="0"/>
              <a:t>Goals for September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November</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Transition to 802.11bn</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SASB meeting on September 21</a:t>
            </a:r>
            <a:r>
              <a:rPr lang="en-US" sz="1800" baseline="30000" dirty="0"/>
              <a:t>st </a:t>
            </a:r>
            <a:r>
              <a:rPr lang="en-US" sz="1800" dirty="0"/>
              <a:t>after </a:t>
            </a:r>
            <a:r>
              <a:rPr lang="en-US" sz="1800" dirty="0" err="1"/>
              <a:t>Nescom</a:t>
            </a:r>
            <a:r>
              <a:rPr lang="en-US" sz="1800" dirty="0"/>
              <a:t> meeting</a:t>
            </a:r>
          </a:p>
          <a:p>
            <a:pPr lvl="1">
              <a:buFont typeface="Arial" panose="020B0604020202020204" pitchFamily="34" charset="0"/>
              <a:buChar char="•"/>
            </a:pPr>
            <a:r>
              <a:rPr lang="en-US" sz="1400" dirty="0"/>
              <a:t>Decision on 11bn PAR</a:t>
            </a:r>
          </a:p>
          <a:p>
            <a:pPr>
              <a:buFont typeface="Arial" panose="020B0604020202020204" pitchFamily="34" charset="0"/>
              <a:buChar char="•"/>
            </a:pPr>
            <a:endParaRPr lang="en-US" sz="1800" dirty="0"/>
          </a:p>
          <a:p>
            <a:pPr>
              <a:buFont typeface="Arial" panose="020B0604020202020204" pitchFamily="34" charset="0"/>
              <a:buChar char="•"/>
            </a:pPr>
            <a:r>
              <a:rPr lang="en-US" sz="1800" dirty="0"/>
              <a:t>No telecon plans for now</a:t>
            </a:r>
          </a:p>
          <a:p>
            <a:pPr>
              <a:buFont typeface="Arial" panose="020B0604020202020204" pitchFamily="34" charset="0"/>
              <a:buChar char="•"/>
            </a:pPr>
            <a:r>
              <a:rPr lang="en-US" sz="1800" dirty="0"/>
              <a:t>Will announce them with 10 days notice</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September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September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118940</TotalTime>
  <Words>3150</Words>
  <Application>Microsoft Office PowerPoint</Application>
  <PresentationFormat>On-screen Show (4:3)</PresentationFormat>
  <Paragraphs>384</Paragraphs>
  <Slides>27</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Monotype Sorts</vt:lpstr>
      <vt:lpstr>Times New Roman</vt:lpstr>
      <vt:lpstr>Wingdings</vt:lpstr>
      <vt:lpstr>Office Theme</vt:lpstr>
      <vt:lpstr>Document</vt:lpstr>
      <vt:lpstr>UHR Study Group September 2023 Meeting Agenda</vt:lpstr>
      <vt:lpstr>Registration for the September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Thursday Agenda–AM2</vt:lpstr>
      <vt:lpstr>Thursday Agenda-PM2</vt:lpstr>
      <vt:lpstr>Goals for November</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UHR SG September 2023 meeting agenda</dc:title>
  <dc:creator>laurent.cariou@intel.com</dc:creator>
  <cp:lastModifiedBy>Cariou, Laurent</cp:lastModifiedBy>
  <cp:revision>1433</cp:revision>
  <cp:lastPrinted>1601-01-01T00:00:00Z</cp:lastPrinted>
  <dcterms:created xsi:type="dcterms:W3CDTF">2017-01-26T15:28:16Z</dcterms:created>
  <dcterms:modified xsi:type="dcterms:W3CDTF">2023-09-14T17:58:16Z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