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7"/>
  </p:notesMasterIdLst>
  <p:sldIdLst>
    <p:sldId id="256" r:id="rId2"/>
    <p:sldId id="257" r:id="rId3"/>
    <p:sldId id="258" r:id="rId4"/>
    <p:sldId id="259" r:id="rId5"/>
    <p:sldId id="2422" r:id="rId6"/>
    <p:sldId id="261" r:id="rId7"/>
    <p:sldId id="369" r:id="rId8"/>
    <p:sldId id="370" r:id="rId9"/>
    <p:sldId id="372" r:id="rId10"/>
    <p:sldId id="371" r:id="rId11"/>
    <p:sldId id="262" r:id="rId12"/>
    <p:sldId id="289" r:id="rId13"/>
    <p:sldId id="266" r:id="rId14"/>
    <p:sldId id="290" r:id="rId15"/>
    <p:sldId id="283" r:id="rId16"/>
    <p:sldId id="288" r:id="rId17"/>
    <p:sldId id="2415" r:id="rId18"/>
    <p:sldId id="2423" r:id="rId19"/>
    <p:sldId id="2424" r:id="rId20"/>
    <p:sldId id="2425" r:id="rId21"/>
    <p:sldId id="2421" r:id="rId22"/>
    <p:sldId id="2413" r:id="rId23"/>
    <p:sldId id="2373" r:id="rId24"/>
    <p:sldId id="293" r:id="rId25"/>
    <p:sldId id="267" r:id="rId26"/>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644" autoAdjust="0"/>
    <p:restoredTop sz="96786"/>
  </p:normalViewPr>
  <p:slideViewPr>
    <p:cSldViewPr snapToGrid="0" snapToObjects="1">
      <p:cViewPr>
        <p:scale>
          <a:sx n="140" d="100"/>
          <a:sy n="140" d="100"/>
        </p:scale>
        <p:origin x="11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581972"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September </a:t>
            </a:r>
            <a:r>
              <a:rPr dirty="0"/>
              <a:t>202</a:t>
            </a:r>
            <a:r>
              <a:rPr lang="en-US" dirty="0"/>
              <a:t>3</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3</a:t>
            </a:r>
            <a:r>
              <a:rPr dirty="0"/>
              <a:t>/</a:t>
            </a:r>
            <a:r>
              <a:rPr lang="en-US" dirty="0"/>
              <a:t>1361r5</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fc97a8df-9809-496b-9a5f-25b524bfd641/summary" TargetMode="Externa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TGbi </a:t>
            </a:r>
            <a:r>
              <a:rPr dirty="0"/>
              <a:t>-Agenda-</a:t>
            </a:r>
            <a:r>
              <a:rPr lang="en-US" dirty="0"/>
              <a:t> September 2023</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t>:</a:t>
            </a:r>
            <a:r>
              <a:rPr b="0"/>
              <a:t> </a:t>
            </a:r>
            <a:r>
              <a:rPr lang="en-US" b="0"/>
              <a:t>2023-09-13</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In-room Attendees</a:t>
            </a:r>
          </a:p>
          <a:p>
            <a:pPr marL="285750" lvl="1" indent="-285750">
              <a:buFont typeface="Arial" panose="020B0604020202020204" pitchFamily="34" charset="0"/>
              <a:buChar char="•"/>
            </a:pPr>
            <a:r>
              <a:rPr lang="en-US" sz="2000" dirty="0"/>
              <a:t>In Webex choose connect without audio before you join</a:t>
            </a:r>
          </a:p>
          <a:p>
            <a:pPr marL="285750" lvl="1" indent="-285750">
              <a:buFont typeface="Arial" panose="020B0604020202020204" pitchFamily="34" charset="0"/>
              <a:buChar char="•"/>
            </a:pPr>
            <a:r>
              <a:rPr lang="en-US" sz="2000" dirty="0"/>
              <a:t>Use the Webex queue to indicate you want to speak</a:t>
            </a:r>
          </a:p>
          <a:p>
            <a:pPr marL="285750" lvl="1" indent="-285750">
              <a:buFont typeface="Arial" panose="020B0604020202020204" pitchFamily="34" charset="0"/>
              <a:buChar char="•"/>
            </a:pPr>
            <a:r>
              <a:rPr lang="en-US" sz="2000" dirty="0"/>
              <a:t>Wait to hold the microphone to make a comment</a:t>
            </a:r>
          </a:p>
          <a:p>
            <a:pPr marL="285750" lvl="1" indent="-285750">
              <a:buFont typeface="Arial" panose="020B0604020202020204" pitchFamily="34" charset="0"/>
              <a:buChar char="•"/>
            </a:pPr>
            <a:r>
              <a:rPr lang="en-US" sz="2000" dirty="0"/>
              <a:t>Repeat any questions that are inadvertently asked away from the microphone</a:t>
            </a:r>
          </a:p>
          <a:p>
            <a:pPr marL="285750" lvl="1" indent="-285750">
              <a:buFont typeface="Arial" panose="020B0604020202020204" pitchFamily="34" charset="0"/>
              <a:buChar char="•"/>
            </a:pPr>
            <a:endParaRPr lang="en-US" sz="2000" dirty="0"/>
          </a:p>
          <a:p>
            <a:pPr marL="0" lvl="1" indent="0">
              <a:buNone/>
            </a:pPr>
            <a:r>
              <a:rPr lang="en-US" dirty="0"/>
              <a:t>Remote Attendees</a:t>
            </a:r>
          </a:p>
          <a:p>
            <a:pPr marL="285750" lvl="1" indent="-285750">
              <a:buFont typeface="Arial" panose="020B0604020202020204" pitchFamily="34" charset="0"/>
              <a:buChar char="•"/>
            </a:pPr>
            <a:r>
              <a:rPr lang="en-US" sz="2000" dirty="0"/>
              <a:t>Join Webex and set Webex audio as ‘music’</a:t>
            </a:r>
          </a:p>
          <a:p>
            <a:pPr marL="285750" lvl="1" indent="-285750">
              <a:buFont typeface="Arial" panose="020B0604020202020204" pitchFamily="34" charset="0"/>
              <a:buChar char="•"/>
            </a:pPr>
            <a:r>
              <a:rPr lang="en-US" sz="2000" dirty="0"/>
              <a:t>Use the Webex queue to indicate you want to speak</a:t>
            </a:r>
          </a:p>
          <a:p>
            <a:pPr marL="285750" lvl="1" indent="-285750">
              <a:buFont typeface="Arial" panose="020B0604020202020204" pitchFamily="34" charset="0"/>
              <a:buChar char="•"/>
            </a:pPr>
            <a:endParaRPr lang="en-US" sz="2000" dirty="0"/>
          </a:p>
          <a:p>
            <a:pPr marL="285750" lvl="1" indent="-285750">
              <a:buFont typeface="Arial" panose="020B0604020202020204" pitchFamily="34" charset="0"/>
              <a:buChar char="•"/>
            </a:pPr>
            <a:endParaRPr lang="en-US" sz="2000" dirty="0"/>
          </a:p>
          <a:p>
            <a:pPr lvl="1"/>
            <a:endParaRPr lang="en-US" sz="2000" dirty="0"/>
          </a:p>
        </p:txBody>
      </p:sp>
    </p:spTree>
    <p:extLst>
      <p:ext uri="{BB962C8B-B14F-4D97-AF65-F5344CB8AC3E}">
        <p14:creationId xmlns:p14="http://schemas.microsoft.com/office/powerpoint/2010/main" val="5824728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solidFill>
                  <a:schemeClr val="tx1"/>
                </a:solidFill>
              </a:rPr>
              <a:t>TGbi Agenda – September 13, 2023</a:t>
            </a:r>
            <a:br>
              <a:rPr lang="en-US" dirty="0">
                <a:solidFill>
                  <a:schemeClr val="tx1"/>
                </a:solidFill>
              </a:rPr>
            </a:br>
            <a:endParaRPr lang="en-US" dirty="0">
              <a:solidFill>
                <a:schemeClr val="tx1"/>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293330"/>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tx1"/>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Agenda approval –  approved by unanimous consent (27 participants on-line, 11 participants in the room)</a:t>
            </a:r>
          </a:p>
          <a:p>
            <a:pPr lvl="1">
              <a:defRPr sz="1500" spc="-1">
                <a:latin typeface="Arial"/>
                <a:ea typeface="Arial"/>
                <a:cs typeface="Arial"/>
                <a:sym typeface="Arial"/>
              </a:defRPr>
            </a:pPr>
            <a:endParaRPr lang="en-US" sz="1400" strike="sngStrike" spc="-1" dirty="0">
              <a:solidFill>
                <a:schemeClr val="tx1"/>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a:cs typeface="Times New Roman"/>
                <a:sym typeface="Times New Roman"/>
              </a:rPr>
              <a:t>Remaining Meetings:</a:t>
            </a:r>
          </a:p>
          <a:p>
            <a:pPr marL="971550" lvl="2" indent="-342900">
              <a:defRPr sz="1500" spc="-1">
                <a:latin typeface="Arial"/>
                <a:ea typeface="Arial"/>
                <a:cs typeface="Arial"/>
                <a:sym typeface="Arial"/>
              </a:defRPr>
            </a:pPr>
            <a:r>
              <a:rPr lang="en-US" sz="1400" spc="-1" dirty="0">
                <a:solidFill>
                  <a:schemeClr val="tx1"/>
                </a:solidFill>
                <a:latin typeface="Times New Roman"/>
                <a:cs typeface="Times New Roman"/>
                <a:sym typeface="Times New Roman"/>
              </a:rPr>
              <a:t>Thursday 		PM1 – Timeline Update Discussion</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tx1"/>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tx1"/>
                </a:solidFill>
                <a:latin typeface="Times New Roman"/>
                <a:cs typeface="Times New Roman"/>
                <a:sym typeface="Times New Roman"/>
              </a:rPr>
              <a:t>Discussion</a:t>
            </a:r>
            <a:endParaRPr lang="en-US" sz="1400" spc="-1" dirty="0">
              <a:solidFill>
                <a:schemeClr val="tx1"/>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tx1"/>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MLD and non-MLD discussion - continued</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tx1"/>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1497r0 – Proposals for PMKID Requirement– Po-Kai – Monday - presented</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1495r0 – MLD Requirements – Po-Kai – Tuesday - presented</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11-23-1623r0 Material for MLD Discussion – </a:t>
            </a:r>
            <a:r>
              <a:rPr lang="en-US" sz="1400" spc="-1">
                <a:latin typeface="Times New Roman" panose="02020603050405020304" pitchFamily="18" charset="0"/>
                <a:cs typeface="Times New Roman" panose="02020603050405020304" pitchFamily="18" charset="0"/>
                <a:sym typeface="Arial"/>
              </a:rPr>
              <a:t>presented Tuesday</a:t>
            </a:r>
            <a:endParaRPr lang="en-US" sz="1400" spc="-1" dirty="0">
              <a:latin typeface="Times New Roman" panose="02020603050405020304" pitchFamily="18" charset="0"/>
              <a:cs typeface="Times New Roman" panose="02020603050405020304" pitchFamily="18" charset="0"/>
              <a:sym typeface="Arial"/>
            </a:endParaRP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11-23-1628r0 </a:t>
            </a:r>
            <a:r>
              <a:rPr lang="en-US" sz="1400" spc="-1" dirty="0" err="1">
                <a:latin typeface="Times New Roman" panose="02020603050405020304" pitchFamily="18" charset="0"/>
                <a:cs typeface="Times New Roman" panose="02020603050405020304" pitchFamily="18" charset="0"/>
                <a:sym typeface="Arial"/>
              </a:rPr>
              <a:t>MACc</a:t>
            </a:r>
            <a:r>
              <a:rPr lang="en-US" sz="1400" spc="-1" dirty="0">
                <a:latin typeface="Times New Roman" panose="02020603050405020304" pitchFamily="18" charset="0"/>
                <a:cs typeface="Times New Roman" panose="02020603050405020304" pitchFamily="18" charset="0"/>
                <a:sym typeface="Arial"/>
              </a:rPr>
              <a:t> </a:t>
            </a:r>
            <a:r>
              <a:rPr lang="en-US" sz="1400" spc="-1" dirty="0" err="1">
                <a:latin typeface="Times New Roman" panose="02020603050405020304" pitchFamily="18" charset="0"/>
                <a:cs typeface="Times New Roman" panose="02020603050405020304" pitchFamily="18" charset="0"/>
                <a:sym typeface="Arial"/>
              </a:rPr>
              <a:t>MACp</a:t>
            </a:r>
            <a:r>
              <a:rPr lang="en-US" sz="1400" spc="-1" dirty="0">
                <a:latin typeface="Times New Roman" panose="02020603050405020304" pitchFamily="18" charset="0"/>
                <a:cs typeface="Times New Roman" panose="02020603050405020304" pitchFamily="18" charset="0"/>
                <a:sym typeface="Arial"/>
              </a:rPr>
              <a:t> proposal - Thursday</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rPr>
              <a:t>11-23-1160r1 Proposed spec texts for encrypting (re)association request response - later</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rPr>
              <a:t>11-23-0851r2 Proposed spec texts for action frame to request capabilities and operation parameters - presented</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rPr>
              <a:t>11-23-0031r4 Proposed spec texts for 802.1X authentication utilizing authentication frame – later</a:t>
            </a:r>
            <a:endParaRPr lang="en-US" sz="1400" spc="-1" dirty="0">
              <a:latin typeface="Times New Roman" panose="02020603050405020304" pitchFamily="18" charset="0"/>
              <a:cs typeface="Times New Roman" panose="02020603050405020304" pitchFamily="18" charset="0"/>
              <a:sym typeface="Arial"/>
            </a:endParaRP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Others?</a:t>
            </a:r>
            <a:endParaRPr lang="en-US" sz="1400" spc="-1" dirty="0">
              <a:solidFill>
                <a:schemeClr val="tx1"/>
              </a:solidFill>
              <a:latin typeface="Times New Roman"/>
              <a:cs typeface="Times New Roman"/>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tx1"/>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tx1"/>
                </a:solidFill>
                <a:latin typeface="Times New Roman" panose="02020603050405020304" pitchFamily="18" charset="0"/>
                <a:cs typeface="Times New Roman" panose="02020603050405020304" pitchFamily="18" charset="0"/>
                <a:sym typeface="Arial"/>
              </a:rPr>
              <a:t>Recess</a:t>
            </a:r>
            <a:endParaRPr lang="en-US" sz="1400" dirty="0">
              <a:solidFill>
                <a:schemeClr val="tx1"/>
              </a:solidFill>
            </a:endParaRPr>
          </a:p>
        </p:txBody>
      </p:sp>
    </p:spTree>
    <p:extLst>
      <p:ext uri="{BB962C8B-B14F-4D97-AF65-F5344CB8AC3E}">
        <p14:creationId xmlns:p14="http://schemas.microsoft.com/office/powerpoint/2010/main" val="1149245439"/>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3ED042-7656-D8B3-A7FD-D5B5C86354E9}"/>
              </a:ext>
            </a:extLst>
          </p:cNvPr>
          <p:cNvSpPr>
            <a:spLocks noGrp="1"/>
          </p:cNvSpPr>
          <p:nvPr>
            <p:ph type="title"/>
          </p:nvPr>
        </p:nvSpPr>
        <p:spPr>
          <a:xfrm>
            <a:off x="685800" y="685800"/>
            <a:ext cx="7771680" cy="1065962"/>
          </a:xfrm>
        </p:spPr>
        <p:txBody>
          <a:bodyPr anchor="ctr">
            <a:normAutofit/>
          </a:bodyPr>
          <a:lstStyle/>
          <a:p>
            <a:r>
              <a:rPr lang="en-US" dirty="0"/>
              <a:t>MLD and non-MLD Discussion Topics</a:t>
            </a:r>
          </a:p>
        </p:txBody>
      </p:sp>
      <p:sp>
        <p:nvSpPr>
          <p:cNvPr id="9" name="Text Placeholder 2">
            <a:extLst>
              <a:ext uri="{FF2B5EF4-FFF2-40B4-BE49-F238E27FC236}">
                <a16:creationId xmlns:a16="http://schemas.microsoft.com/office/drawing/2014/main" id="{496D96CB-35C0-C975-3B55-55B3A9516C09}"/>
              </a:ext>
            </a:extLst>
          </p:cNvPr>
          <p:cNvSpPr>
            <a:spLocks noGrp="1"/>
          </p:cNvSpPr>
          <p:nvPr>
            <p:ph type="body" idx="1"/>
          </p:nvPr>
        </p:nvSpPr>
        <p:spPr>
          <a:xfrm>
            <a:off x="685799" y="1606858"/>
            <a:ext cx="8014317" cy="4488302"/>
          </a:xfrm>
        </p:spPr>
        <p:txBody>
          <a:bodyPr/>
          <a:lstStyle/>
          <a:p>
            <a:r>
              <a:rPr lang="en-US" dirty="0" err="1"/>
              <a:t>TGbi</a:t>
            </a:r>
            <a:r>
              <a:rPr lang="en-US" dirty="0"/>
              <a:t> has several blocks of features: (list is not exhaustive, just illustrative)</a:t>
            </a:r>
          </a:p>
          <a:p>
            <a:pPr lvl="1"/>
            <a:r>
              <a:rPr lang="en-US" dirty="0"/>
              <a:t>	</a:t>
            </a:r>
            <a:r>
              <a:rPr lang="en-US" sz="1600" dirty="0"/>
              <a:t>	CPE</a:t>
            </a:r>
          </a:p>
          <a:p>
            <a:pPr lvl="1"/>
            <a:r>
              <a:rPr lang="en-US" sz="1600" dirty="0"/>
              <a:t>			Changing STA MAC during Association</a:t>
            </a:r>
          </a:p>
          <a:p>
            <a:pPr lvl="1"/>
            <a:r>
              <a:rPr lang="en-US" sz="1600" dirty="0"/>
              <a:t>			Limited content pre-</a:t>
            </a:r>
            <a:r>
              <a:rPr lang="en-US" sz="1600" dirty="0" err="1"/>
              <a:t>assoc</a:t>
            </a:r>
            <a:r>
              <a:rPr lang="en-US" sz="1600" dirty="0"/>
              <a:t> messages</a:t>
            </a:r>
          </a:p>
          <a:p>
            <a:pPr lvl="1"/>
            <a:r>
              <a:rPr lang="en-US" sz="1600" dirty="0"/>
              <a:t>			Protected/limited content mgmt. frames</a:t>
            </a:r>
          </a:p>
          <a:p>
            <a:pPr lvl="1"/>
            <a:r>
              <a:rPr lang="en-US" sz="1600" dirty="0"/>
              <a:t>			AP identification (protected)</a:t>
            </a:r>
          </a:p>
          <a:p>
            <a:pPr lvl="1"/>
            <a:endParaRPr lang="en-US" sz="1600" dirty="0"/>
          </a:p>
          <a:p>
            <a:pPr lvl="1"/>
            <a:r>
              <a:rPr lang="en-US" sz="1600" dirty="0"/>
              <a:t>		BPE	</a:t>
            </a:r>
          </a:p>
          <a:p>
            <a:pPr lvl="1"/>
            <a:r>
              <a:rPr lang="en-US" sz="1600" dirty="0"/>
              <a:t>			Beacon with encrypted/limited parameters</a:t>
            </a:r>
          </a:p>
          <a:p>
            <a:pPr lvl="1"/>
            <a:r>
              <a:rPr lang="en-US" sz="1600" dirty="0"/>
              <a:t>			Obfuscated group frames</a:t>
            </a:r>
          </a:p>
          <a:p>
            <a:pPr lvl="1"/>
            <a:r>
              <a:rPr lang="en-US" sz="1600" dirty="0"/>
              <a:t>			Changing AP and STA MAC during Assoc.</a:t>
            </a:r>
          </a:p>
          <a:p>
            <a:pPr lvl="1"/>
            <a:endParaRPr lang="en-US" dirty="0"/>
          </a:p>
          <a:p>
            <a:pPr lvl="1">
              <a:buFont typeface="Arial" panose="020B0604020202020204" pitchFamily="34" charset="0"/>
              <a:buChar char="•"/>
            </a:pPr>
            <a:r>
              <a:rPr lang="en-US" dirty="0"/>
              <a:t>A feature or all features could be optional for MLD and non-MLD</a:t>
            </a:r>
          </a:p>
          <a:p>
            <a:pPr lvl="1">
              <a:buFont typeface="Arial" panose="020B0604020202020204" pitchFamily="34" charset="0"/>
              <a:buChar char="•"/>
            </a:pPr>
            <a:r>
              <a:rPr lang="en-US" dirty="0"/>
              <a:t>A feature or all features could be only applicable for MLD </a:t>
            </a:r>
          </a:p>
          <a:p>
            <a:pPr lvl="1">
              <a:buFont typeface="Arial" panose="020B0604020202020204" pitchFamily="34" charset="0"/>
              <a:buChar char="•"/>
            </a:pPr>
            <a:endParaRPr lang="en-US" dirty="0"/>
          </a:p>
          <a:p>
            <a:pPr lvl="1">
              <a:buFont typeface="Arial" panose="020B0604020202020204" pitchFamily="34" charset="0"/>
              <a:buChar char="•"/>
            </a:pPr>
            <a:r>
              <a:rPr lang="en-US" dirty="0"/>
              <a:t>Do we want to go feature by feature, or decide more broadly?</a:t>
            </a:r>
          </a:p>
        </p:txBody>
      </p:sp>
    </p:spTree>
    <p:extLst>
      <p:ext uri="{BB962C8B-B14F-4D97-AF65-F5344CB8AC3E}">
        <p14:creationId xmlns:p14="http://schemas.microsoft.com/office/powerpoint/2010/main" val="3698358603"/>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a:t>TGbi, September Interim Session </a:t>
            </a:r>
            <a:r>
              <a:rPr dirty="0"/>
              <a:t>202</a:t>
            </a:r>
            <a:r>
              <a:rPr lang="en-US" dirty="0"/>
              <a:t>3</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solidFill>
                  <a:schemeClr val="bg1">
                    <a:lumMod val="65000"/>
                  </a:schemeClr>
                </a:solidFill>
              </a:rPr>
              <a:t>TGbi Agenda – September 12, 2023</a:t>
            </a:r>
            <a:br>
              <a:rPr lang="en-US" dirty="0">
                <a:solidFill>
                  <a:schemeClr val="bg1">
                    <a:lumMod val="65000"/>
                  </a:schemeClr>
                </a:solidFill>
              </a:rPr>
            </a:br>
            <a:endParaRPr lang="en-US" dirty="0">
              <a:solidFill>
                <a:schemeClr val="bg1">
                  <a:lumMod val="65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293330"/>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65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Agenda approval –  approved by unanimous consent (23 participants on-line, 12 participants in the room)</a:t>
            </a:r>
          </a:p>
          <a:p>
            <a:pPr lvl="1">
              <a:defRPr sz="1500" spc="-1">
                <a:latin typeface="Arial"/>
                <a:ea typeface="Arial"/>
                <a:cs typeface="Arial"/>
                <a:sym typeface="Arial"/>
              </a:defRPr>
            </a:pPr>
            <a:endParaRPr lang="en-US" sz="1400" strike="sngStrike" spc="-1" dirty="0">
              <a:solidFill>
                <a:schemeClr val="bg1">
                  <a:lumMod val="65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Times New Roman"/>
              </a:rPr>
              <a:t>Remaining Meetings:</a:t>
            </a:r>
          </a:p>
          <a:p>
            <a:pPr marL="97155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Times New Roman"/>
              </a:rPr>
              <a:t>Wednesday 	PM2 </a:t>
            </a:r>
          </a:p>
          <a:p>
            <a:pPr marL="97155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Times New Roman"/>
              </a:rPr>
              <a:t>Thursday 		PM1 – Timeline Update Discussion</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65000"/>
                  </a:schemeClr>
                </a:solidFill>
                <a:latin typeface="Times New Roman"/>
                <a:cs typeface="Times New Roman"/>
                <a:sym typeface="Times New Roman"/>
              </a:rPr>
              <a:t>Discussion</a:t>
            </a: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MLD and non-MLD discussion</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1497r0 – Proposals for PMKID Requirement– Po-Kai – Monday - presented</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1495r0 – MLD Requirements – Po-Kai – Tuesday - presented</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rPr>
              <a:t>11-23-1160r1 Proposed spec texts for encrypting (re)association request response - later</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rPr>
              <a:t>11-23-0851r2 Proposed spec texts for action frame to request capabilities and operation parameters -later</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rPr>
              <a:t>11-23-0031r4 Proposed spec texts for 802.1X authentication utilizing authentication frame - later</a:t>
            </a: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Others?</a:t>
            </a:r>
            <a:endParaRPr lang="en-US" sz="1400" spc="-1" dirty="0">
              <a:solidFill>
                <a:schemeClr val="bg1">
                  <a:lumMod val="65000"/>
                </a:schemeClr>
              </a:solidFill>
              <a:latin typeface="Times New Roman"/>
              <a:cs typeface="Times New Roman"/>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65000"/>
                  </a:schemeClr>
                </a:solidFill>
                <a:latin typeface="Times New Roman" panose="02020603050405020304" pitchFamily="18" charset="0"/>
                <a:cs typeface="Times New Roman" panose="02020603050405020304" pitchFamily="18" charset="0"/>
                <a:sym typeface="Arial"/>
              </a:rPr>
              <a:t>Recess</a:t>
            </a:r>
            <a:endParaRPr lang="en-US" sz="1400" dirty="0">
              <a:solidFill>
                <a:schemeClr val="bg1">
                  <a:lumMod val="65000"/>
                </a:schemeClr>
              </a:solidFill>
            </a:endParaRPr>
          </a:p>
        </p:txBody>
      </p:sp>
    </p:spTree>
    <p:extLst>
      <p:ext uri="{BB962C8B-B14F-4D97-AF65-F5344CB8AC3E}">
        <p14:creationId xmlns:p14="http://schemas.microsoft.com/office/powerpoint/2010/main" val="1027505809"/>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solidFill>
                  <a:schemeClr val="bg1">
                    <a:lumMod val="65000"/>
                  </a:schemeClr>
                </a:solidFill>
              </a:rPr>
              <a:t>TGbi Agenda – September 11, 2023</a:t>
            </a:r>
            <a:br>
              <a:rPr lang="en-US" dirty="0">
                <a:solidFill>
                  <a:schemeClr val="bg1">
                    <a:lumMod val="65000"/>
                  </a:schemeClr>
                </a:solidFill>
              </a:rPr>
            </a:br>
            <a:endParaRPr lang="en-US" dirty="0">
              <a:solidFill>
                <a:schemeClr val="bg1">
                  <a:lumMod val="65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293330"/>
            <a:ext cx="8058150" cy="5210175"/>
          </a:xfrm>
        </p:spPr>
        <p:txBody>
          <a:bodyPr>
            <a:normAutofit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65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Agenda approval –  approved by unanimous consent (30 participants on-line, 17 participants in the room)</a:t>
            </a:r>
          </a:p>
          <a:p>
            <a:pPr lvl="1">
              <a:defRPr sz="1500" spc="-1">
                <a:latin typeface="Arial"/>
                <a:ea typeface="Arial"/>
                <a:cs typeface="Arial"/>
                <a:sym typeface="Arial"/>
              </a:defRPr>
            </a:pPr>
            <a:endParaRPr lang="en-US" sz="1400" spc="-1" dirty="0">
              <a:solidFill>
                <a:schemeClr val="bg1">
                  <a:lumMod val="65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Times New Roman"/>
              </a:rPr>
              <a:t>Approval of Telecon minutes and Plenary session minutes – Motion #33 - completed</a:t>
            </a:r>
          </a:p>
          <a:p>
            <a:pPr lvl="1">
              <a:defRPr sz="1500" spc="-1">
                <a:latin typeface="Arial"/>
                <a:ea typeface="Arial"/>
                <a:cs typeface="Arial"/>
                <a:sym typeface="Arial"/>
              </a:defRPr>
            </a:pPr>
            <a:endParaRPr lang="en-US" sz="1400" spc="-1" dirty="0">
              <a:solidFill>
                <a:schemeClr val="bg1">
                  <a:lumMod val="65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Times New Roman"/>
              </a:rPr>
              <a:t>Remaining Meetings:</a:t>
            </a:r>
          </a:p>
          <a:p>
            <a:pPr marL="97155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Times New Roman"/>
              </a:rPr>
              <a:t>Tuesday 		PM2  - MLD Discussion</a:t>
            </a:r>
          </a:p>
          <a:p>
            <a:pPr marL="97155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Times New Roman"/>
              </a:rPr>
              <a:t>Wednesday 	PM2 </a:t>
            </a:r>
          </a:p>
          <a:p>
            <a:pPr marL="97155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Times New Roman"/>
              </a:rPr>
              <a:t>Thursday 		PM1 – Timeline Update Discussion</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65000"/>
                  </a:schemeClr>
                </a:solidFill>
                <a:latin typeface="Times New Roman"/>
                <a:cs typeface="Times New Roman"/>
                <a:sym typeface="Times New Roman"/>
              </a:rPr>
              <a:t>Discussion</a:t>
            </a: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1497r0 – Proposals for PMKID Requirement– Po-Kai – Monday - presented</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1495r0 – MLD Requirements – Po-Kai – Tuesday/later</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rPr>
              <a:t>11-23-1160r1 Proposed spec texts for encrypting (re)association request response - later</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rPr>
              <a:t>11-23-0851r2 Proposed spec texts for action frame to request capabilities and operation parameters -later</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rPr>
              <a:t>11-23-0031r4 Proposed spec texts for 802.1X authentication utilizing authentication frame - later</a:t>
            </a: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Others?</a:t>
            </a:r>
            <a:endParaRPr lang="en-US" sz="1400" spc="-1" dirty="0">
              <a:solidFill>
                <a:schemeClr val="bg1">
                  <a:lumMod val="65000"/>
                </a:schemeClr>
              </a:solidFill>
              <a:latin typeface="Times New Roman"/>
              <a:cs typeface="Times New Roman"/>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65000"/>
                  </a:schemeClr>
                </a:solidFill>
                <a:latin typeface="Times New Roman" panose="02020603050405020304" pitchFamily="18" charset="0"/>
                <a:cs typeface="Times New Roman" panose="02020603050405020304" pitchFamily="18" charset="0"/>
                <a:sym typeface="Arial"/>
              </a:rPr>
              <a:t>Recess</a:t>
            </a:r>
            <a:endParaRPr lang="en-US" sz="1400" dirty="0">
              <a:solidFill>
                <a:schemeClr val="bg1">
                  <a:lumMod val="65000"/>
                </a:schemeClr>
              </a:solidFill>
            </a:endParaRPr>
          </a:p>
        </p:txBody>
      </p:sp>
    </p:spTree>
    <p:extLst>
      <p:ext uri="{BB962C8B-B14F-4D97-AF65-F5344CB8AC3E}">
        <p14:creationId xmlns:p14="http://schemas.microsoft.com/office/powerpoint/2010/main" val="2123589943"/>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33</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pPr marL="0" indent="0">
              <a:buNone/>
            </a:pPr>
            <a:r>
              <a:rPr lang="en-US" dirty="0"/>
              <a:t>Approve the minutes for:</a:t>
            </a:r>
          </a:p>
          <a:p>
            <a:r>
              <a:rPr lang="en-US" dirty="0"/>
              <a:t>2023 July 802.11 Plenary: 11-23/1307r0,</a:t>
            </a:r>
          </a:p>
          <a:p>
            <a:r>
              <a:rPr lang="en-US" dirty="0"/>
              <a:t>TGbi Teleconference: 11-23/1370r1 (10 August), 11-23/1532r0 (07 September)</a:t>
            </a:r>
            <a:endParaRPr lang="en-US" dirty="0">
              <a:solidFill>
                <a:schemeClr val="bg1">
                  <a:lumMod val="50000"/>
                </a:schemeClr>
              </a:solidFill>
              <a:sym typeface="Arial"/>
            </a:endParaRPr>
          </a:p>
          <a:p>
            <a:pPr marL="0" indent="0">
              <a:buNone/>
            </a:pPr>
            <a:endParaRPr lang="en-US" dirty="0">
              <a:solidFill>
                <a:schemeClr val="bg1">
                  <a:lumMod val="50000"/>
                </a:schemeClr>
              </a:solidFill>
              <a:sym typeface="Arial"/>
            </a:endParaRPr>
          </a:p>
          <a:p>
            <a:endParaRPr lang="en-US" dirty="0"/>
          </a:p>
          <a:p>
            <a:r>
              <a:rPr lang="en-US" dirty="0"/>
              <a:t>Mover: Stephane Baron	</a:t>
            </a:r>
          </a:p>
          <a:p>
            <a:r>
              <a:rPr lang="en-US" dirty="0"/>
              <a:t>Second:  Po-Kai Huang</a:t>
            </a:r>
          </a:p>
          <a:p>
            <a:r>
              <a:rPr lang="en-US" dirty="0"/>
              <a:t>Approved by unanimous consent,  29 on-line and 17 local</a:t>
            </a:r>
          </a:p>
          <a:p>
            <a:endParaRPr lang="en-US" dirty="0"/>
          </a:p>
        </p:txBody>
      </p:sp>
    </p:spTree>
    <p:extLst>
      <p:ext uri="{BB962C8B-B14F-4D97-AF65-F5344CB8AC3E}">
        <p14:creationId xmlns:p14="http://schemas.microsoft.com/office/powerpoint/2010/main" val="1606822883"/>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870664"/>
          </a:xfrm>
        </p:spPr>
        <p:txBody>
          <a:bodyPr>
            <a:normAutofit/>
          </a:bodyPr>
          <a:lstStyle/>
          <a:p>
            <a:r>
              <a:rPr lang="en-US" dirty="0"/>
              <a:t>TG use case start:			March 2021</a:t>
            </a:r>
          </a:p>
          <a:p>
            <a:r>
              <a:rPr lang="en-US" dirty="0"/>
              <a:t>Use case completion:			February 2022</a:t>
            </a:r>
          </a:p>
          <a:p>
            <a:r>
              <a:rPr lang="en-US" dirty="0"/>
              <a:t>Features identified:			September 2022</a:t>
            </a:r>
          </a:p>
          <a:p>
            <a:r>
              <a:rPr lang="en-US" dirty="0"/>
              <a:t>Comment collection:			Sept 2023</a:t>
            </a:r>
          </a:p>
          <a:p>
            <a:r>
              <a:rPr lang="en-US" dirty="0"/>
              <a:t>LB initial:   				January 2024</a:t>
            </a:r>
            <a:endParaRPr lang="en-US" dirty="0">
              <a:solidFill>
                <a:srgbClr val="FF0000"/>
              </a:solidFill>
            </a:endParaRPr>
          </a:p>
          <a:p>
            <a:r>
              <a:rPr lang="en-US" dirty="0"/>
              <a:t>LB re-circ:  				May 2024</a:t>
            </a:r>
            <a:endParaRPr lang="en-US" dirty="0">
              <a:solidFill>
                <a:srgbClr val="FF0000"/>
              </a:solidFill>
            </a:endParaRPr>
          </a:p>
          <a:p>
            <a:r>
              <a:rPr lang="en-US" dirty="0"/>
              <a:t>Ballot Pool: 				December 2024</a:t>
            </a:r>
          </a:p>
          <a:p>
            <a:r>
              <a:rPr lang="en-US" dirty="0"/>
              <a:t>MDR: 				December 2024</a:t>
            </a:r>
          </a:p>
          <a:p>
            <a:r>
              <a:rPr lang="en-US" dirty="0"/>
              <a:t>SA ballot: 				January 2025</a:t>
            </a:r>
          </a:p>
          <a:p>
            <a:r>
              <a:rPr lang="en-US" dirty="0"/>
              <a:t>SA re-circ: 				July 2025 </a:t>
            </a:r>
          </a:p>
          <a:p>
            <a:r>
              <a:rPr lang="en-US" dirty="0"/>
              <a:t>802.11/EC approval: 			January 2026</a:t>
            </a:r>
          </a:p>
          <a:p>
            <a:r>
              <a:rPr lang="en-US" dirty="0" err="1"/>
              <a:t>RevCom</a:t>
            </a:r>
            <a:r>
              <a:rPr lang="en-US" dirty="0"/>
              <a:t>/SASB approval: 		March 2026</a:t>
            </a:r>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4780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Wednesday September 13, 2023</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1371601"/>
            <a:ext cx="7970837" cy="798910"/>
          </a:xfrm>
        </p:spPr>
        <p:txBody>
          <a:bodyPr>
            <a:normAutofit fontScale="90000"/>
          </a:bodyPr>
          <a:lstStyle/>
          <a:p>
            <a:r>
              <a:rPr lang="en-US" dirty="0"/>
              <a:t>Registration for </a:t>
            </a:r>
            <a:r>
              <a:rPr lang="en-US"/>
              <a:t>the September </a:t>
            </a:r>
            <a:r>
              <a:rPr lang="en-US" dirty="0"/>
              <a:t>IEEE 802 wireless interim session</a:t>
            </a:r>
          </a:p>
        </p:txBody>
      </p:sp>
      <p:sp>
        <p:nvSpPr>
          <p:cNvPr id="3" name="Content Placeholder 2"/>
          <p:cNvSpPr>
            <a:spLocks noGrp="1"/>
          </p:cNvSpPr>
          <p:nvPr>
            <p:ph idx="1"/>
          </p:nvPr>
        </p:nvSpPr>
        <p:spPr>
          <a:xfrm>
            <a:off x="685801" y="2286001"/>
            <a:ext cx="7770813" cy="3427811"/>
          </a:xfrm>
        </p:spPr>
        <p:txBody>
          <a:bodyPr/>
          <a:lstStyle/>
          <a:p>
            <a:pPr>
              <a:buFont typeface="Arial" panose="020B0604020202020204" pitchFamily="34" charset="0"/>
              <a:buChar char="•"/>
            </a:pPr>
            <a:r>
              <a:rPr lang="en-US" dirty="0"/>
              <a:t>This meeting is part of the September IEEE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https://web.cvent.com/event/fc97a8df-9809-496b-9a5f-25b524bfd641/summary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22301409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50963</TotalTime>
  <Words>2606</Words>
  <Application>Microsoft Macintosh PowerPoint</Application>
  <PresentationFormat>On-screen Show (4:3)</PresentationFormat>
  <Paragraphs>263</Paragraphs>
  <Slides>25</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25</vt:i4>
      </vt:variant>
    </vt:vector>
  </HeadingPairs>
  <TitlesOfParts>
    <vt:vector size="35"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Registration for the September IEEE 802 wireless interim session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Successful Hybrid Meeting Protocols</vt:lpstr>
      <vt:lpstr>TGbi Agenda – September 13, 2023 </vt:lpstr>
      <vt:lpstr>MLD and non-MLD Discussion Topics</vt:lpstr>
      <vt:lpstr>TGbi Agenda – September 12, 2023 </vt:lpstr>
      <vt:lpstr>TGbi Agenda – September 11, 2023 </vt:lpstr>
      <vt:lpstr>Motion # 33</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Carol Ansley</cp:lastModifiedBy>
  <cp:revision>271</cp:revision>
  <dcterms:modified xsi:type="dcterms:W3CDTF">2023-09-14T13:49:19Z</dcterms:modified>
</cp:coreProperties>
</file>