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24"/>
  </p:notesMasterIdLst>
  <p:sldIdLst>
    <p:sldId id="256" r:id="rId2"/>
    <p:sldId id="257" r:id="rId3"/>
    <p:sldId id="258" r:id="rId4"/>
    <p:sldId id="259" r:id="rId5"/>
    <p:sldId id="2422" r:id="rId6"/>
    <p:sldId id="261" r:id="rId7"/>
    <p:sldId id="369" r:id="rId8"/>
    <p:sldId id="370" r:id="rId9"/>
    <p:sldId id="372" r:id="rId10"/>
    <p:sldId id="371" r:id="rId11"/>
    <p:sldId id="262" r:id="rId12"/>
    <p:sldId id="289" r:id="rId13"/>
    <p:sldId id="266" r:id="rId14"/>
    <p:sldId id="290" r:id="rId15"/>
    <p:sldId id="283" r:id="rId16"/>
    <p:sldId id="288" r:id="rId17"/>
    <p:sldId id="2415" r:id="rId18"/>
    <p:sldId id="2421" r:id="rId19"/>
    <p:sldId id="2413" r:id="rId20"/>
    <p:sldId id="2373" r:id="rId21"/>
    <p:sldId id="293" r:id="rId22"/>
    <p:sldId id="267" r:id="rId23"/>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1034" autoAdjust="0"/>
    <p:restoredTop sz="96786"/>
  </p:normalViewPr>
  <p:slideViewPr>
    <p:cSldViewPr snapToGrid="0" snapToObjects="1">
      <p:cViewPr varScale="1">
        <p:scale>
          <a:sx n="128" d="100"/>
          <a:sy n="128" d="100"/>
        </p:scale>
        <p:origin x="1352" y="17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D0BFD967-5EE8-DE41-B187-15F7673F4117}" type="presOf" srcId="{E34A5937-51EC-8D43-BB77-DAB59D9E385E}" destId="{66938D0C-9A21-1F4A-A60A-8FE90FD4AF1D}" srcOrd="0" destOrd="0"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5"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4" y="1476077"/>
        <a:ext cx="5148508" cy="1161926"/>
      </dsp:txXfrm>
    </dsp:sp>
    <dsp:sp modelId="{3EAB7F97-7588-C94B-9C7B-EB77FE124974}">
      <dsp:nvSpPr>
        <dsp:cNvPr id="0" name=""/>
        <dsp:cNvSpPr/>
      </dsp:nvSpPr>
      <dsp:spPr>
        <a:xfrm>
          <a:off x="1165751"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0" y="2916005"/>
        <a:ext cx="5148508" cy="1161926"/>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r>
              <a:rPr lang="en-US" dirty="0"/>
              <a:t>Agenda item 2.1.2.1</a:t>
            </a:r>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13</a:t>
            </a:fld>
            <a:endParaRPr lang="en-US"/>
          </a:p>
        </p:txBody>
      </p:sp>
    </p:spTree>
    <p:extLst>
      <p:ext uri="{BB962C8B-B14F-4D97-AF65-F5344CB8AC3E}">
        <p14:creationId xmlns:p14="http://schemas.microsoft.com/office/powerpoint/2010/main" val="108237169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12838" y="703263"/>
            <a:ext cx="4632325" cy="347345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pPr>
              <a:defRPr/>
            </a:pPr>
            <a:r>
              <a:rPr lang="en-US"/>
              <a:t>doc.: IEEE 802.11-18/0302r0</a:t>
            </a:r>
          </a:p>
        </p:txBody>
      </p:sp>
      <p:sp>
        <p:nvSpPr>
          <p:cNvPr id="5" name="Date Placeholder 4"/>
          <p:cNvSpPr>
            <a:spLocks noGrp="1"/>
          </p:cNvSpPr>
          <p:nvPr>
            <p:ph type="dt" idx="11"/>
          </p:nvPr>
        </p:nvSpPr>
        <p:spPr/>
        <p:txBody>
          <a:bodyPr/>
          <a:lstStyle/>
          <a:p>
            <a:pPr>
              <a:defRPr/>
            </a:pPr>
            <a:r>
              <a:rPr lang="en-US"/>
              <a:t>March 2018</a:t>
            </a:r>
          </a:p>
        </p:txBody>
      </p:sp>
      <p:sp>
        <p:nvSpPr>
          <p:cNvPr id="6" name="Footer Placeholder 5"/>
          <p:cNvSpPr>
            <a:spLocks noGrp="1"/>
          </p:cNvSpPr>
          <p:nvPr>
            <p:ph type="ftr" sz="quarter" idx="12"/>
          </p:nvPr>
        </p:nvSpPr>
        <p:spPr/>
        <p:txBody>
          <a:bodyPr/>
          <a:lstStyle/>
          <a:p>
            <a:pPr lvl="4">
              <a:defRPr/>
            </a:pPr>
            <a:r>
              <a:rPr lang="en-US"/>
              <a:t>Dorothy Stanley (HP Enterprise)</a:t>
            </a:r>
          </a:p>
        </p:txBody>
      </p:sp>
      <p:sp>
        <p:nvSpPr>
          <p:cNvPr id="7" name="Slide Number Placeholder 6"/>
          <p:cNvSpPr>
            <a:spLocks noGrp="1"/>
          </p:cNvSpPr>
          <p:nvPr>
            <p:ph type="sldNum" sz="quarter" idx="13"/>
          </p:nvPr>
        </p:nvSpPr>
        <p:spPr>
          <a:xfrm>
            <a:off x="3279163" y="9000621"/>
            <a:ext cx="415177" cy="184666"/>
          </a:xfrm>
        </p:spPr>
        <p:txBody>
          <a:bodyPr/>
          <a:lstStyle/>
          <a:p>
            <a:pPr>
              <a:defRPr/>
            </a:pPr>
            <a:r>
              <a:rPr lang="en-US"/>
              <a:t>Page </a:t>
            </a:r>
            <a:fld id="{F4F34E98-D62A-4186-8764-CE3AA6FA445F}" type="slidenum">
              <a:rPr lang="en-US" smtClean="0"/>
              <a:pPr>
                <a:defRPr/>
              </a:pPr>
              <a:t>14</a:t>
            </a:fld>
            <a:endParaRPr lang="en-US"/>
          </a:p>
        </p:txBody>
      </p:sp>
    </p:spTree>
    <p:extLst>
      <p:ext uri="{BB962C8B-B14F-4D97-AF65-F5344CB8AC3E}">
        <p14:creationId xmlns:p14="http://schemas.microsoft.com/office/powerpoint/2010/main" val="7914024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81972"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September </a:t>
            </a:r>
            <a:r>
              <a:rPr dirty="0"/>
              <a:t>202</a:t>
            </a:r>
            <a:r>
              <a:rPr lang="en-US" dirty="0"/>
              <a:t>3</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3</a:t>
            </a:r>
            <a:r>
              <a:rPr dirty="0"/>
              <a:t>/</a:t>
            </a:r>
            <a:r>
              <a:rPr lang="en-US" dirty="0"/>
              <a:t>1361r1</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8" Type="http://schemas.openxmlformats.org/officeDocument/2006/relationships/hyperlink" Target="http://standards.ieee.org/board/pat/faq.pdf" TargetMode="External"/><Relationship Id="rId3" Type="http://schemas.openxmlformats.org/officeDocument/2006/relationships/hyperlink" Target="http://www.ieee.org/about/corporate/governance/p7-8.html" TargetMode="External"/><Relationship Id="rId7" Type="http://schemas.openxmlformats.org/officeDocument/2006/relationships/hyperlink" Target="http://standards.ieee.org/develop/policies/bylaws/sect6-7.html#loa" TargetMode="External"/><Relationship Id="rId2" Type="http://schemas.openxmlformats.org/officeDocument/2006/relationships/notesSlide" Target="../notesSlides/notesSlide1.xml"/><Relationship Id="rId1" Type="http://schemas.openxmlformats.org/officeDocument/2006/relationships/slideLayout" Target="../slideLayouts/slideLayout5.xml"/><Relationship Id="rId6" Type="http://schemas.openxmlformats.org/officeDocument/2006/relationships/hyperlink" Target="http://standards.ieee.org/board/pat/pat-slideset.ppt"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html" TargetMode="Externa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2.xml"/><Relationship Id="rId1" Type="http://schemas.openxmlformats.org/officeDocument/2006/relationships/slideLayout" Target="../slideLayouts/slideLayout5.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hyperlink" Target="https://web.cvent.com/event/fc97a8df-9809-496b-9a5f-25b524bfd641/summary" TargetMode="Externa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September 2023</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b="0" dirty="0"/>
              <a:t>2023-09-11</a:t>
            </a:r>
            <a:endParaRPr b="0"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Policy Documents</a:t>
            </a:r>
          </a:p>
        </p:txBody>
      </p:sp>
      <p:sp>
        <p:nvSpPr>
          <p:cNvPr id="3" name="Content Placeholder 2"/>
          <p:cNvSpPr>
            <a:spLocks noGrp="1"/>
          </p:cNvSpPr>
          <p:nvPr>
            <p:ph idx="1"/>
          </p:nvPr>
        </p:nvSpPr>
        <p:spPr>
          <a:xfrm>
            <a:off x="685801" y="2083118"/>
            <a:ext cx="7770813" cy="3630693"/>
          </a:xfrm>
        </p:spPr>
        <p:txBody>
          <a:bodyPr/>
          <a:lstStyle/>
          <a:p>
            <a:r>
              <a:rPr lang="en-US" dirty="0"/>
              <a:t>IEEE Code of Ethics</a:t>
            </a:r>
          </a:p>
          <a:p>
            <a:pPr lvl="1"/>
            <a:r>
              <a:rPr lang="en-US" dirty="0">
                <a:hlinkClick r:id="rId3"/>
              </a:rPr>
              <a:t>http://www.ieee.org/about/corporate/governance/p7-8.html</a:t>
            </a:r>
            <a:r>
              <a:rPr lang="en-US" dirty="0"/>
              <a:t> </a:t>
            </a:r>
          </a:p>
          <a:p>
            <a:r>
              <a:rPr lang="en-US" dirty="0"/>
              <a:t>IEEE Standards Association (IEEE-SA) Affiliation FAQ</a:t>
            </a:r>
          </a:p>
          <a:p>
            <a:pPr lvl="1"/>
            <a:r>
              <a:rPr lang="en-US" dirty="0">
                <a:hlinkClick r:id="rId4"/>
              </a:rPr>
              <a:t>http://standards.ieee.org/faqs/affiliation.html</a:t>
            </a:r>
            <a:r>
              <a:rPr lang="en-US" dirty="0"/>
              <a:t> </a:t>
            </a:r>
          </a:p>
          <a:p>
            <a:r>
              <a:rPr lang="en-US" dirty="0"/>
              <a:t>Antitrust and Competition Policy</a:t>
            </a:r>
          </a:p>
          <a:p>
            <a:pPr lvl="1"/>
            <a:r>
              <a:rPr lang="en-US" dirty="0">
                <a:hlinkClick r:id="rId5"/>
              </a:rPr>
              <a:t>http://standards.ieee.org/resources/antitrust-guidelines.pdf</a:t>
            </a:r>
            <a:r>
              <a:rPr lang="en-US" dirty="0"/>
              <a:t>  </a:t>
            </a:r>
            <a:endParaRPr lang="en-US" dirty="0">
              <a:hlinkClick r:id="rId6"/>
            </a:endParaRPr>
          </a:p>
          <a:p>
            <a:r>
              <a:rPr lang="en-US" dirty="0"/>
              <a:t>Letter of Assurance Form</a:t>
            </a:r>
          </a:p>
          <a:p>
            <a:pPr lvl="1"/>
            <a:r>
              <a:rPr lang="en-US" dirty="0">
                <a:hlinkClick r:id="rId7"/>
              </a:rPr>
              <a:t>http://standards.ieee.org/develop/policies/bylaws/sect6-7.html#loa</a:t>
            </a:r>
            <a:r>
              <a:rPr lang="en-US" dirty="0"/>
              <a:t> </a:t>
            </a:r>
          </a:p>
          <a:p>
            <a:pPr lvl="1"/>
            <a:r>
              <a:rPr lang="en-US" dirty="0">
                <a:hlinkClick r:id="rId6"/>
              </a:rPr>
              <a:t>https://development.standards.ieee.org/myproject/Public//mytools/mob/loa.pdf</a:t>
            </a:r>
          </a:p>
          <a:p>
            <a:r>
              <a:rPr lang="en-US" dirty="0"/>
              <a:t>IEEE-SA Patent Committee FAQ &amp; Patent slides</a:t>
            </a:r>
          </a:p>
          <a:p>
            <a:pPr lvl="1"/>
            <a:r>
              <a:rPr lang="en-US" dirty="0">
                <a:hlinkClick r:id="rId8"/>
              </a:rPr>
              <a:t>http://standards.ieee.org/board/pat/faq.pdf</a:t>
            </a:r>
            <a:r>
              <a:rPr lang="en-US" dirty="0"/>
              <a:t> and </a:t>
            </a:r>
            <a:r>
              <a:rPr lang="en-US" dirty="0">
                <a:hlinkClick r:id="rId6"/>
              </a:rPr>
              <a:t>http://standards.ieee.org/board/pat/pat-slideset.ppt</a:t>
            </a:r>
            <a:r>
              <a:rPr lang="en-US" dirty="0"/>
              <a:t> </a:t>
            </a:r>
          </a:p>
          <a:p>
            <a:pPr>
              <a:buNone/>
            </a:pPr>
            <a:endParaRPr lang="en-GB" sz="900" dirty="0"/>
          </a:p>
        </p:txBody>
      </p:sp>
    </p:spTree>
    <p:extLst>
      <p:ext uri="{BB962C8B-B14F-4D97-AF65-F5344CB8AC3E}">
        <p14:creationId xmlns:p14="http://schemas.microsoft.com/office/powerpoint/2010/main" val="40948678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p:txBody>
          <a:bodyPr/>
          <a:lstStyle/>
          <a:p>
            <a:endParaRPr lang="en-US" dirty="0"/>
          </a:p>
          <a:p>
            <a:r>
              <a:rPr lang="en-US" dirty="0"/>
              <a:t>The current version of the IEEE-SA Standards Board Bylaws is available at: </a:t>
            </a:r>
          </a:p>
          <a:p>
            <a:pPr lvl="1">
              <a:buNone/>
            </a:pPr>
            <a:r>
              <a:rPr lang="en-US" sz="1350" dirty="0">
                <a:hlinkClick r:id="rId3"/>
              </a:rPr>
              <a:t>http://standards.ieee.org/develop/policies/bylaws/index.html</a:t>
            </a:r>
            <a:r>
              <a:rPr lang="en-US" sz="1350" dirty="0"/>
              <a:t> (HTML version) </a:t>
            </a:r>
          </a:p>
          <a:p>
            <a:pPr lvl="1">
              <a:buNone/>
            </a:pPr>
            <a:r>
              <a:rPr lang="en-US" sz="1350" dirty="0">
                <a:hlinkClick r:id="rId4"/>
              </a:rPr>
              <a:t>http://standards.ieee.org/develop/policies/bylaws/sb_bylaws.pdf</a:t>
            </a:r>
            <a:r>
              <a:rPr lang="en-US" sz="1350" dirty="0"/>
              <a:t> (PDF version)</a:t>
            </a:r>
            <a:r>
              <a:rPr lang="en-US" sz="1050" dirty="0"/>
              <a:t> </a:t>
            </a:r>
          </a:p>
          <a:p>
            <a:pPr>
              <a:buNone/>
            </a:pPr>
            <a:br>
              <a:rPr lang="en-US" sz="1200" dirty="0"/>
            </a:br>
            <a:endParaRPr lang="en-US" sz="1200" dirty="0"/>
          </a:p>
          <a:p>
            <a:r>
              <a:rPr lang="en-US" dirty="0"/>
              <a:t>The current version of the IEEE-SA Standards Board Operations Manual is available at: </a:t>
            </a:r>
          </a:p>
          <a:p>
            <a:pPr lvl="1">
              <a:buNone/>
            </a:pPr>
            <a:r>
              <a:rPr lang="en-US" sz="1350" dirty="0">
                <a:hlinkClick r:id="rId5"/>
              </a:rPr>
              <a:t>http://standards.ieee.org/develop/policies/opman/index.html</a:t>
            </a:r>
            <a:r>
              <a:rPr lang="en-US" sz="1350" dirty="0"/>
              <a:t> (HTML version) </a:t>
            </a:r>
          </a:p>
          <a:p>
            <a:pPr lvl="1">
              <a:buNone/>
            </a:pPr>
            <a:r>
              <a:rPr lang="en-US" sz="1350" dirty="0">
                <a:hlinkClick r:id="rId6"/>
              </a:rPr>
              <a:t>http://standards.ieee.org/develop/policies/opman/sb_om.pdf</a:t>
            </a:r>
            <a:r>
              <a:rPr lang="en-US" sz="1350" dirty="0"/>
              <a:t> (PDF version) </a:t>
            </a:r>
            <a:endParaRPr lang="en-US" sz="1200" dirty="0"/>
          </a:p>
          <a:p>
            <a:pPr>
              <a:buNone/>
            </a:pPr>
            <a:endParaRPr lang="en-GB" sz="900" dirty="0"/>
          </a:p>
        </p:txBody>
      </p:sp>
    </p:spTree>
    <p:extLst>
      <p:ext uri="{BB962C8B-B14F-4D97-AF65-F5344CB8AC3E}">
        <p14:creationId xmlns:p14="http://schemas.microsoft.com/office/powerpoint/2010/main" val="28780215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8361BF-E55D-83BD-16B1-C3F68611561B}"/>
              </a:ext>
            </a:extLst>
          </p:cNvPr>
          <p:cNvSpPr>
            <a:spLocks noGrp="1"/>
          </p:cNvSpPr>
          <p:nvPr>
            <p:ph type="title"/>
          </p:nvPr>
        </p:nvSpPr>
        <p:spPr/>
        <p:txBody>
          <a:bodyPr/>
          <a:lstStyle/>
          <a:p>
            <a:r>
              <a:rPr lang="en-US" dirty="0"/>
              <a:t>Successful Hybrid Meeting Protocols</a:t>
            </a:r>
          </a:p>
        </p:txBody>
      </p:sp>
      <p:sp>
        <p:nvSpPr>
          <p:cNvPr id="6" name="Content Placeholder 2">
            <a:extLst>
              <a:ext uri="{FF2B5EF4-FFF2-40B4-BE49-F238E27FC236}">
                <a16:creationId xmlns:a16="http://schemas.microsoft.com/office/drawing/2014/main" id="{B943866F-5CB4-FB87-75AD-5052CCEF1DC4}"/>
              </a:ext>
            </a:extLst>
          </p:cNvPr>
          <p:cNvSpPr>
            <a:spLocks noGrp="1"/>
          </p:cNvSpPr>
          <p:nvPr>
            <p:ph idx="1"/>
          </p:nvPr>
        </p:nvSpPr>
        <p:spPr>
          <a:prstGeom prst="rect">
            <a:avLst/>
          </a:prstGeom>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buNone/>
            </a:pPr>
            <a:r>
              <a:rPr lang="en-US" sz="2400" dirty="0"/>
              <a:t>In-room Attendees</a:t>
            </a:r>
          </a:p>
          <a:p>
            <a:pPr marL="285750" lvl="1" indent="-285750">
              <a:buFont typeface="Arial" panose="020B0604020202020204" pitchFamily="34" charset="0"/>
              <a:buChar char="•"/>
            </a:pPr>
            <a:r>
              <a:rPr lang="en-US" sz="2000" dirty="0"/>
              <a:t>In Webex choose connect without audio before you join</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r>
              <a:rPr lang="en-US" sz="2000" dirty="0"/>
              <a:t>Wait to hold the microphone to make a comment</a:t>
            </a:r>
          </a:p>
          <a:p>
            <a:pPr marL="285750" lvl="1" indent="-285750">
              <a:buFont typeface="Arial" panose="020B0604020202020204" pitchFamily="34" charset="0"/>
              <a:buChar char="•"/>
            </a:pPr>
            <a:r>
              <a:rPr lang="en-US" sz="2000" dirty="0"/>
              <a:t>Repeat any questions that are inadvertently asked away from the microphone</a:t>
            </a:r>
          </a:p>
          <a:p>
            <a:pPr marL="285750" lvl="1" indent="-285750">
              <a:buFont typeface="Arial" panose="020B0604020202020204" pitchFamily="34" charset="0"/>
              <a:buChar char="•"/>
            </a:pPr>
            <a:endParaRPr lang="en-US" sz="2000" dirty="0"/>
          </a:p>
          <a:p>
            <a:pPr marL="0" lvl="1" indent="0">
              <a:buNone/>
            </a:pPr>
            <a:r>
              <a:rPr lang="en-US" dirty="0"/>
              <a:t>Remote Attendees</a:t>
            </a:r>
          </a:p>
          <a:p>
            <a:pPr marL="285750" lvl="1" indent="-285750">
              <a:buFont typeface="Arial" panose="020B0604020202020204" pitchFamily="34" charset="0"/>
              <a:buChar char="•"/>
            </a:pPr>
            <a:r>
              <a:rPr lang="en-US" sz="2000" dirty="0"/>
              <a:t>Join Webex and set Webex audio as ‘music’</a:t>
            </a:r>
          </a:p>
          <a:p>
            <a:pPr marL="285750" lvl="1" indent="-285750">
              <a:buFont typeface="Arial" panose="020B0604020202020204" pitchFamily="34" charset="0"/>
              <a:buChar char="•"/>
            </a:pPr>
            <a:r>
              <a:rPr lang="en-US" sz="2000" dirty="0"/>
              <a:t>Use the Webex queue to indicate you want to speak</a:t>
            </a:r>
          </a:p>
          <a:p>
            <a:pPr marL="285750" lvl="1" indent="-285750">
              <a:buFont typeface="Arial" panose="020B0604020202020204" pitchFamily="34" charset="0"/>
              <a:buChar char="•"/>
            </a:pPr>
            <a:endParaRPr lang="en-US" sz="2000" dirty="0"/>
          </a:p>
          <a:p>
            <a:pPr marL="285750" lvl="1" indent="-285750">
              <a:buFont typeface="Arial" panose="020B0604020202020204" pitchFamily="34" charset="0"/>
              <a:buChar char="•"/>
            </a:pPr>
            <a:endParaRPr lang="en-US" sz="2000" dirty="0"/>
          </a:p>
          <a:p>
            <a:pPr lvl="1"/>
            <a:endParaRPr lang="en-US" sz="2000" dirty="0"/>
          </a:p>
        </p:txBody>
      </p:sp>
    </p:spTree>
    <p:extLst>
      <p:ext uri="{BB962C8B-B14F-4D97-AF65-F5344CB8AC3E}">
        <p14:creationId xmlns:p14="http://schemas.microsoft.com/office/powerpoint/2010/main" val="58247287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solidFill>
                  <a:schemeClr val="tx1"/>
                </a:solidFill>
              </a:rPr>
              <a:t>TGbi Agenda – September 11, 2023</a:t>
            </a:r>
            <a:br>
              <a:rPr lang="en-US" dirty="0">
                <a:solidFill>
                  <a:schemeClr val="tx1"/>
                </a:solidFill>
              </a:rPr>
            </a:br>
            <a:endParaRPr lang="en-US" dirty="0">
              <a:solidFill>
                <a:schemeClr val="tx1"/>
              </a:solidFill>
            </a:endParaRPr>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293330"/>
            <a:ext cx="8058150" cy="5210175"/>
          </a:xfrm>
        </p:spPr>
        <p:txBody>
          <a:bodyPr>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solidFill>
                  <a:schemeClr val="tx1"/>
                </a:solidFill>
                <a:latin typeface="Times New Roman"/>
                <a:cs typeface="Times New Roman"/>
                <a:sym typeface="Times New Roman"/>
              </a:rPr>
              <a:t>Administrative</a:t>
            </a:r>
          </a:p>
          <a:p>
            <a:pPr marL="342900" lvl="0"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Agenda approval –  </a:t>
            </a:r>
            <a:r>
              <a:rPr lang="en-US" sz="1400" strike="sngStrike" spc="-1" dirty="0">
                <a:solidFill>
                  <a:schemeClr val="tx1"/>
                </a:solidFill>
                <a:latin typeface="Times New Roman" panose="02020603050405020304" pitchFamily="18" charset="0"/>
                <a:cs typeface="Times New Roman" panose="02020603050405020304" pitchFamily="18" charset="0"/>
                <a:sym typeface="Arial"/>
              </a:rPr>
              <a:t>approved by unanimous consent </a:t>
            </a:r>
            <a:r>
              <a:rPr lang="en-US" sz="1400" spc="-1" dirty="0">
                <a:solidFill>
                  <a:schemeClr val="tx1"/>
                </a:solidFill>
                <a:latin typeface="Times New Roman" panose="02020603050405020304" pitchFamily="18" charset="0"/>
                <a:cs typeface="Times New Roman" panose="02020603050405020304" pitchFamily="18" charset="0"/>
                <a:sym typeface="Arial"/>
              </a:rPr>
              <a:t>(xx participants on-line, xx participants in the room)</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Approval of Telecon minutes and Plenary session minutes – Motion #33</a:t>
            </a:r>
          </a:p>
          <a:p>
            <a:pPr lvl="1">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Remaining Meetings:</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Tuesday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Wednesday 	PM2 </a:t>
            </a:r>
          </a:p>
          <a:p>
            <a:pPr marL="971550" lvl="2" indent="-342900">
              <a:defRPr sz="1500" spc="-1">
                <a:latin typeface="Arial"/>
                <a:ea typeface="Arial"/>
                <a:cs typeface="Arial"/>
                <a:sym typeface="Arial"/>
              </a:defRPr>
            </a:pPr>
            <a:r>
              <a:rPr lang="en-US" sz="1400" spc="-1" dirty="0">
                <a:solidFill>
                  <a:schemeClr val="tx1"/>
                </a:solidFill>
                <a:latin typeface="Times New Roman"/>
                <a:cs typeface="Times New Roman"/>
                <a:sym typeface="Times New Roman"/>
              </a:rPr>
              <a:t>Thursday 		PM1 – Timeline Update Discussion</a:t>
            </a:r>
          </a:p>
          <a:p>
            <a:pPr marL="5715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a:cs typeface="Times New Roman"/>
              <a:sym typeface="Times New Roman"/>
            </a:endParaRPr>
          </a:p>
          <a:p>
            <a:pPr marL="57150" lvl="1" indent="-342900">
              <a:buFont typeface="Arial" panose="020B0604020202020204" pitchFamily="34" charset="0"/>
              <a:buChar char="•"/>
              <a:defRPr sz="1500" spc="-1">
                <a:latin typeface="Arial"/>
                <a:ea typeface="Arial"/>
                <a:cs typeface="Arial"/>
                <a:sym typeface="Arial"/>
              </a:defRPr>
            </a:pPr>
            <a:endParaRPr lang="en-US" sz="1400" b="1" spc="-1" dirty="0">
              <a:solidFill>
                <a:schemeClr val="tx1"/>
              </a:solidFill>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solidFill>
                  <a:schemeClr val="tx1"/>
                </a:solidFill>
                <a:latin typeface="Times New Roman"/>
                <a:cs typeface="Times New Roman"/>
                <a:sym typeface="Times New Roman"/>
              </a:rPr>
              <a:t>Discussion</a:t>
            </a: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Submissions:</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1497r0 – Proposals for PMKID Requirement–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1495r0 – MLD Requirements – Po-Kai</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11-23-1160r1 Proposed spec texts for encrypting (re)association request response</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11-23-0851r2 Proposed spec texts for action frame to request capabilities and operation parameters </a:t>
            </a: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rPr>
              <a:t>11-23-0031r4 Proposed spec texts for 802.1X authentication utilizing authentication frame </a:t>
            </a:r>
            <a:endParaRPr lang="en-US" sz="1400" spc="-1" dirty="0">
              <a:latin typeface="Times New Roman" panose="02020603050405020304" pitchFamily="18" charset="0"/>
              <a:cs typeface="Times New Roman" panose="02020603050405020304" pitchFamily="18" charset="0"/>
              <a:sym typeface="Arial"/>
            </a:endParaRPr>
          </a:p>
          <a:p>
            <a:pPr marL="1257300" lvl="2" indent="-342900">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Others?</a:t>
            </a:r>
            <a:endParaRPr lang="en-US" sz="1400" spc="-1" dirty="0">
              <a:solidFill>
                <a:schemeClr val="tx1"/>
              </a:solidFill>
              <a:latin typeface="Times New Roman"/>
              <a:cs typeface="Times New Roman"/>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solidFill>
                <a:schemeClr val="tx1"/>
              </a:solidFill>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solidFill>
                  <a:schemeClr val="tx1"/>
                </a:solidFill>
                <a:latin typeface="Times New Roman" panose="02020603050405020304" pitchFamily="18" charset="0"/>
                <a:cs typeface="Times New Roman" panose="02020603050405020304" pitchFamily="18" charset="0"/>
                <a:sym typeface="Arial"/>
              </a:rPr>
              <a:t>Recess</a:t>
            </a:r>
            <a:endParaRPr lang="en-US" sz="1400" dirty="0">
              <a:solidFill>
                <a:schemeClr val="tx1"/>
              </a:solidFill>
            </a:endParaRPr>
          </a:p>
        </p:txBody>
      </p:sp>
    </p:spTree>
    <p:extLst>
      <p:ext uri="{BB962C8B-B14F-4D97-AF65-F5344CB8AC3E}">
        <p14:creationId xmlns:p14="http://schemas.microsoft.com/office/powerpoint/2010/main" val="2123589943"/>
      </p:ext>
    </p:extLst>
  </p:cSld>
  <p:clrMapOvr>
    <a:masterClrMapping/>
  </p:clrMapOvr>
  <p:transition spd="med"/>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9A7B-E4BD-47DF-A610-0AD14673CDCC}"/>
              </a:ext>
            </a:extLst>
          </p:cNvPr>
          <p:cNvSpPr>
            <a:spLocks noGrp="1"/>
          </p:cNvSpPr>
          <p:nvPr>
            <p:ph type="title"/>
          </p:nvPr>
        </p:nvSpPr>
        <p:spPr/>
        <p:txBody>
          <a:bodyPr/>
          <a:lstStyle/>
          <a:p>
            <a:r>
              <a:rPr lang="en-US" dirty="0"/>
              <a:t>Motion # 33</a:t>
            </a:r>
          </a:p>
        </p:txBody>
      </p:sp>
      <p:sp>
        <p:nvSpPr>
          <p:cNvPr id="3" name="Text Placeholder 2">
            <a:extLst>
              <a:ext uri="{FF2B5EF4-FFF2-40B4-BE49-F238E27FC236}">
                <a16:creationId xmlns:a16="http://schemas.microsoft.com/office/drawing/2014/main" id="{8FB91F87-3D69-417B-BCE7-24765118FC2F}"/>
              </a:ext>
            </a:extLst>
          </p:cNvPr>
          <p:cNvSpPr>
            <a:spLocks noGrp="1"/>
          </p:cNvSpPr>
          <p:nvPr>
            <p:ph type="body" idx="1"/>
          </p:nvPr>
        </p:nvSpPr>
        <p:spPr/>
        <p:txBody>
          <a:bodyPr/>
          <a:lstStyle/>
          <a:p>
            <a:pPr marL="0" indent="0">
              <a:buNone/>
            </a:pPr>
            <a:r>
              <a:rPr lang="en-US" dirty="0"/>
              <a:t>Approve the minutes for:</a:t>
            </a:r>
          </a:p>
          <a:p>
            <a:r>
              <a:rPr lang="en-US" dirty="0"/>
              <a:t>2023 July 802.11 Plenary: 11-23/1307r0,</a:t>
            </a:r>
          </a:p>
          <a:p>
            <a:r>
              <a:rPr lang="en-US" dirty="0"/>
              <a:t>TGbi Teleconference: 11-23/1370r1 (10 August), 11-23/1532r0 (07 September)</a:t>
            </a:r>
            <a:endParaRPr lang="en-US" dirty="0">
              <a:solidFill>
                <a:schemeClr val="bg1">
                  <a:lumMod val="50000"/>
                </a:schemeClr>
              </a:solidFill>
              <a:sym typeface="Arial"/>
            </a:endParaRPr>
          </a:p>
          <a:p>
            <a:pPr marL="0" indent="0">
              <a:buNone/>
            </a:pPr>
            <a:endParaRPr lang="en-US" dirty="0">
              <a:solidFill>
                <a:schemeClr val="bg1">
                  <a:lumMod val="50000"/>
                </a:schemeClr>
              </a:solidFill>
              <a:sym typeface="Arial"/>
            </a:endParaRPr>
          </a:p>
          <a:p>
            <a:endParaRPr lang="en-US" dirty="0"/>
          </a:p>
          <a:p>
            <a:r>
              <a:rPr lang="en-US" dirty="0"/>
              <a:t>Mover: </a:t>
            </a:r>
          </a:p>
          <a:p>
            <a:r>
              <a:rPr lang="en-US" dirty="0"/>
              <a:t>Second:  </a:t>
            </a:r>
          </a:p>
          <a:p>
            <a:r>
              <a:rPr lang="en-US" strike="sngStrike" dirty="0"/>
              <a:t>Approved by unanimous consent</a:t>
            </a:r>
            <a:r>
              <a:rPr lang="en-US" dirty="0"/>
              <a:t>,  xx on-line and xx local</a:t>
            </a:r>
          </a:p>
          <a:p>
            <a:endParaRPr lang="en-US" dirty="0"/>
          </a:p>
        </p:txBody>
      </p:sp>
    </p:spTree>
    <p:extLst>
      <p:ext uri="{BB962C8B-B14F-4D97-AF65-F5344CB8AC3E}">
        <p14:creationId xmlns:p14="http://schemas.microsoft.com/office/powerpoint/2010/main" val="1606822883"/>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September Interim Session </a:t>
            </a:r>
            <a:r>
              <a:rPr dirty="0"/>
              <a:t>202</a:t>
            </a:r>
            <a:r>
              <a:rPr lang="en-US" dirty="0"/>
              <a:t>3</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685800" y="1751762"/>
            <a:ext cx="7770814" cy="3870664"/>
          </a:xfrm>
        </p:spPr>
        <p:txBody>
          <a:bodyPr>
            <a:normAutofit/>
          </a:bodyPr>
          <a:lstStyle/>
          <a:p>
            <a:r>
              <a:rPr lang="en-US" dirty="0"/>
              <a:t>TG use case start:			March 2021</a:t>
            </a:r>
          </a:p>
          <a:p>
            <a:r>
              <a:rPr lang="en-US" dirty="0"/>
              <a:t>Use case completion:			February 2022</a:t>
            </a:r>
          </a:p>
          <a:p>
            <a:r>
              <a:rPr lang="en-US" dirty="0"/>
              <a:t>Features identified:			September 2022</a:t>
            </a:r>
          </a:p>
          <a:p>
            <a:r>
              <a:rPr lang="en-US" dirty="0"/>
              <a:t>Comment collection:			Sept 2023</a:t>
            </a:r>
          </a:p>
          <a:p>
            <a:r>
              <a:rPr lang="en-US" dirty="0"/>
              <a:t>LB initial:   				January 2024</a:t>
            </a:r>
            <a:endParaRPr lang="en-US" dirty="0">
              <a:solidFill>
                <a:srgbClr val="FF0000"/>
              </a:solidFill>
            </a:endParaRPr>
          </a:p>
          <a:p>
            <a:r>
              <a:rPr lang="en-US" dirty="0"/>
              <a:t>LB re-circ:  				May 2024</a:t>
            </a:r>
            <a:endParaRPr lang="en-US" dirty="0">
              <a:solidFill>
                <a:srgbClr val="FF0000"/>
              </a:solidFill>
            </a:endParaRPr>
          </a:p>
          <a:p>
            <a:r>
              <a:rPr lang="en-US" dirty="0"/>
              <a:t>Ballot Pool: 				December 2024</a:t>
            </a:r>
          </a:p>
          <a:p>
            <a:r>
              <a:rPr lang="en-US" dirty="0"/>
              <a:t>MDR: 				December 2024</a:t>
            </a:r>
          </a:p>
          <a:p>
            <a:r>
              <a:rPr lang="en-US" dirty="0"/>
              <a:t>SA ballot: 				January 2025</a:t>
            </a:r>
          </a:p>
          <a:p>
            <a:r>
              <a:rPr lang="en-US" dirty="0"/>
              <a:t>SA re-circ: 				July 2025 </a:t>
            </a:r>
          </a:p>
          <a:p>
            <a:r>
              <a:rPr lang="en-US" dirty="0"/>
              <a:t>802.11/EC approval: 			January 2026</a:t>
            </a:r>
          </a:p>
          <a:p>
            <a:r>
              <a:rPr lang="en-US" dirty="0" err="1"/>
              <a:t>RevCom</a:t>
            </a:r>
            <a:r>
              <a:rPr lang="en-US" dirty="0"/>
              <a:t>/SASB approval: 		March 2026</a:t>
            </a:r>
          </a:p>
          <a:p>
            <a:endParaRPr lang="en-US" dirty="0"/>
          </a:p>
        </p:txBody>
      </p:sp>
    </p:spTree>
    <p:extLst>
      <p:ext uri="{BB962C8B-B14F-4D97-AF65-F5344CB8AC3E}">
        <p14:creationId xmlns:p14="http://schemas.microsoft.com/office/powerpoint/2010/main" val="233266254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802.11  </a:t>
            </a:r>
            <a:br>
              <a:rPr dirty="0"/>
            </a:br>
            <a:r>
              <a:rPr lang="en-US" dirty="0"/>
              <a:t>Enhanced Data Privacy Task Group</a:t>
            </a:r>
            <a:endParaRPr dirty="0"/>
          </a:p>
        </p:txBody>
      </p:sp>
      <p:sp>
        <p:nvSpPr>
          <p:cNvPr id="62" name="CustomShape 2"/>
          <p:cNvSpPr txBox="1"/>
          <p:nvPr/>
        </p:nvSpPr>
        <p:spPr>
          <a:xfrm>
            <a:off x="1371598" y="3581279"/>
            <a:ext cx="6400084" cy="1478053"/>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Stephen McCann</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 name="CustomShape 1"/>
          <p:cNvSpPr txBox="1"/>
          <p:nvPr/>
        </p:nvSpPr>
        <p:spPr>
          <a:xfrm>
            <a:off x="685800" y="2572130"/>
            <a:ext cx="7771680" cy="585500"/>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Monday September 11, 2023</a:t>
            </a:r>
            <a:endParaRPr dirty="0"/>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1371601"/>
            <a:ext cx="7970837" cy="798910"/>
          </a:xfrm>
        </p:spPr>
        <p:txBody>
          <a:bodyPr>
            <a:normAutofit fontScale="90000"/>
          </a:bodyPr>
          <a:lstStyle/>
          <a:p>
            <a:r>
              <a:rPr lang="en-US" dirty="0"/>
              <a:t>Registration for </a:t>
            </a:r>
            <a:r>
              <a:rPr lang="en-US"/>
              <a:t>the September </a:t>
            </a:r>
            <a:r>
              <a:rPr lang="en-US" dirty="0"/>
              <a:t>IEEE 802 wireless interim session</a:t>
            </a:r>
          </a:p>
        </p:txBody>
      </p:sp>
      <p:sp>
        <p:nvSpPr>
          <p:cNvPr id="3" name="Content Placeholder 2"/>
          <p:cNvSpPr>
            <a:spLocks noGrp="1"/>
          </p:cNvSpPr>
          <p:nvPr>
            <p:ph idx="1"/>
          </p:nvPr>
        </p:nvSpPr>
        <p:spPr>
          <a:xfrm>
            <a:off x="685801" y="2286001"/>
            <a:ext cx="7770813" cy="3427811"/>
          </a:xfrm>
        </p:spPr>
        <p:txBody>
          <a:bodyPr/>
          <a:lstStyle/>
          <a:p>
            <a:pPr>
              <a:buFont typeface="Arial" panose="020B0604020202020204" pitchFamily="34" charset="0"/>
              <a:buChar char="•"/>
            </a:pPr>
            <a:r>
              <a:rPr lang="en-US" dirty="0"/>
              <a:t>This meeting is part of the September IEEE 802 wireless interim session</a:t>
            </a:r>
          </a:p>
          <a:p>
            <a:pPr>
              <a:buFont typeface="Arial" panose="020B0604020202020204" pitchFamily="34" charset="0"/>
              <a:buChar char="•"/>
            </a:pPr>
            <a:endParaRPr lang="en-US" dirty="0"/>
          </a:p>
          <a:p>
            <a:pPr>
              <a:buFont typeface="Arial" panose="020B0604020202020204" pitchFamily="34" charset="0"/>
              <a:buChar char="•"/>
            </a:pPr>
            <a:r>
              <a:rPr lang="en-US" dirty="0"/>
              <a:t>You must pay the registration fee whether attending in-person or remotely</a:t>
            </a:r>
          </a:p>
          <a:p>
            <a:pPr>
              <a:buFont typeface="Arial" panose="020B0604020202020204" pitchFamily="34" charset="0"/>
              <a:buChar char="•"/>
            </a:pPr>
            <a:endParaRPr lang="en-US" dirty="0"/>
          </a:p>
          <a:p>
            <a:pPr>
              <a:buFont typeface="Arial" panose="020B0604020202020204" pitchFamily="34" charset="0"/>
              <a:buChar char="•"/>
            </a:pPr>
            <a:r>
              <a:rPr lang="en-US" dirty="0"/>
              <a:t>If you have not already done so, you can register here: </a:t>
            </a:r>
            <a:r>
              <a:rPr lang="en-US" dirty="0">
                <a:hlinkClick r:id="rId2"/>
              </a:rPr>
              <a:t>https://web.cvent.com/event/fc97a8df-9809-496b-9a5f-25b524bfd641/summary</a:t>
            </a:r>
            <a:endParaRPr lang="en-US" dirty="0"/>
          </a:p>
          <a:p>
            <a:pPr>
              <a:buFont typeface="Arial" panose="020B0604020202020204" pitchFamily="34" charset="0"/>
              <a:buChar char="•"/>
            </a:pPr>
            <a:endParaRPr lang="en-US" dirty="0"/>
          </a:p>
          <a:p>
            <a:pPr>
              <a:buFont typeface="Arial" panose="020B0604020202020204" pitchFamily="34" charset="0"/>
              <a:buChar char="•"/>
            </a:pPr>
            <a:r>
              <a:rPr lang="en-US" dirty="0"/>
              <a:t>If you do not intend to register for this session you must leave this meeting and, if you have logged attendance on IMAT, email the 802.11 chair or vice chairs to have your attendance cancelled</a:t>
            </a:r>
          </a:p>
          <a:p>
            <a:endParaRPr lang="en-US" dirty="0"/>
          </a:p>
        </p:txBody>
      </p:sp>
    </p:spTree>
    <p:extLst>
      <p:ext uri="{BB962C8B-B14F-4D97-AF65-F5344CB8AC3E}">
        <p14:creationId xmlns:p14="http://schemas.microsoft.com/office/powerpoint/2010/main" val="223014097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ma14="http://schemas.microsoft.com/office/mac/drawingml/2011/main" xmlns:a14="http://schemas.microsoft.com/office/drawing/2010/main" xmlns:m="http://schemas.openxmlformats.org/officeDocument/2006/math" xmlns=""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emplate/>
  <TotalTime>47012</TotalTime>
  <Words>2209</Words>
  <Application>Microsoft Macintosh PowerPoint</Application>
  <PresentationFormat>On-screen Show (4:3)</PresentationFormat>
  <Paragraphs>201</Paragraphs>
  <Slides>22</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Registration for the September IEEE 802 wireless interim session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Documents</vt:lpstr>
      <vt:lpstr>IEEE SA Rules Documents</vt:lpstr>
      <vt:lpstr>IEEE SA Copyright Policy</vt:lpstr>
      <vt:lpstr>IEEE SA Copyright Policy</vt:lpstr>
      <vt:lpstr>Successful Hybrid Meeting Protocols</vt:lpstr>
      <vt:lpstr>TGbi Agenda – September 11, 2023 </vt:lpstr>
      <vt:lpstr>Motion # 33</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Carol Ansley</cp:lastModifiedBy>
  <cp:revision>263</cp:revision>
  <dcterms:modified xsi:type="dcterms:W3CDTF">2023-09-11T13:42:19Z</dcterms:modified>
</cp:coreProperties>
</file>