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7"/>
  </p:notesMasterIdLst>
  <p:handoutMasterIdLst>
    <p:handoutMasterId r:id="rId8"/>
  </p:handoutMasterIdLst>
  <p:sldIdLst>
    <p:sldId id="269" r:id="rId2"/>
    <p:sldId id="257" r:id="rId3"/>
    <p:sldId id="587" r:id="rId4"/>
    <p:sldId id="589" r:id="rId5"/>
    <p:sldId id="58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3875" autoAdjust="0"/>
  </p:normalViewPr>
  <p:slideViewPr>
    <p:cSldViewPr>
      <p:cViewPr varScale="1">
        <p:scale>
          <a:sx n="82" d="100"/>
          <a:sy n="82" d="100"/>
        </p:scale>
        <p:origin x="1565"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2353277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234458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292176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52400" y="685800"/>
            <a:ext cx="8991600" cy="870323"/>
          </a:xfrm>
          <a:noFill/>
        </p:spPr>
        <p:txBody>
          <a:bodyPr/>
          <a:lstStyle/>
          <a:p>
            <a:r>
              <a:rPr lang="en-US" altLang="zh-CN" dirty="0">
                <a:solidFill>
                  <a:schemeClr val="tx1"/>
                </a:solidFill>
              </a:rPr>
              <a:t>Further Consideration on AMP PAR</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2023-08-29</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a:t>
            </a:r>
            <a:r>
              <a:rPr lang="en-GB" dirty="0"/>
              <a:t>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1093245660"/>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530256">
                  <a:extLst>
                    <a:ext uri="{9D8B030D-6E8A-4147-A177-3AD203B41FA5}">
                      <a16:colId xmlns:a16="http://schemas.microsoft.com/office/drawing/2014/main" val="20000"/>
                    </a:ext>
                  </a:extLst>
                </a:gridCol>
                <a:gridCol w="1647968">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1355r1</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2023</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Initial draft of PAR has been discussed in the last meeting</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Concerns such as operation frequency and connection to WLAN need to be addressed</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1355r1</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Suggested </a:t>
            </a:r>
            <a:r>
              <a:rPr lang="en-US" altLang="zh-CN" sz="2700" b="1" dirty="0">
                <a:solidFill>
                  <a:schemeClr val="tx2"/>
                </a:solidFill>
                <a:latin typeface="+mj-lt"/>
                <a:ea typeface="+mj-ea"/>
                <a:cs typeface="+mj-cs"/>
              </a:rPr>
              <a:t>Consolidated </a:t>
            </a:r>
            <a:r>
              <a:rPr lang="en-GB" altLang="zh-CN" sz="2700" b="1" dirty="0">
                <a:solidFill>
                  <a:schemeClr val="tx2"/>
                </a:solidFill>
                <a:latin typeface="+mj-lt"/>
                <a:ea typeface="+mj-ea"/>
                <a:cs typeface="+mj-cs"/>
              </a:rPr>
              <a:t>PAR</a:t>
            </a:r>
            <a:endParaRPr lang="zh-CN" altLang="en-US" sz="2700" b="1" dirty="0">
              <a:solidFill>
                <a:schemeClr val="tx2"/>
              </a:solidFill>
              <a:latin typeface="+mj-lt"/>
              <a:ea typeface="+mj-ea"/>
              <a:cs typeface="+mj-cs"/>
            </a:endParaRPr>
          </a:p>
        </p:txBody>
      </p:sp>
      <p:sp>
        <p:nvSpPr>
          <p:cNvPr id="18" name="文本框 17"/>
          <p:cNvSpPr txBox="1"/>
          <p:nvPr/>
        </p:nvSpPr>
        <p:spPr>
          <a:xfrm>
            <a:off x="266700" y="1254339"/>
            <a:ext cx="8610600" cy="4853701"/>
          </a:xfrm>
          <a:prstGeom prst="rect">
            <a:avLst/>
          </a:prstGeom>
          <a:noFill/>
          <a:ln w="12700">
            <a:noFill/>
            <a:prstDash val="dash"/>
          </a:ln>
        </p:spPr>
        <p:txBody>
          <a:bodyPr wrap="square" rtlCol="0">
            <a:spAutoFit/>
          </a:bodyPr>
          <a:lstStyle/>
          <a:p>
            <a:pPr marL="0" marR="0" indent="0">
              <a:spcBef>
                <a:spcPts val="0"/>
              </a:spcBef>
              <a:spcAft>
                <a:spcPts val="0"/>
              </a:spcAft>
              <a:buNone/>
            </a:pPr>
            <a:r>
              <a:rPr lang="en-GB" sz="2000" dirty="0">
                <a:effectLst/>
                <a:latin typeface="Times New Roman" panose="02020603050405020304" pitchFamily="18" charset="0"/>
                <a:ea typeface="SimSun" panose="02010600030101010101" pitchFamily="2" charset="-122"/>
              </a:rPr>
              <a:t>This amendment defines modifications to both the IEEE 802.11 Medium Access Control layer (MAC) and Physical Layers (PHY) to enable operation of ambient powered (AMP) devices by energy harvesting. This amendment defines:</a:t>
            </a:r>
          </a:p>
          <a:p>
            <a:pPr marL="0" marR="0" indent="0">
              <a:spcBef>
                <a:spcPts val="0"/>
              </a:spcBef>
              <a:spcAft>
                <a:spcPts val="0"/>
              </a:spcAft>
              <a:buNone/>
            </a:pPr>
            <a:endParaRPr lang="en-GB" sz="2000" dirty="0">
              <a:effectLst/>
              <a:latin typeface="Times New Roman" panose="02020603050405020304" pitchFamily="18" charset="0"/>
              <a:ea typeface="SimSun" panose="02010600030101010101" pitchFamily="2" charset="-122"/>
            </a:endParaRPr>
          </a:p>
          <a:p>
            <a:pPr marR="0">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a:t>
            </a:r>
            <a:r>
              <a:rPr lang="en-GB" sz="2000" dirty="0">
                <a:latin typeface="Times New Roman" panose="02020603050405020304" pitchFamily="18" charset="0"/>
                <a:ea typeface="SimSun" panose="02010600030101010101" pitchFamily="2" charset="-122"/>
              </a:rPr>
              <a:t>mode </a:t>
            </a:r>
            <a:r>
              <a:rPr lang="en-GB" sz="2000" dirty="0">
                <a:ea typeface="SimSun" panose="02010600030101010101" pitchFamily="2" charset="-122"/>
              </a:rPr>
              <a:t>of </a:t>
            </a:r>
            <a:r>
              <a:rPr lang="en-GB" sz="2000" dirty="0">
                <a:latin typeface="Times New Roman" panose="02020603050405020304" pitchFamily="18" charset="0"/>
                <a:ea typeface="SimSun" panose="02010600030101010101" pitchFamily="2" charset="-122"/>
              </a:rPr>
              <a:t>data communication in sub-1GHz or 2.4 GHz band</a:t>
            </a:r>
          </a:p>
          <a:p>
            <a:pPr marR="0">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mode of data communication with legacy WLAN networks in 2.4GHz band</a:t>
            </a:r>
          </a:p>
          <a:p>
            <a:pPr>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mode to support </a:t>
            </a:r>
            <a:r>
              <a:rPr lang="en-GB" sz="2000" dirty="0">
                <a:latin typeface="Times New Roman" panose="02020603050405020304" pitchFamily="18" charset="0"/>
                <a:ea typeface="SimSun" panose="02010600030101010101" pitchFamily="2" charset="-122"/>
              </a:rPr>
              <a:t>RF energy harvesting </a:t>
            </a:r>
            <a:r>
              <a:rPr lang="en-GB" sz="2000" dirty="0">
                <a:effectLst/>
                <a:latin typeface="Times New Roman" panose="02020603050405020304" pitchFamily="18" charset="0"/>
                <a:ea typeface="SimSun" panose="02010600030101010101" pitchFamily="2" charset="-122"/>
              </a:rPr>
              <a:t>in sub-1GHz or 2.4GHz </a:t>
            </a:r>
          </a:p>
          <a:p>
            <a:pPr marR="0">
              <a:spcBef>
                <a:spcPts val="0"/>
              </a:spcBef>
              <a:spcAft>
                <a:spcPts val="0"/>
              </a:spcAft>
              <a:buFontTx/>
              <a:buChar char="-"/>
            </a:pPr>
            <a:r>
              <a:rPr lang="en-GB" sz="2000" dirty="0">
                <a:latin typeface="Times New Roman" panose="02020603050405020304" pitchFamily="18" charset="0"/>
                <a:ea typeface="SimSun" panose="02010600030101010101" pitchFamily="2" charset="-122"/>
              </a:rPr>
              <a:t>at least one mode to support </a:t>
            </a:r>
            <a:r>
              <a:rPr lang="en-GB" sz="2000" dirty="0">
                <a:effectLst/>
                <a:latin typeface="Times New Roman" panose="02020603050405020304" pitchFamily="18" charset="0"/>
                <a:ea typeface="SimSun" panose="02010600030101010101" pitchFamily="2" charset="-122"/>
              </a:rPr>
              <a:t>positioning function</a:t>
            </a:r>
          </a:p>
          <a:p>
            <a:pPr marL="0" marR="0" indent="0">
              <a:spcBef>
                <a:spcPts val="0"/>
              </a:spcBef>
              <a:spcAft>
                <a:spcPts val="0"/>
              </a:spcAft>
              <a:buNone/>
            </a:pPr>
            <a:r>
              <a:rPr lang="en-GB" sz="2000" dirty="0">
                <a:effectLst/>
                <a:latin typeface="Times New Roman" panose="02020603050405020304" pitchFamily="18" charset="0"/>
                <a:ea typeface="SimSun" panose="02010600030101010101" pitchFamily="2" charset="-122"/>
              </a:rPr>
              <a:t> </a:t>
            </a:r>
            <a:endParaRPr lang="en-GB" sz="2000" dirty="0">
              <a:ea typeface="SimSun" panose="02010600030101010101" pitchFamily="2" charset="-122"/>
            </a:endParaRPr>
          </a:p>
          <a:p>
            <a:pPr marL="0" marR="0" indent="0" algn="just">
              <a:spcBef>
                <a:spcPts val="0"/>
              </a:spcBef>
              <a:spcAft>
                <a:spcPts val="0"/>
              </a:spcAft>
              <a:buNone/>
            </a:pPr>
            <a:r>
              <a:rPr lang="en-GB" sz="2000" dirty="0">
                <a:effectLst/>
                <a:latin typeface="Times New Roman" panose="02020603050405020304" pitchFamily="18" charset="0"/>
                <a:ea typeface="SimSun" panose="02010600030101010101" pitchFamily="2" charset="-122"/>
              </a:rPr>
              <a:t>This amendment shall provide coexistence with deployed devices compliant with IEEE Std 802.11™-2020 and operating in the same band.</a:t>
            </a:r>
          </a:p>
          <a:p>
            <a:pPr marL="0" marR="0" indent="0" algn="just">
              <a:spcBef>
                <a:spcPts val="0"/>
              </a:spcBef>
              <a:spcAft>
                <a:spcPts val="0"/>
              </a:spcAft>
              <a:buNone/>
            </a:pPr>
            <a:endParaRPr lang="en-GB" sz="2000" dirty="0">
              <a:ea typeface="SimSun" panose="02010600030101010101" pitchFamily="2" charset="-122"/>
            </a:endParaRPr>
          </a:p>
          <a:p>
            <a:pPr marL="0" marR="0" indent="0" algn="just">
              <a:spcBef>
                <a:spcPts val="0"/>
              </a:spcBef>
              <a:spcAft>
                <a:spcPts val="0"/>
              </a:spcAft>
              <a:buNone/>
            </a:pPr>
            <a:r>
              <a:rPr lang="en-GB" sz="2000" b="1" dirty="0">
                <a:effectLst/>
                <a:latin typeface="Times New Roman" panose="02020603050405020304" pitchFamily="18" charset="0"/>
                <a:ea typeface="SimSun" panose="02010600030101010101" pitchFamily="2" charset="-122"/>
              </a:rPr>
              <a:t>Note</a:t>
            </a:r>
            <a:r>
              <a:rPr lang="en-GB" sz="2000" dirty="0">
                <a:effectLst/>
                <a:latin typeface="Times New Roman" panose="02020603050405020304" pitchFamily="18" charset="0"/>
                <a:ea typeface="SimSun" panose="02010600030101010101" pitchFamily="2" charset="-122"/>
              </a:rPr>
              <a:t>: this baseline version is subject to further changes depending </a:t>
            </a:r>
            <a:r>
              <a:rPr lang="en-GB" sz="2000" dirty="0">
                <a:ea typeface="SimSun" panose="02010600030101010101" pitchFamily="2" charset="-122"/>
              </a:rPr>
              <a:t>on discussion.</a:t>
            </a:r>
            <a:endParaRPr lang="en-GB" sz="2000" dirty="0">
              <a:effectLst/>
              <a:latin typeface="Times New Roman" panose="02020603050405020304" pitchFamily="18" charset="0"/>
              <a:ea typeface="SimSun" panose="02010600030101010101" pitchFamily="2" charset="-122"/>
            </a:endParaRPr>
          </a:p>
          <a:p>
            <a:pPr marL="514350" lvl="2" algn="just">
              <a:lnSpc>
                <a:spcPct val="170000"/>
              </a:lnSpc>
            </a:pPr>
            <a:endParaRPr lang="en-US" altLang="zh-CN" sz="2000" kern="100" dirty="0">
              <a:ea typeface="宋体"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48270754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Discussion Points</a:t>
            </a:r>
            <a:endParaRPr lang="zh-CN" altLang="en-US" sz="2700" b="1" dirty="0">
              <a:solidFill>
                <a:schemeClr val="tx2"/>
              </a:solidFill>
              <a:latin typeface="+mj-lt"/>
              <a:ea typeface="+mj-ea"/>
              <a:cs typeface="+mj-cs"/>
            </a:endParaRPr>
          </a:p>
        </p:txBody>
      </p:sp>
      <p:sp>
        <p:nvSpPr>
          <p:cNvPr id="18" name="文本框 17"/>
          <p:cNvSpPr txBox="1"/>
          <p:nvPr/>
        </p:nvSpPr>
        <p:spPr>
          <a:xfrm>
            <a:off x="266700" y="1254339"/>
            <a:ext cx="8610600" cy="5232202"/>
          </a:xfrm>
          <a:prstGeom prst="rect">
            <a:avLst/>
          </a:prstGeom>
          <a:noFill/>
          <a:ln w="12700">
            <a:noFill/>
            <a:prstDash val="dash"/>
          </a:ln>
        </p:spPr>
        <p:txBody>
          <a:bodyPr wrap="square" rtlCol="0">
            <a:spAutoFit/>
          </a:bodyPr>
          <a:lstStyle/>
          <a:p>
            <a:pPr marL="342900" marR="0" indent="-342900" algn="just">
              <a:spcBef>
                <a:spcPts val="0"/>
              </a:spcBef>
              <a:spcAft>
                <a:spcPts val="0"/>
              </a:spcAft>
              <a:buFont typeface="Arial" panose="020B0604020202020204" pitchFamily="34" charset="0"/>
              <a:buChar char="•"/>
            </a:pPr>
            <a:r>
              <a:rPr lang="en-GB" sz="2400" b="1" dirty="0">
                <a:ea typeface="SimSun" panose="02010600030101010101" pitchFamily="2" charset="-122"/>
              </a:rPr>
              <a:t>Whether or not large amount of AMP devices will cause congestion to the legacy devices?</a:t>
            </a:r>
          </a:p>
          <a:p>
            <a:pPr marL="800100" lvl="1" indent="-342900" algn="just">
              <a:spcBef>
                <a:spcPts val="0"/>
              </a:spcBef>
              <a:spcAft>
                <a:spcPts val="0"/>
              </a:spcAft>
              <a:buFont typeface="Wingdings" panose="05000000000000000000" pitchFamily="2" charset="2"/>
              <a:buChar char="Ø"/>
            </a:pPr>
            <a:r>
              <a:rPr lang="en-GB" sz="2000" dirty="0">
                <a:ea typeface="SimSun" panose="02010600030101010101" pitchFamily="2" charset="-122"/>
              </a:rPr>
              <a:t>S1G: 11ah devices not deployed widely yet, no issue</a:t>
            </a:r>
          </a:p>
          <a:p>
            <a:pPr marL="800100" lvl="1" indent="-342900" algn="just">
              <a:spcBef>
                <a:spcPts val="0"/>
              </a:spcBef>
              <a:spcAft>
                <a:spcPts val="0"/>
              </a:spcAft>
              <a:buFont typeface="Wingdings" panose="05000000000000000000" pitchFamily="2" charset="2"/>
              <a:buChar char="Ø"/>
            </a:pPr>
            <a:r>
              <a:rPr lang="en-GB" sz="2000" dirty="0">
                <a:ea typeface="SimSun" panose="02010600030101010101" pitchFamily="2" charset="-122"/>
              </a:rPr>
              <a:t>2.4GHz: large amount of legacy devices</a:t>
            </a:r>
          </a:p>
          <a:p>
            <a:pPr marL="1257300" lvl="2" indent="-342900" algn="just">
              <a:spcBef>
                <a:spcPts val="0"/>
              </a:spcBef>
              <a:spcAft>
                <a:spcPts val="0"/>
              </a:spcAft>
              <a:buFont typeface="Wingdings" panose="05000000000000000000" pitchFamily="2" charset="2"/>
              <a:buChar char="v"/>
            </a:pPr>
            <a:r>
              <a:rPr lang="en-GB" sz="1800" dirty="0">
                <a:ea typeface="SimSun" panose="02010600030101010101" pitchFamily="2" charset="-122"/>
              </a:rPr>
              <a:t>Payload of AMP devices is very small, e.g., 128 bits</a:t>
            </a:r>
          </a:p>
          <a:p>
            <a:pPr marL="1257300" lvl="2" indent="-342900" algn="just">
              <a:spcBef>
                <a:spcPts val="0"/>
              </a:spcBef>
              <a:spcAft>
                <a:spcPts val="0"/>
              </a:spcAft>
              <a:buFont typeface="Wingdings" panose="05000000000000000000" pitchFamily="2" charset="2"/>
              <a:buChar char="v"/>
            </a:pPr>
            <a:r>
              <a:rPr lang="en-GB" sz="1800" dirty="0">
                <a:ea typeface="SimSun" panose="02010600030101010101" pitchFamily="2" charset="-122"/>
              </a:rPr>
              <a:t>Extremely long duty cycle and short activation time</a:t>
            </a:r>
          </a:p>
          <a:p>
            <a:pPr marL="1257300" lvl="2" indent="-342900" algn="just">
              <a:spcBef>
                <a:spcPts val="0"/>
              </a:spcBef>
              <a:spcAft>
                <a:spcPts val="0"/>
              </a:spcAft>
              <a:buFont typeface="Wingdings" panose="05000000000000000000" pitchFamily="2" charset="2"/>
              <a:buChar char="v"/>
            </a:pPr>
            <a:r>
              <a:rPr lang="en-GB" sz="1800" dirty="0">
                <a:ea typeface="SimSun" panose="02010600030101010101" pitchFamily="2" charset="-122"/>
              </a:rPr>
              <a:t>Channel occupancy percentage is extremely small, e.g., 0.08-0.5%</a:t>
            </a:r>
          </a:p>
          <a:p>
            <a:pPr marL="342900" marR="0" indent="-342900" algn="just">
              <a:spcBef>
                <a:spcPts val="0"/>
              </a:spcBef>
              <a:spcAft>
                <a:spcPts val="0"/>
              </a:spcAft>
              <a:buFont typeface="Arial" panose="020B0604020202020204" pitchFamily="34" charset="0"/>
              <a:buChar char="•"/>
            </a:pPr>
            <a:endParaRPr lang="en-GB" sz="2400" b="1" dirty="0">
              <a:ea typeface="SimSun" panose="02010600030101010101" pitchFamily="2" charset="-122"/>
            </a:endParaRPr>
          </a:p>
          <a:p>
            <a:pPr marL="342900" marR="0" indent="-342900" algn="just">
              <a:spcBef>
                <a:spcPts val="0"/>
              </a:spcBef>
              <a:spcAft>
                <a:spcPts val="0"/>
              </a:spcAft>
              <a:buFont typeface="Arial" panose="020B0604020202020204" pitchFamily="34" charset="0"/>
              <a:buChar char="•"/>
            </a:pPr>
            <a:r>
              <a:rPr lang="en-GB" sz="2400" b="1" dirty="0">
                <a:ea typeface="SimSun" panose="02010600030101010101" pitchFamily="2" charset="-122"/>
              </a:rPr>
              <a:t>Whether or not AMP devices can connect to legacy networks at 2.4 GHz?</a:t>
            </a:r>
          </a:p>
          <a:p>
            <a:pPr marL="800100" lvl="1" indent="-342900" algn="just">
              <a:spcBef>
                <a:spcPts val="0"/>
              </a:spcBef>
              <a:spcAft>
                <a:spcPts val="0"/>
              </a:spcAft>
              <a:buFont typeface="Wingdings" panose="05000000000000000000" pitchFamily="2" charset="2"/>
              <a:buChar char="Ø"/>
            </a:pPr>
            <a:r>
              <a:rPr lang="en-GB" sz="2000" dirty="0">
                <a:ea typeface="SimSun" panose="02010600030101010101" pitchFamily="2" charset="-122"/>
              </a:rPr>
              <a:t>Architecture: legacy </a:t>
            </a:r>
            <a:r>
              <a:rPr lang="en-GB" sz="2000" dirty="0" err="1">
                <a:ea typeface="SimSun" panose="02010600030101010101" pitchFamily="2" charset="-122"/>
              </a:rPr>
              <a:t>WiFi</a:t>
            </a:r>
            <a:r>
              <a:rPr lang="en-GB" sz="2000" dirty="0">
                <a:ea typeface="SimSun" panose="02010600030101010101" pitchFamily="2" charset="-122"/>
              </a:rPr>
              <a:t> devices + AMP feature, e.g., energy harvesting</a:t>
            </a:r>
          </a:p>
          <a:p>
            <a:pPr marL="800100" lvl="1" indent="-342900" algn="just">
              <a:spcBef>
                <a:spcPts val="0"/>
              </a:spcBef>
              <a:spcAft>
                <a:spcPts val="0"/>
              </a:spcAft>
              <a:buFont typeface="Wingdings" panose="05000000000000000000" pitchFamily="2" charset="2"/>
              <a:buChar char="Ø"/>
            </a:pPr>
            <a:r>
              <a:rPr lang="en-GB" sz="2000" dirty="0">
                <a:ea typeface="SimSun" panose="02010600030101010101" pitchFamily="2" charset="-122"/>
              </a:rPr>
              <a:t>Legacy communication + power link and wake up signal</a:t>
            </a:r>
          </a:p>
          <a:p>
            <a:pPr marL="800100" lvl="1" indent="-342900" algn="just">
              <a:spcBef>
                <a:spcPts val="0"/>
              </a:spcBef>
              <a:spcAft>
                <a:spcPts val="0"/>
              </a:spcAft>
              <a:buFont typeface="Wingdings" panose="05000000000000000000" pitchFamily="2" charset="2"/>
              <a:buChar char="Ø"/>
            </a:pPr>
            <a:r>
              <a:rPr lang="en-GB" sz="2000" dirty="0">
                <a:ea typeface="SimSun" panose="02010600030101010101" pitchFamily="2" charset="-122"/>
              </a:rPr>
              <a:t>Potential enhancements on MAC protocol for communications between the existing AP or non-AP STA and potential minor enhancements for wake up signal if necessary</a:t>
            </a:r>
          </a:p>
          <a:p>
            <a:pPr marL="342900" marR="0" indent="-342900">
              <a:spcBef>
                <a:spcPts val="0"/>
              </a:spcBef>
              <a:spcAft>
                <a:spcPts val="0"/>
              </a:spcAft>
              <a:buFont typeface="Arial" panose="020B0604020202020204" pitchFamily="34" charset="0"/>
              <a:buChar char="•"/>
            </a:pPr>
            <a:endParaRPr lang="en-GB" sz="2000" dirty="0">
              <a:highlight>
                <a:srgbClr val="FFFF00"/>
              </a:highlight>
              <a:ea typeface="SimSun"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354521016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266700" y="1905000"/>
            <a:ext cx="8610600" cy="975716"/>
          </a:xfrm>
          <a:prstGeom prst="rect">
            <a:avLst/>
          </a:prstGeom>
          <a:noFill/>
          <a:ln w="12700">
            <a:noFill/>
            <a:prstDash val="dash"/>
          </a:ln>
        </p:spPr>
        <p:txBody>
          <a:bodyPr wrap="square" rtlCol="0">
            <a:spAutoFit/>
          </a:bodyPr>
          <a:lstStyle/>
          <a:p>
            <a:pPr marL="342900" marR="0" indent="-342900">
              <a:spcBef>
                <a:spcPts val="0"/>
              </a:spcBef>
              <a:spcAft>
                <a:spcPts val="0"/>
              </a:spcAft>
              <a:buFont typeface="Arial" panose="020B0604020202020204" pitchFamily="34" charset="0"/>
              <a:buChar char="•"/>
            </a:pPr>
            <a:r>
              <a:rPr lang="en-GB" sz="2800" b="1" dirty="0">
                <a:ea typeface="SimSun" panose="02010600030101010101" pitchFamily="2" charset="-122"/>
              </a:rPr>
              <a:t>Concern on PAR are discussed</a:t>
            </a:r>
            <a:endParaRPr lang="en-GB" sz="2800" b="1" dirty="0">
              <a:effectLst/>
              <a:latin typeface="Times New Roman" panose="02020603050405020304" pitchFamily="18" charset="0"/>
              <a:ea typeface="SimSun" panose="02010600030101010101" pitchFamily="2" charset="-122"/>
            </a:endParaRPr>
          </a:p>
          <a:p>
            <a:pPr marL="514350" lvl="2" algn="just">
              <a:lnSpc>
                <a:spcPct val="170000"/>
              </a:lnSpc>
            </a:pPr>
            <a:endParaRPr lang="en-US" altLang="zh-CN" sz="2000" kern="100" dirty="0">
              <a:ea typeface="宋体"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1355r1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August 2023</a:t>
            </a:r>
            <a:endParaRPr lang="en-GB" sz="1800" b="1" dirty="0"/>
          </a:p>
        </p:txBody>
      </p:sp>
    </p:spTree>
    <p:extLst>
      <p:ext uri="{BB962C8B-B14F-4D97-AF65-F5344CB8AC3E}">
        <p14:creationId xmlns:p14="http://schemas.microsoft.com/office/powerpoint/2010/main" val="166092864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6079</TotalTime>
  <Words>422</Words>
  <Application>Microsoft Office PowerPoint</Application>
  <PresentationFormat>全屏显示(4:3)</PresentationFormat>
  <Paragraphs>72</Paragraphs>
  <Slides>5</Slides>
  <Notes>5</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5</vt:i4>
      </vt:variant>
    </vt:vector>
  </HeadingPairs>
  <TitlesOfParts>
    <vt:vector size="9" baseType="lpstr">
      <vt:lpstr>Arial</vt:lpstr>
      <vt:lpstr>Times New Roman</vt:lpstr>
      <vt:lpstr>Wingdings</vt:lpstr>
      <vt:lpstr>ACcord Submission Template</vt:lpstr>
      <vt:lpstr>Further Consideration on AMP PAR</vt:lpstr>
      <vt:lpstr>Abstract</vt:lpstr>
      <vt:lpstr>PowerPoint 演示文稿</vt:lpstr>
      <vt:lpstr>PowerPoint 演示文稿</vt:lpstr>
      <vt:lpstr>PowerPoint 演示文稿</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Ethan</dc:creator>
  <cp:keywords>CTPClassification=:VisualMarkings=, CTPClassification=CTP_IC:VisualMarkings=, CTPClassification=CTP_IC</cp:keywords>
  <cp:lastModifiedBy>Qi Yinan</cp:lastModifiedBy>
  <cp:revision>1843</cp:revision>
  <cp:lastPrinted>1998-02-10T13:28:00Z</cp:lastPrinted>
  <dcterms:created xsi:type="dcterms:W3CDTF">2009-12-02T19:05:00Z</dcterms:created>
  <dcterms:modified xsi:type="dcterms:W3CDTF">2023-08-29T01:12:40Z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