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7"/>
  </p:notesMasterIdLst>
  <p:handoutMasterIdLst>
    <p:handoutMasterId r:id="rId8"/>
  </p:handoutMasterIdLst>
  <p:sldIdLst>
    <p:sldId id="269" r:id="rId2"/>
    <p:sldId id="257" r:id="rId3"/>
    <p:sldId id="587" r:id="rId4"/>
    <p:sldId id="589" r:id="rId5"/>
    <p:sldId id="588"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iou, Laurent" initials="CL" lastIdx="1" clrIdx="0"/>
  <p:cmAuthor id="2" name="Hanxiao (Tony, CT Lab)" initials="H(CL" lastIdx="3" clrIdx="1"/>
  <p:cmAuthor id="3" name="weijie" initials="weijie" lastIdx="1" clrIdx="2"/>
  <p:cmAuthor id="4" name="Qi Yinan" initials="QY" lastIdx="1" clrIdx="3">
    <p:extLst>
      <p:ext uri="{19B8F6BF-5375-455C-9EA6-DF929625EA0E}">
        <p15:presenceInfo xmlns:p15="http://schemas.microsoft.com/office/powerpoint/2012/main" userId="28a9accb1e34224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069" autoAdjust="0"/>
    <p:restoredTop sz="93875" autoAdjust="0"/>
  </p:normalViewPr>
  <p:slideViewPr>
    <p:cSldViewPr>
      <p:cViewPr varScale="1">
        <p:scale>
          <a:sx n="82" d="100"/>
          <a:sy n="82" d="100"/>
        </p:scale>
        <p:origin x="1565" y="5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ln>
          <a:effectLst/>
        </p:spPr>
        <p:txBody>
          <a:bodyPr vert="horz" wrap="none" lIns="0" tIns="0" rIns="0" bIns="0" numCol="1" anchor="b" anchorCtr="0" compatLnSpc="1">
            <a:spAutoFit/>
          </a:bodyPr>
          <a:lstStyle>
            <a:lvl1pPr algn="r" defTabSz="933450">
              <a:defRPr sz="1400" b="1" smtClean="0"/>
            </a:lvl1pPr>
          </a:lstStyle>
          <a:p>
            <a:pPr>
              <a:defRPr/>
            </a:pPr>
            <a:r>
              <a:rPr lang="en-US"/>
              <a:t>Doc Title</a:t>
            </a:r>
            <a:endParaRPr lang="en-US" dirty="0"/>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a:defRPr sz="1400" b="1" smtClean="0"/>
            </a:lvl1pPr>
          </a:lstStyle>
          <a:p>
            <a:pPr>
              <a:defRPr/>
            </a:pPr>
            <a:r>
              <a:rPr lang="en-US" dirty="0"/>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ln>
          <a:effectLst/>
        </p:spPr>
        <p:txBody>
          <a:bodyPr vert="horz" wrap="none" lIns="0" tIns="0" rIns="0" bIns="0" numCol="1" anchor="t" anchorCtr="0" compatLnSpc="1">
            <a:spAutoFit/>
          </a:bodyPr>
          <a:lstStyle>
            <a:lvl1pPr algn="r" defTabSz="933450">
              <a:defRPr smtClean="0"/>
            </a:lvl1pPr>
          </a:lstStyle>
          <a:p>
            <a:pPr>
              <a:defRPr/>
            </a:pPr>
            <a:r>
              <a:rPr lang="en-US" dirty="0"/>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a:defRPr smtClean="0"/>
            </a:lvl1pPr>
          </a:lstStyle>
          <a:p>
            <a:pPr>
              <a:defRPr/>
            </a:pPr>
            <a:r>
              <a:rPr lang="en-US" dirty="0"/>
              <a:t>Page </a:t>
            </a:r>
            <a:fld id="{3F99EF29-387F-42BB-8A81-132E16DF8442}" type="slidenum">
              <a:rPr lang="en-US" dirty="0"/>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ln>
          <a:effectLst/>
        </p:spPr>
        <p:txBody>
          <a:bodyPr vert="horz" wrap="none" lIns="0" tIns="0" rIns="0" bIns="0" numCol="1" anchor="b" anchorCtr="0" compatLnSpc="1">
            <a:spAutoFit/>
          </a:bodyPr>
          <a:lstStyle>
            <a:lvl1pPr algn="r" defTabSz="933450">
              <a:defRPr sz="1400" b="1" smtClean="0"/>
            </a:lvl1pPr>
          </a:lstStyle>
          <a:p>
            <a:pPr>
              <a:defRPr/>
            </a:pPr>
            <a:r>
              <a:rPr lang="en-US"/>
              <a:t>Doc Title</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a:defRPr sz="1400" b="1" smtClean="0"/>
            </a:lvl1pPr>
          </a:lstStyle>
          <a:p>
            <a:pPr>
              <a:defRPr/>
            </a:pPr>
            <a:r>
              <a:rPr lang="en-US" dirty="0"/>
              <a:t>Month Year</a:t>
            </a:r>
          </a:p>
        </p:txBody>
      </p:sp>
      <p:sp>
        <p:nvSpPr>
          <p:cNvPr id="922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a:defRPr smtClean="0"/>
            </a:lvl5pPr>
          </a:lstStyle>
          <a:p>
            <a:pPr lvl="4">
              <a:defRPr/>
            </a:pPr>
            <a:r>
              <a:rPr lang="en-US" dirty="0"/>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a:defRPr smtClean="0"/>
            </a:lvl1pPr>
          </a:lstStyle>
          <a:p>
            <a:pPr>
              <a:defRPr/>
            </a:pPr>
            <a:r>
              <a:rPr lang="en-US" dirty="0"/>
              <a:t>Page </a:t>
            </a:r>
            <a:fld id="{870C1BA4-1CEE-4CD8-8532-343A8D2B3155}" type="slidenum">
              <a:rPr lang="en-US" dirty="0"/>
              <a:t>‹#›</a:t>
            </a:fld>
            <a:endParaRPr lang="en-US"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r>
              <a:rPr lang="en-US"/>
              <a:t>Doc Title</a:t>
            </a:r>
            <a:endParaRPr lang="en-US" dirty="0"/>
          </a:p>
        </p:txBody>
      </p:sp>
      <p:sp>
        <p:nvSpPr>
          <p:cNvPr id="10243" name="Rectangle 3"/>
          <p:cNvSpPr>
            <a:spLocks noGrp="1" noChangeArrowheads="1"/>
          </p:cNvSpPr>
          <p:nvPr>
            <p:ph type="dt" sz="quarter" idx="1"/>
          </p:nvPr>
        </p:nvSpPr>
        <p:spPr>
          <a:noFill/>
        </p:spPr>
        <p:txBody>
          <a:bodyPr/>
          <a:lstStyle/>
          <a:p>
            <a:r>
              <a:rPr lang="en-US" dirty="0"/>
              <a:t>Month Year</a:t>
            </a:r>
          </a:p>
        </p:txBody>
      </p:sp>
      <p:sp>
        <p:nvSpPr>
          <p:cNvPr id="10244" name="Rectangle 6"/>
          <p:cNvSpPr>
            <a:spLocks noGrp="1" noChangeArrowheads="1"/>
          </p:cNvSpPr>
          <p:nvPr>
            <p:ph type="ftr" sz="quarter" idx="4"/>
          </p:nvPr>
        </p:nvSpPr>
        <p:spPr>
          <a:noFill/>
        </p:spPr>
        <p:txBody>
          <a:bodyPr/>
          <a:lstStyle/>
          <a:p>
            <a:pPr lvl="4"/>
            <a:r>
              <a:rPr lang="en-US" dirty="0"/>
              <a:t>John Doe, Some Company</a:t>
            </a:r>
          </a:p>
        </p:txBody>
      </p:sp>
      <p:sp>
        <p:nvSpPr>
          <p:cNvPr id="10245" name="Rectangle 7"/>
          <p:cNvSpPr>
            <a:spLocks noGrp="1" noChangeArrowheads="1"/>
          </p:cNvSpPr>
          <p:nvPr>
            <p:ph type="sldNum" sz="quarter" idx="5"/>
          </p:nvPr>
        </p:nvSpPr>
        <p:spPr>
          <a:noFill/>
        </p:spPr>
        <p:txBody>
          <a:bodyPr/>
          <a:lstStyle/>
          <a:p>
            <a:r>
              <a:rPr lang="en-US" dirty="0"/>
              <a:t>Page </a:t>
            </a:r>
            <a:fld id="{9A6FF2A5-3843-4034-80EC-B86A7C49C539}" type="slidenum">
              <a:rPr lang="en-US" dirty="0"/>
              <a:t>1</a:t>
            </a:fld>
            <a:endParaRPr lang="en-US" dirty="0"/>
          </a:p>
        </p:txBody>
      </p:sp>
      <p:sp>
        <p:nvSpPr>
          <p:cNvPr id="10246" name="Rectangle 2"/>
          <p:cNvSpPr>
            <a:spLocks noGrp="1" noRot="1" noChangeAspect="1" noChangeArrowheads="1" noTextEdit="1"/>
          </p:cNvSpPr>
          <p:nvPr>
            <p:ph type="sldImg"/>
          </p:nvPr>
        </p:nvSpPr>
        <p:spPr>
          <a:xfrm>
            <a:off x="1154113" y="701675"/>
            <a:ext cx="4625975" cy="3468688"/>
          </a:xfrm>
        </p:spPr>
      </p:sp>
      <p:sp>
        <p:nvSpPr>
          <p:cNvPr id="10247" name="Rectangle 3"/>
          <p:cNvSpPr>
            <a:spLocks noGrp="1" noChangeArrowheads="1"/>
          </p:cNvSpPr>
          <p:nvPr>
            <p:ph type="body" idx="1"/>
          </p:nvPr>
        </p:nvSpPr>
        <p:spPr>
          <a:noFill/>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3</a:t>
            </a:fld>
            <a:endParaRPr lang="zh-CN" altLang="en-US"/>
          </a:p>
        </p:txBody>
      </p:sp>
    </p:spTree>
    <p:extLst>
      <p:ext uri="{BB962C8B-B14F-4D97-AF65-F5344CB8AC3E}">
        <p14:creationId xmlns:p14="http://schemas.microsoft.com/office/powerpoint/2010/main" val="23532772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4</a:t>
            </a:fld>
            <a:endParaRPr lang="zh-CN" altLang="en-US"/>
          </a:p>
        </p:txBody>
      </p:sp>
    </p:spTree>
    <p:extLst>
      <p:ext uri="{BB962C8B-B14F-4D97-AF65-F5344CB8AC3E}">
        <p14:creationId xmlns:p14="http://schemas.microsoft.com/office/powerpoint/2010/main" val="22344587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5</a:t>
            </a:fld>
            <a:endParaRPr lang="zh-CN" altLang="en-US"/>
          </a:p>
        </p:txBody>
      </p:sp>
    </p:spTree>
    <p:extLst>
      <p:ext uri="{BB962C8B-B14F-4D97-AF65-F5344CB8AC3E}">
        <p14:creationId xmlns:p14="http://schemas.microsoft.com/office/powerpoint/2010/main" val="29217681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6"/>
          <p:cNvSpPr>
            <a:spLocks noGrp="1" noChangeArrowheads="1"/>
          </p:cNvSpPr>
          <p:nvPr>
            <p:ph type="sldNum" sz="quarter" idx="11"/>
          </p:nvPr>
        </p:nvSpPr>
        <p:spPr/>
        <p:txBody>
          <a:bodyPr/>
          <a:lstStyle>
            <a:lvl1pPr>
              <a:defRPr/>
            </a:lvl1pPr>
          </a:lstStyle>
          <a:p>
            <a:pPr>
              <a:defRPr/>
            </a:pPr>
            <a:r>
              <a:rPr lang="en-US" dirty="0"/>
              <a:t>Slide </a:t>
            </a:r>
            <a:fld id="{3099D1E7-2CFE-4362-BB72-AF97192842EA}" type="slidenum">
              <a:rPr lang="en-US" dirty="0"/>
              <a:t>‹#›</a:t>
            </a:fld>
            <a:endParaRPr lang="en-US" dirty="0"/>
          </a:p>
        </p:txBody>
      </p:sp>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ln>
          <a:effectLst/>
        </p:spPr>
        <p:txBody>
          <a:bodyPr vert="horz" wrap="square" lIns="0" tIns="0" rIns="0" bIns="0" numCol="1" anchor="t" anchorCtr="0" compatLnSpc="1">
            <a:spAutoFit/>
          </a:bodyPr>
          <a:lstStyle>
            <a:lvl1pPr algn="r">
              <a:defRPr smtClean="0"/>
            </a:lvl1pPr>
          </a:lstStyle>
          <a:p>
            <a:pPr>
              <a:defRPr/>
            </a:pPr>
            <a:r>
              <a:rPr lang="en-GB" dirty="0"/>
              <a:t>Yinan Qi (OPPO)</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标题和内容">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endParaRPr lang="zh-CN" altLang="en-US" dirty="0"/>
          </a:p>
        </p:txBody>
      </p:sp>
      <p:sp>
        <p:nvSpPr>
          <p:cNvPr id="5" name="页脚占位符 4"/>
          <p:cNvSpPr>
            <a:spLocks noGrp="1"/>
          </p:cNvSpPr>
          <p:nvPr>
            <p:ph type="ftr" sz="quarter" idx="11"/>
          </p:nvPr>
        </p:nvSpPr>
        <p:spPr/>
        <p:txBody>
          <a:bodyPr/>
          <a:lstStyle/>
          <a:p>
            <a:endParaRPr lang="zh-CN" altLang="en-US" dirty="0"/>
          </a:p>
        </p:txBody>
      </p:sp>
      <p:sp>
        <p:nvSpPr>
          <p:cNvPr id="6" name="灯片编号占位符 5"/>
          <p:cNvSpPr>
            <a:spLocks noGrp="1"/>
          </p:cNvSpPr>
          <p:nvPr>
            <p:ph type="sldNum" sz="quarter" idx="12"/>
          </p:nvPr>
        </p:nvSpPr>
        <p:spPr>
          <a:xfrm>
            <a:off x="4610068" y="6475413"/>
            <a:ext cx="64" cy="184666"/>
          </a:xfrm>
        </p:spPr>
        <p:txBody>
          <a:bodyPr/>
          <a:lstStyle/>
          <a:p>
            <a:endParaRPr lang="zh-CN" altLang="en-US" dirty="0"/>
          </a:p>
        </p:txBody>
      </p:sp>
    </p:spTree>
    <p:extLst>
      <p:ext uri="{BB962C8B-B14F-4D97-AF65-F5344CB8AC3E}">
        <p14:creationId xmlns:p14="http://schemas.microsoft.com/office/powerpoint/2010/main" val="108472447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ln>
        </p:spPr>
        <p:txBody>
          <a:bodyPr vert="horz" wrap="square" lIns="92075" tIns="46038" rIns="92075" bIns="46038" numCol="1" anchor="ctr" anchorCtr="0" compatLnSpc="1"/>
          <a:lstStyle/>
          <a:p>
            <a:pPr lvl="0"/>
            <a:r>
              <a:rPr lang="en-US" dirty="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ln>
        </p:spPr>
        <p:txBody>
          <a:bodyPr vert="horz" wrap="square" lIns="92075" tIns="46038" rIns="92075" bIns="46038" numCol="1" anchor="t" anchorCtr="0" compatLnSpc="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ln>
          <a:effectLst/>
        </p:spPr>
        <p:txBody>
          <a:bodyPr vert="horz" wrap="square" lIns="0" tIns="0" rIns="0" bIns="0" numCol="1" anchor="t" anchorCtr="0" compatLnSpc="1">
            <a:spAutoFit/>
          </a:bodyPr>
          <a:lstStyle>
            <a:lvl1pPr algn="r">
              <a:defRPr smtClean="0"/>
            </a:lvl1pPr>
          </a:lstStyle>
          <a:p>
            <a:pPr>
              <a:defRPr/>
            </a:pPr>
            <a:r>
              <a:rPr lang="en-GB" dirty="0" err="1"/>
              <a:t>Zhisong</a:t>
            </a:r>
            <a:r>
              <a:rPr lang="en-GB" dirty="0"/>
              <a:t> </a:t>
            </a:r>
            <a:r>
              <a:rPr lang="en-GB" dirty="0" err="1"/>
              <a:t>Zuo</a:t>
            </a:r>
            <a:r>
              <a:rPr lang="en-GB" dirty="0"/>
              <a:t>(OPPO)</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ln>
          <a:effectLst/>
        </p:spPr>
        <p:txBody>
          <a:bodyPr vert="horz" wrap="none" lIns="0" tIns="0" rIns="0" bIns="0" numCol="1" anchor="t" anchorCtr="0" compatLnSpc="1">
            <a:spAutoFit/>
          </a:bodyPr>
          <a:lstStyle>
            <a:lvl1pPr algn="ctr">
              <a:defRPr smtClean="0"/>
            </a:lvl1pPr>
          </a:lstStyle>
          <a:p>
            <a:pPr>
              <a:defRPr/>
            </a:pPr>
            <a:r>
              <a:rPr lang="en-US" dirty="0"/>
              <a:t>Slide </a:t>
            </a:r>
            <a:fld id="{1020D93E-1000-485A-B4A0-9946B8CFFE0D}" type="slidenum">
              <a:rPr lang="en-US" dirty="0"/>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3"/>
            <a:ext cx="718145" cy="184666"/>
          </a:xfrm>
          <a:prstGeom prst="rect">
            <a:avLst/>
          </a:prstGeom>
          <a:noFill/>
          <a:ln w="9525">
            <a:noFill/>
            <a:miter lim="800000"/>
          </a:ln>
          <a:effectLst/>
        </p:spPr>
        <p:txBody>
          <a:bodyPr wrap="none" lIns="0" tIns="0" rIns="0" bIns="0">
            <a:spAutoFit/>
          </a:bodyPr>
          <a:lstStyle/>
          <a:p>
            <a:pPr>
              <a:defRPr/>
            </a:pPr>
            <a:r>
              <a:rPr 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xfrm>
            <a:off x="152400" y="685800"/>
            <a:ext cx="8991600" cy="870323"/>
          </a:xfrm>
          <a:noFill/>
        </p:spPr>
        <p:txBody>
          <a:bodyPr/>
          <a:lstStyle/>
          <a:p>
            <a:r>
              <a:rPr lang="en-US" altLang="zh-CN" dirty="0">
                <a:solidFill>
                  <a:schemeClr val="tx1"/>
                </a:solidFill>
              </a:rPr>
              <a:t>Further Consideration on AMP PAR</a:t>
            </a:r>
            <a:endParaRPr lang="en-US" dirty="0">
              <a:solidFill>
                <a:schemeClr val="tx1"/>
              </a:solidFill>
            </a:endParaRPr>
          </a:p>
        </p:txBody>
      </p:sp>
      <p:sp>
        <p:nvSpPr>
          <p:cNvPr id="7173" name="Rectangle 6"/>
          <p:cNvSpPr>
            <a:spLocks noGrp="1" noChangeArrowheads="1"/>
          </p:cNvSpPr>
          <p:nvPr>
            <p:ph idx="1"/>
          </p:nvPr>
        </p:nvSpPr>
        <p:spPr>
          <a:xfrm>
            <a:off x="723900" y="1600200"/>
            <a:ext cx="7772400" cy="4495800"/>
          </a:xfrm>
          <a:noFill/>
        </p:spPr>
        <p:txBody>
          <a:bodyPr/>
          <a:lstStyle/>
          <a:p>
            <a:pPr algn="ctr">
              <a:buFontTx/>
              <a:buNone/>
            </a:pPr>
            <a:r>
              <a:rPr lang="en-US" sz="1800" dirty="0"/>
              <a:t>Date:</a:t>
            </a:r>
            <a:r>
              <a:rPr lang="en-US" sz="1800" b="0" dirty="0"/>
              <a:t> 2023-08-29</a:t>
            </a:r>
          </a:p>
        </p:txBody>
      </p:sp>
      <p:sp>
        <p:nvSpPr>
          <p:cNvPr id="8" name="Rectangle 12"/>
          <p:cNvSpPr>
            <a:spLocks noChangeArrowheads="1"/>
          </p:cNvSpPr>
          <p:nvPr/>
        </p:nvSpPr>
        <p:spPr bwMode="auto">
          <a:xfrm>
            <a:off x="838200" y="2162576"/>
            <a:ext cx="1368339" cy="250021"/>
          </a:xfrm>
          <a:prstGeom prst="rect">
            <a:avLst/>
          </a:prstGeom>
          <a:noFill/>
          <a:ln w="9525">
            <a:noFill/>
            <a:miter lim="800000"/>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Footer Placeholder 2"/>
          <p:cNvSpPr>
            <a:spLocks noGrp="1"/>
          </p:cNvSpPr>
          <p:nvPr>
            <p:ph type="ftr" sz="quarter" idx="3"/>
          </p:nvPr>
        </p:nvSpPr>
        <p:spPr>
          <a:xfrm flipH="1">
            <a:off x="6400800" y="6475413"/>
            <a:ext cx="2143060" cy="184666"/>
          </a:xfrm>
        </p:spPr>
        <p:txBody>
          <a:bodyPr/>
          <a:lstStyle/>
          <a:p>
            <a:pPr>
              <a:defRPr/>
            </a:pPr>
            <a:r>
              <a:rPr lang="en-US" altLang="zh-CN" dirty="0"/>
              <a:t>Yinan Qi (</a:t>
            </a:r>
            <a:r>
              <a:rPr lang="en-GB" dirty="0"/>
              <a:t>OPPO)</a:t>
            </a:r>
            <a:endParaRPr lang="en-US" dirty="0"/>
          </a:p>
        </p:txBody>
      </p:sp>
      <p:sp>
        <p:nvSpPr>
          <p:cNvPr id="4" name="Slide Number Placeholder 3"/>
          <p:cNvSpPr>
            <a:spLocks noGrp="1"/>
          </p:cNvSpPr>
          <p:nvPr>
            <p:ph type="sldNum" sz="quarter" idx="11"/>
          </p:nvPr>
        </p:nvSpPr>
        <p:spPr/>
        <p:txBody>
          <a:bodyPr/>
          <a:lstStyle/>
          <a:p>
            <a:pPr>
              <a:defRPr/>
            </a:pPr>
            <a:r>
              <a:rPr lang="en-US"/>
              <a:t>Slide </a:t>
            </a:r>
            <a:fld id="{3099D1E7-2CFE-4362-BB72-AF97192842EA}" type="slidenum">
              <a:rPr lang="en-US" smtClean="0"/>
              <a:t>1</a:t>
            </a:fld>
            <a:endParaRPr lang="en-US" dirty="0"/>
          </a:p>
        </p:txBody>
      </p:sp>
      <p:graphicFrame>
        <p:nvGraphicFramePr>
          <p:cNvPr id="5" name="Table 8"/>
          <p:cNvGraphicFramePr>
            <a:graphicFrameLocks noGrp="1"/>
          </p:cNvGraphicFramePr>
          <p:nvPr>
            <p:extLst>
              <p:ext uri="{D42A27DB-BD31-4B8C-83A1-F6EECF244321}">
                <p14:modId xmlns:p14="http://schemas.microsoft.com/office/powerpoint/2010/main" val="1093245660"/>
              </p:ext>
            </p:extLst>
          </p:nvPr>
        </p:nvGraphicFramePr>
        <p:xfrm>
          <a:off x="838200" y="2701138"/>
          <a:ext cx="7886702" cy="2479068"/>
        </p:xfrm>
        <a:graphic>
          <a:graphicData uri="http://schemas.openxmlformats.org/drawingml/2006/table">
            <a:tbl>
              <a:tblPr firstRow="1" bandRow="1">
                <a:tableStyleId>{F5AB1C69-6EDB-4FF4-983F-18BD219EF322}</a:tableStyleId>
              </a:tblPr>
              <a:tblGrid>
                <a:gridCol w="1530256">
                  <a:extLst>
                    <a:ext uri="{9D8B030D-6E8A-4147-A177-3AD203B41FA5}">
                      <a16:colId xmlns:a16="http://schemas.microsoft.com/office/drawing/2014/main" val="20000"/>
                    </a:ext>
                  </a:extLst>
                </a:gridCol>
                <a:gridCol w="1647968">
                  <a:extLst>
                    <a:ext uri="{9D8B030D-6E8A-4147-A177-3AD203B41FA5}">
                      <a16:colId xmlns:a16="http://schemas.microsoft.com/office/drawing/2014/main" val="20001"/>
                    </a:ext>
                  </a:extLst>
                </a:gridCol>
                <a:gridCol w="1961866">
                  <a:extLst>
                    <a:ext uri="{9D8B030D-6E8A-4147-A177-3AD203B41FA5}">
                      <a16:colId xmlns:a16="http://schemas.microsoft.com/office/drawing/2014/main" val="20002"/>
                    </a:ext>
                  </a:extLst>
                </a:gridCol>
                <a:gridCol w="754182">
                  <a:extLst>
                    <a:ext uri="{9D8B030D-6E8A-4147-A177-3AD203B41FA5}">
                      <a16:colId xmlns:a16="http://schemas.microsoft.com/office/drawing/2014/main" val="20003"/>
                    </a:ext>
                  </a:extLst>
                </a:gridCol>
                <a:gridCol w="1992430">
                  <a:extLst>
                    <a:ext uri="{9D8B030D-6E8A-4147-A177-3AD203B41FA5}">
                      <a16:colId xmlns:a16="http://schemas.microsoft.com/office/drawing/2014/main" val="20004"/>
                    </a:ext>
                  </a:extLst>
                </a:gridCol>
              </a:tblGrid>
              <a:tr h="275452">
                <a:tc>
                  <a:txBody>
                    <a:bodyPr/>
                    <a:lstStyle/>
                    <a:p>
                      <a:pPr algn="ctr"/>
                      <a:r>
                        <a:rPr lang="en-US" sz="12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zh-CN" sz="1200" dirty="0">
                          <a:latin typeface="Times New Roman" panose="02020603050405020304" pitchFamily="18" charset="0"/>
                          <a:ea typeface="+mn-ea"/>
                          <a:cs typeface="Times New Roman" panose="02020603050405020304" pitchFamily="18" charset="0"/>
                        </a:rPr>
                        <a:t>Yinan Qi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200" b="0" dirty="0">
                          <a:solidFill>
                            <a:srgbClr val="000000"/>
                          </a:solidFill>
                          <a:latin typeface="Times New Roman" panose="02020603050405020304" pitchFamily="18" charset="0"/>
                          <a:ea typeface="+mn-ea"/>
                          <a:cs typeface="Times New Roman" panose="02020603050405020304" pitchFamily="18" charset="0"/>
                        </a:rPr>
                        <a:t>OPPO</a:t>
                      </a:r>
                    </a:p>
                    <a:p>
                      <a:pPr marL="0" marR="0" algn="ctr">
                        <a:spcBef>
                          <a:spcPts val="0"/>
                        </a:spcBef>
                        <a:spcAft>
                          <a:spcPts val="0"/>
                        </a:spcAft>
                      </a:pPr>
                      <a:endParaRPr lang="en-US" sz="1200" b="0" i="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endParaRPr lang="en-US" sz="1200" b="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endParaRPr lang="en-US" sz="1200" b="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zh-CN" sz="1200" dirty="0">
                          <a:latin typeface="Times New Roman" panose="02020603050405020304" pitchFamily="18" charset="0"/>
                          <a:ea typeface="+mn-ea"/>
                          <a:cs typeface="Times New Roman" panose="02020603050405020304" pitchFamily="18" charset="0"/>
                        </a:rPr>
                        <a:t>v-qiyinan@oppo.com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zh-CN" sz="1200" dirty="0" err="1">
                          <a:latin typeface="Times New Roman" panose="02020603050405020304" pitchFamily="18" charset="0"/>
                          <a:ea typeface="+mn-ea"/>
                          <a:cs typeface="Times New Roman" panose="02020603050405020304" pitchFamily="18" charset="0"/>
                        </a:rPr>
                        <a:t>Weijie</a:t>
                      </a:r>
                      <a:r>
                        <a:rPr lang="en-US" altLang="zh-CN" sz="1200" dirty="0">
                          <a:latin typeface="Times New Roman" panose="02020603050405020304" pitchFamily="18" charset="0"/>
                          <a:ea typeface="+mn-ea"/>
                          <a:cs typeface="Times New Roman" panose="02020603050405020304" pitchFamily="18" charset="0"/>
                        </a:rPr>
                        <a:t> Xu</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zh-CN" sz="1200" dirty="0">
                          <a:latin typeface="Times New Roman" panose="02020603050405020304" pitchFamily="18" charset="0"/>
                          <a:ea typeface="+mn-ea"/>
                          <a:cs typeface="Times New Roman" panose="02020603050405020304" pitchFamily="18" charset="0"/>
                        </a:rPr>
                        <a:t>xuweijie@oppo.com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75452">
                <a:tc>
                  <a:txBody>
                    <a:bodyPr/>
                    <a:lstStyle/>
                    <a:p>
                      <a:pPr marL="457200" marR="457200" algn="ctr">
                        <a:spcAft>
                          <a:spcPts val="1200"/>
                        </a:spcAft>
                      </a:pPr>
                      <a:endParaRPr lang="en-GB" sz="1200" b="0"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200" b="0"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400" b="1" dirty="0">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13824858"/>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altLang="zh-CN" sz="120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76550375"/>
                  </a:ext>
                </a:extLst>
              </a:tr>
              <a:tr h="275452">
                <a:tc>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400" b="1" dirty="0">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6089006"/>
                  </a:ext>
                </a:extLst>
              </a:tr>
              <a:tr h="275452">
                <a:tc>
                  <a:txBody>
                    <a:bodyPr/>
                    <a:lstStyle/>
                    <a:p>
                      <a:pPr algn="ctr"/>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64984899"/>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altLang="zh-CN" sz="120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13074825"/>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altLang="zh-CN" sz="12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i="0" dirty="0">
                        <a:latin typeface="Times New Roman" panose="02020603050405020304"/>
                        <a:cs typeface="Arial" panose="020B0604020202020204"/>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panose="02020603050405020304"/>
                        <a:ea typeface="Times New Roman" panose="02020603050405020304"/>
                        <a:cs typeface="Arial" panose="020B0604020202020204"/>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panose="02020603050405020304"/>
                        <a:ea typeface="Times New Roman" panose="02020603050405020304"/>
                        <a:cs typeface="Arial" panose="020B0604020202020204"/>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altLang="zh-CN" sz="1200" dirty="0">
                        <a:latin typeface="+mn-lt"/>
                        <a:ea typeface="Times New Roman" panose="02020603050405020304"/>
                        <a:cs typeface="Arial" panose="020B0604020202020204"/>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57479541"/>
                  </a:ext>
                </a:extLst>
              </a:tr>
            </a:tbl>
          </a:graphicData>
        </a:graphic>
      </p:graphicFrame>
      <p:sp>
        <p:nvSpPr>
          <p:cNvPr id="11" name="Rectangle 1">
            <a:extLst>
              <a:ext uri="{FF2B5EF4-FFF2-40B4-BE49-F238E27FC236}">
                <a16:creationId xmlns:a16="http://schemas.microsoft.com/office/drawing/2014/main" id="{7418231F-1399-42AA-8C68-122438488FA5}"/>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802.11-23/</a:t>
            </a:r>
            <a:r>
              <a:rPr lang="en-GB" sz="1800" b="1" dirty="0">
                <a:solidFill>
                  <a:srgbClr val="000000"/>
                </a:solidFill>
                <a:latin typeface="+mn-lt"/>
              </a:rPr>
              <a:t>1355r1</a:t>
            </a:r>
            <a:endParaRPr lang="en-SG" sz="1800" dirty="0">
              <a:latin typeface="+mn-lt"/>
            </a:endParaRPr>
          </a:p>
        </p:txBody>
      </p:sp>
      <p:sp>
        <p:nvSpPr>
          <p:cNvPr id="12" name="Date Placeholder 3">
            <a:extLst>
              <a:ext uri="{FF2B5EF4-FFF2-40B4-BE49-F238E27FC236}">
                <a16:creationId xmlns:a16="http://schemas.microsoft.com/office/drawing/2014/main" id="{0267D32A-FFA2-45AC-BF4C-9CEBFF7D490D}"/>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August 2023</a:t>
            </a:r>
            <a:endParaRPr lang="en-GB" sz="18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August 2023</a:t>
            </a:r>
            <a:endParaRPr lang="en-GB" dirty="0"/>
          </a:p>
        </p:txBody>
      </p:sp>
      <p:sp>
        <p:nvSpPr>
          <p:cNvPr id="5" name="Footer Placeholder 4"/>
          <p:cNvSpPr>
            <a:spLocks noGrp="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Yinan Qi (OPPO)</a:t>
            </a:r>
          </a:p>
        </p:txBody>
      </p:sp>
      <p:sp>
        <p:nvSpPr>
          <p:cNvPr id="6" name="Slide Number Placeholder 5"/>
          <p:cNvSpPr>
            <a:spLocks noGrp="1"/>
          </p:cNvSpPr>
          <p:nvPr>
            <p:ph type="sldNum" idx="12"/>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685800" y="1981200"/>
            <a:ext cx="7772400" cy="41148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zh-CN" dirty="0"/>
              <a:t>Initial draft of PAR has been discussed in the last meeting</a:t>
            </a:r>
          </a:p>
          <a:p>
            <a:pPr algn="jus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Concerns such as operation frequency and connection to WLAN need to be addressed</a:t>
            </a:r>
          </a:p>
        </p:txBody>
      </p:sp>
      <p:sp>
        <p:nvSpPr>
          <p:cNvPr id="2" name="Rectangle 1">
            <a:extLst>
              <a:ext uri="{FF2B5EF4-FFF2-40B4-BE49-F238E27FC236}">
                <a16:creationId xmlns:a16="http://schemas.microsoft.com/office/drawing/2014/main" id="{49FBE70F-DB5B-BA51-1F2E-EBE2E9C59CBE}"/>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802.11-23/</a:t>
            </a:r>
            <a:r>
              <a:rPr lang="en-GB" sz="1800" b="1" dirty="0">
                <a:solidFill>
                  <a:srgbClr val="000000"/>
                </a:solidFill>
                <a:latin typeface="+mn-lt"/>
              </a:rPr>
              <a:t>1355r1</a:t>
            </a:r>
            <a:endParaRPr lang="en-SG" sz="1800" dirty="0">
              <a:latin typeface="+mn-lt"/>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GB" altLang="zh-CN" sz="2700" b="1" dirty="0">
                <a:solidFill>
                  <a:schemeClr val="tx2"/>
                </a:solidFill>
                <a:latin typeface="+mj-lt"/>
                <a:ea typeface="+mj-ea"/>
                <a:cs typeface="+mj-cs"/>
              </a:rPr>
              <a:t>Suggested </a:t>
            </a:r>
            <a:r>
              <a:rPr lang="en-US" altLang="zh-CN" sz="2700" b="1" dirty="0">
                <a:solidFill>
                  <a:schemeClr val="tx2"/>
                </a:solidFill>
                <a:latin typeface="+mj-lt"/>
                <a:ea typeface="+mj-ea"/>
                <a:cs typeface="+mj-cs"/>
              </a:rPr>
              <a:t>Consolidated </a:t>
            </a:r>
            <a:r>
              <a:rPr lang="en-GB" altLang="zh-CN" sz="2700" b="1" dirty="0">
                <a:solidFill>
                  <a:schemeClr val="tx2"/>
                </a:solidFill>
                <a:latin typeface="+mj-lt"/>
                <a:ea typeface="+mj-ea"/>
                <a:cs typeface="+mj-cs"/>
              </a:rPr>
              <a:t>PAR</a:t>
            </a:r>
            <a:endParaRPr lang="zh-CN" altLang="en-US" sz="2700" b="1" dirty="0">
              <a:solidFill>
                <a:schemeClr val="tx2"/>
              </a:solidFill>
              <a:latin typeface="+mj-lt"/>
              <a:ea typeface="+mj-ea"/>
              <a:cs typeface="+mj-cs"/>
            </a:endParaRPr>
          </a:p>
        </p:txBody>
      </p:sp>
      <p:sp>
        <p:nvSpPr>
          <p:cNvPr id="18" name="文本框 17"/>
          <p:cNvSpPr txBox="1"/>
          <p:nvPr/>
        </p:nvSpPr>
        <p:spPr>
          <a:xfrm>
            <a:off x="266700" y="1254339"/>
            <a:ext cx="8610600" cy="4853701"/>
          </a:xfrm>
          <a:prstGeom prst="rect">
            <a:avLst/>
          </a:prstGeom>
          <a:noFill/>
          <a:ln w="12700">
            <a:noFill/>
            <a:prstDash val="dash"/>
          </a:ln>
        </p:spPr>
        <p:txBody>
          <a:bodyPr wrap="square" rtlCol="0">
            <a:spAutoFit/>
          </a:bodyPr>
          <a:lstStyle/>
          <a:p>
            <a:pPr marL="0" marR="0" indent="0">
              <a:spcBef>
                <a:spcPts val="0"/>
              </a:spcBef>
              <a:spcAft>
                <a:spcPts val="0"/>
              </a:spcAft>
              <a:buNone/>
            </a:pPr>
            <a:r>
              <a:rPr lang="en-GB" sz="2000" dirty="0">
                <a:effectLst/>
                <a:latin typeface="Times New Roman" panose="02020603050405020304" pitchFamily="18" charset="0"/>
                <a:ea typeface="SimSun" panose="02010600030101010101" pitchFamily="2" charset="-122"/>
              </a:rPr>
              <a:t>This amendment defines modifications to both the IEEE 802.11 Medium Access Control layer (MAC) and Physical Layers (PHY) to enable operation of ambient powered (AMP) devices by energy harvesting. This amendment defines:</a:t>
            </a:r>
          </a:p>
          <a:p>
            <a:pPr marL="0" marR="0" indent="0">
              <a:spcBef>
                <a:spcPts val="0"/>
              </a:spcBef>
              <a:spcAft>
                <a:spcPts val="0"/>
              </a:spcAft>
              <a:buNone/>
            </a:pPr>
            <a:endParaRPr lang="en-GB" sz="2000" dirty="0">
              <a:effectLst/>
              <a:latin typeface="Times New Roman" panose="02020603050405020304" pitchFamily="18" charset="0"/>
              <a:ea typeface="SimSun" panose="02010600030101010101" pitchFamily="2" charset="-122"/>
            </a:endParaRPr>
          </a:p>
          <a:p>
            <a:pPr marR="0">
              <a:spcBef>
                <a:spcPts val="0"/>
              </a:spcBef>
              <a:spcAft>
                <a:spcPts val="0"/>
              </a:spcAft>
              <a:buFontTx/>
              <a:buChar char="-"/>
            </a:pPr>
            <a:r>
              <a:rPr lang="en-GB" sz="2000" dirty="0">
                <a:effectLst/>
                <a:latin typeface="Times New Roman" panose="02020603050405020304" pitchFamily="18" charset="0"/>
                <a:ea typeface="SimSun" panose="02010600030101010101" pitchFamily="2" charset="-122"/>
              </a:rPr>
              <a:t>at least one </a:t>
            </a:r>
            <a:r>
              <a:rPr lang="en-GB" sz="2000" dirty="0">
                <a:latin typeface="Times New Roman" panose="02020603050405020304" pitchFamily="18" charset="0"/>
                <a:ea typeface="SimSun" panose="02010600030101010101" pitchFamily="2" charset="-122"/>
              </a:rPr>
              <a:t>mode </a:t>
            </a:r>
            <a:r>
              <a:rPr lang="en-GB" sz="2000" dirty="0">
                <a:ea typeface="SimSun" panose="02010600030101010101" pitchFamily="2" charset="-122"/>
              </a:rPr>
              <a:t>of </a:t>
            </a:r>
            <a:r>
              <a:rPr lang="en-GB" sz="2000" dirty="0">
                <a:latin typeface="Times New Roman" panose="02020603050405020304" pitchFamily="18" charset="0"/>
                <a:ea typeface="SimSun" panose="02010600030101010101" pitchFamily="2" charset="-122"/>
              </a:rPr>
              <a:t>data communication in sub-1GHz or 2.4 GHz band</a:t>
            </a:r>
          </a:p>
          <a:p>
            <a:pPr marR="0">
              <a:spcBef>
                <a:spcPts val="0"/>
              </a:spcBef>
              <a:spcAft>
                <a:spcPts val="0"/>
              </a:spcAft>
              <a:buFontTx/>
              <a:buChar char="-"/>
            </a:pPr>
            <a:r>
              <a:rPr lang="en-GB" sz="2000" dirty="0">
                <a:effectLst/>
                <a:latin typeface="Times New Roman" panose="02020603050405020304" pitchFamily="18" charset="0"/>
                <a:ea typeface="SimSun" panose="02010600030101010101" pitchFamily="2" charset="-122"/>
              </a:rPr>
              <a:t>at least one mode of data communication with legacy WLAN networks in 2.4GHz band</a:t>
            </a:r>
          </a:p>
          <a:p>
            <a:pPr>
              <a:spcBef>
                <a:spcPts val="0"/>
              </a:spcBef>
              <a:spcAft>
                <a:spcPts val="0"/>
              </a:spcAft>
              <a:buFontTx/>
              <a:buChar char="-"/>
            </a:pPr>
            <a:r>
              <a:rPr lang="en-GB" sz="2000" dirty="0">
                <a:effectLst/>
                <a:latin typeface="Times New Roman" panose="02020603050405020304" pitchFamily="18" charset="0"/>
                <a:ea typeface="SimSun" panose="02010600030101010101" pitchFamily="2" charset="-122"/>
              </a:rPr>
              <a:t>at least one mode to support </a:t>
            </a:r>
            <a:r>
              <a:rPr lang="en-GB" sz="2000" dirty="0">
                <a:latin typeface="Times New Roman" panose="02020603050405020304" pitchFamily="18" charset="0"/>
                <a:ea typeface="SimSun" panose="02010600030101010101" pitchFamily="2" charset="-122"/>
              </a:rPr>
              <a:t>RF energy harvesting </a:t>
            </a:r>
            <a:r>
              <a:rPr lang="en-GB" sz="2000" dirty="0">
                <a:effectLst/>
                <a:latin typeface="Times New Roman" panose="02020603050405020304" pitchFamily="18" charset="0"/>
                <a:ea typeface="SimSun" panose="02010600030101010101" pitchFamily="2" charset="-122"/>
              </a:rPr>
              <a:t>in sub-1GHz or 2.4GHz </a:t>
            </a:r>
          </a:p>
          <a:p>
            <a:pPr marR="0">
              <a:spcBef>
                <a:spcPts val="0"/>
              </a:spcBef>
              <a:spcAft>
                <a:spcPts val="0"/>
              </a:spcAft>
              <a:buFontTx/>
              <a:buChar char="-"/>
            </a:pPr>
            <a:r>
              <a:rPr lang="en-GB" sz="2000" dirty="0">
                <a:latin typeface="Times New Roman" panose="02020603050405020304" pitchFamily="18" charset="0"/>
                <a:ea typeface="SimSun" panose="02010600030101010101" pitchFamily="2" charset="-122"/>
              </a:rPr>
              <a:t>at least one mode to support </a:t>
            </a:r>
            <a:r>
              <a:rPr lang="en-GB" sz="2000" dirty="0">
                <a:effectLst/>
                <a:latin typeface="Times New Roman" panose="02020603050405020304" pitchFamily="18" charset="0"/>
                <a:ea typeface="SimSun" panose="02010600030101010101" pitchFamily="2" charset="-122"/>
              </a:rPr>
              <a:t>positioning function</a:t>
            </a:r>
          </a:p>
          <a:p>
            <a:pPr marL="0" marR="0" indent="0">
              <a:spcBef>
                <a:spcPts val="0"/>
              </a:spcBef>
              <a:spcAft>
                <a:spcPts val="0"/>
              </a:spcAft>
              <a:buNone/>
            </a:pPr>
            <a:r>
              <a:rPr lang="en-GB" sz="2000" dirty="0">
                <a:effectLst/>
                <a:latin typeface="Times New Roman" panose="02020603050405020304" pitchFamily="18" charset="0"/>
                <a:ea typeface="SimSun" panose="02010600030101010101" pitchFamily="2" charset="-122"/>
              </a:rPr>
              <a:t> </a:t>
            </a:r>
            <a:endParaRPr lang="en-GB" sz="2000" dirty="0">
              <a:ea typeface="SimSun" panose="02010600030101010101" pitchFamily="2" charset="-122"/>
            </a:endParaRPr>
          </a:p>
          <a:p>
            <a:pPr marL="0" marR="0" indent="0" algn="just">
              <a:spcBef>
                <a:spcPts val="0"/>
              </a:spcBef>
              <a:spcAft>
                <a:spcPts val="0"/>
              </a:spcAft>
              <a:buNone/>
            </a:pPr>
            <a:r>
              <a:rPr lang="en-GB" sz="2000" dirty="0">
                <a:effectLst/>
                <a:latin typeface="Times New Roman" panose="02020603050405020304" pitchFamily="18" charset="0"/>
                <a:ea typeface="SimSun" panose="02010600030101010101" pitchFamily="2" charset="-122"/>
              </a:rPr>
              <a:t>This amendment shall provide coexistence with deployed devices compliant with IEEE Std 802.11™-2020 and operating in the same band.</a:t>
            </a:r>
          </a:p>
          <a:p>
            <a:pPr marL="0" marR="0" indent="0" algn="just">
              <a:spcBef>
                <a:spcPts val="0"/>
              </a:spcBef>
              <a:spcAft>
                <a:spcPts val="0"/>
              </a:spcAft>
              <a:buNone/>
            </a:pPr>
            <a:endParaRPr lang="en-GB" sz="2000" dirty="0">
              <a:ea typeface="SimSun" panose="02010600030101010101" pitchFamily="2" charset="-122"/>
            </a:endParaRPr>
          </a:p>
          <a:p>
            <a:pPr marL="0" marR="0" indent="0" algn="just">
              <a:spcBef>
                <a:spcPts val="0"/>
              </a:spcBef>
              <a:spcAft>
                <a:spcPts val="0"/>
              </a:spcAft>
              <a:buNone/>
            </a:pPr>
            <a:r>
              <a:rPr lang="en-GB" sz="2000" b="1" dirty="0">
                <a:effectLst/>
                <a:latin typeface="Times New Roman" panose="02020603050405020304" pitchFamily="18" charset="0"/>
                <a:ea typeface="SimSun" panose="02010600030101010101" pitchFamily="2" charset="-122"/>
              </a:rPr>
              <a:t>Note</a:t>
            </a:r>
            <a:r>
              <a:rPr lang="en-GB" sz="2000" dirty="0">
                <a:effectLst/>
                <a:latin typeface="Times New Roman" panose="02020603050405020304" pitchFamily="18" charset="0"/>
                <a:ea typeface="SimSun" panose="02010600030101010101" pitchFamily="2" charset="-122"/>
              </a:rPr>
              <a:t>: this baseline version is subject to further changes depending </a:t>
            </a:r>
            <a:r>
              <a:rPr lang="en-GB" sz="2000" dirty="0">
                <a:ea typeface="SimSun" panose="02010600030101010101" pitchFamily="2" charset="-122"/>
              </a:rPr>
              <a:t>on discussion.</a:t>
            </a:r>
            <a:endParaRPr lang="en-GB" sz="2000" dirty="0">
              <a:effectLst/>
              <a:latin typeface="Times New Roman" panose="02020603050405020304" pitchFamily="18" charset="0"/>
              <a:ea typeface="SimSun" panose="02010600030101010101" pitchFamily="2" charset="-122"/>
            </a:endParaRPr>
          </a:p>
          <a:p>
            <a:pPr marL="514350" lvl="2" algn="just">
              <a:lnSpc>
                <a:spcPct val="170000"/>
              </a:lnSpc>
            </a:pPr>
            <a:endParaRPr lang="en-US" altLang="zh-CN" sz="2000" kern="100" dirty="0">
              <a:ea typeface="宋体" panose="02010600030101010101" pitchFamily="2" charset="-122"/>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Yinan Qi (</a:t>
            </a:r>
            <a:r>
              <a:rPr lang="en-GB" dirty="0"/>
              <a:t>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3</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802.11-23/</a:t>
            </a:r>
            <a:r>
              <a:rPr lang="en-GB" sz="1800" b="1" dirty="0">
                <a:solidFill>
                  <a:srgbClr val="000000"/>
                </a:solidFill>
                <a:latin typeface="+mn-lt"/>
              </a:rPr>
              <a:t>1355r1</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August 2023</a:t>
            </a:r>
            <a:endParaRPr lang="en-GB" sz="1800" b="1" dirty="0"/>
          </a:p>
        </p:txBody>
      </p:sp>
    </p:spTree>
    <p:extLst>
      <p:ext uri="{BB962C8B-B14F-4D97-AF65-F5344CB8AC3E}">
        <p14:creationId xmlns:p14="http://schemas.microsoft.com/office/powerpoint/2010/main" val="482707544"/>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GB" altLang="zh-CN" sz="2700" b="1" dirty="0">
                <a:solidFill>
                  <a:schemeClr val="tx2"/>
                </a:solidFill>
                <a:latin typeface="+mj-lt"/>
                <a:ea typeface="+mj-ea"/>
                <a:cs typeface="+mj-cs"/>
              </a:rPr>
              <a:t>Discussion Points</a:t>
            </a:r>
            <a:endParaRPr lang="zh-CN" altLang="en-US" sz="2700" b="1" dirty="0">
              <a:solidFill>
                <a:schemeClr val="tx2"/>
              </a:solidFill>
              <a:latin typeface="+mj-lt"/>
              <a:ea typeface="+mj-ea"/>
              <a:cs typeface="+mj-cs"/>
            </a:endParaRPr>
          </a:p>
        </p:txBody>
      </p:sp>
      <p:sp>
        <p:nvSpPr>
          <p:cNvPr id="18" name="文本框 17"/>
          <p:cNvSpPr txBox="1"/>
          <p:nvPr/>
        </p:nvSpPr>
        <p:spPr>
          <a:xfrm>
            <a:off x="266700" y="1254339"/>
            <a:ext cx="8610600" cy="5232202"/>
          </a:xfrm>
          <a:prstGeom prst="rect">
            <a:avLst/>
          </a:prstGeom>
          <a:noFill/>
          <a:ln w="12700">
            <a:noFill/>
            <a:prstDash val="dash"/>
          </a:ln>
        </p:spPr>
        <p:txBody>
          <a:bodyPr wrap="square" rtlCol="0">
            <a:spAutoFit/>
          </a:bodyPr>
          <a:lstStyle/>
          <a:p>
            <a:pPr marL="342900" marR="0" indent="-342900" algn="just">
              <a:spcBef>
                <a:spcPts val="0"/>
              </a:spcBef>
              <a:spcAft>
                <a:spcPts val="0"/>
              </a:spcAft>
              <a:buFont typeface="Arial" panose="020B0604020202020204" pitchFamily="34" charset="0"/>
              <a:buChar char="•"/>
            </a:pPr>
            <a:r>
              <a:rPr lang="en-GB" sz="2400" b="1" dirty="0">
                <a:ea typeface="SimSun" panose="02010600030101010101" pitchFamily="2" charset="-122"/>
              </a:rPr>
              <a:t>Whether or not large amount of AMP devices will cause congestion to the legacy devices?</a:t>
            </a:r>
          </a:p>
          <a:p>
            <a:pPr marL="800100" lvl="1" indent="-342900" algn="just">
              <a:spcBef>
                <a:spcPts val="0"/>
              </a:spcBef>
              <a:spcAft>
                <a:spcPts val="0"/>
              </a:spcAft>
              <a:buFont typeface="Wingdings" panose="05000000000000000000" pitchFamily="2" charset="2"/>
              <a:buChar char="Ø"/>
            </a:pPr>
            <a:r>
              <a:rPr lang="en-GB" sz="2000" dirty="0">
                <a:ea typeface="SimSun" panose="02010600030101010101" pitchFamily="2" charset="-122"/>
              </a:rPr>
              <a:t>S1G: 11ah devices not deployed widely yet, no issue</a:t>
            </a:r>
          </a:p>
          <a:p>
            <a:pPr marL="800100" lvl="1" indent="-342900" algn="just">
              <a:spcBef>
                <a:spcPts val="0"/>
              </a:spcBef>
              <a:spcAft>
                <a:spcPts val="0"/>
              </a:spcAft>
              <a:buFont typeface="Wingdings" panose="05000000000000000000" pitchFamily="2" charset="2"/>
              <a:buChar char="Ø"/>
            </a:pPr>
            <a:r>
              <a:rPr lang="en-GB" sz="2000" dirty="0">
                <a:ea typeface="SimSun" panose="02010600030101010101" pitchFamily="2" charset="-122"/>
              </a:rPr>
              <a:t>2.4GHz: large amount of legacy devices</a:t>
            </a:r>
          </a:p>
          <a:p>
            <a:pPr marL="1257300" lvl="2" indent="-342900" algn="just">
              <a:spcBef>
                <a:spcPts val="0"/>
              </a:spcBef>
              <a:spcAft>
                <a:spcPts val="0"/>
              </a:spcAft>
              <a:buFont typeface="Wingdings" panose="05000000000000000000" pitchFamily="2" charset="2"/>
              <a:buChar char="v"/>
            </a:pPr>
            <a:r>
              <a:rPr lang="en-GB" sz="1800" dirty="0">
                <a:ea typeface="SimSun" panose="02010600030101010101" pitchFamily="2" charset="-122"/>
              </a:rPr>
              <a:t>Payload of AMP devices is very small, e.g., 128 bits</a:t>
            </a:r>
          </a:p>
          <a:p>
            <a:pPr marL="1257300" lvl="2" indent="-342900" algn="just">
              <a:spcBef>
                <a:spcPts val="0"/>
              </a:spcBef>
              <a:spcAft>
                <a:spcPts val="0"/>
              </a:spcAft>
              <a:buFont typeface="Wingdings" panose="05000000000000000000" pitchFamily="2" charset="2"/>
              <a:buChar char="v"/>
            </a:pPr>
            <a:r>
              <a:rPr lang="en-GB" sz="1800" dirty="0">
                <a:ea typeface="SimSun" panose="02010600030101010101" pitchFamily="2" charset="-122"/>
              </a:rPr>
              <a:t>Extremely long duty cycle and short activation time</a:t>
            </a:r>
          </a:p>
          <a:p>
            <a:pPr marL="1257300" lvl="2" indent="-342900" algn="just">
              <a:spcBef>
                <a:spcPts val="0"/>
              </a:spcBef>
              <a:spcAft>
                <a:spcPts val="0"/>
              </a:spcAft>
              <a:buFont typeface="Wingdings" panose="05000000000000000000" pitchFamily="2" charset="2"/>
              <a:buChar char="v"/>
            </a:pPr>
            <a:r>
              <a:rPr lang="en-GB" sz="1800" dirty="0">
                <a:ea typeface="SimSun" panose="02010600030101010101" pitchFamily="2" charset="-122"/>
              </a:rPr>
              <a:t>Channel occupancy percentage is extremely small, e.g., 0.08-0.5%</a:t>
            </a:r>
          </a:p>
          <a:p>
            <a:pPr marL="342900" marR="0" indent="-342900" algn="just">
              <a:spcBef>
                <a:spcPts val="0"/>
              </a:spcBef>
              <a:spcAft>
                <a:spcPts val="0"/>
              </a:spcAft>
              <a:buFont typeface="Arial" panose="020B0604020202020204" pitchFamily="34" charset="0"/>
              <a:buChar char="•"/>
            </a:pPr>
            <a:endParaRPr lang="en-GB" sz="2400" b="1" dirty="0">
              <a:ea typeface="SimSun" panose="02010600030101010101" pitchFamily="2" charset="-122"/>
            </a:endParaRPr>
          </a:p>
          <a:p>
            <a:pPr marL="342900" marR="0" indent="-342900" algn="just">
              <a:spcBef>
                <a:spcPts val="0"/>
              </a:spcBef>
              <a:spcAft>
                <a:spcPts val="0"/>
              </a:spcAft>
              <a:buFont typeface="Arial" panose="020B0604020202020204" pitchFamily="34" charset="0"/>
              <a:buChar char="•"/>
            </a:pPr>
            <a:r>
              <a:rPr lang="en-GB" sz="2400" b="1" dirty="0">
                <a:ea typeface="SimSun" panose="02010600030101010101" pitchFamily="2" charset="-122"/>
              </a:rPr>
              <a:t>Whether or not AMP devices can connect to legacy networks at 2.4 GHz?</a:t>
            </a:r>
          </a:p>
          <a:p>
            <a:pPr marL="800100" lvl="1" indent="-342900" algn="just">
              <a:spcBef>
                <a:spcPts val="0"/>
              </a:spcBef>
              <a:spcAft>
                <a:spcPts val="0"/>
              </a:spcAft>
              <a:buFont typeface="Wingdings" panose="05000000000000000000" pitchFamily="2" charset="2"/>
              <a:buChar char="Ø"/>
            </a:pPr>
            <a:r>
              <a:rPr lang="en-GB" sz="2000" dirty="0">
                <a:ea typeface="SimSun" panose="02010600030101010101" pitchFamily="2" charset="-122"/>
              </a:rPr>
              <a:t>Architecture: legacy </a:t>
            </a:r>
            <a:r>
              <a:rPr lang="en-GB" sz="2000" dirty="0" err="1">
                <a:ea typeface="SimSun" panose="02010600030101010101" pitchFamily="2" charset="-122"/>
              </a:rPr>
              <a:t>WiFi</a:t>
            </a:r>
            <a:r>
              <a:rPr lang="en-GB" sz="2000" dirty="0">
                <a:ea typeface="SimSun" panose="02010600030101010101" pitchFamily="2" charset="-122"/>
              </a:rPr>
              <a:t> devices + AMP feature, e.g., energy harvesting</a:t>
            </a:r>
          </a:p>
          <a:p>
            <a:pPr marL="800100" lvl="1" indent="-342900" algn="just">
              <a:spcBef>
                <a:spcPts val="0"/>
              </a:spcBef>
              <a:spcAft>
                <a:spcPts val="0"/>
              </a:spcAft>
              <a:buFont typeface="Wingdings" panose="05000000000000000000" pitchFamily="2" charset="2"/>
              <a:buChar char="Ø"/>
            </a:pPr>
            <a:r>
              <a:rPr lang="en-GB" sz="2000" dirty="0">
                <a:ea typeface="SimSun" panose="02010600030101010101" pitchFamily="2" charset="-122"/>
              </a:rPr>
              <a:t>Legacy communication + power link and wake up signal</a:t>
            </a:r>
          </a:p>
          <a:p>
            <a:pPr marL="800100" lvl="1" indent="-342900" algn="just">
              <a:spcBef>
                <a:spcPts val="0"/>
              </a:spcBef>
              <a:spcAft>
                <a:spcPts val="0"/>
              </a:spcAft>
              <a:buFont typeface="Wingdings" panose="05000000000000000000" pitchFamily="2" charset="2"/>
              <a:buChar char="Ø"/>
            </a:pPr>
            <a:r>
              <a:rPr lang="en-GB" sz="2000" dirty="0">
                <a:ea typeface="SimSun" panose="02010600030101010101" pitchFamily="2" charset="-122"/>
              </a:rPr>
              <a:t>Potential enhancements on MAC protocol for communications between the existing AP or non-AP STA and potential minor enhancements for wake up signal if necessary</a:t>
            </a:r>
          </a:p>
          <a:p>
            <a:pPr marL="342900" marR="0" indent="-342900">
              <a:spcBef>
                <a:spcPts val="0"/>
              </a:spcBef>
              <a:spcAft>
                <a:spcPts val="0"/>
              </a:spcAft>
              <a:buFont typeface="Arial" panose="020B0604020202020204" pitchFamily="34" charset="0"/>
              <a:buChar char="•"/>
            </a:pPr>
            <a:endParaRPr lang="en-GB" sz="2000" dirty="0">
              <a:highlight>
                <a:srgbClr val="FFFF00"/>
              </a:highlight>
              <a:ea typeface="SimSun" panose="02010600030101010101" pitchFamily="2" charset="-122"/>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Yinan Qi (</a:t>
            </a:r>
            <a:r>
              <a:rPr lang="en-GB" dirty="0"/>
              <a:t>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4</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802.11-23/</a:t>
            </a:r>
            <a:r>
              <a:rPr lang="en-GB" sz="1800" b="1" dirty="0">
                <a:solidFill>
                  <a:srgbClr val="000000"/>
                </a:solidFill>
                <a:latin typeface="+mn-lt"/>
              </a:rPr>
              <a:t>1355r1</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August 2023</a:t>
            </a:r>
            <a:endParaRPr lang="en-GB" sz="1800" b="1" dirty="0"/>
          </a:p>
        </p:txBody>
      </p:sp>
    </p:spTree>
    <p:extLst>
      <p:ext uri="{BB962C8B-B14F-4D97-AF65-F5344CB8AC3E}">
        <p14:creationId xmlns:p14="http://schemas.microsoft.com/office/powerpoint/2010/main" val="3545210167"/>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GB" altLang="zh-CN" sz="2700" b="1" dirty="0">
                <a:solidFill>
                  <a:schemeClr val="tx2"/>
                </a:solidFill>
                <a:latin typeface="+mj-lt"/>
                <a:ea typeface="+mj-ea"/>
                <a:cs typeface="+mj-cs"/>
              </a:rPr>
              <a:t>Summary</a:t>
            </a:r>
            <a:endParaRPr lang="zh-CN" altLang="en-US" sz="2700" b="1" dirty="0">
              <a:solidFill>
                <a:schemeClr val="tx2"/>
              </a:solidFill>
              <a:latin typeface="+mj-lt"/>
              <a:ea typeface="+mj-ea"/>
              <a:cs typeface="+mj-cs"/>
            </a:endParaRPr>
          </a:p>
        </p:txBody>
      </p:sp>
      <p:sp>
        <p:nvSpPr>
          <p:cNvPr id="18" name="文本框 17"/>
          <p:cNvSpPr txBox="1"/>
          <p:nvPr/>
        </p:nvSpPr>
        <p:spPr>
          <a:xfrm>
            <a:off x="266700" y="1905000"/>
            <a:ext cx="8610600" cy="975716"/>
          </a:xfrm>
          <a:prstGeom prst="rect">
            <a:avLst/>
          </a:prstGeom>
          <a:noFill/>
          <a:ln w="12700">
            <a:noFill/>
            <a:prstDash val="dash"/>
          </a:ln>
        </p:spPr>
        <p:txBody>
          <a:bodyPr wrap="square" rtlCol="0">
            <a:spAutoFit/>
          </a:bodyPr>
          <a:lstStyle/>
          <a:p>
            <a:pPr marL="342900" marR="0" indent="-342900">
              <a:spcBef>
                <a:spcPts val="0"/>
              </a:spcBef>
              <a:spcAft>
                <a:spcPts val="0"/>
              </a:spcAft>
              <a:buFont typeface="Arial" panose="020B0604020202020204" pitchFamily="34" charset="0"/>
              <a:buChar char="•"/>
            </a:pPr>
            <a:r>
              <a:rPr lang="en-GB" sz="2800" b="1" dirty="0">
                <a:ea typeface="SimSun" panose="02010600030101010101" pitchFamily="2" charset="-122"/>
              </a:rPr>
              <a:t>Concern on PAR are discussed</a:t>
            </a:r>
            <a:endParaRPr lang="en-GB" sz="2800" b="1" dirty="0">
              <a:effectLst/>
              <a:latin typeface="Times New Roman" panose="02020603050405020304" pitchFamily="18" charset="0"/>
              <a:ea typeface="SimSun" panose="02010600030101010101" pitchFamily="2" charset="-122"/>
            </a:endParaRPr>
          </a:p>
          <a:p>
            <a:pPr marL="514350" lvl="2" algn="just">
              <a:lnSpc>
                <a:spcPct val="170000"/>
              </a:lnSpc>
            </a:pPr>
            <a:endParaRPr lang="en-US" altLang="zh-CN" sz="2000" kern="100" dirty="0">
              <a:ea typeface="宋体" panose="02010600030101010101" pitchFamily="2" charset="-122"/>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Yinan Qi (</a:t>
            </a:r>
            <a:r>
              <a:rPr lang="en-GB" dirty="0"/>
              <a:t>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5</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802.11-23/</a:t>
            </a:r>
            <a:r>
              <a:rPr lang="en-GB" sz="1800" b="1" dirty="0">
                <a:solidFill>
                  <a:srgbClr val="000000"/>
                </a:solidFill>
                <a:latin typeface="+mn-lt"/>
              </a:rPr>
              <a:t>1355r1</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August 2023</a:t>
            </a:r>
            <a:endParaRPr lang="en-GB" sz="1800" b="1" dirty="0"/>
          </a:p>
        </p:txBody>
      </p:sp>
    </p:spTree>
    <p:extLst>
      <p:ext uri="{BB962C8B-B14F-4D97-AF65-F5344CB8AC3E}">
        <p14:creationId xmlns:p14="http://schemas.microsoft.com/office/powerpoint/2010/main" val="1660928647"/>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ACcord Submission Template</Template>
  <TotalTime>6079</TotalTime>
  <Words>422</Words>
  <Application>Microsoft Office PowerPoint</Application>
  <PresentationFormat>全屏显示(4:3)</PresentationFormat>
  <Paragraphs>72</Paragraphs>
  <Slides>5</Slides>
  <Notes>5</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5</vt:i4>
      </vt:variant>
    </vt:vector>
  </HeadingPairs>
  <TitlesOfParts>
    <vt:vector size="9" baseType="lpstr">
      <vt:lpstr>Arial</vt:lpstr>
      <vt:lpstr>Times New Roman</vt:lpstr>
      <vt:lpstr>Wingdings</vt:lpstr>
      <vt:lpstr>ACcord Submission Template</vt:lpstr>
      <vt:lpstr>Further Consideration on AMP PAR</vt:lpstr>
      <vt:lpstr>Abstract</vt:lpstr>
      <vt:lpstr>PowerPoint 演示文稿</vt:lpstr>
      <vt:lpstr>PowerPoint 演示文稿</vt:lpstr>
      <vt:lpstr>PowerPoint 演示文稿</vt:lpstr>
    </vt:vector>
  </TitlesOfParts>
  <Company>&lt;Company Name&gt;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&lt;Document Title&gt;</dc:title>
  <dc:creator>Ethan</dc:creator>
  <cp:keywords>CTPClassification=:VisualMarkings=, CTPClassification=CTP_IC:VisualMarkings=, CTPClassification=CTP_IC</cp:keywords>
  <cp:lastModifiedBy>Qi Yinan</cp:lastModifiedBy>
  <cp:revision>1843</cp:revision>
  <cp:lastPrinted>1998-02-10T13:28:00Z</cp:lastPrinted>
  <dcterms:created xsi:type="dcterms:W3CDTF">2009-12-02T19:05:00Z</dcterms:created>
  <dcterms:modified xsi:type="dcterms:W3CDTF">2023-08-29T01:12:40Z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5c159031-6120-4243-bbd1-ee5f1f2e96d1</vt:lpwstr>
  </property>
  <property fmtid="{D5CDD505-2E9C-101B-9397-08002B2CF9AE}" pid="4" name="CTP_BU">
    <vt:lpwstr>NEXT GEN AND STANDARDS GROUP</vt:lpwstr>
  </property>
  <property fmtid="{D5CDD505-2E9C-101B-9397-08002B2CF9AE}" pid="5" name="CTP_TimeStamp">
    <vt:lpwstr>2018-05-10 07:13:18Z</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CTP_IC</vt:lpwstr>
  </property>
  <property fmtid="{D5CDD505-2E9C-101B-9397-08002B2CF9AE}" pid="9" name="_2015_ms_pID_725343">
    <vt:lpwstr>(3)dYjZlIMPNS1j1dqB6YP+lC/h/B/2pNPp3QOMNi78JruWsJCWfvOX7qOfqVmWapw5nAmNox2d
CepUHOcpyRPGxOrCF4f6Vm+bQd0a6PmeqnduPJBgJlDghSxD1avTFZ63x0RG46RNanxgx9xE
F6b37psHyh5fuVUFporEZMqQXqHBEypactmiYjvUeMxRaF03XE7S31+KHEROZafgT1HavpUh
nCZB99KB4/WSNUWkv0</vt:lpwstr>
  </property>
  <property fmtid="{D5CDD505-2E9C-101B-9397-08002B2CF9AE}" pid="10" name="_2015_ms_pID_7253431">
    <vt:lpwstr>0SXraQUmKnChBZ8aCVQGJMK6QJb2T9gmWfYivL7LSAq+XNuG8X7Xnk
ZVdgv1R/107n0QMg2bwSVk0XjgjCmTESK20xX3TJA65etUbDDk6Z9gBOACmis1hcjMZatQXm
Xng7Mb/2nLdPeqQsInuUJp7DZbD6Ozsn0e3xI0jgh97KDr5s7e/CgLe2gOTO+Gz7rGwQ7tvf
I1PSBBdCPI4H0IJPnwUWjQPraoJGijURx6me</vt:lpwstr>
  </property>
  <property fmtid="{D5CDD505-2E9C-101B-9397-08002B2CF9AE}" pid="11" name="_readonly">
    <vt:lpwstr/>
  </property>
  <property fmtid="{D5CDD505-2E9C-101B-9397-08002B2CF9AE}" pid="12" name="_change">
    <vt:lpwstr/>
  </property>
  <property fmtid="{D5CDD505-2E9C-101B-9397-08002B2CF9AE}" pid="13" name="_full-control">
    <vt:lpwstr/>
  </property>
  <property fmtid="{D5CDD505-2E9C-101B-9397-08002B2CF9AE}" pid="14" name="sflag">
    <vt:lpwstr>1561287843</vt:lpwstr>
  </property>
  <property fmtid="{D5CDD505-2E9C-101B-9397-08002B2CF9AE}" pid="15" name="_2015_ms_pID_7253432">
    <vt:lpwstr>srCqHiAMW9tZQpMu87my+bQ=</vt:lpwstr>
  </property>
  <property fmtid="{D5CDD505-2E9C-101B-9397-08002B2CF9AE}" pid="16" name="KSOProductBuildVer">
    <vt:lpwstr>2052-10.1.0.6395</vt:lpwstr>
  </property>
</Properties>
</file>