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2"/>
  </p:notesMasterIdLst>
  <p:handoutMasterIdLst>
    <p:handoutMasterId r:id="rId13"/>
  </p:handoutMasterIdLst>
  <p:sldIdLst>
    <p:sldId id="269" r:id="rId2"/>
    <p:sldId id="257" r:id="rId3"/>
    <p:sldId id="579" r:id="rId4"/>
    <p:sldId id="609" r:id="rId5"/>
    <p:sldId id="610" r:id="rId6"/>
    <p:sldId id="611" r:id="rId7"/>
    <p:sldId id="612" r:id="rId8"/>
    <p:sldId id="613" r:id="rId9"/>
    <p:sldId id="614" r:id="rId10"/>
    <p:sldId id="615"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cmAuthor id="2" name="Hanxiao (Tony, CT Lab)" initials="H(CL" lastIdx="3" clrIdx="1"/>
  <p:cmAuthor id="3" name="weijie" initials="weijie"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69" autoAdjust="0"/>
    <p:restoredTop sz="95184" autoAdjust="0"/>
  </p:normalViewPr>
  <p:slideViewPr>
    <p:cSldViewPr>
      <p:cViewPr varScale="1">
        <p:scale>
          <a:sx n="82" d="100"/>
          <a:sy n="82" d="100"/>
        </p:scale>
        <p:origin x="1565" y="5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smtClean="0"/>
            </a:lvl1pPr>
          </a:lstStyle>
          <a:p>
            <a:pPr>
              <a:defRPr/>
            </a:pPr>
            <a:r>
              <a:rPr lang="en-US" dirty="0"/>
              <a:t>Page </a:t>
            </a:r>
            <a:fld id="{3F99EF29-387F-42BB-8A81-132E16DF8442}" type="slidenum">
              <a:rPr lang="en-US" dirty="0"/>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Page </a:t>
            </a:r>
            <a:fld id="{870C1BA4-1CEE-4CD8-8532-343A8D2B3155}" type="slidenum">
              <a:rPr lang="en-US" dirty="0"/>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dirty="0"/>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p:spPr>
      </p:sp>
      <p:sp>
        <p:nvSpPr>
          <p:cNvPr id="10247"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10</a:t>
            </a:fld>
            <a:endParaRPr lang="zh-CN" altLang="en-US"/>
          </a:p>
        </p:txBody>
      </p:sp>
    </p:spTree>
    <p:extLst>
      <p:ext uri="{BB962C8B-B14F-4D97-AF65-F5344CB8AC3E}">
        <p14:creationId xmlns:p14="http://schemas.microsoft.com/office/powerpoint/2010/main" val="3377314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3</a:t>
            </a:fld>
            <a:endParaRPr lang="zh-CN" altLang="en-US"/>
          </a:p>
        </p:txBody>
      </p:sp>
    </p:spTree>
    <p:extLst>
      <p:ext uri="{BB962C8B-B14F-4D97-AF65-F5344CB8AC3E}">
        <p14:creationId xmlns:p14="http://schemas.microsoft.com/office/powerpoint/2010/main" val="4367078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4</a:t>
            </a:fld>
            <a:endParaRPr lang="zh-CN" altLang="en-US"/>
          </a:p>
        </p:txBody>
      </p:sp>
    </p:spTree>
    <p:extLst>
      <p:ext uri="{BB962C8B-B14F-4D97-AF65-F5344CB8AC3E}">
        <p14:creationId xmlns:p14="http://schemas.microsoft.com/office/powerpoint/2010/main" val="11854708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5</a:t>
            </a:fld>
            <a:endParaRPr lang="zh-CN" altLang="en-US"/>
          </a:p>
        </p:txBody>
      </p:sp>
    </p:spTree>
    <p:extLst>
      <p:ext uri="{BB962C8B-B14F-4D97-AF65-F5344CB8AC3E}">
        <p14:creationId xmlns:p14="http://schemas.microsoft.com/office/powerpoint/2010/main" val="27769851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6</a:t>
            </a:fld>
            <a:endParaRPr lang="zh-CN" altLang="en-US"/>
          </a:p>
        </p:txBody>
      </p:sp>
    </p:spTree>
    <p:extLst>
      <p:ext uri="{BB962C8B-B14F-4D97-AF65-F5344CB8AC3E}">
        <p14:creationId xmlns:p14="http://schemas.microsoft.com/office/powerpoint/2010/main" val="8604147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7</a:t>
            </a:fld>
            <a:endParaRPr lang="zh-CN" altLang="en-US"/>
          </a:p>
        </p:txBody>
      </p:sp>
    </p:spTree>
    <p:extLst>
      <p:ext uri="{BB962C8B-B14F-4D97-AF65-F5344CB8AC3E}">
        <p14:creationId xmlns:p14="http://schemas.microsoft.com/office/powerpoint/2010/main" val="18146175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8</a:t>
            </a:fld>
            <a:endParaRPr lang="zh-CN" altLang="en-US"/>
          </a:p>
        </p:txBody>
      </p:sp>
    </p:spTree>
    <p:extLst>
      <p:ext uri="{BB962C8B-B14F-4D97-AF65-F5344CB8AC3E}">
        <p14:creationId xmlns:p14="http://schemas.microsoft.com/office/powerpoint/2010/main" val="39310857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9</a:t>
            </a:fld>
            <a:endParaRPr lang="zh-CN" altLang="en-US"/>
          </a:p>
        </p:txBody>
      </p:sp>
    </p:spTree>
    <p:extLst>
      <p:ext uri="{BB962C8B-B14F-4D97-AF65-F5344CB8AC3E}">
        <p14:creationId xmlns:p14="http://schemas.microsoft.com/office/powerpoint/2010/main" val="2202536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p:txBody>
          <a:bodyPr/>
          <a:lstStyle>
            <a:lvl1pPr>
              <a:defRPr/>
            </a:lvl1pPr>
          </a:lstStyle>
          <a:p>
            <a:pPr>
              <a:defRPr/>
            </a:pPr>
            <a:r>
              <a:rPr lang="en-US" dirty="0"/>
              <a:t>Slide </a:t>
            </a:r>
            <a:fld id="{3099D1E7-2CFE-4362-BB72-AF97192842EA}" type="slidenum">
              <a:rPr lang="en-US" dirty="0"/>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a:t>Yinan Qi (OPPO)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a:xfrm>
            <a:off x="4610068" y="6475413"/>
            <a:ext cx="64" cy="184666"/>
          </a:xfrm>
        </p:spPr>
        <p:txBody>
          <a:bodyPr/>
          <a:lstStyle/>
          <a:p>
            <a:endParaRPr lang="zh-CN" altLang="en-US" dirty="0"/>
          </a:p>
        </p:txBody>
      </p:sp>
    </p:spTree>
    <p:extLst>
      <p:ext uri="{BB962C8B-B14F-4D97-AF65-F5344CB8AC3E}">
        <p14:creationId xmlns:p14="http://schemas.microsoft.com/office/powerpoint/2010/main" val="108472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Zhisong</a:t>
            </a:r>
            <a:r>
              <a:rPr lang="en-GB" dirty="0"/>
              <a:t> </a:t>
            </a:r>
            <a:r>
              <a:rPr lang="en-GB" dirty="0" err="1"/>
              <a:t>Zuo</a:t>
            </a:r>
            <a:r>
              <a:rPr lang="en-GB" dirty="0"/>
              <a:t>(OPPO)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smtClean="0"/>
            </a:lvl1pPr>
          </a:lstStyle>
          <a:p>
            <a:pPr>
              <a:defRPr/>
            </a:pPr>
            <a:r>
              <a:rPr lang="en-US" dirty="0"/>
              <a:t>Slide </a:t>
            </a:r>
            <a:fld id="{1020D93E-1000-485A-B4A0-9946B8CFFE0D}" type="slidenum">
              <a:rPr lang="en-US" dirty="0"/>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152400" y="685800"/>
            <a:ext cx="8991600" cy="870323"/>
          </a:xfrm>
          <a:noFill/>
        </p:spPr>
        <p:txBody>
          <a:bodyPr/>
          <a:lstStyle/>
          <a:p>
            <a:r>
              <a:rPr lang="en-US" altLang="zh-CN" dirty="0">
                <a:solidFill>
                  <a:schemeClr val="tx1"/>
                </a:solidFill>
              </a:rPr>
              <a:t>AMP Device Channel Occupancy Analysis</a:t>
            </a:r>
            <a:endParaRPr lang="en-US" dirty="0">
              <a:solidFill>
                <a:schemeClr val="tx1"/>
              </a:solidFill>
            </a:endParaRPr>
          </a:p>
        </p:txBody>
      </p:sp>
      <p:sp>
        <p:nvSpPr>
          <p:cNvPr id="7173" name="Rectangle 6"/>
          <p:cNvSpPr>
            <a:spLocks noGrp="1" noChangeArrowheads="1"/>
          </p:cNvSpPr>
          <p:nvPr>
            <p:ph idx="1"/>
          </p:nvPr>
        </p:nvSpPr>
        <p:spPr>
          <a:xfrm>
            <a:off x="723900" y="1600200"/>
            <a:ext cx="7772400" cy="4495800"/>
          </a:xfrm>
          <a:noFill/>
        </p:spPr>
        <p:txBody>
          <a:bodyPr/>
          <a:lstStyle/>
          <a:p>
            <a:pPr algn="ctr">
              <a:buFontTx/>
              <a:buNone/>
            </a:pPr>
            <a:r>
              <a:rPr lang="en-US" sz="1800" dirty="0"/>
              <a:t>Date:</a:t>
            </a:r>
            <a:r>
              <a:rPr lang="en-US" sz="1800" b="0" dirty="0"/>
              <a:t> 2023-08-08</a:t>
            </a:r>
          </a:p>
        </p:txBody>
      </p:sp>
      <p:sp>
        <p:nvSpPr>
          <p:cNvPr id="8" name="Rectangle 12"/>
          <p:cNvSpPr>
            <a:spLocks noChangeArrowheads="1"/>
          </p:cNvSpPr>
          <p:nvPr/>
        </p:nvSpPr>
        <p:spPr bwMode="auto">
          <a:xfrm>
            <a:off x="838200" y="2162576"/>
            <a:ext cx="1368339" cy="250021"/>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Footer Placeholder 2"/>
          <p:cNvSpPr>
            <a:spLocks noGrp="1"/>
          </p:cNvSpPr>
          <p:nvPr>
            <p:ph type="ftr" sz="quarter" idx="3"/>
          </p:nvPr>
        </p:nvSpPr>
        <p:spPr>
          <a:xfrm flipH="1">
            <a:off x="6400800" y="6475413"/>
            <a:ext cx="2143060" cy="184666"/>
          </a:xfrm>
        </p:spPr>
        <p:txBody>
          <a:bodyPr/>
          <a:lstStyle/>
          <a:p>
            <a:pPr>
              <a:defRPr/>
            </a:pPr>
            <a:r>
              <a:rPr lang="en-US" altLang="zh-CN" dirty="0"/>
              <a:t>Yinan Qi (</a:t>
            </a:r>
            <a:r>
              <a:rPr lang="en-GB" dirty="0"/>
              <a:t>OPPO)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3099D1E7-2CFE-4362-BB72-AF97192842EA}" type="slidenum">
              <a:rPr lang="en-US" smtClean="0"/>
              <a:t>1</a:t>
            </a:fld>
            <a:endParaRPr lang="en-US" dirty="0"/>
          </a:p>
        </p:txBody>
      </p:sp>
      <p:graphicFrame>
        <p:nvGraphicFramePr>
          <p:cNvPr id="5" name="Table 8"/>
          <p:cNvGraphicFramePr>
            <a:graphicFrameLocks noGrp="1"/>
          </p:cNvGraphicFramePr>
          <p:nvPr>
            <p:extLst>
              <p:ext uri="{D42A27DB-BD31-4B8C-83A1-F6EECF244321}">
                <p14:modId xmlns:p14="http://schemas.microsoft.com/office/powerpoint/2010/main" val="1093245660"/>
              </p:ext>
            </p:extLst>
          </p:nvPr>
        </p:nvGraphicFramePr>
        <p:xfrm>
          <a:off x="838200" y="2701138"/>
          <a:ext cx="7886702" cy="2479068"/>
        </p:xfrm>
        <a:graphic>
          <a:graphicData uri="http://schemas.openxmlformats.org/drawingml/2006/table">
            <a:tbl>
              <a:tblPr firstRow="1" bandRow="1">
                <a:tableStyleId>{F5AB1C69-6EDB-4FF4-983F-18BD219EF322}</a:tableStyleId>
              </a:tblPr>
              <a:tblGrid>
                <a:gridCol w="1530256">
                  <a:extLst>
                    <a:ext uri="{9D8B030D-6E8A-4147-A177-3AD203B41FA5}">
                      <a16:colId xmlns:a16="http://schemas.microsoft.com/office/drawing/2014/main" val="20000"/>
                    </a:ext>
                  </a:extLst>
                </a:gridCol>
                <a:gridCol w="1647968">
                  <a:extLst>
                    <a:ext uri="{9D8B030D-6E8A-4147-A177-3AD203B41FA5}">
                      <a16:colId xmlns:a16="http://schemas.microsoft.com/office/drawing/2014/main" val="20001"/>
                    </a:ext>
                  </a:extLst>
                </a:gridCol>
                <a:gridCol w="1961866">
                  <a:extLst>
                    <a:ext uri="{9D8B030D-6E8A-4147-A177-3AD203B41FA5}">
                      <a16:colId xmlns:a16="http://schemas.microsoft.com/office/drawing/2014/main" val="20002"/>
                    </a:ext>
                  </a:extLst>
                </a:gridCol>
                <a:gridCol w="754182">
                  <a:extLst>
                    <a:ext uri="{9D8B030D-6E8A-4147-A177-3AD203B41FA5}">
                      <a16:colId xmlns:a16="http://schemas.microsoft.com/office/drawing/2014/main" val="20003"/>
                    </a:ext>
                  </a:extLst>
                </a:gridCol>
                <a:gridCol w="199243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200" dirty="0">
                          <a:latin typeface="Times New Roman" panose="02020603050405020304" pitchFamily="18" charset="0"/>
                          <a:ea typeface="+mn-ea"/>
                          <a:cs typeface="Times New Roman" panose="02020603050405020304" pitchFamily="18" charset="0"/>
                        </a:rPr>
                        <a:t>Yinan Qi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b="0" dirty="0">
                          <a:solidFill>
                            <a:srgbClr val="000000"/>
                          </a:solidFill>
                          <a:latin typeface="Times New Roman" panose="02020603050405020304" pitchFamily="18" charset="0"/>
                          <a:ea typeface="+mn-ea"/>
                          <a:cs typeface="Times New Roman" panose="02020603050405020304" pitchFamily="18" charset="0"/>
                        </a:rPr>
                        <a:t>OPPO</a:t>
                      </a:r>
                    </a:p>
                    <a:p>
                      <a:pPr marL="0" marR="0" algn="ctr">
                        <a:spcBef>
                          <a:spcPts val="0"/>
                        </a:spcBef>
                        <a:spcAft>
                          <a:spcPts val="0"/>
                        </a:spcAft>
                      </a:pPr>
                      <a:endParaRPr lang="en-US" sz="1200" b="0" i="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200" dirty="0">
                          <a:latin typeface="Times New Roman" panose="02020603050405020304" pitchFamily="18" charset="0"/>
                          <a:ea typeface="+mn-ea"/>
                          <a:cs typeface="Times New Roman" panose="02020603050405020304" pitchFamily="18" charset="0"/>
                        </a:rPr>
                        <a:t>v-qiyinan@oppo.com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200" dirty="0" err="1">
                          <a:latin typeface="Times New Roman" panose="02020603050405020304" pitchFamily="18" charset="0"/>
                          <a:ea typeface="+mn-ea"/>
                          <a:cs typeface="Times New Roman" panose="02020603050405020304" pitchFamily="18" charset="0"/>
                        </a:rPr>
                        <a:t>Weijie</a:t>
                      </a:r>
                      <a:r>
                        <a:rPr lang="en-US" altLang="zh-CN" sz="1200" dirty="0">
                          <a:latin typeface="Times New Roman" panose="02020603050405020304" pitchFamily="18" charset="0"/>
                          <a:ea typeface="+mn-ea"/>
                          <a:cs typeface="Times New Roman" panose="02020603050405020304" pitchFamily="18" charset="0"/>
                        </a:rPr>
                        <a:t> Xu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200" dirty="0">
                          <a:latin typeface="Times New Roman" panose="02020603050405020304" pitchFamily="18" charset="0"/>
                          <a:ea typeface="+mn-ea"/>
                          <a:cs typeface="Times New Roman" panose="02020603050405020304" pitchFamily="18" charset="0"/>
                        </a:rPr>
                        <a:t>xuweijie@oppo.com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3824858"/>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550375"/>
                  </a:ext>
                </a:extLst>
              </a:tr>
              <a:tr h="275452">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089006"/>
                  </a:ext>
                </a:extLst>
              </a:tr>
              <a:tr h="275452">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4984899"/>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3074825"/>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i="0" dirty="0">
                        <a:latin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479541"/>
                  </a:ext>
                </a:extLst>
              </a:tr>
            </a:tbl>
          </a:graphicData>
        </a:graphic>
      </p:graphicFrame>
      <p:sp>
        <p:nvSpPr>
          <p:cNvPr id="11" name="Rectangle 1">
            <a:extLst>
              <a:ext uri="{FF2B5EF4-FFF2-40B4-BE49-F238E27FC236}">
                <a16:creationId xmlns:a16="http://schemas.microsoft.com/office/drawing/2014/main" id="{7418231F-1399-42AA-8C68-122438488FA5}"/>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a:t>
            </a:r>
            <a:r>
              <a:rPr lang="en-GB" sz="1800" b="1" dirty="0">
                <a:solidFill>
                  <a:srgbClr val="000000"/>
                </a:solidFill>
                <a:latin typeface="+mn-lt"/>
              </a:rPr>
              <a:t>1354r0</a:t>
            </a:r>
            <a:endParaRPr lang="en-SG" sz="1800" dirty="0">
              <a:latin typeface="+mn-lt"/>
            </a:endParaRPr>
          </a:p>
        </p:txBody>
      </p:sp>
      <p:sp>
        <p:nvSpPr>
          <p:cNvPr id="12" name="Date Placeholder 3">
            <a:extLst>
              <a:ext uri="{FF2B5EF4-FFF2-40B4-BE49-F238E27FC236}">
                <a16:creationId xmlns:a16="http://schemas.microsoft.com/office/drawing/2014/main" id="{0267D32A-FFA2-45AC-BF4C-9CEBFF7D490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August 2023</a:t>
            </a:r>
            <a:endParaRPr lang="en-GB" sz="1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Summary</a:t>
            </a:r>
            <a:endParaRPr lang="zh-CN" altLang="en-US" sz="2700" b="1" dirty="0">
              <a:solidFill>
                <a:schemeClr val="tx2"/>
              </a:solidFill>
              <a:latin typeface="+mj-lt"/>
              <a:ea typeface="+mj-ea"/>
              <a:cs typeface="+mj-cs"/>
            </a:endParaRPr>
          </a:p>
        </p:txBody>
      </p:sp>
      <p:sp>
        <p:nvSpPr>
          <p:cNvPr id="18" name="文本框 17"/>
          <p:cNvSpPr txBox="1"/>
          <p:nvPr/>
        </p:nvSpPr>
        <p:spPr>
          <a:xfrm>
            <a:off x="266700" y="1227823"/>
            <a:ext cx="8610600" cy="3062377"/>
          </a:xfrm>
          <a:prstGeom prst="rect">
            <a:avLst/>
          </a:prstGeom>
          <a:noFill/>
          <a:ln w="12700">
            <a:noFill/>
            <a:prstDash val="dash"/>
          </a:ln>
        </p:spPr>
        <p:txBody>
          <a:bodyPr wrap="square" rtlCol="0">
            <a:spAutoFit/>
          </a:bodyPr>
          <a:lstStyle/>
          <a:p>
            <a:pPr marL="285750" lvl="2" indent="-285750" algn="just" defTabSz="449263">
              <a:spcAft>
                <a:spcPts val="600"/>
              </a:spcAft>
              <a:buClr>
                <a:srgbClr val="000000"/>
              </a:buClr>
              <a:buSzPct val="100000"/>
              <a:buFont typeface="Arial" panose="020B0604020202020204" pitchFamily="34" charset="0"/>
              <a:buChar char="•"/>
            </a:pPr>
            <a:r>
              <a:rPr lang="en-GB" altLang="zh-CN" sz="2000" b="1" kern="0" dirty="0">
                <a:solidFill>
                  <a:srgbClr val="000000"/>
                </a:solidFill>
                <a:ea typeface="OPPOSans M" panose="00020600040101010101" pitchFamily="18" charset="-122"/>
              </a:rPr>
              <a:t>Base on the analysis, only in some extreme case, e.g., low rate and high density smart manufacturing, deployment of AMP devices August affect legacy devices during the peak time. However, such case is normally special case and isolated from other legacy devices.</a:t>
            </a:r>
          </a:p>
          <a:p>
            <a:pPr marL="285750" lvl="2" indent="-285750" algn="just" defTabSz="449263">
              <a:spcAft>
                <a:spcPts val="600"/>
              </a:spcAft>
              <a:buClr>
                <a:srgbClr val="000000"/>
              </a:buClr>
              <a:buSzPct val="100000"/>
              <a:buFont typeface="Arial" panose="020B0604020202020204" pitchFamily="34" charset="0"/>
              <a:buChar char="•"/>
            </a:pPr>
            <a:r>
              <a:rPr lang="en-GB" altLang="zh-CN" sz="2000" b="1" kern="0" dirty="0">
                <a:solidFill>
                  <a:srgbClr val="000000"/>
                </a:solidFill>
                <a:ea typeface="OPPOSans M" panose="00020600040101010101" pitchFamily="18" charset="-122"/>
              </a:rPr>
              <a:t>For other use cases, the overall channel occupancy time is only up to a few seconds and the overall channel occupancy percentage is less than 0.5%.</a:t>
            </a:r>
          </a:p>
          <a:p>
            <a:pPr marL="285750" lvl="2" indent="-285750" algn="just" defTabSz="449263">
              <a:spcAft>
                <a:spcPts val="600"/>
              </a:spcAft>
              <a:buClr>
                <a:srgbClr val="000000"/>
              </a:buClr>
              <a:buSzPct val="100000"/>
              <a:buFont typeface="Arial" panose="020B0604020202020204" pitchFamily="34" charset="0"/>
              <a:buChar char="•"/>
            </a:pPr>
            <a:r>
              <a:rPr lang="en-GB" altLang="zh-CN" sz="2000" b="1" kern="0" dirty="0">
                <a:solidFill>
                  <a:srgbClr val="000000"/>
                </a:solidFill>
                <a:ea typeface="OPPOSans M" panose="00020600040101010101" pitchFamily="18" charset="-122"/>
              </a:rPr>
              <a:t>In majority cases, the impact of AMP devices to legacy devices is negligible.</a:t>
            </a:r>
          </a:p>
          <a:p>
            <a:pPr marL="742950" lvl="3" indent="-285750" algn="just" defTabSz="449263">
              <a:spcAft>
                <a:spcPts val="600"/>
              </a:spcAft>
              <a:buClr>
                <a:srgbClr val="000000"/>
              </a:buClr>
              <a:buSzPct val="100000"/>
              <a:buFont typeface="Arial" panose="020B0604020202020204" pitchFamily="34" charset="0"/>
              <a:buChar char="•"/>
            </a:pPr>
            <a:endParaRPr lang="en-GB" altLang="zh-CN" sz="1800" kern="0" dirty="0">
              <a:solidFill>
                <a:srgbClr val="000000"/>
              </a:solidFill>
              <a:ea typeface="OPPOSans M" panose="00020600040101010101" pitchFamily="18" charset="-122"/>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a:t>
            </a:r>
            <a:r>
              <a:rPr lang="en-GB" dirty="0"/>
              <a:t>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10</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a:t>
            </a:r>
            <a:r>
              <a:rPr lang="en-GB" sz="1800" b="1" dirty="0">
                <a:solidFill>
                  <a:srgbClr val="000000"/>
                </a:solidFill>
                <a:latin typeface="+mn-lt"/>
              </a:rPr>
              <a:t>1354r0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August 2023</a:t>
            </a:r>
            <a:endParaRPr lang="en-GB" sz="1800" b="1" dirty="0"/>
          </a:p>
        </p:txBody>
      </p:sp>
    </p:spTree>
    <p:extLst>
      <p:ext uri="{BB962C8B-B14F-4D97-AF65-F5344CB8AC3E}">
        <p14:creationId xmlns:p14="http://schemas.microsoft.com/office/powerpoint/2010/main" val="3487301032"/>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August 2023</a:t>
            </a:r>
            <a:endParaRPr lang="en-GB"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Yinan Qi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purpose of this presentation is to analyse the channel occupancy of AMP devices.</a:t>
            </a:r>
          </a:p>
        </p:txBody>
      </p:sp>
      <p:sp>
        <p:nvSpPr>
          <p:cNvPr id="2" name="Rectangle 1">
            <a:extLst>
              <a:ext uri="{FF2B5EF4-FFF2-40B4-BE49-F238E27FC236}">
                <a16:creationId xmlns:a16="http://schemas.microsoft.com/office/drawing/2014/main" id="{7384BCF0-C779-7631-0293-4301FB85120B}"/>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a:t>
            </a:r>
            <a:r>
              <a:rPr lang="en-GB" sz="1800" b="1" dirty="0">
                <a:solidFill>
                  <a:srgbClr val="000000"/>
                </a:solidFill>
                <a:latin typeface="+mn-lt"/>
              </a:rPr>
              <a:t>1354r0</a:t>
            </a:r>
            <a:endParaRPr lang="en-SG" sz="1800"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Assumptions</a:t>
            </a:r>
            <a:endParaRPr lang="zh-CN" altLang="en-US" sz="2700" b="1" dirty="0">
              <a:solidFill>
                <a:schemeClr val="tx2"/>
              </a:solidFill>
              <a:latin typeface="+mj-lt"/>
              <a:ea typeface="+mj-ea"/>
              <a:cs typeface="+mj-cs"/>
            </a:endParaRPr>
          </a:p>
        </p:txBody>
      </p:sp>
      <p:sp>
        <p:nvSpPr>
          <p:cNvPr id="18" name="文本框 17"/>
          <p:cNvSpPr txBox="1"/>
          <p:nvPr/>
        </p:nvSpPr>
        <p:spPr>
          <a:xfrm>
            <a:off x="266700" y="1227823"/>
            <a:ext cx="8610600" cy="5309146"/>
          </a:xfrm>
          <a:prstGeom prst="rect">
            <a:avLst/>
          </a:prstGeom>
          <a:noFill/>
          <a:ln w="12700">
            <a:noFill/>
            <a:prstDash val="dash"/>
          </a:ln>
        </p:spPr>
        <p:txBody>
          <a:bodyPr wrap="square" rtlCol="0">
            <a:spAutoFit/>
          </a:bodyPr>
          <a:lstStyle/>
          <a:p>
            <a:pPr marL="285750" lvl="2" indent="-285750" defTabSz="449263">
              <a:spcAft>
                <a:spcPts val="600"/>
              </a:spcAft>
              <a:buClr>
                <a:srgbClr val="000000"/>
              </a:buClr>
              <a:buSzPct val="100000"/>
              <a:buFont typeface="Arial" panose="020B0604020202020204" pitchFamily="34" charset="0"/>
              <a:buChar char="•"/>
            </a:pPr>
            <a:r>
              <a:rPr lang="en-GB" altLang="zh-CN" sz="2000" b="1" kern="0" dirty="0">
                <a:solidFill>
                  <a:srgbClr val="000000"/>
                </a:solidFill>
                <a:ea typeface="OPPOSans M" panose="00020600040101010101" pitchFamily="18" charset="-122"/>
              </a:rPr>
              <a:t>Considered typical use cases</a:t>
            </a:r>
          </a:p>
          <a:p>
            <a:pPr marL="742950" lvl="3" indent="-285750" defTabSz="449263">
              <a:spcAft>
                <a:spcPts val="600"/>
              </a:spcAft>
              <a:buClr>
                <a:srgbClr val="000000"/>
              </a:buClr>
              <a:buSzPct val="100000"/>
              <a:buFont typeface="Courier New" panose="02070309020205020404" pitchFamily="49" charset="0"/>
              <a:buChar char="o"/>
            </a:pPr>
            <a:r>
              <a:rPr lang="en-GB" altLang="zh-CN" sz="1800" kern="0" dirty="0">
                <a:solidFill>
                  <a:srgbClr val="000000"/>
                </a:solidFill>
                <a:ea typeface="OPPOSans M" panose="00020600040101010101" pitchFamily="18" charset="-122"/>
              </a:rPr>
              <a:t>Smart manufacturing: inventory and environment/production line sensing and monitoring </a:t>
            </a:r>
          </a:p>
          <a:p>
            <a:pPr marL="742950" lvl="3" indent="-285750" defTabSz="449263">
              <a:spcAft>
                <a:spcPts val="600"/>
              </a:spcAft>
              <a:buClr>
                <a:srgbClr val="000000"/>
              </a:buClr>
              <a:buSzPct val="100000"/>
              <a:buFont typeface="Courier New" panose="02070309020205020404" pitchFamily="49" charset="0"/>
              <a:buChar char="o"/>
            </a:pPr>
            <a:r>
              <a:rPr lang="en-GB" altLang="zh-CN" sz="1800" kern="0" dirty="0">
                <a:solidFill>
                  <a:srgbClr val="000000"/>
                </a:solidFill>
                <a:ea typeface="OPPOSans M" panose="00020600040101010101" pitchFamily="18" charset="-122"/>
              </a:rPr>
              <a:t>Indoor positioning: positioning in giant shopping mall, factories, warehouses, etc. </a:t>
            </a:r>
          </a:p>
          <a:p>
            <a:pPr marL="285750" lvl="2" indent="-285750" defTabSz="449263">
              <a:spcAft>
                <a:spcPts val="600"/>
              </a:spcAft>
              <a:buClr>
                <a:srgbClr val="000000"/>
              </a:buClr>
              <a:buSzPct val="100000"/>
              <a:buFont typeface="Arial" panose="020B0604020202020204" pitchFamily="34" charset="0"/>
              <a:buChar char="•"/>
            </a:pPr>
            <a:r>
              <a:rPr lang="en-GB" altLang="zh-CN" sz="2000" b="1" kern="0" dirty="0">
                <a:solidFill>
                  <a:srgbClr val="000000"/>
                </a:solidFill>
                <a:ea typeface="OPPOSans M" panose="00020600040101010101" pitchFamily="18" charset="-122"/>
              </a:rPr>
              <a:t>Payload size</a:t>
            </a:r>
          </a:p>
          <a:p>
            <a:pPr marL="742950" lvl="3" indent="-285750" defTabSz="449263">
              <a:spcAft>
                <a:spcPts val="600"/>
              </a:spcAft>
              <a:buClr>
                <a:srgbClr val="000000"/>
              </a:buClr>
              <a:buSzPct val="100000"/>
              <a:buFont typeface="Courier New" panose="02070309020205020404" pitchFamily="49" charset="0"/>
              <a:buChar char="o"/>
            </a:pPr>
            <a:r>
              <a:rPr lang="en-GB" altLang="zh-CN" sz="1800" kern="0" dirty="0">
                <a:solidFill>
                  <a:srgbClr val="000000"/>
                </a:solidFill>
                <a:ea typeface="OPPOSans M" panose="00020600040101010101" pitchFamily="18" charset="-122"/>
              </a:rPr>
              <a:t>Inventory: 128 bits</a:t>
            </a:r>
          </a:p>
          <a:p>
            <a:pPr marL="742950" lvl="3" indent="-285750" defTabSz="449263">
              <a:spcAft>
                <a:spcPts val="600"/>
              </a:spcAft>
              <a:buClr>
                <a:srgbClr val="000000"/>
              </a:buClr>
              <a:buSzPct val="100000"/>
              <a:buFont typeface="Courier New" panose="02070309020205020404" pitchFamily="49" charset="0"/>
              <a:buChar char="o"/>
            </a:pPr>
            <a:r>
              <a:rPr lang="en-GB" altLang="zh-CN" sz="1800" kern="0" dirty="0">
                <a:solidFill>
                  <a:srgbClr val="000000"/>
                </a:solidFill>
                <a:ea typeface="OPPOSans M" panose="00020600040101010101" pitchFamily="18" charset="-122"/>
              </a:rPr>
              <a:t>Sensor: 96 bits</a:t>
            </a:r>
          </a:p>
          <a:p>
            <a:pPr marL="742950" lvl="3" indent="-285750" defTabSz="449263">
              <a:spcAft>
                <a:spcPts val="600"/>
              </a:spcAft>
              <a:buClr>
                <a:srgbClr val="000000"/>
              </a:buClr>
              <a:buSzPct val="100000"/>
              <a:buFont typeface="Courier New" panose="02070309020205020404" pitchFamily="49" charset="0"/>
              <a:buChar char="o"/>
            </a:pPr>
            <a:r>
              <a:rPr lang="en-GB" altLang="zh-CN" sz="1800" kern="0" dirty="0">
                <a:solidFill>
                  <a:srgbClr val="000000"/>
                </a:solidFill>
                <a:ea typeface="OPPOSans M" panose="00020600040101010101" pitchFamily="18" charset="-122"/>
              </a:rPr>
              <a:t>Positioning: 256 bits</a:t>
            </a:r>
          </a:p>
          <a:p>
            <a:pPr marL="285750" lvl="2" indent="-285750" defTabSz="449263">
              <a:spcAft>
                <a:spcPts val="600"/>
              </a:spcAft>
              <a:buClr>
                <a:srgbClr val="000000"/>
              </a:buClr>
              <a:buSzPct val="100000"/>
              <a:buFont typeface="Arial" panose="020B0604020202020204" pitchFamily="34" charset="0"/>
              <a:buChar char="•"/>
            </a:pPr>
            <a:r>
              <a:rPr lang="en-GB" altLang="zh-CN" sz="2000" b="1" kern="0" dirty="0">
                <a:solidFill>
                  <a:srgbClr val="000000"/>
                </a:solidFill>
                <a:ea typeface="OPPOSans M" panose="00020600040101010101" pitchFamily="18" charset="-122"/>
              </a:rPr>
              <a:t>Signalling overhead: </a:t>
            </a:r>
            <a:r>
              <a:rPr lang="en-GB" altLang="zh-CN" sz="2000" kern="0" dirty="0">
                <a:solidFill>
                  <a:srgbClr val="000000"/>
                </a:solidFill>
                <a:ea typeface="OPPOSans M" panose="00020600040101010101" pitchFamily="18" charset="-122"/>
              </a:rPr>
              <a:t>50%</a:t>
            </a:r>
          </a:p>
          <a:p>
            <a:pPr marL="285750" lvl="2" indent="-285750" defTabSz="449263">
              <a:spcAft>
                <a:spcPts val="600"/>
              </a:spcAft>
              <a:buClr>
                <a:srgbClr val="000000"/>
              </a:buClr>
              <a:buSzPct val="100000"/>
              <a:buFont typeface="Arial" panose="020B0604020202020204" pitchFamily="34" charset="0"/>
              <a:buChar char="•"/>
            </a:pPr>
            <a:r>
              <a:rPr lang="en-GB" altLang="zh-CN" sz="2000" b="1" kern="0" dirty="0">
                <a:solidFill>
                  <a:srgbClr val="000000"/>
                </a:solidFill>
                <a:ea typeface="OPPOSans M" panose="00020600040101010101" pitchFamily="18" charset="-122"/>
              </a:rPr>
              <a:t>Peak data rate: </a:t>
            </a:r>
            <a:r>
              <a:rPr lang="en-GB" altLang="zh-CN" sz="2000" kern="0" dirty="0">
                <a:solidFill>
                  <a:srgbClr val="000000"/>
                </a:solidFill>
                <a:ea typeface="OPPOSans M" panose="00020600040101010101" pitchFamily="18" charset="-122"/>
              </a:rPr>
              <a:t>51.2 kbps, 250 kbps, 1 Mbps</a:t>
            </a:r>
          </a:p>
          <a:p>
            <a:pPr marL="285750" lvl="2" indent="-285750" defTabSz="449263">
              <a:spcAft>
                <a:spcPts val="600"/>
              </a:spcAft>
              <a:buClr>
                <a:srgbClr val="000000"/>
              </a:buClr>
              <a:buSzPct val="100000"/>
              <a:buFont typeface="Arial" panose="020B0604020202020204" pitchFamily="34" charset="0"/>
              <a:buChar char="•"/>
            </a:pPr>
            <a:r>
              <a:rPr lang="en-GB" altLang="zh-CN" sz="2000" b="1" kern="0" dirty="0">
                <a:solidFill>
                  <a:srgbClr val="000000"/>
                </a:solidFill>
                <a:ea typeface="OPPOSans M" panose="00020600040101010101" pitchFamily="18" charset="-122"/>
              </a:rPr>
              <a:t>Device density:</a:t>
            </a:r>
            <a:r>
              <a:rPr lang="en-GB" altLang="zh-CN" sz="2000" kern="0" dirty="0">
                <a:solidFill>
                  <a:srgbClr val="000000"/>
                </a:solidFill>
                <a:ea typeface="OPPOSans M" panose="00020600040101010101" pitchFamily="18" charset="-122"/>
              </a:rPr>
              <a:t> 1.5 per m</a:t>
            </a:r>
            <a:r>
              <a:rPr lang="en-GB" altLang="zh-CN" sz="2000" kern="0" baseline="30000" dirty="0">
                <a:solidFill>
                  <a:srgbClr val="000000"/>
                </a:solidFill>
                <a:ea typeface="OPPOSans M" panose="00020600040101010101" pitchFamily="18" charset="-122"/>
              </a:rPr>
              <a:t>2</a:t>
            </a:r>
            <a:r>
              <a:rPr lang="en-GB" altLang="zh-CN" sz="2000" kern="0" dirty="0">
                <a:solidFill>
                  <a:srgbClr val="000000"/>
                </a:solidFill>
                <a:ea typeface="OPPOSans M" panose="00020600040101010101" pitchFamily="18" charset="-122"/>
              </a:rPr>
              <a:t>, 10 per m</a:t>
            </a:r>
            <a:r>
              <a:rPr lang="en-GB" altLang="zh-CN" sz="2000" kern="0" baseline="30000" dirty="0">
                <a:solidFill>
                  <a:srgbClr val="000000"/>
                </a:solidFill>
                <a:ea typeface="OPPOSans M" panose="00020600040101010101" pitchFamily="18" charset="-122"/>
              </a:rPr>
              <a:t>2</a:t>
            </a:r>
          </a:p>
          <a:p>
            <a:pPr marL="285750" lvl="2" indent="-285750" defTabSz="449263">
              <a:spcAft>
                <a:spcPts val="600"/>
              </a:spcAft>
              <a:buClr>
                <a:srgbClr val="000000"/>
              </a:buClr>
              <a:buSzPct val="100000"/>
              <a:buFont typeface="Arial" panose="020B0604020202020204" pitchFamily="34" charset="0"/>
              <a:buChar char="•"/>
            </a:pPr>
            <a:r>
              <a:rPr lang="en-GB" altLang="zh-CN" sz="1800" b="1" kern="0" dirty="0">
                <a:solidFill>
                  <a:srgbClr val="000000"/>
                </a:solidFill>
                <a:ea typeface="OPPOSans M" panose="00020600040101010101" pitchFamily="18" charset="-122"/>
              </a:rPr>
              <a:t>Coverage:</a:t>
            </a:r>
            <a:r>
              <a:rPr lang="en-GB" altLang="zh-CN" sz="1800" kern="0" dirty="0">
                <a:solidFill>
                  <a:srgbClr val="000000"/>
                </a:solidFill>
                <a:ea typeface="OPPOSans M" panose="00020600040101010101" pitchFamily="18" charset="-122"/>
              </a:rPr>
              <a:t> 10m</a:t>
            </a:r>
            <a:endParaRPr lang="en-GB" altLang="zh-CN" sz="1600" b="1" kern="0" baseline="30000" dirty="0">
              <a:solidFill>
                <a:srgbClr val="000000"/>
              </a:solidFill>
              <a:ea typeface="OPPOSans M" panose="00020600040101010101" pitchFamily="18" charset="-122"/>
            </a:endParaRPr>
          </a:p>
          <a:p>
            <a:pPr marL="285750" lvl="2" indent="-285750" defTabSz="449263">
              <a:spcAft>
                <a:spcPts val="600"/>
              </a:spcAft>
              <a:buClr>
                <a:srgbClr val="000000"/>
              </a:buClr>
              <a:buSzPct val="100000"/>
              <a:buFont typeface="Arial" panose="020B0604020202020204" pitchFamily="34" charset="0"/>
              <a:buChar char="•"/>
            </a:pPr>
            <a:r>
              <a:rPr lang="en-GB" altLang="zh-CN" sz="1800" b="1" kern="0" dirty="0">
                <a:solidFill>
                  <a:srgbClr val="000000"/>
                </a:solidFill>
                <a:ea typeface="OPPOSans M" panose="00020600040101010101" pitchFamily="18" charset="-122"/>
              </a:rPr>
              <a:t>Retransmission:</a:t>
            </a:r>
            <a:r>
              <a:rPr lang="en-GB" altLang="zh-CN" sz="1800" kern="0" dirty="0">
                <a:solidFill>
                  <a:srgbClr val="000000"/>
                </a:solidFill>
                <a:ea typeface="OPPOSans M" panose="00020600040101010101" pitchFamily="18" charset="-122"/>
              </a:rPr>
              <a:t> no retransmission, packet is dropped when received incorrectly</a:t>
            </a:r>
            <a:endParaRPr lang="en-GB" altLang="zh-CN" sz="1600" b="1" kern="0" baseline="30000" dirty="0">
              <a:solidFill>
                <a:srgbClr val="000000"/>
              </a:solidFill>
              <a:ea typeface="OPPOSans M" panose="00020600040101010101" pitchFamily="18" charset="-122"/>
            </a:endParaRPr>
          </a:p>
          <a:p>
            <a:pPr marL="285750" lvl="2" indent="-285750" defTabSz="449263">
              <a:spcAft>
                <a:spcPts val="600"/>
              </a:spcAft>
              <a:buClr>
                <a:srgbClr val="000000"/>
              </a:buClr>
              <a:buSzPct val="100000"/>
              <a:buFont typeface="Arial" panose="020B0604020202020204" pitchFamily="34" charset="0"/>
              <a:buChar char="•"/>
            </a:pPr>
            <a:endParaRPr lang="en-GB" altLang="zh-CN" sz="1800" b="1" kern="0" baseline="30000" dirty="0">
              <a:solidFill>
                <a:srgbClr val="000000"/>
              </a:solidFill>
              <a:ea typeface="OPPOSans M" panose="00020600040101010101" pitchFamily="18" charset="-122"/>
            </a:endParaRPr>
          </a:p>
          <a:p>
            <a:pPr marL="742950" lvl="3" indent="-285750" defTabSz="449263">
              <a:spcAft>
                <a:spcPts val="600"/>
              </a:spcAft>
              <a:buClr>
                <a:srgbClr val="000000"/>
              </a:buClr>
              <a:buSzPct val="100000"/>
              <a:buFont typeface="Arial" panose="020B0604020202020204" pitchFamily="34" charset="0"/>
              <a:buChar char="•"/>
            </a:pPr>
            <a:endParaRPr lang="en-GB" altLang="zh-CN" sz="1800" kern="0" dirty="0">
              <a:solidFill>
                <a:srgbClr val="000000"/>
              </a:solidFill>
              <a:ea typeface="OPPOSans M" panose="00020600040101010101" pitchFamily="18" charset="-122"/>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a:t>
            </a:r>
            <a:r>
              <a:rPr lang="en-GB" dirty="0"/>
              <a:t>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3</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a:t>
            </a:r>
            <a:r>
              <a:rPr lang="en-GB" sz="1800" b="1" dirty="0">
                <a:solidFill>
                  <a:srgbClr val="000000"/>
                </a:solidFill>
                <a:latin typeface="+mn-lt"/>
              </a:rPr>
              <a:t>1354r0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August 2023</a:t>
            </a:r>
            <a:endParaRPr lang="en-GB" sz="1800" b="1" dirty="0"/>
          </a:p>
        </p:txBody>
      </p:sp>
    </p:spTree>
    <p:extLst>
      <p:ext uri="{BB962C8B-B14F-4D97-AF65-F5344CB8AC3E}">
        <p14:creationId xmlns:p14="http://schemas.microsoft.com/office/powerpoint/2010/main" val="2981088344"/>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Smart Manufacturing: Inventory</a:t>
            </a:r>
            <a:endParaRPr lang="zh-CN" altLang="en-US" sz="2700" b="1" dirty="0">
              <a:solidFill>
                <a:schemeClr val="tx2"/>
              </a:solidFill>
              <a:latin typeface="+mj-lt"/>
              <a:ea typeface="+mj-ea"/>
              <a:cs typeface="+mj-cs"/>
            </a:endParaRPr>
          </a:p>
        </p:txBody>
      </p:sp>
      <p:sp>
        <p:nvSpPr>
          <p:cNvPr id="18" name="文本框 17"/>
          <p:cNvSpPr txBox="1"/>
          <p:nvPr/>
        </p:nvSpPr>
        <p:spPr>
          <a:xfrm>
            <a:off x="266700" y="1227823"/>
            <a:ext cx="8610600" cy="5724644"/>
          </a:xfrm>
          <a:prstGeom prst="rect">
            <a:avLst/>
          </a:prstGeom>
          <a:noFill/>
          <a:ln w="12700">
            <a:noFill/>
            <a:prstDash val="dash"/>
          </a:ln>
        </p:spPr>
        <p:txBody>
          <a:bodyPr wrap="square" rtlCol="0">
            <a:spAutoFit/>
          </a:bodyPr>
          <a:lstStyle/>
          <a:p>
            <a:pPr marL="285750" lvl="2" indent="-285750" defTabSz="449263">
              <a:spcAft>
                <a:spcPts val="600"/>
              </a:spcAft>
              <a:buClr>
                <a:srgbClr val="000000"/>
              </a:buClr>
              <a:buSzPct val="100000"/>
              <a:buFont typeface="Arial" panose="020B0604020202020204" pitchFamily="34" charset="0"/>
              <a:buChar char="•"/>
            </a:pPr>
            <a:r>
              <a:rPr lang="en-GB" altLang="zh-CN" sz="1800" b="1" kern="0" dirty="0">
                <a:solidFill>
                  <a:srgbClr val="000000"/>
                </a:solidFill>
                <a:ea typeface="OPPOSans M" panose="00020600040101010101" pitchFamily="18" charset="-122"/>
              </a:rPr>
              <a:t>Number of AMP devices associated with one AMP AP</a:t>
            </a:r>
          </a:p>
          <a:p>
            <a:pPr marL="742950" lvl="3" indent="-285750" defTabSz="449263">
              <a:spcAft>
                <a:spcPts val="600"/>
              </a:spcAft>
              <a:buClr>
                <a:srgbClr val="000000"/>
              </a:buClr>
              <a:buSzPct val="100000"/>
              <a:buFont typeface="Courier New" panose="02070309020205020404" pitchFamily="49" charset="0"/>
              <a:buChar char="o"/>
            </a:pPr>
            <a:r>
              <a:rPr lang="en-GB" altLang="zh-CN" sz="1600" kern="0" dirty="0">
                <a:solidFill>
                  <a:srgbClr val="000000"/>
                </a:solidFill>
                <a:ea typeface="OPPOSans M" panose="00020600040101010101" pitchFamily="18" charset="-122"/>
              </a:rPr>
              <a:t>Low density: 471</a:t>
            </a:r>
          </a:p>
          <a:p>
            <a:pPr marL="742950" lvl="3" indent="-285750" defTabSz="449263">
              <a:spcAft>
                <a:spcPts val="600"/>
              </a:spcAft>
              <a:buClr>
                <a:srgbClr val="000000"/>
              </a:buClr>
              <a:buSzPct val="100000"/>
              <a:buFont typeface="Courier New" panose="02070309020205020404" pitchFamily="49" charset="0"/>
              <a:buChar char="o"/>
            </a:pPr>
            <a:r>
              <a:rPr lang="en-GB" altLang="zh-CN" sz="1600" kern="0" dirty="0">
                <a:solidFill>
                  <a:srgbClr val="000000"/>
                </a:solidFill>
                <a:ea typeface="OPPOSans M" panose="00020600040101010101" pitchFamily="18" charset="-122"/>
              </a:rPr>
              <a:t>High density: 3142</a:t>
            </a:r>
          </a:p>
          <a:p>
            <a:pPr marL="285750" lvl="2" indent="-285750" defTabSz="449263">
              <a:spcAft>
                <a:spcPts val="600"/>
              </a:spcAft>
              <a:buClr>
                <a:srgbClr val="000000"/>
              </a:buClr>
              <a:buSzPct val="100000"/>
              <a:buFont typeface="Arial" panose="020B0604020202020204" pitchFamily="34" charset="0"/>
              <a:buChar char="•"/>
            </a:pPr>
            <a:r>
              <a:rPr lang="en-GB" altLang="zh-CN" sz="1800" b="1" kern="0" dirty="0">
                <a:solidFill>
                  <a:srgbClr val="000000"/>
                </a:solidFill>
                <a:ea typeface="OPPOSans M" panose="00020600040101010101" pitchFamily="18" charset="-122"/>
              </a:rPr>
              <a:t>Channel occupancy time for data transmission for one AMP device</a:t>
            </a:r>
          </a:p>
          <a:p>
            <a:pPr marL="742950" lvl="3" indent="-285750" defTabSz="449263">
              <a:spcAft>
                <a:spcPts val="600"/>
              </a:spcAft>
              <a:buClr>
                <a:srgbClr val="000000"/>
              </a:buClr>
              <a:buSzPct val="100000"/>
              <a:buFont typeface="Courier New" panose="02070309020205020404" pitchFamily="49" charset="0"/>
              <a:buChar char="o"/>
            </a:pPr>
            <a:r>
              <a:rPr lang="en-GB" altLang="zh-CN" sz="1600" kern="0" dirty="0">
                <a:solidFill>
                  <a:srgbClr val="000000"/>
                </a:solidFill>
                <a:ea typeface="OPPOSans M" panose="00020600040101010101" pitchFamily="18" charset="-122"/>
              </a:rPr>
              <a:t>Low rate: 5 </a:t>
            </a:r>
            <a:r>
              <a:rPr lang="en-GB" altLang="zh-CN" sz="1600" kern="0" dirty="0" err="1">
                <a:solidFill>
                  <a:srgbClr val="000000"/>
                </a:solidFill>
                <a:ea typeface="OPPOSans M" panose="00020600040101010101" pitchFamily="18" charset="-122"/>
              </a:rPr>
              <a:t>ms</a:t>
            </a:r>
            <a:endParaRPr lang="en-GB" altLang="zh-CN" sz="1600" kern="0" dirty="0">
              <a:solidFill>
                <a:srgbClr val="000000"/>
              </a:solidFill>
              <a:ea typeface="OPPOSans M" panose="00020600040101010101" pitchFamily="18" charset="-122"/>
            </a:endParaRPr>
          </a:p>
          <a:p>
            <a:pPr marL="742950" lvl="3" indent="-285750" defTabSz="449263">
              <a:spcAft>
                <a:spcPts val="600"/>
              </a:spcAft>
              <a:buClr>
                <a:srgbClr val="000000"/>
              </a:buClr>
              <a:buSzPct val="100000"/>
              <a:buFont typeface="Courier New" panose="02070309020205020404" pitchFamily="49" charset="0"/>
              <a:buChar char="o"/>
            </a:pPr>
            <a:r>
              <a:rPr lang="en-GB" altLang="zh-CN" sz="1600" kern="0" dirty="0">
                <a:solidFill>
                  <a:srgbClr val="000000"/>
                </a:solidFill>
                <a:ea typeface="OPPOSans M" panose="00020600040101010101" pitchFamily="18" charset="-122"/>
              </a:rPr>
              <a:t>Mid rate: 1 </a:t>
            </a:r>
            <a:r>
              <a:rPr lang="en-GB" altLang="zh-CN" sz="1600" kern="0" dirty="0" err="1">
                <a:solidFill>
                  <a:srgbClr val="000000"/>
                </a:solidFill>
                <a:ea typeface="OPPOSans M" panose="00020600040101010101" pitchFamily="18" charset="-122"/>
              </a:rPr>
              <a:t>ms</a:t>
            </a:r>
            <a:endParaRPr lang="en-GB" altLang="zh-CN" sz="1600" kern="0" dirty="0">
              <a:solidFill>
                <a:srgbClr val="000000"/>
              </a:solidFill>
              <a:ea typeface="OPPOSans M" panose="00020600040101010101" pitchFamily="18" charset="-122"/>
            </a:endParaRPr>
          </a:p>
          <a:p>
            <a:pPr marL="742950" lvl="3" indent="-285750" defTabSz="449263">
              <a:spcAft>
                <a:spcPts val="600"/>
              </a:spcAft>
              <a:buClr>
                <a:srgbClr val="000000"/>
              </a:buClr>
              <a:buSzPct val="100000"/>
              <a:buFont typeface="Courier New" panose="02070309020205020404" pitchFamily="49" charset="0"/>
              <a:buChar char="o"/>
            </a:pPr>
            <a:r>
              <a:rPr lang="en-GB" altLang="zh-CN" sz="1600" kern="0" dirty="0">
                <a:solidFill>
                  <a:srgbClr val="000000"/>
                </a:solidFill>
                <a:ea typeface="OPPOSans M" panose="00020600040101010101" pitchFamily="18" charset="-122"/>
              </a:rPr>
              <a:t>High rate: 0.256 </a:t>
            </a:r>
            <a:r>
              <a:rPr lang="en-GB" altLang="zh-CN" sz="1600" kern="0" dirty="0" err="1">
                <a:solidFill>
                  <a:srgbClr val="000000"/>
                </a:solidFill>
                <a:ea typeface="OPPOSans M" panose="00020600040101010101" pitchFamily="18" charset="-122"/>
              </a:rPr>
              <a:t>ms</a:t>
            </a:r>
            <a:endParaRPr lang="en-GB" altLang="zh-CN" sz="1600" kern="0" dirty="0">
              <a:solidFill>
                <a:srgbClr val="000000"/>
              </a:solidFill>
              <a:ea typeface="OPPOSans M" panose="00020600040101010101" pitchFamily="18" charset="-122"/>
            </a:endParaRPr>
          </a:p>
          <a:p>
            <a:pPr marL="285750" lvl="2" indent="-285750" defTabSz="449263">
              <a:spcAft>
                <a:spcPts val="600"/>
              </a:spcAft>
              <a:buClr>
                <a:srgbClr val="000000"/>
              </a:buClr>
              <a:buSzPct val="100000"/>
              <a:buFont typeface="Arial" panose="020B0604020202020204" pitchFamily="34" charset="0"/>
              <a:buChar char="•"/>
            </a:pPr>
            <a:r>
              <a:rPr lang="en-GB" altLang="zh-CN" sz="1800" b="1" kern="0" dirty="0">
                <a:solidFill>
                  <a:srgbClr val="000000"/>
                </a:solidFill>
                <a:ea typeface="OPPOSans M" panose="00020600040101010101" pitchFamily="18" charset="-122"/>
              </a:rPr>
              <a:t>Overall channel occupancy time</a:t>
            </a:r>
          </a:p>
          <a:p>
            <a:pPr marL="742950" lvl="3" indent="-285750" defTabSz="449263">
              <a:spcAft>
                <a:spcPts val="600"/>
              </a:spcAft>
              <a:buClr>
                <a:srgbClr val="000000"/>
              </a:buClr>
              <a:buSzPct val="100000"/>
              <a:buFont typeface="Courier New" panose="02070309020205020404" pitchFamily="49" charset="0"/>
              <a:buChar char="o"/>
            </a:pPr>
            <a:r>
              <a:rPr lang="en-GB" altLang="zh-CN" sz="1600" kern="0" dirty="0">
                <a:solidFill>
                  <a:srgbClr val="000000"/>
                </a:solidFill>
                <a:ea typeface="OPPOSans M" panose="00020600040101010101" pitchFamily="18" charset="-122"/>
              </a:rPr>
              <a:t>Low density</a:t>
            </a:r>
          </a:p>
          <a:p>
            <a:pPr marL="1200150" lvl="4" indent="-285750" defTabSz="449263">
              <a:spcAft>
                <a:spcPts val="600"/>
              </a:spcAft>
              <a:buClr>
                <a:srgbClr val="000000"/>
              </a:buClr>
              <a:buSzPct val="100000"/>
              <a:buFont typeface="Wingdings" panose="05000000000000000000" pitchFamily="2" charset="2"/>
              <a:buChar char="v"/>
            </a:pPr>
            <a:r>
              <a:rPr lang="en-GB" altLang="zh-CN" sz="1600" kern="0" dirty="0">
                <a:solidFill>
                  <a:srgbClr val="000000"/>
                </a:solidFill>
                <a:ea typeface="OPPOSans M" panose="00020600040101010101" pitchFamily="18" charset="-122"/>
              </a:rPr>
              <a:t>Low rate: 2.36 s</a:t>
            </a:r>
          </a:p>
          <a:p>
            <a:pPr marL="1200150" lvl="4" indent="-285750" defTabSz="449263">
              <a:spcAft>
                <a:spcPts val="600"/>
              </a:spcAft>
              <a:buClr>
                <a:srgbClr val="000000"/>
              </a:buClr>
              <a:buSzPct val="100000"/>
              <a:buFont typeface="Wingdings" panose="05000000000000000000" pitchFamily="2" charset="2"/>
              <a:buChar char="v"/>
            </a:pPr>
            <a:r>
              <a:rPr lang="en-GB" altLang="zh-CN" sz="1600" kern="0" dirty="0">
                <a:solidFill>
                  <a:srgbClr val="000000"/>
                </a:solidFill>
                <a:ea typeface="OPPOSans M" panose="00020600040101010101" pitchFamily="18" charset="-122"/>
              </a:rPr>
              <a:t>Mid rate: 0.47 s</a:t>
            </a:r>
          </a:p>
          <a:p>
            <a:pPr marL="1200150" lvl="4" indent="-285750" defTabSz="449263">
              <a:spcAft>
                <a:spcPts val="600"/>
              </a:spcAft>
              <a:buClr>
                <a:srgbClr val="000000"/>
              </a:buClr>
              <a:buSzPct val="100000"/>
              <a:buFont typeface="Wingdings" panose="05000000000000000000" pitchFamily="2" charset="2"/>
              <a:buChar char="v"/>
            </a:pPr>
            <a:r>
              <a:rPr lang="en-GB" altLang="zh-CN" sz="1600" kern="0" dirty="0">
                <a:solidFill>
                  <a:srgbClr val="000000"/>
                </a:solidFill>
                <a:ea typeface="OPPOSans M" panose="00020600040101010101" pitchFamily="18" charset="-122"/>
              </a:rPr>
              <a:t>High rate: 0.12 s</a:t>
            </a:r>
          </a:p>
          <a:p>
            <a:pPr marL="742950" lvl="3" indent="-285750" defTabSz="449263">
              <a:spcAft>
                <a:spcPts val="600"/>
              </a:spcAft>
              <a:buClr>
                <a:srgbClr val="000000"/>
              </a:buClr>
              <a:buSzPct val="100000"/>
              <a:buFont typeface="Courier New" panose="02070309020205020404" pitchFamily="49" charset="0"/>
              <a:buChar char="o"/>
            </a:pPr>
            <a:r>
              <a:rPr lang="en-GB" altLang="zh-CN" sz="1600" kern="0" dirty="0">
                <a:solidFill>
                  <a:srgbClr val="000000"/>
                </a:solidFill>
                <a:ea typeface="OPPOSans M" panose="00020600040101010101" pitchFamily="18" charset="-122"/>
              </a:rPr>
              <a:t>High density</a:t>
            </a:r>
          </a:p>
          <a:p>
            <a:pPr marL="1200150" lvl="4" indent="-285750" defTabSz="449263">
              <a:spcAft>
                <a:spcPts val="600"/>
              </a:spcAft>
              <a:buClr>
                <a:srgbClr val="000000"/>
              </a:buClr>
              <a:buSzPct val="100000"/>
              <a:buFont typeface="Wingdings" panose="05000000000000000000" pitchFamily="2" charset="2"/>
              <a:buChar char="v"/>
            </a:pPr>
            <a:r>
              <a:rPr lang="en-GB" altLang="zh-CN" sz="1600" kern="0" dirty="0">
                <a:solidFill>
                  <a:srgbClr val="000000"/>
                </a:solidFill>
                <a:ea typeface="OPPOSans M" panose="00020600040101010101" pitchFamily="18" charset="-122"/>
              </a:rPr>
              <a:t>Low rate: </a:t>
            </a:r>
            <a:r>
              <a:rPr lang="en-GB" altLang="zh-CN" sz="1600" b="1" kern="0" dirty="0">
                <a:solidFill>
                  <a:srgbClr val="000000"/>
                </a:solidFill>
                <a:ea typeface="OPPOSans M" panose="00020600040101010101" pitchFamily="18" charset="-122"/>
              </a:rPr>
              <a:t>15.6 s</a:t>
            </a:r>
          </a:p>
          <a:p>
            <a:pPr marL="1200150" lvl="4" indent="-285750" defTabSz="449263">
              <a:spcAft>
                <a:spcPts val="600"/>
              </a:spcAft>
              <a:buClr>
                <a:srgbClr val="000000"/>
              </a:buClr>
              <a:buSzPct val="100000"/>
              <a:buFont typeface="Wingdings" panose="05000000000000000000" pitchFamily="2" charset="2"/>
              <a:buChar char="v"/>
            </a:pPr>
            <a:r>
              <a:rPr lang="en-GB" altLang="zh-CN" sz="1600" kern="0" dirty="0">
                <a:solidFill>
                  <a:srgbClr val="000000"/>
                </a:solidFill>
                <a:ea typeface="OPPOSans M" panose="00020600040101010101" pitchFamily="18" charset="-122"/>
              </a:rPr>
              <a:t>Mid rate: 3.1 s</a:t>
            </a:r>
          </a:p>
          <a:p>
            <a:pPr marL="1200150" lvl="4" indent="-285750" defTabSz="449263">
              <a:spcAft>
                <a:spcPts val="600"/>
              </a:spcAft>
              <a:buClr>
                <a:srgbClr val="000000"/>
              </a:buClr>
              <a:buSzPct val="100000"/>
              <a:buFont typeface="Wingdings" panose="05000000000000000000" pitchFamily="2" charset="2"/>
              <a:buChar char="v"/>
            </a:pPr>
            <a:r>
              <a:rPr lang="en-GB" altLang="zh-CN" sz="1600" kern="0" dirty="0">
                <a:solidFill>
                  <a:srgbClr val="000000"/>
                </a:solidFill>
                <a:ea typeface="OPPOSans M" panose="00020600040101010101" pitchFamily="18" charset="-122"/>
              </a:rPr>
              <a:t>High rate: 0.8 s</a:t>
            </a:r>
            <a:endParaRPr lang="en-GB" altLang="zh-CN" sz="1600" b="1" kern="0" dirty="0">
              <a:solidFill>
                <a:srgbClr val="000000"/>
              </a:solidFill>
              <a:ea typeface="OPPOSans M" panose="00020600040101010101" pitchFamily="18" charset="-122"/>
            </a:endParaRPr>
          </a:p>
          <a:p>
            <a:pPr marL="742950" lvl="3" indent="-285750" defTabSz="449263">
              <a:spcAft>
                <a:spcPts val="600"/>
              </a:spcAft>
              <a:buClr>
                <a:srgbClr val="000000"/>
              </a:buClr>
              <a:buSzPct val="100000"/>
              <a:buFont typeface="Arial" panose="020B0604020202020204" pitchFamily="34" charset="0"/>
              <a:buChar char="•"/>
            </a:pPr>
            <a:endParaRPr lang="en-GB" altLang="zh-CN" sz="1600" kern="0" dirty="0">
              <a:solidFill>
                <a:srgbClr val="000000"/>
              </a:solidFill>
              <a:ea typeface="OPPOSans M" panose="00020600040101010101" pitchFamily="18" charset="-122"/>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a:t>
            </a:r>
            <a:r>
              <a:rPr lang="en-GB" dirty="0"/>
              <a:t>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4</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a:t>
            </a:r>
            <a:r>
              <a:rPr lang="en-GB" sz="1800" b="1" dirty="0">
                <a:solidFill>
                  <a:srgbClr val="000000"/>
                </a:solidFill>
                <a:latin typeface="+mn-lt"/>
              </a:rPr>
              <a:t>1354r0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August 2023</a:t>
            </a:r>
            <a:endParaRPr lang="en-GB" sz="1800" b="1" dirty="0"/>
          </a:p>
        </p:txBody>
      </p:sp>
    </p:spTree>
    <p:extLst>
      <p:ext uri="{BB962C8B-B14F-4D97-AF65-F5344CB8AC3E}">
        <p14:creationId xmlns:p14="http://schemas.microsoft.com/office/powerpoint/2010/main" val="1754947275"/>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Smart Manufacturing: Inventory</a:t>
            </a:r>
            <a:endParaRPr lang="zh-CN" altLang="en-US" sz="2700" b="1" dirty="0">
              <a:solidFill>
                <a:schemeClr val="tx2"/>
              </a:solidFill>
              <a:latin typeface="+mj-lt"/>
              <a:ea typeface="+mj-ea"/>
              <a:cs typeface="+mj-cs"/>
            </a:endParaRPr>
          </a:p>
        </p:txBody>
      </p:sp>
      <p:sp>
        <p:nvSpPr>
          <p:cNvPr id="18" name="文本框 17"/>
          <p:cNvSpPr txBox="1"/>
          <p:nvPr/>
        </p:nvSpPr>
        <p:spPr>
          <a:xfrm>
            <a:off x="266700" y="1227823"/>
            <a:ext cx="8610600" cy="3908762"/>
          </a:xfrm>
          <a:prstGeom prst="rect">
            <a:avLst/>
          </a:prstGeom>
          <a:noFill/>
          <a:ln w="12700">
            <a:noFill/>
            <a:prstDash val="dash"/>
          </a:ln>
        </p:spPr>
        <p:txBody>
          <a:bodyPr wrap="square" rtlCol="0">
            <a:spAutoFit/>
          </a:bodyPr>
          <a:lstStyle/>
          <a:p>
            <a:pPr marL="285750" lvl="2" indent="-285750" algn="just" defTabSz="449263">
              <a:spcAft>
                <a:spcPts val="600"/>
              </a:spcAft>
              <a:buClr>
                <a:srgbClr val="000000"/>
              </a:buClr>
              <a:buSzPct val="100000"/>
              <a:buFont typeface="Arial" panose="020B0604020202020204" pitchFamily="34" charset="0"/>
              <a:buChar char="•"/>
            </a:pPr>
            <a:r>
              <a:rPr lang="en-GB" altLang="zh-CN" sz="2000" b="1" kern="0" dirty="0">
                <a:solidFill>
                  <a:srgbClr val="000000"/>
                </a:solidFill>
                <a:ea typeface="OPPOSans M" panose="00020600040101010101" pitchFamily="18" charset="-122"/>
              </a:rPr>
              <a:t>Number of Inventory per hour: </a:t>
            </a:r>
            <a:r>
              <a:rPr lang="en-GB" altLang="zh-CN" sz="2000" kern="0" dirty="0">
                <a:solidFill>
                  <a:srgbClr val="000000"/>
                </a:solidFill>
                <a:ea typeface="OPPOSans M" panose="00020600040101010101" pitchFamily="18" charset="-122"/>
              </a:rPr>
              <a:t>1/h, 0.1/h</a:t>
            </a:r>
            <a:r>
              <a:rPr lang="en-GB" altLang="zh-CN" sz="2000" b="1" kern="0" dirty="0">
                <a:solidFill>
                  <a:srgbClr val="000000"/>
                </a:solidFill>
                <a:ea typeface="OPPOSans M" panose="00020600040101010101" pitchFamily="18" charset="-122"/>
              </a:rPr>
              <a:t>  </a:t>
            </a:r>
          </a:p>
          <a:p>
            <a:pPr marL="285750" lvl="2" indent="-285750" algn="just" defTabSz="449263">
              <a:spcAft>
                <a:spcPts val="600"/>
              </a:spcAft>
              <a:buClr>
                <a:srgbClr val="000000"/>
              </a:buClr>
              <a:buSzPct val="100000"/>
              <a:buFont typeface="Arial" panose="020B0604020202020204" pitchFamily="34" charset="0"/>
              <a:buChar char="•"/>
            </a:pPr>
            <a:r>
              <a:rPr lang="en-GB" altLang="zh-CN" sz="2000" b="1" kern="0" dirty="0">
                <a:solidFill>
                  <a:srgbClr val="000000"/>
                </a:solidFill>
                <a:ea typeface="OPPOSans M" panose="00020600040101010101" pitchFamily="18" charset="-122"/>
              </a:rPr>
              <a:t>Overall channel occupancy percentage  </a:t>
            </a:r>
          </a:p>
          <a:p>
            <a:pPr marL="742950" lvl="3" indent="-285750" algn="just" defTabSz="449263">
              <a:spcAft>
                <a:spcPts val="600"/>
              </a:spcAft>
              <a:buClr>
                <a:srgbClr val="000000"/>
              </a:buClr>
              <a:buSzPct val="100000"/>
              <a:buFont typeface="Courier New" panose="02070309020205020404" pitchFamily="49" charset="0"/>
              <a:buChar char="o"/>
            </a:pPr>
            <a:r>
              <a:rPr lang="en-GB" altLang="zh-CN" sz="2000" kern="0" dirty="0">
                <a:solidFill>
                  <a:srgbClr val="000000"/>
                </a:solidFill>
                <a:ea typeface="OPPOSans M" panose="00020600040101010101" pitchFamily="18" charset="-122"/>
              </a:rPr>
              <a:t>1/hour: 0.0033% - 0.4%</a:t>
            </a:r>
          </a:p>
          <a:p>
            <a:pPr marL="742950" lvl="3" indent="-285750" algn="just" defTabSz="449263">
              <a:spcAft>
                <a:spcPts val="600"/>
              </a:spcAft>
              <a:buClr>
                <a:srgbClr val="000000"/>
              </a:buClr>
              <a:buSzPct val="100000"/>
              <a:buFont typeface="Courier New" panose="02070309020205020404" pitchFamily="49" charset="0"/>
              <a:buChar char="o"/>
            </a:pPr>
            <a:r>
              <a:rPr lang="en-GB" altLang="zh-CN" sz="2000" kern="0" dirty="0">
                <a:solidFill>
                  <a:srgbClr val="000000"/>
                </a:solidFill>
                <a:ea typeface="OPPOSans M" panose="00020600040101010101" pitchFamily="18" charset="-122"/>
              </a:rPr>
              <a:t>0.1/hour: 0.00033% - 0.04%</a:t>
            </a:r>
          </a:p>
          <a:p>
            <a:pPr marL="285750" lvl="2" indent="-285750" algn="just" defTabSz="449263">
              <a:spcAft>
                <a:spcPts val="600"/>
              </a:spcAft>
              <a:buClr>
                <a:srgbClr val="000000"/>
              </a:buClr>
              <a:buSzPct val="100000"/>
              <a:buFont typeface="Arial" panose="020B0604020202020204" pitchFamily="34" charset="0"/>
              <a:buChar char="•"/>
            </a:pPr>
            <a:r>
              <a:rPr lang="en-GB" altLang="zh-CN" sz="2000" b="1" kern="0" dirty="0">
                <a:solidFill>
                  <a:srgbClr val="000000"/>
                </a:solidFill>
                <a:ea typeface="OPPOSans M" panose="00020600040101010101" pitchFamily="18" charset="-122"/>
              </a:rPr>
              <a:t>Observation 1: Overall channel occupancy time can be up to 15.6 s in a extreme case but the overall channel occupancy percentage is extremely small, e.g., up to 0.4%.</a:t>
            </a:r>
          </a:p>
          <a:p>
            <a:pPr marL="285750" lvl="2" indent="-285750" algn="just" defTabSz="449263">
              <a:spcAft>
                <a:spcPts val="600"/>
              </a:spcAft>
              <a:buClr>
                <a:srgbClr val="000000"/>
              </a:buClr>
              <a:buSzPct val="100000"/>
              <a:buFont typeface="Arial" panose="020B0604020202020204" pitchFamily="34" charset="0"/>
              <a:buChar char="•"/>
            </a:pPr>
            <a:r>
              <a:rPr lang="en-GB" altLang="zh-CN" sz="2000" b="1" kern="0" dirty="0">
                <a:solidFill>
                  <a:srgbClr val="000000"/>
                </a:solidFill>
                <a:ea typeface="OPPOSans M" panose="00020600040101010101" pitchFamily="18" charset="-122"/>
              </a:rPr>
              <a:t>Observation 2: For majority cases, overall channel occupancy time is expected to be from a few hundred milliseconds to a few seconds and have negligible impact on other legacy devices</a:t>
            </a:r>
          </a:p>
          <a:p>
            <a:pPr marL="457200" lvl="3" algn="just" defTabSz="449263">
              <a:spcAft>
                <a:spcPts val="600"/>
              </a:spcAft>
              <a:buClr>
                <a:srgbClr val="000000"/>
              </a:buClr>
              <a:buSzPct val="100000"/>
            </a:pPr>
            <a:endParaRPr lang="en-GB" altLang="zh-CN" sz="1800" kern="0" dirty="0">
              <a:solidFill>
                <a:srgbClr val="000000"/>
              </a:solidFill>
              <a:ea typeface="OPPOSans M" panose="00020600040101010101" pitchFamily="18" charset="-122"/>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a:t>
            </a:r>
            <a:r>
              <a:rPr lang="en-GB" dirty="0"/>
              <a:t>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5</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a:t>
            </a:r>
            <a:r>
              <a:rPr lang="en-GB" sz="1800" b="1" dirty="0">
                <a:solidFill>
                  <a:srgbClr val="000000"/>
                </a:solidFill>
                <a:latin typeface="+mn-lt"/>
              </a:rPr>
              <a:t>1354r0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August 2023</a:t>
            </a:r>
            <a:endParaRPr lang="en-GB" sz="1800" b="1" dirty="0"/>
          </a:p>
        </p:txBody>
      </p:sp>
    </p:spTree>
    <p:extLst>
      <p:ext uri="{BB962C8B-B14F-4D97-AF65-F5344CB8AC3E}">
        <p14:creationId xmlns:p14="http://schemas.microsoft.com/office/powerpoint/2010/main" val="597217370"/>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Smart Manufacturing: Sensor</a:t>
            </a:r>
            <a:endParaRPr lang="zh-CN" altLang="en-US" sz="2700" b="1" dirty="0">
              <a:solidFill>
                <a:schemeClr val="tx2"/>
              </a:solidFill>
              <a:latin typeface="+mj-lt"/>
              <a:ea typeface="+mj-ea"/>
              <a:cs typeface="+mj-cs"/>
            </a:endParaRPr>
          </a:p>
        </p:txBody>
      </p:sp>
      <p:sp>
        <p:nvSpPr>
          <p:cNvPr id="18" name="文本框 17"/>
          <p:cNvSpPr txBox="1"/>
          <p:nvPr/>
        </p:nvSpPr>
        <p:spPr>
          <a:xfrm>
            <a:off x="266700" y="1227823"/>
            <a:ext cx="8610600" cy="3662541"/>
          </a:xfrm>
          <a:prstGeom prst="rect">
            <a:avLst/>
          </a:prstGeom>
          <a:noFill/>
          <a:ln w="12700">
            <a:noFill/>
            <a:prstDash val="dash"/>
          </a:ln>
        </p:spPr>
        <p:txBody>
          <a:bodyPr wrap="square" rtlCol="0">
            <a:spAutoFit/>
          </a:bodyPr>
          <a:lstStyle/>
          <a:p>
            <a:pPr marL="285750" lvl="2" indent="-285750" defTabSz="449263">
              <a:spcAft>
                <a:spcPts val="600"/>
              </a:spcAft>
              <a:buClr>
                <a:srgbClr val="000000"/>
              </a:buClr>
              <a:buSzPct val="100000"/>
              <a:buFont typeface="Arial" panose="020B0604020202020204" pitchFamily="34" charset="0"/>
              <a:buChar char="•"/>
            </a:pPr>
            <a:r>
              <a:rPr lang="en-GB" altLang="zh-CN" sz="1800" b="1" kern="0" dirty="0">
                <a:solidFill>
                  <a:srgbClr val="000000"/>
                </a:solidFill>
                <a:ea typeface="OPPOSans M" panose="00020600040101010101" pitchFamily="18" charset="-122"/>
              </a:rPr>
              <a:t>Number of AMP devices associated with one AMP AP</a:t>
            </a:r>
          </a:p>
          <a:p>
            <a:pPr marL="742950" lvl="3" indent="-285750" defTabSz="449263">
              <a:spcAft>
                <a:spcPts val="600"/>
              </a:spcAft>
              <a:buClr>
                <a:srgbClr val="000000"/>
              </a:buClr>
              <a:buSzPct val="100000"/>
              <a:buFont typeface="Courier New" panose="02070309020205020404" pitchFamily="49" charset="0"/>
              <a:buChar char="o"/>
            </a:pPr>
            <a:r>
              <a:rPr lang="en-GB" altLang="zh-CN" sz="1600" kern="0" dirty="0">
                <a:solidFill>
                  <a:srgbClr val="000000"/>
                </a:solidFill>
                <a:ea typeface="OPPOSans M" panose="00020600040101010101" pitchFamily="18" charset="-122"/>
              </a:rPr>
              <a:t>Low density: 471</a:t>
            </a:r>
          </a:p>
          <a:p>
            <a:pPr marL="285750" lvl="2" indent="-285750" defTabSz="449263">
              <a:spcAft>
                <a:spcPts val="600"/>
              </a:spcAft>
              <a:buClr>
                <a:srgbClr val="000000"/>
              </a:buClr>
              <a:buSzPct val="100000"/>
              <a:buFont typeface="Arial" panose="020B0604020202020204" pitchFamily="34" charset="0"/>
              <a:buChar char="•"/>
            </a:pPr>
            <a:r>
              <a:rPr lang="en-GB" altLang="zh-CN" sz="1800" b="1" kern="0" dirty="0">
                <a:solidFill>
                  <a:srgbClr val="000000"/>
                </a:solidFill>
                <a:ea typeface="OPPOSans M" panose="00020600040101010101" pitchFamily="18" charset="-122"/>
              </a:rPr>
              <a:t>Channel occupancy time for data transmission for one AMP device</a:t>
            </a:r>
          </a:p>
          <a:p>
            <a:pPr marL="742950" lvl="3" indent="-285750" defTabSz="449263">
              <a:spcAft>
                <a:spcPts val="600"/>
              </a:spcAft>
              <a:buClr>
                <a:srgbClr val="000000"/>
              </a:buClr>
              <a:buSzPct val="100000"/>
              <a:buFont typeface="Courier New" panose="02070309020205020404" pitchFamily="49" charset="0"/>
              <a:buChar char="o"/>
            </a:pPr>
            <a:r>
              <a:rPr lang="en-GB" altLang="zh-CN" sz="1600" kern="0" dirty="0">
                <a:solidFill>
                  <a:srgbClr val="000000"/>
                </a:solidFill>
                <a:ea typeface="OPPOSans M" panose="00020600040101010101" pitchFamily="18" charset="-122"/>
              </a:rPr>
              <a:t>Low rate: 3.75 </a:t>
            </a:r>
            <a:r>
              <a:rPr lang="en-GB" altLang="zh-CN" sz="1600" kern="0" dirty="0" err="1">
                <a:solidFill>
                  <a:srgbClr val="000000"/>
                </a:solidFill>
                <a:ea typeface="OPPOSans M" panose="00020600040101010101" pitchFamily="18" charset="-122"/>
              </a:rPr>
              <a:t>ms</a:t>
            </a:r>
            <a:endParaRPr lang="en-GB" altLang="zh-CN" sz="1600" kern="0" dirty="0">
              <a:solidFill>
                <a:srgbClr val="000000"/>
              </a:solidFill>
              <a:ea typeface="OPPOSans M" panose="00020600040101010101" pitchFamily="18" charset="-122"/>
            </a:endParaRPr>
          </a:p>
          <a:p>
            <a:pPr marL="742950" lvl="3" indent="-285750" defTabSz="449263">
              <a:spcAft>
                <a:spcPts val="600"/>
              </a:spcAft>
              <a:buClr>
                <a:srgbClr val="000000"/>
              </a:buClr>
              <a:buSzPct val="100000"/>
              <a:buFont typeface="Courier New" panose="02070309020205020404" pitchFamily="49" charset="0"/>
              <a:buChar char="o"/>
            </a:pPr>
            <a:r>
              <a:rPr lang="en-GB" altLang="zh-CN" sz="1600" kern="0" dirty="0">
                <a:solidFill>
                  <a:srgbClr val="000000"/>
                </a:solidFill>
                <a:ea typeface="OPPOSans M" panose="00020600040101010101" pitchFamily="18" charset="-122"/>
              </a:rPr>
              <a:t>Mid rate: 0.75 </a:t>
            </a:r>
            <a:r>
              <a:rPr lang="en-GB" altLang="zh-CN" sz="1600" kern="0" dirty="0" err="1">
                <a:solidFill>
                  <a:srgbClr val="000000"/>
                </a:solidFill>
                <a:ea typeface="OPPOSans M" panose="00020600040101010101" pitchFamily="18" charset="-122"/>
              </a:rPr>
              <a:t>ms</a:t>
            </a:r>
            <a:endParaRPr lang="en-GB" altLang="zh-CN" sz="1600" kern="0" dirty="0">
              <a:solidFill>
                <a:srgbClr val="000000"/>
              </a:solidFill>
              <a:ea typeface="OPPOSans M" panose="00020600040101010101" pitchFamily="18" charset="-122"/>
            </a:endParaRPr>
          </a:p>
          <a:p>
            <a:pPr marL="742950" lvl="3" indent="-285750" defTabSz="449263">
              <a:spcAft>
                <a:spcPts val="600"/>
              </a:spcAft>
              <a:buClr>
                <a:srgbClr val="000000"/>
              </a:buClr>
              <a:buSzPct val="100000"/>
              <a:buFont typeface="Courier New" panose="02070309020205020404" pitchFamily="49" charset="0"/>
              <a:buChar char="o"/>
            </a:pPr>
            <a:r>
              <a:rPr lang="en-GB" altLang="zh-CN" sz="1600" kern="0" dirty="0">
                <a:solidFill>
                  <a:srgbClr val="000000"/>
                </a:solidFill>
                <a:ea typeface="OPPOSans M" panose="00020600040101010101" pitchFamily="18" charset="-122"/>
              </a:rPr>
              <a:t>High rate: 0.192 </a:t>
            </a:r>
            <a:r>
              <a:rPr lang="en-GB" altLang="zh-CN" sz="1600" kern="0" dirty="0" err="1">
                <a:solidFill>
                  <a:srgbClr val="000000"/>
                </a:solidFill>
                <a:ea typeface="OPPOSans M" panose="00020600040101010101" pitchFamily="18" charset="-122"/>
              </a:rPr>
              <a:t>ms</a:t>
            </a:r>
            <a:endParaRPr lang="en-GB" altLang="zh-CN" sz="1600" kern="0" dirty="0">
              <a:solidFill>
                <a:srgbClr val="000000"/>
              </a:solidFill>
              <a:ea typeface="OPPOSans M" panose="00020600040101010101" pitchFamily="18" charset="-122"/>
            </a:endParaRPr>
          </a:p>
          <a:p>
            <a:pPr marL="285750" lvl="2" indent="-285750" defTabSz="449263">
              <a:spcAft>
                <a:spcPts val="600"/>
              </a:spcAft>
              <a:buClr>
                <a:srgbClr val="000000"/>
              </a:buClr>
              <a:buSzPct val="100000"/>
              <a:buFont typeface="Arial" panose="020B0604020202020204" pitchFamily="34" charset="0"/>
              <a:buChar char="•"/>
            </a:pPr>
            <a:r>
              <a:rPr lang="en-GB" altLang="zh-CN" sz="1800" b="1" kern="0" dirty="0">
                <a:solidFill>
                  <a:srgbClr val="000000"/>
                </a:solidFill>
                <a:ea typeface="OPPOSans M" panose="00020600040101010101" pitchFamily="18" charset="-122"/>
              </a:rPr>
              <a:t>Overall channel occupancy time</a:t>
            </a:r>
          </a:p>
          <a:p>
            <a:pPr marL="742950" lvl="3" indent="-285750" defTabSz="449263">
              <a:spcAft>
                <a:spcPts val="600"/>
              </a:spcAft>
              <a:buClr>
                <a:srgbClr val="000000"/>
              </a:buClr>
              <a:buSzPct val="100000"/>
              <a:buFont typeface="Courier New" panose="02070309020205020404" pitchFamily="49" charset="0"/>
              <a:buChar char="o"/>
            </a:pPr>
            <a:r>
              <a:rPr lang="en-GB" altLang="zh-CN" sz="1600" kern="0" dirty="0">
                <a:solidFill>
                  <a:srgbClr val="000000"/>
                </a:solidFill>
                <a:ea typeface="OPPOSans M" panose="00020600040101010101" pitchFamily="18" charset="-122"/>
              </a:rPr>
              <a:t>Low density</a:t>
            </a:r>
          </a:p>
          <a:p>
            <a:pPr marL="1200150" lvl="4" indent="-285750" defTabSz="449263">
              <a:spcAft>
                <a:spcPts val="600"/>
              </a:spcAft>
              <a:buClr>
                <a:srgbClr val="000000"/>
              </a:buClr>
              <a:buSzPct val="100000"/>
              <a:buFont typeface="Wingdings" panose="05000000000000000000" pitchFamily="2" charset="2"/>
              <a:buChar char="v"/>
            </a:pPr>
            <a:r>
              <a:rPr lang="en-GB" altLang="zh-CN" sz="1600" kern="0" dirty="0">
                <a:solidFill>
                  <a:srgbClr val="000000"/>
                </a:solidFill>
                <a:ea typeface="OPPOSans M" panose="00020600040101010101" pitchFamily="18" charset="-122"/>
              </a:rPr>
              <a:t>Low rate: </a:t>
            </a:r>
            <a:r>
              <a:rPr lang="en-GB" altLang="zh-CN" sz="1600" b="1" kern="0" dirty="0">
                <a:solidFill>
                  <a:srgbClr val="000000"/>
                </a:solidFill>
                <a:ea typeface="OPPOSans M" panose="00020600040101010101" pitchFamily="18" charset="-122"/>
              </a:rPr>
              <a:t>1.77 s</a:t>
            </a:r>
          </a:p>
          <a:p>
            <a:pPr marL="1200150" lvl="4" indent="-285750" defTabSz="449263">
              <a:spcAft>
                <a:spcPts val="600"/>
              </a:spcAft>
              <a:buClr>
                <a:srgbClr val="000000"/>
              </a:buClr>
              <a:buSzPct val="100000"/>
              <a:buFont typeface="Wingdings" panose="05000000000000000000" pitchFamily="2" charset="2"/>
              <a:buChar char="v"/>
            </a:pPr>
            <a:r>
              <a:rPr lang="en-GB" altLang="zh-CN" sz="1600" kern="0" dirty="0">
                <a:solidFill>
                  <a:srgbClr val="000000"/>
                </a:solidFill>
                <a:ea typeface="OPPOSans M" panose="00020600040101010101" pitchFamily="18" charset="-122"/>
              </a:rPr>
              <a:t>Mid rate: 0.35 s</a:t>
            </a:r>
          </a:p>
          <a:p>
            <a:pPr marL="1200150" lvl="4" indent="-285750" defTabSz="449263">
              <a:spcAft>
                <a:spcPts val="600"/>
              </a:spcAft>
              <a:buClr>
                <a:srgbClr val="000000"/>
              </a:buClr>
              <a:buSzPct val="100000"/>
              <a:buFont typeface="Wingdings" panose="05000000000000000000" pitchFamily="2" charset="2"/>
              <a:buChar char="v"/>
            </a:pPr>
            <a:r>
              <a:rPr lang="en-GB" altLang="zh-CN" sz="1600" kern="0" dirty="0">
                <a:solidFill>
                  <a:srgbClr val="000000"/>
                </a:solidFill>
                <a:ea typeface="OPPOSans M" panose="00020600040101010101" pitchFamily="18" charset="-122"/>
              </a:rPr>
              <a:t>High rate: 0.09 s</a:t>
            </a: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a:t>
            </a:r>
            <a:r>
              <a:rPr lang="en-GB" dirty="0"/>
              <a:t>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6</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a:t>
            </a:r>
            <a:r>
              <a:rPr lang="en-GB" sz="1800" b="1" dirty="0">
                <a:solidFill>
                  <a:srgbClr val="000000"/>
                </a:solidFill>
                <a:latin typeface="+mn-lt"/>
              </a:rPr>
              <a:t>1354r0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August 2023</a:t>
            </a:r>
            <a:endParaRPr lang="en-GB" sz="1800" b="1" dirty="0"/>
          </a:p>
        </p:txBody>
      </p:sp>
    </p:spTree>
    <p:extLst>
      <p:ext uri="{BB962C8B-B14F-4D97-AF65-F5344CB8AC3E}">
        <p14:creationId xmlns:p14="http://schemas.microsoft.com/office/powerpoint/2010/main" val="4156978262"/>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Smart Manufacturing: Sensor</a:t>
            </a:r>
            <a:endParaRPr lang="zh-CN" altLang="en-US" sz="2700" b="1" dirty="0">
              <a:solidFill>
                <a:schemeClr val="tx2"/>
              </a:solidFill>
              <a:latin typeface="+mj-lt"/>
              <a:ea typeface="+mj-ea"/>
              <a:cs typeface="+mj-cs"/>
            </a:endParaRPr>
          </a:p>
        </p:txBody>
      </p:sp>
      <p:sp>
        <p:nvSpPr>
          <p:cNvPr id="18" name="文本框 17"/>
          <p:cNvSpPr txBox="1"/>
          <p:nvPr/>
        </p:nvSpPr>
        <p:spPr>
          <a:xfrm>
            <a:off x="266700" y="1227823"/>
            <a:ext cx="8610600" cy="3677930"/>
          </a:xfrm>
          <a:prstGeom prst="rect">
            <a:avLst/>
          </a:prstGeom>
          <a:noFill/>
          <a:ln w="12700">
            <a:noFill/>
            <a:prstDash val="dash"/>
          </a:ln>
        </p:spPr>
        <p:txBody>
          <a:bodyPr wrap="square" rtlCol="0">
            <a:spAutoFit/>
          </a:bodyPr>
          <a:lstStyle/>
          <a:p>
            <a:pPr marL="285750" lvl="2" indent="-285750" algn="just" defTabSz="449263">
              <a:spcAft>
                <a:spcPts val="600"/>
              </a:spcAft>
              <a:buClr>
                <a:srgbClr val="000000"/>
              </a:buClr>
              <a:buSzPct val="100000"/>
              <a:buFont typeface="Arial" panose="020B0604020202020204" pitchFamily="34" charset="0"/>
              <a:buChar char="•"/>
            </a:pPr>
            <a:r>
              <a:rPr lang="en-GB" altLang="zh-CN" sz="2000" b="1" kern="0" dirty="0">
                <a:solidFill>
                  <a:srgbClr val="000000"/>
                </a:solidFill>
                <a:ea typeface="OPPOSans M" panose="00020600040101010101" pitchFamily="18" charset="-122"/>
              </a:rPr>
              <a:t>Number of sensor data reporting per hour: </a:t>
            </a:r>
            <a:r>
              <a:rPr lang="en-GB" altLang="zh-CN" sz="2000" kern="0" dirty="0">
                <a:solidFill>
                  <a:srgbClr val="000000"/>
                </a:solidFill>
                <a:ea typeface="OPPOSans M" panose="00020600040101010101" pitchFamily="18" charset="-122"/>
              </a:rPr>
              <a:t>10/h, 1/h, 0.1/h</a:t>
            </a:r>
            <a:r>
              <a:rPr lang="en-GB" altLang="zh-CN" sz="2000" b="1" kern="0" dirty="0">
                <a:solidFill>
                  <a:srgbClr val="000000"/>
                </a:solidFill>
                <a:ea typeface="OPPOSans M" panose="00020600040101010101" pitchFamily="18" charset="-122"/>
              </a:rPr>
              <a:t>  </a:t>
            </a:r>
          </a:p>
          <a:p>
            <a:pPr marL="285750" lvl="2" indent="-285750" algn="just" defTabSz="449263">
              <a:spcAft>
                <a:spcPts val="600"/>
              </a:spcAft>
              <a:buClr>
                <a:srgbClr val="000000"/>
              </a:buClr>
              <a:buSzPct val="100000"/>
              <a:buFont typeface="Arial" panose="020B0604020202020204" pitchFamily="34" charset="0"/>
              <a:buChar char="•"/>
            </a:pPr>
            <a:r>
              <a:rPr lang="en-GB" altLang="zh-CN" sz="2000" b="1" kern="0" dirty="0">
                <a:solidFill>
                  <a:srgbClr val="000000"/>
                </a:solidFill>
                <a:ea typeface="OPPOSans M" panose="00020600040101010101" pitchFamily="18" charset="-122"/>
              </a:rPr>
              <a:t>Overall channel occupancy percentage  </a:t>
            </a:r>
          </a:p>
          <a:p>
            <a:pPr marL="742950" lvl="3" indent="-285750" algn="just" defTabSz="449263">
              <a:spcAft>
                <a:spcPts val="600"/>
              </a:spcAft>
              <a:buClr>
                <a:srgbClr val="000000"/>
              </a:buClr>
              <a:buSzPct val="100000"/>
              <a:buFont typeface="Courier New" panose="02070309020205020404" pitchFamily="49" charset="0"/>
              <a:buChar char="o"/>
            </a:pPr>
            <a:r>
              <a:rPr lang="en-GB" altLang="zh-CN" sz="2000" kern="0" dirty="0">
                <a:solidFill>
                  <a:srgbClr val="000000"/>
                </a:solidFill>
                <a:ea typeface="OPPOSans M" panose="00020600040101010101" pitchFamily="18" charset="-122"/>
              </a:rPr>
              <a:t>10/hour: 0.025% - 0.49%</a:t>
            </a:r>
          </a:p>
          <a:p>
            <a:pPr marL="742950" lvl="3" indent="-285750" algn="just" defTabSz="449263">
              <a:spcAft>
                <a:spcPts val="600"/>
              </a:spcAft>
              <a:buClr>
                <a:srgbClr val="000000"/>
              </a:buClr>
              <a:buSzPct val="100000"/>
              <a:buFont typeface="Courier New" panose="02070309020205020404" pitchFamily="49" charset="0"/>
              <a:buChar char="o"/>
            </a:pPr>
            <a:r>
              <a:rPr lang="en-GB" altLang="zh-CN" sz="2000" kern="0" dirty="0">
                <a:solidFill>
                  <a:srgbClr val="000000"/>
                </a:solidFill>
                <a:ea typeface="OPPOSans M" panose="00020600040101010101" pitchFamily="18" charset="-122"/>
              </a:rPr>
              <a:t>1/hour: 0.0025% - 0.049%</a:t>
            </a:r>
          </a:p>
          <a:p>
            <a:pPr marL="742950" lvl="3" indent="-285750" algn="just" defTabSz="449263">
              <a:spcAft>
                <a:spcPts val="600"/>
              </a:spcAft>
              <a:buClr>
                <a:srgbClr val="000000"/>
              </a:buClr>
              <a:buSzPct val="100000"/>
              <a:buFont typeface="Courier New" panose="02070309020205020404" pitchFamily="49" charset="0"/>
              <a:buChar char="o"/>
            </a:pPr>
            <a:r>
              <a:rPr lang="en-GB" altLang="zh-CN" sz="2000" kern="0" dirty="0">
                <a:solidFill>
                  <a:srgbClr val="000000"/>
                </a:solidFill>
                <a:ea typeface="OPPOSans M" panose="00020600040101010101" pitchFamily="18" charset="-122"/>
              </a:rPr>
              <a:t>0.1/hour: 0.00025% - 0.0049%</a:t>
            </a:r>
          </a:p>
          <a:p>
            <a:pPr marL="285750" lvl="2" indent="-285750" algn="just" defTabSz="449263">
              <a:spcAft>
                <a:spcPts val="600"/>
              </a:spcAft>
              <a:buClr>
                <a:srgbClr val="000000"/>
              </a:buClr>
              <a:buSzPct val="100000"/>
              <a:buFont typeface="Arial" panose="020B0604020202020204" pitchFamily="34" charset="0"/>
              <a:buChar char="•"/>
            </a:pPr>
            <a:r>
              <a:rPr lang="en-GB" altLang="zh-CN" sz="2000" b="1" kern="0" dirty="0">
                <a:solidFill>
                  <a:srgbClr val="000000"/>
                </a:solidFill>
                <a:ea typeface="OPPOSans M" panose="00020600040101010101" pitchFamily="18" charset="-122"/>
              </a:rPr>
              <a:t>Observation 1: Overall channel occupancy time is up to 1.77 s in a extreme case and has negligible impact on other legacy devices</a:t>
            </a:r>
          </a:p>
          <a:p>
            <a:pPr marL="285750" lvl="2" indent="-285750" algn="just" defTabSz="449263">
              <a:spcAft>
                <a:spcPts val="600"/>
              </a:spcAft>
              <a:buClr>
                <a:srgbClr val="000000"/>
              </a:buClr>
              <a:buSzPct val="100000"/>
              <a:buFont typeface="Arial" panose="020B0604020202020204" pitchFamily="34" charset="0"/>
              <a:buChar char="•"/>
            </a:pPr>
            <a:r>
              <a:rPr lang="en-GB" altLang="zh-CN" sz="2000" b="1" kern="0" dirty="0">
                <a:solidFill>
                  <a:srgbClr val="000000"/>
                </a:solidFill>
                <a:ea typeface="OPPOSans M" panose="00020600040101010101" pitchFamily="18" charset="-122"/>
              </a:rPr>
              <a:t>Observation 2: The overall channel occupancy percentage is extremely small, e.g., up to 0.49%.</a:t>
            </a:r>
          </a:p>
          <a:p>
            <a:pPr marL="742950" lvl="3" indent="-285750" algn="just" defTabSz="449263">
              <a:spcAft>
                <a:spcPts val="600"/>
              </a:spcAft>
              <a:buClr>
                <a:srgbClr val="000000"/>
              </a:buClr>
              <a:buSzPct val="100000"/>
              <a:buFont typeface="Arial" panose="020B0604020202020204" pitchFamily="34" charset="0"/>
              <a:buChar char="•"/>
            </a:pPr>
            <a:endParaRPr lang="en-GB" altLang="zh-CN" sz="1800" kern="0" dirty="0">
              <a:solidFill>
                <a:srgbClr val="000000"/>
              </a:solidFill>
              <a:ea typeface="OPPOSans M" panose="00020600040101010101" pitchFamily="18" charset="-122"/>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a:t>
            </a:r>
            <a:r>
              <a:rPr lang="en-GB" dirty="0"/>
              <a:t>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7</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a:t>
            </a:r>
            <a:r>
              <a:rPr lang="en-GB" sz="1800" b="1" dirty="0">
                <a:solidFill>
                  <a:srgbClr val="000000"/>
                </a:solidFill>
                <a:latin typeface="+mn-lt"/>
              </a:rPr>
              <a:t>1354r0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August 2023</a:t>
            </a:r>
            <a:endParaRPr lang="en-GB" sz="1800" b="1" dirty="0"/>
          </a:p>
        </p:txBody>
      </p:sp>
    </p:spTree>
    <p:extLst>
      <p:ext uri="{BB962C8B-B14F-4D97-AF65-F5344CB8AC3E}">
        <p14:creationId xmlns:p14="http://schemas.microsoft.com/office/powerpoint/2010/main" val="215025383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Indoor Positioning: Positioning </a:t>
            </a:r>
            <a:endParaRPr lang="zh-CN" altLang="en-US" sz="2700" b="1" dirty="0">
              <a:solidFill>
                <a:schemeClr val="tx2"/>
              </a:solidFill>
              <a:latin typeface="+mj-lt"/>
              <a:ea typeface="+mj-ea"/>
              <a:cs typeface="+mj-cs"/>
            </a:endParaRPr>
          </a:p>
        </p:txBody>
      </p:sp>
      <p:sp>
        <p:nvSpPr>
          <p:cNvPr id="18" name="文本框 17"/>
          <p:cNvSpPr txBox="1"/>
          <p:nvPr/>
        </p:nvSpPr>
        <p:spPr>
          <a:xfrm>
            <a:off x="266700" y="1227823"/>
            <a:ext cx="8610600" cy="3662541"/>
          </a:xfrm>
          <a:prstGeom prst="rect">
            <a:avLst/>
          </a:prstGeom>
          <a:noFill/>
          <a:ln w="12700">
            <a:noFill/>
            <a:prstDash val="dash"/>
          </a:ln>
        </p:spPr>
        <p:txBody>
          <a:bodyPr wrap="square" rtlCol="0">
            <a:spAutoFit/>
          </a:bodyPr>
          <a:lstStyle/>
          <a:p>
            <a:pPr marL="285750" lvl="2" indent="-285750" defTabSz="449263">
              <a:spcAft>
                <a:spcPts val="600"/>
              </a:spcAft>
              <a:buClr>
                <a:srgbClr val="000000"/>
              </a:buClr>
              <a:buSzPct val="100000"/>
              <a:buFont typeface="Arial" panose="020B0604020202020204" pitchFamily="34" charset="0"/>
              <a:buChar char="•"/>
            </a:pPr>
            <a:r>
              <a:rPr lang="en-GB" altLang="zh-CN" sz="1800" b="1" kern="0" dirty="0">
                <a:solidFill>
                  <a:srgbClr val="000000"/>
                </a:solidFill>
                <a:ea typeface="OPPOSans M" panose="00020600040101010101" pitchFamily="18" charset="-122"/>
              </a:rPr>
              <a:t>Number of AMP devices associated with one AMP AP</a:t>
            </a:r>
          </a:p>
          <a:p>
            <a:pPr marL="742950" lvl="3" indent="-285750" defTabSz="449263">
              <a:spcAft>
                <a:spcPts val="600"/>
              </a:spcAft>
              <a:buClr>
                <a:srgbClr val="000000"/>
              </a:buClr>
              <a:buSzPct val="100000"/>
              <a:buFont typeface="Courier New" panose="02070309020205020404" pitchFamily="49" charset="0"/>
              <a:buChar char="o"/>
            </a:pPr>
            <a:r>
              <a:rPr lang="en-GB" altLang="zh-CN" sz="1600" kern="0" dirty="0">
                <a:solidFill>
                  <a:srgbClr val="000000"/>
                </a:solidFill>
                <a:ea typeface="OPPOSans M" panose="00020600040101010101" pitchFamily="18" charset="-122"/>
              </a:rPr>
              <a:t>Low density: 471</a:t>
            </a:r>
          </a:p>
          <a:p>
            <a:pPr marL="285750" lvl="2" indent="-285750" defTabSz="449263">
              <a:spcAft>
                <a:spcPts val="600"/>
              </a:spcAft>
              <a:buClr>
                <a:srgbClr val="000000"/>
              </a:buClr>
              <a:buSzPct val="100000"/>
              <a:buFont typeface="Arial" panose="020B0604020202020204" pitchFamily="34" charset="0"/>
              <a:buChar char="•"/>
            </a:pPr>
            <a:r>
              <a:rPr lang="en-GB" altLang="zh-CN" sz="1800" b="1" kern="0" dirty="0">
                <a:solidFill>
                  <a:srgbClr val="000000"/>
                </a:solidFill>
                <a:ea typeface="OPPOSans M" panose="00020600040101010101" pitchFamily="18" charset="-122"/>
              </a:rPr>
              <a:t>Channel occupancy time for data transmission for one AMP device</a:t>
            </a:r>
          </a:p>
          <a:p>
            <a:pPr marL="742950" lvl="3" indent="-285750" defTabSz="449263">
              <a:spcAft>
                <a:spcPts val="600"/>
              </a:spcAft>
              <a:buClr>
                <a:srgbClr val="000000"/>
              </a:buClr>
              <a:buSzPct val="100000"/>
              <a:buFont typeface="Courier New" panose="02070309020205020404" pitchFamily="49" charset="0"/>
              <a:buChar char="o"/>
            </a:pPr>
            <a:r>
              <a:rPr lang="en-GB" altLang="zh-CN" sz="1600" kern="0" dirty="0">
                <a:solidFill>
                  <a:srgbClr val="000000"/>
                </a:solidFill>
                <a:ea typeface="OPPOSans M" panose="00020600040101010101" pitchFamily="18" charset="-122"/>
              </a:rPr>
              <a:t>Low rate: 10 </a:t>
            </a:r>
            <a:r>
              <a:rPr lang="en-GB" altLang="zh-CN" sz="1600" kern="0" dirty="0" err="1">
                <a:solidFill>
                  <a:srgbClr val="000000"/>
                </a:solidFill>
                <a:ea typeface="OPPOSans M" panose="00020600040101010101" pitchFamily="18" charset="-122"/>
              </a:rPr>
              <a:t>ms</a:t>
            </a:r>
            <a:endParaRPr lang="en-GB" altLang="zh-CN" sz="1600" kern="0" dirty="0">
              <a:solidFill>
                <a:srgbClr val="000000"/>
              </a:solidFill>
              <a:ea typeface="OPPOSans M" panose="00020600040101010101" pitchFamily="18" charset="-122"/>
            </a:endParaRPr>
          </a:p>
          <a:p>
            <a:pPr marL="742950" lvl="3" indent="-285750" defTabSz="449263">
              <a:spcAft>
                <a:spcPts val="600"/>
              </a:spcAft>
              <a:buClr>
                <a:srgbClr val="000000"/>
              </a:buClr>
              <a:buSzPct val="100000"/>
              <a:buFont typeface="Courier New" panose="02070309020205020404" pitchFamily="49" charset="0"/>
              <a:buChar char="o"/>
            </a:pPr>
            <a:r>
              <a:rPr lang="en-GB" altLang="zh-CN" sz="1600" kern="0" dirty="0">
                <a:solidFill>
                  <a:srgbClr val="000000"/>
                </a:solidFill>
                <a:ea typeface="OPPOSans M" panose="00020600040101010101" pitchFamily="18" charset="-122"/>
              </a:rPr>
              <a:t>Mid rate: 2 </a:t>
            </a:r>
            <a:r>
              <a:rPr lang="en-GB" altLang="zh-CN" sz="1600" kern="0" dirty="0" err="1">
                <a:solidFill>
                  <a:srgbClr val="000000"/>
                </a:solidFill>
                <a:ea typeface="OPPOSans M" panose="00020600040101010101" pitchFamily="18" charset="-122"/>
              </a:rPr>
              <a:t>ms</a:t>
            </a:r>
            <a:endParaRPr lang="en-GB" altLang="zh-CN" sz="1600" kern="0" dirty="0">
              <a:solidFill>
                <a:srgbClr val="000000"/>
              </a:solidFill>
              <a:ea typeface="OPPOSans M" panose="00020600040101010101" pitchFamily="18" charset="-122"/>
            </a:endParaRPr>
          </a:p>
          <a:p>
            <a:pPr marL="742950" lvl="3" indent="-285750" defTabSz="449263">
              <a:spcAft>
                <a:spcPts val="600"/>
              </a:spcAft>
              <a:buClr>
                <a:srgbClr val="000000"/>
              </a:buClr>
              <a:buSzPct val="100000"/>
              <a:buFont typeface="Courier New" panose="02070309020205020404" pitchFamily="49" charset="0"/>
              <a:buChar char="o"/>
            </a:pPr>
            <a:r>
              <a:rPr lang="en-GB" altLang="zh-CN" sz="1600" kern="0" dirty="0">
                <a:solidFill>
                  <a:srgbClr val="000000"/>
                </a:solidFill>
                <a:ea typeface="OPPOSans M" panose="00020600040101010101" pitchFamily="18" charset="-122"/>
              </a:rPr>
              <a:t>High rate: 0.512 </a:t>
            </a:r>
            <a:r>
              <a:rPr lang="en-GB" altLang="zh-CN" sz="1600" kern="0" dirty="0" err="1">
                <a:solidFill>
                  <a:srgbClr val="000000"/>
                </a:solidFill>
                <a:ea typeface="OPPOSans M" panose="00020600040101010101" pitchFamily="18" charset="-122"/>
              </a:rPr>
              <a:t>ms</a:t>
            </a:r>
            <a:endParaRPr lang="en-GB" altLang="zh-CN" sz="1600" kern="0" dirty="0">
              <a:solidFill>
                <a:srgbClr val="000000"/>
              </a:solidFill>
              <a:ea typeface="OPPOSans M" panose="00020600040101010101" pitchFamily="18" charset="-122"/>
            </a:endParaRPr>
          </a:p>
          <a:p>
            <a:pPr marL="285750" lvl="2" indent="-285750" defTabSz="449263">
              <a:spcAft>
                <a:spcPts val="600"/>
              </a:spcAft>
              <a:buClr>
                <a:srgbClr val="000000"/>
              </a:buClr>
              <a:buSzPct val="100000"/>
              <a:buFont typeface="Arial" panose="020B0604020202020204" pitchFamily="34" charset="0"/>
              <a:buChar char="•"/>
            </a:pPr>
            <a:r>
              <a:rPr lang="en-GB" altLang="zh-CN" sz="1800" b="1" kern="0" dirty="0">
                <a:solidFill>
                  <a:srgbClr val="000000"/>
                </a:solidFill>
                <a:ea typeface="OPPOSans M" panose="00020600040101010101" pitchFamily="18" charset="-122"/>
              </a:rPr>
              <a:t>Overall channel occupancy time</a:t>
            </a:r>
          </a:p>
          <a:p>
            <a:pPr marL="742950" lvl="3" indent="-285750" defTabSz="449263">
              <a:spcAft>
                <a:spcPts val="600"/>
              </a:spcAft>
              <a:buClr>
                <a:srgbClr val="000000"/>
              </a:buClr>
              <a:buSzPct val="100000"/>
              <a:buFont typeface="Courier New" panose="02070309020205020404" pitchFamily="49" charset="0"/>
              <a:buChar char="o"/>
            </a:pPr>
            <a:r>
              <a:rPr lang="en-GB" altLang="zh-CN" sz="1600" kern="0" dirty="0">
                <a:solidFill>
                  <a:srgbClr val="000000"/>
                </a:solidFill>
                <a:ea typeface="OPPOSans M" panose="00020600040101010101" pitchFamily="18" charset="-122"/>
              </a:rPr>
              <a:t>Low density</a:t>
            </a:r>
          </a:p>
          <a:p>
            <a:pPr marL="1200150" lvl="4" indent="-285750" defTabSz="449263">
              <a:spcAft>
                <a:spcPts val="600"/>
              </a:spcAft>
              <a:buClr>
                <a:srgbClr val="000000"/>
              </a:buClr>
              <a:buSzPct val="100000"/>
              <a:buFont typeface="Wingdings" panose="05000000000000000000" pitchFamily="2" charset="2"/>
              <a:buChar char="v"/>
            </a:pPr>
            <a:r>
              <a:rPr lang="en-GB" altLang="zh-CN" sz="1600" kern="0" dirty="0">
                <a:solidFill>
                  <a:srgbClr val="000000"/>
                </a:solidFill>
                <a:ea typeface="OPPOSans M" panose="00020600040101010101" pitchFamily="18" charset="-122"/>
              </a:rPr>
              <a:t>Low rate: </a:t>
            </a:r>
            <a:r>
              <a:rPr lang="en-GB" altLang="zh-CN" sz="1600" b="1" kern="0" dirty="0">
                <a:solidFill>
                  <a:srgbClr val="000000"/>
                </a:solidFill>
                <a:ea typeface="OPPOSans M" panose="00020600040101010101" pitchFamily="18" charset="-122"/>
              </a:rPr>
              <a:t>4.72 s</a:t>
            </a:r>
          </a:p>
          <a:p>
            <a:pPr marL="1200150" lvl="4" indent="-285750" defTabSz="449263">
              <a:spcAft>
                <a:spcPts val="600"/>
              </a:spcAft>
              <a:buClr>
                <a:srgbClr val="000000"/>
              </a:buClr>
              <a:buSzPct val="100000"/>
              <a:buFont typeface="Wingdings" panose="05000000000000000000" pitchFamily="2" charset="2"/>
              <a:buChar char="v"/>
            </a:pPr>
            <a:r>
              <a:rPr lang="en-GB" altLang="zh-CN" sz="1600" kern="0" dirty="0">
                <a:solidFill>
                  <a:srgbClr val="000000"/>
                </a:solidFill>
                <a:ea typeface="OPPOSans M" panose="00020600040101010101" pitchFamily="18" charset="-122"/>
              </a:rPr>
              <a:t>Mid rate: 0.94 s</a:t>
            </a:r>
          </a:p>
          <a:p>
            <a:pPr marL="1200150" lvl="4" indent="-285750" defTabSz="449263">
              <a:spcAft>
                <a:spcPts val="600"/>
              </a:spcAft>
              <a:buClr>
                <a:srgbClr val="000000"/>
              </a:buClr>
              <a:buSzPct val="100000"/>
              <a:buFont typeface="Wingdings" panose="05000000000000000000" pitchFamily="2" charset="2"/>
              <a:buChar char="v"/>
            </a:pPr>
            <a:r>
              <a:rPr lang="en-GB" altLang="zh-CN" sz="1600" kern="0" dirty="0">
                <a:solidFill>
                  <a:srgbClr val="000000"/>
                </a:solidFill>
                <a:ea typeface="OPPOSans M" panose="00020600040101010101" pitchFamily="18" charset="-122"/>
              </a:rPr>
              <a:t>High rate: 0.24 s</a:t>
            </a: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a:t>
            </a:r>
            <a:r>
              <a:rPr lang="en-GB" dirty="0"/>
              <a:t>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8</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a:t>
            </a:r>
            <a:r>
              <a:rPr lang="en-GB" sz="1800" b="1" dirty="0">
                <a:solidFill>
                  <a:srgbClr val="000000"/>
                </a:solidFill>
                <a:latin typeface="+mn-lt"/>
              </a:rPr>
              <a:t>1354r0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August 2023</a:t>
            </a:r>
            <a:endParaRPr lang="en-GB" sz="1800" b="1" dirty="0"/>
          </a:p>
        </p:txBody>
      </p:sp>
    </p:spTree>
    <p:extLst>
      <p:ext uri="{BB962C8B-B14F-4D97-AF65-F5344CB8AC3E}">
        <p14:creationId xmlns:p14="http://schemas.microsoft.com/office/powerpoint/2010/main" val="4141913552"/>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Indoor Positioning: Positioning </a:t>
            </a:r>
            <a:endParaRPr lang="zh-CN" altLang="en-US" sz="2700" b="1" dirty="0">
              <a:solidFill>
                <a:schemeClr val="tx2"/>
              </a:solidFill>
              <a:latin typeface="+mj-lt"/>
              <a:ea typeface="+mj-ea"/>
              <a:cs typeface="+mj-cs"/>
            </a:endParaRPr>
          </a:p>
        </p:txBody>
      </p:sp>
      <p:sp>
        <p:nvSpPr>
          <p:cNvPr id="18" name="文本框 17"/>
          <p:cNvSpPr txBox="1"/>
          <p:nvPr/>
        </p:nvSpPr>
        <p:spPr>
          <a:xfrm>
            <a:off x="266700" y="1227823"/>
            <a:ext cx="8610600" cy="3524042"/>
          </a:xfrm>
          <a:prstGeom prst="rect">
            <a:avLst/>
          </a:prstGeom>
          <a:noFill/>
          <a:ln w="12700">
            <a:noFill/>
            <a:prstDash val="dash"/>
          </a:ln>
        </p:spPr>
        <p:txBody>
          <a:bodyPr wrap="square" rtlCol="0">
            <a:spAutoFit/>
          </a:bodyPr>
          <a:lstStyle/>
          <a:p>
            <a:pPr marL="285750" lvl="2" indent="-285750" algn="just" defTabSz="449263">
              <a:spcAft>
                <a:spcPts val="600"/>
              </a:spcAft>
              <a:buClr>
                <a:srgbClr val="000000"/>
              </a:buClr>
              <a:buSzPct val="100000"/>
              <a:buFont typeface="Arial" panose="020B0604020202020204" pitchFamily="34" charset="0"/>
              <a:buChar char="•"/>
            </a:pPr>
            <a:r>
              <a:rPr lang="en-GB" altLang="zh-CN" sz="2000" b="1" kern="0" dirty="0">
                <a:solidFill>
                  <a:srgbClr val="000000"/>
                </a:solidFill>
                <a:ea typeface="OPPOSans M" panose="00020600040101010101" pitchFamily="18" charset="-122"/>
              </a:rPr>
              <a:t>Number of Inventory per hour: </a:t>
            </a:r>
            <a:r>
              <a:rPr lang="en-GB" altLang="zh-CN" sz="2000" kern="0" dirty="0">
                <a:solidFill>
                  <a:srgbClr val="000000"/>
                </a:solidFill>
                <a:ea typeface="OPPOSans M" panose="00020600040101010101" pitchFamily="18" charset="-122"/>
              </a:rPr>
              <a:t>0.1/h</a:t>
            </a:r>
            <a:r>
              <a:rPr lang="en-GB" altLang="zh-CN" sz="2000" b="1" kern="0" dirty="0">
                <a:solidFill>
                  <a:srgbClr val="000000"/>
                </a:solidFill>
                <a:ea typeface="OPPOSans M" panose="00020600040101010101" pitchFamily="18" charset="-122"/>
              </a:rPr>
              <a:t>  </a:t>
            </a:r>
          </a:p>
          <a:p>
            <a:pPr marL="285750" lvl="2" indent="-285750" algn="just" defTabSz="449263">
              <a:spcAft>
                <a:spcPts val="600"/>
              </a:spcAft>
              <a:buClr>
                <a:srgbClr val="000000"/>
              </a:buClr>
              <a:buSzPct val="100000"/>
              <a:buFont typeface="Arial" panose="020B0604020202020204" pitchFamily="34" charset="0"/>
              <a:buChar char="•"/>
            </a:pPr>
            <a:r>
              <a:rPr lang="en-GB" altLang="zh-CN" sz="2000" b="1" kern="0" dirty="0">
                <a:solidFill>
                  <a:srgbClr val="000000"/>
                </a:solidFill>
                <a:ea typeface="OPPOSans M" panose="00020600040101010101" pitchFamily="18" charset="-122"/>
              </a:rPr>
              <a:t>Overall channel occupancy percentage  </a:t>
            </a:r>
          </a:p>
          <a:p>
            <a:pPr marL="742950" lvl="3" indent="-285750" algn="just" defTabSz="449263">
              <a:spcAft>
                <a:spcPts val="600"/>
              </a:spcAft>
              <a:buClr>
                <a:srgbClr val="000000"/>
              </a:buClr>
              <a:buSzPct val="100000"/>
              <a:buFont typeface="Courier New" panose="02070309020205020404" pitchFamily="49" charset="0"/>
              <a:buChar char="o"/>
            </a:pPr>
            <a:r>
              <a:rPr lang="en-GB" altLang="zh-CN" sz="2000" kern="0" dirty="0">
                <a:solidFill>
                  <a:srgbClr val="000000"/>
                </a:solidFill>
                <a:ea typeface="OPPOSans M" panose="00020600040101010101" pitchFamily="18" charset="-122"/>
              </a:rPr>
              <a:t>0.1/hour: 0.00066% - 0.08%</a:t>
            </a:r>
          </a:p>
          <a:p>
            <a:pPr marL="285750" lvl="2" indent="-285750" algn="just" defTabSz="449263">
              <a:spcAft>
                <a:spcPts val="600"/>
              </a:spcAft>
              <a:buClr>
                <a:srgbClr val="000000"/>
              </a:buClr>
              <a:buSzPct val="100000"/>
              <a:buFont typeface="Arial" panose="020B0604020202020204" pitchFamily="34" charset="0"/>
              <a:buChar char="•"/>
            </a:pPr>
            <a:r>
              <a:rPr lang="en-GB" altLang="zh-CN" sz="2000" b="1" kern="0" dirty="0">
                <a:solidFill>
                  <a:srgbClr val="000000"/>
                </a:solidFill>
                <a:ea typeface="OPPOSans M" panose="00020600040101010101" pitchFamily="18" charset="-122"/>
              </a:rPr>
              <a:t>Observation 1: Overall channel occupancy time is up to 4.72 s in a extreme case but the overall channel occupancy percentage is extremely small, e.g., up to 0.08%.</a:t>
            </a:r>
          </a:p>
          <a:p>
            <a:pPr marL="285750" lvl="2" indent="-285750" algn="just" defTabSz="449263">
              <a:spcAft>
                <a:spcPts val="600"/>
              </a:spcAft>
              <a:buClr>
                <a:srgbClr val="000000"/>
              </a:buClr>
              <a:buSzPct val="100000"/>
              <a:buFont typeface="Arial" panose="020B0604020202020204" pitchFamily="34" charset="0"/>
              <a:buChar char="•"/>
            </a:pPr>
            <a:r>
              <a:rPr lang="en-GB" altLang="zh-CN" sz="2000" b="1" kern="0" dirty="0">
                <a:solidFill>
                  <a:srgbClr val="000000"/>
                </a:solidFill>
                <a:ea typeface="OPPOSans M" panose="00020600040101010101" pitchFamily="18" charset="-122"/>
              </a:rPr>
              <a:t>Observation 2: For majority cases, overall channel occupancy time is expected to be from a few hundred milliseconds to a few seconds and have negligible impact on other legacy devices</a:t>
            </a:r>
          </a:p>
          <a:p>
            <a:pPr marL="742950" lvl="3" indent="-285750" algn="just" defTabSz="449263">
              <a:spcAft>
                <a:spcPts val="600"/>
              </a:spcAft>
              <a:buClr>
                <a:srgbClr val="000000"/>
              </a:buClr>
              <a:buSzPct val="100000"/>
              <a:buFont typeface="Arial" panose="020B0604020202020204" pitchFamily="34" charset="0"/>
              <a:buChar char="•"/>
            </a:pPr>
            <a:endParaRPr lang="en-GB" altLang="zh-CN" sz="1800" kern="0" dirty="0">
              <a:solidFill>
                <a:srgbClr val="000000"/>
              </a:solidFill>
              <a:ea typeface="OPPOSans M" panose="00020600040101010101" pitchFamily="18" charset="-122"/>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a:t>
            </a:r>
            <a:r>
              <a:rPr lang="en-GB" dirty="0"/>
              <a:t>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9</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a:t>
            </a:r>
            <a:r>
              <a:rPr lang="en-GB" sz="1800" b="1" dirty="0">
                <a:solidFill>
                  <a:srgbClr val="000000"/>
                </a:solidFill>
                <a:latin typeface="+mn-lt"/>
              </a:rPr>
              <a:t>1354r0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August 2023</a:t>
            </a:r>
            <a:endParaRPr lang="en-GB" sz="1800" b="1" dirty="0"/>
          </a:p>
        </p:txBody>
      </p:sp>
    </p:spTree>
    <p:extLst>
      <p:ext uri="{BB962C8B-B14F-4D97-AF65-F5344CB8AC3E}">
        <p14:creationId xmlns:p14="http://schemas.microsoft.com/office/powerpoint/2010/main" val="149403825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ACcord Submission Template</Template>
  <TotalTime>6951</TotalTime>
  <Words>908</Words>
  <Application>Microsoft Office PowerPoint</Application>
  <PresentationFormat>全屏显示(4:3)</PresentationFormat>
  <Paragraphs>150</Paragraphs>
  <Slides>10</Slides>
  <Notes>10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10</vt:i4>
      </vt:variant>
    </vt:vector>
  </HeadingPairs>
  <TitlesOfParts>
    <vt:vector size="15" baseType="lpstr">
      <vt:lpstr>Arial</vt:lpstr>
      <vt:lpstr>Courier New</vt:lpstr>
      <vt:lpstr>Times New Roman</vt:lpstr>
      <vt:lpstr>Wingdings</vt:lpstr>
      <vt:lpstr>ACcord Submission Template</vt:lpstr>
      <vt:lpstr>AMP Device Channel Occupancy Analysis</vt:lpstr>
      <vt:lpstr>Abstract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Ethan</dc:creator>
  <cp:keywords>CTPClassification=:VisualMarkings=, CTPClassification=CTP_IC:VisualMarkings=, CTPClassification=CTP_IC</cp:keywords>
  <cp:lastModifiedBy>Qi Yinan</cp:lastModifiedBy>
  <cp:revision>1905</cp:revision>
  <cp:lastPrinted>1998-02-10T13:28:00Z</cp:lastPrinted>
  <dcterms:created xsi:type="dcterms:W3CDTF">2009-12-02T19:05:00Z</dcterms:created>
  <dcterms:modified xsi:type="dcterms:W3CDTF">2023-08-07T07:54:30Z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y fmtid="{D5CDD505-2E9C-101B-9397-08002B2CF9AE}" pid="16" name="KSOProductBuildVer">
    <vt:lpwstr>2052-10.1.0.6395</vt:lpwstr>
  </property>
</Properties>
</file>