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905" r:id="rId3"/>
    <p:sldId id="906" r:id="rId4"/>
    <p:sldId id="907" r:id="rId5"/>
    <p:sldId id="908" r:id="rId6"/>
    <p:sldId id="910" r:id="rId7"/>
    <p:sldId id="902" r:id="rId8"/>
    <p:sldId id="909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596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132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172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984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6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443A435-A4ED-4F85-A75F-76EA0CCD3928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7711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69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</a:t>
            </a:r>
            <a:r>
              <a:rPr lang="en-GB" sz="1200" baseline="0" dirty="0" smtClean="0">
                <a:solidFill>
                  <a:srgbClr val="000000"/>
                </a:solidFill>
              </a:rPr>
              <a:t>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802.11-23/1351r1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082-03-0000-proposed-modifications-to-itu-r-m-1450-5-for-sep-2023-wp5a-meeting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085-08-0000-proposed-response-to-european-commission-rspg-on-development-of-6g.pdf" TargetMode="External"/><Relationship Id="rId12" Type="http://schemas.openxmlformats.org/officeDocument/2006/relationships/hyperlink" Target="https://mentor.ieee.org/802.18/dcn/23/18-23-0098-04-0000-draft-response-to-china-miit-s-consultation-on-the-proposed-abolition-of-two-normative-documents-re-40-50-ghz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81-08-0000-proposed-response-to-japan-mic-consultation-on-technical-conditions-re-wireless-lan-systems.pdf" TargetMode="External"/><Relationship Id="rId11" Type="http://schemas.openxmlformats.org/officeDocument/2006/relationships/hyperlink" Target="https://mentor.ieee.org/802.18/dcn/23/18-23-0094-11-0000-draft-response-czech-spectrum-strategy-consultation.pdf" TargetMode="External"/><Relationship Id="rId5" Type="http://schemas.openxmlformats.org/officeDocument/2006/relationships/hyperlink" Target="https://mentor.ieee.org/802.18/dcn/23/18-23-0077-09-0000-proposed-response-to-malaysia-mcmc-s-consultation-on-wrc-23.pdf" TargetMode="External"/><Relationship Id="rId10" Type="http://schemas.openxmlformats.org/officeDocument/2006/relationships/hyperlink" Target="https://mentor.ieee.org/802.18/dcn/23/18-23-0084-03-0000-ieee-802-s-views-on-annex-17-to-document-5a-597-e-for-sep-2023-wp5a-meeting.pdf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mentor.ieee.org/802.18/dcn/23/18-23-0083-01-0000-proposed-modifications-to-itu-r-m-1801-2-for-sep-2023-wp5a-meeting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8/dcn/23/18-23-0097-02-ISUS-revised-ieee-sa-spectrum-policy-statement-post-ieee-stakeholder-review.docx" TargetMode="External"/><Relationship Id="rId4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consultations-and-statements/category-1/hybrid-sharing-to-access-the-upper-6-ghz-band?utm_medium=email&amp;utm_campaign=Sharing%206%20GHz%20spectrum%20for%20Wi-Fi%20and%20mobile&amp;utm_content=Sharing%206%20GHz%20spectrum%20for%20Wi-Fi%20and%20mobile+CID_d5d87731c29b201f83e1ae761599b562&amp;utm_source=updates&amp;utm_term=new%20approach%20being%20explored%20by%20Of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docs.fcc.gov/public/attachments/FCC-23-65A1.pdf" TargetMode="External"/><Relationship Id="rId4" Type="http://schemas.openxmlformats.org/officeDocument/2006/relationships/hyperlink" Target="https://docs.fcc.gov/public/attachments/FCC-23-63A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105&amp;is_group=0000&amp;is_year=202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8&amp;is_group=0000&amp;is_year=2016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97-02-ISUS-revised-ieee-sa-spectrum-policy-statement-post-ieee-stakeholder-review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802.18 Liaison Report – September 2023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13 September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14 July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55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0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11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Secretary:  </a:t>
            </a:r>
            <a:r>
              <a:rPr lang="en-US" altLang="en-US" sz="1800" dirty="0" smtClean="0">
                <a:solidFill>
                  <a:schemeClr val="tx1"/>
                </a:solidFill>
              </a:rPr>
              <a:t>VACANT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</a:t>
            </a:r>
            <a:r>
              <a:rPr lang="en-US" altLang="en-US" sz="1800" dirty="0">
                <a:solidFill>
                  <a:schemeClr val="tx1"/>
                </a:solidFill>
              </a:rPr>
              <a:t>VACANT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76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July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477150"/>
              </p:ext>
            </p:extLst>
          </p:nvPr>
        </p:nvGraphicFramePr>
        <p:xfrm>
          <a:off x="1295400" y="2529840"/>
          <a:ext cx="9906000" cy="3464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Malaysia MCMC:</a:t>
                      </a:r>
                      <a:r>
                        <a:rPr lang="en-US" sz="1600" baseline="0" dirty="0" smtClean="0"/>
                        <a:t>  Public consultation on proposed Malaysia's positions for World </a:t>
                      </a:r>
                      <a:r>
                        <a:rPr lang="en-US" sz="1600" baseline="0" dirty="0" err="1" smtClean="0"/>
                        <a:t>Radiocommunication</a:t>
                      </a:r>
                      <a:r>
                        <a:rPr lang="en-US" sz="1600" baseline="0" dirty="0" smtClean="0"/>
                        <a:t> Conference 2023 (WRC-23) agenda items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18-23/0077r9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Japan MIC:  Consultation on technical conditions re: wireless LAN systems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18-23/0081r8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European</a:t>
                      </a:r>
                      <a:r>
                        <a:rPr lang="en-US" sz="1600" baseline="0" dirty="0" smtClean="0"/>
                        <a:t> Commission RSPG: DRAFT Opinion on “The development of 6G and possible implications for spectrum needs and guidance on the rollout of future wireless broadband networks”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7"/>
                        </a:rPr>
                        <a:t>18-23/0085r8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ITU-R Working</a:t>
                      </a:r>
                      <a:r>
                        <a:rPr lang="en-US" sz="1600" baseline="0" dirty="0" smtClean="0"/>
                        <a:t> Party 5A submissions for the September 2023 meeting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18-23/0082r3</a:t>
                      </a:r>
                      <a:endParaRPr lang="en-US" sz="1600" dirty="0" smtClean="0"/>
                    </a:p>
                    <a:p>
                      <a:r>
                        <a:rPr lang="en-US" sz="1600" dirty="0" smtClean="0">
                          <a:hlinkClick r:id="rId9"/>
                        </a:rPr>
                        <a:t>18-23/0083r1</a:t>
                      </a:r>
                      <a:endParaRPr lang="en-US" sz="1600" dirty="0" smtClean="0"/>
                    </a:p>
                    <a:p>
                      <a:r>
                        <a:rPr lang="en-US" sz="1600" dirty="0" smtClean="0">
                          <a:hlinkClick r:id="rId10"/>
                        </a:rPr>
                        <a:t>18-23/0084r3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Czech Republic CTU: Call for comments on the update of the Radio Spectrum Management Strategy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11"/>
                        </a:rPr>
                        <a:t>18-23/0094r11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China</a:t>
                      </a:r>
                      <a:r>
                        <a:rPr lang="en-US" sz="1600" baseline="0" dirty="0" smtClean="0"/>
                        <a:t> MIIT:  </a:t>
                      </a:r>
                      <a:r>
                        <a:rPr lang="en-US" sz="1600" dirty="0" smtClean="0"/>
                        <a:t>Proposed abolition of two normative documents re: 40-50 GHz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12"/>
                        </a:rPr>
                        <a:t>18-23/0098r4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9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July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3505200"/>
          </a:xfrm>
        </p:spPr>
        <p:txBody>
          <a:bodyPr/>
          <a:lstStyle/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liaison statements from ITU-R Working Party 5D on</a:t>
            </a:r>
          </a:p>
          <a:p>
            <a:pPr marL="685800" marR="117475" lvl="2" indent="-285750" algn="just">
              <a:spcBef>
                <a:spcPts val="0"/>
              </a:spcBef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dirty="0">
                <a:hlinkClick r:id="rId3"/>
              </a:rPr>
              <a:t>framework and overall objectives of the future development of IMT for 2030 and beyond</a:t>
            </a:r>
            <a:endParaRPr lang="en-US" dirty="0"/>
          </a:p>
          <a:p>
            <a:pPr marL="685800" marR="117475" lvl="2" indent="-285750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pc="-5" dirty="0">
                <a:solidFill>
                  <a:schemeClr val="tx1"/>
                </a:solidFill>
                <a:cs typeface="Arial"/>
                <a:hlinkClick r:id="rId4"/>
              </a:rPr>
              <a:t>the schedule for updating recommendation ITU-R M.2012 to revision </a:t>
            </a:r>
            <a:r>
              <a:rPr lang="en-US" spc="-5" dirty="0" smtClean="0">
                <a:solidFill>
                  <a:schemeClr val="tx1"/>
                </a:solidFill>
                <a:cs typeface="Arial"/>
                <a:hlinkClick r:id="rId4"/>
              </a:rPr>
              <a:t>7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Pacific</a:t>
            </a:r>
            <a:r>
              <a:rPr lang="en-US" altLang="en-US" sz="2200" dirty="0" smtClean="0"/>
              <a:t>.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</a:t>
            </a:r>
            <a:r>
              <a:rPr lang="en-US" altLang="en-US" sz="2200" dirty="0" smtClean="0"/>
              <a:t>draft IEEE 802 wireless position statement with the reviewers’ edit </a:t>
            </a:r>
            <a:r>
              <a:rPr lang="en-US" sz="2200" spc="-5" dirty="0">
                <a:solidFill>
                  <a:schemeClr val="tx1"/>
                </a:solidFill>
                <a:cs typeface="Arial"/>
              </a:rPr>
              <a:t>(</a:t>
            </a:r>
            <a:r>
              <a:rPr lang="en-US" sz="2200" spc="-5" dirty="0">
                <a:solidFill>
                  <a:schemeClr val="tx1"/>
                </a:solidFill>
                <a:cs typeface="Arial"/>
                <a:hlinkClick r:id="rId5"/>
              </a:rPr>
              <a:t>18-23/0097r2</a:t>
            </a:r>
            <a:r>
              <a:rPr lang="en-US" sz="2200" spc="-5" dirty="0" smtClean="0">
                <a:solidFill>
                  <a:schemeClr val="tx1"/>
                </a:solidFill>
                <a:cs typeface="Arial"/>
              </a:rPr>
              <a:t>).</a:t>
            </a:r>
            <a:endParaRPr lang="en-US" sz="2200" spc="-5" dirty="0">
              <a:solidFill>
                <a:schemeClr val="tx1"/>
              </a:solidFill>
              <a:cs typeface="Arial"/>
            </a:endParaRPr>
          </a:p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pc="-5" dirty="0">
              <a:solidFill>
                <a:schemeClr val="tx1"/>
              </a:solidFill>
              <a:cs typeface="Arial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2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76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Tuesday AM2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</a:t>
            </a:r>
            <a:r>
              <a:rPr lang="en-US" altLang="en-US" sz="2200" dirty="0">
                <a:cs typeface="Arial" panose="020B0604020202020204" pitchFamily="34" charset="0"/>
              </a:rPr>
              <a:t>and discuss the possibility of preparing response to selected ongoing </a:t>
            </a:r>
            <a:r>
              <a:rPr lang="en-US" altLang="en-US" sz="2200" dirty="0" smtClean="0">
                <a:cs typeface="Arial" panose="020B0604020202020204" pitchFamily="34" charset="0"/>
              </a:rPr>
              <a:t>consultations and liaison statements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800" u="sng" dirty="0">
                <a:cs typeface="Arial"/>
                <a:hlinkClick r:id="rId3"/>
              </a:rPr>
              <a:t>Consultation:  Hybrid sharing: enabling both licensed mobile and Wi-Fi users to access the upper 6 GHz band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800" u="sng" dirty="0" err="1">
                <a:cs typeface="Arial"/>
                <a:hlinkClick r:id="rId4"/>
              </a:rPr>
              <a:t>NoI</a:t>
            </a:r>
            <a:r>
              <a:rPr lang="en-US" sz="1800" u="sng" dirty="0">
                <a:cs typeface="Arial"/>
                <a:hlinkClick r:id="rId4"/>
              </a:rPr>
              <a:t>: Advancing understanding of non-federal spectrum usage (WT Docket No. 23-232)</a:t>
            </a:r>
            <a:endParaRPr lang="en-US" sz="1800" u="sng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800" u="sng" dirty="0">
                <a:cs typeface="Arial"/>
                <a:hlinkClick r:id="rId5"/>
              </a:rPr>
              <a:t>NPRM:  Cybersecurity labeling for Internet of Things (PS Docket No. 23-239)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 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Discussed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Pacific.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47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Thursday AM1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Member enrichment 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Title:  </a:t>
            </a:r>
            <a:r>
              <a:rPr lang="en-US" altLang="en-US" sz="1800" dirty="0" smtClean="0">
                <a:cs typeface="Arial" panose="020B0604020202020204" pitchFamily="34" charset="0"/>
              </a:rPr>
              <a:t>International spectrum regulatory process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Author:  </a:t>
            </a:r>
            <a:r>
              <a:rPr lang="en-US" altLang="en-US" sz="1800" dirty="0" smtClean="0">
                <a:cs typeface="Arial" panose="020B0604020202020204" pitchFamily="34" charset="0"/>
              </a:rPr>
              <a:t>Alex </a:t>
            </a:r>
            <a:r>
              <a:rPr lang="en-US" altLang="en-US" sz="1800" dirty="0" err="1" smtClean="0">
                <a:cs typeface="Arial" panose="020B0604020202020204" pitchFamily="34" charset="0"/>
              </a:rPr>
              <a:t>Roytblat</a:t>
            </a:r>
            <a:r>
              <a:rPr lang="en-US" altLang="en-US" sz="1800" dirty="0" smtClean="0">
                <a:cs typeface="Arial" panose="020B0604020202020204" pitchFamily="34" charset="0"/>
              </a:rPr>
              <a:t> (Wi-Fi Alliance)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Document</a:t>
            </a:r>
            <a:r>
              <a:rPr lang="en-US" altLang="en-US" sz="1800" dirty="0">
                <a:cs typeface="Arial" panose="020B0604020202020204" pitchFamily="34" charset="0"/>
              </a:rPr>
              <a:t>:  </a:t>
            </a:r>
            <a:r>
              <a:rPr lang="en-US" altLang="en-US" sz="1800" dirty="0" smtClean="0">
                <a:cs typeface="Arial" panose="020B0604020202020204" pitchFamily="34" charset="0"/>
                <a:hlinkClick r:id="rId3"/>
              </a:rPr>
              <a:t>18-23/0105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24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F74957A-69EC-42A8-8BAE-B809CC315B71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914400" y="533400"/>
            <a:ext cx="1028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Future meeting schedule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(scheduled till the </a:t>
            </a:r>
            <a:r>
              <a:rPr lang="en-US" altLang="en-US" sz="2000" dirty="0" smtClean="0">
                <a:solidFill>
                  <a:schemeClr val="tx2"/>
                </a:solidFill>
              </a:rPr>
              <a:t>January 2024 interim)</a:t>
            </a:r>
            <a:endParaRPr lang="en-US" alt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622509"/>
              </p:ext>
            </p:extLst>
          </p:nvPr>
        </p:nvGraphicFramePr>
        <p:xfrm>
          <a:off x="914400" y="1828801"/>
          <a:ext cx="10287000" cy="28398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8400"/>
                <a:gridCol w="7848600"/>
              </a:tblGrid>
              <a:tr h="3709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Date and time*</a:t>
                      </a:r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Every Thursdays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21 September 2023 through 9 November 2023,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23 November 2023 through 11 January 2024,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25 January 2024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12:00pm ET to 1:00pm ET,</a:t>
                      </a:r>
                    </a:p>
                    <a:p>
                      <a:r>
                        <a:rPr lang="en-US" sz="1500" baseline="0" dirty="0" smtClean="0"/>
                        <a:t>Every Fridays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22 September 2023 through 10 November 2023,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24 November 2023 through 12 January 2024,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mtClean="0"/>
                        <a:t>26 January 2024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</a:tbl>
          </a:graphicData>
        </a:graphic>
      </p:graphicFrame>
      <p:sp>
        <p:nvSpPr>
          <p:cNvPr id="29716" name="Rectangle 7"/>
          <p:cNvSpPr>
            <a:spLocks noChangeArrowheads="1"/>
          </p:cNvSpPr>
          <p:nvPr/>
        </p:nvSpPr>
        <p:spPr bwMode="auto">
          <a:xfrm>
            <a:off x="914400" y="6096000"/>
            <a:ext cx="105156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500" dirty="0">
                <a:cs typeface="Arial" panose="020B0604020202020204" pitchFamily="34" charset="0"/>
              </a:rPr>
              <a:t>*Call in info is also available at </a:t>
            </a:r>
            <a:r>
              <a:rPr lang="en-US" altLang="en-US" sz="1500" dirty="0">
                <a:cs typeface="Arial" panose="020B0604020202020204" pitchFamily="34" charset="0"/>
                <a:hlinkClick r:id="rId3"/>
              </a:rPr>
              <a:t>18-16/0038</a:t>
            </a:r>
            <a:r>
              <a:rPr lang="en-US" altLang="en-US" sz="1500" dirty="0">
                <a:cs typeface="Arial" panose="020B0604020202020204" pitchFamily="34" charset="0"/>
              </a:rPr>
              <a:t> and the 802.18 </a:t>
            </a:r>
            <a:r>
              <a:rPr lang="en-US" altLang="en-US" sz="1500" dirty="0">
                <a:cs typeface="Arial" panose="020B0604020202020204" pitchFamily="34" charset="0"/>
                <a:hlinkClick r:id="rId4"/>
              </a:rPr>
              <a:t>Google Calendar</a:t>
            </a:r>
            <a:endParaRPr lang="en-US" altLang="en-US" sz="1500" dirty="0">
              <a:cs typeface="Arial" panose="020B0604020202020204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93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Call for actions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If interested in serving as the RR-TAG </a:t>
            </a:r>
            <a:r>
              <a:rPr lang="en-US" altLang="en-US" sz="2200" dirty="0" smtClean="0">
                <a:cs typeface="Arial" panose="020B0604020202020204" pitchFamily="34" charset="0"/>
              </a:rPr>
              <a:t>secretary or the ISUS ad-hoc chair, </a:t>
            </a:r>
            <a:r>
              <a:rPr lang="en-US" altLang="en-US" sz="2200" dirty="0">
                <a:cs typeface="Arial" panose="020B0604020202020204" pitchFamily="34" charset="0"/>
              </a:rPr>
              <a:t>please let me know as per your earliest convenience, </a:t>
            </a:r>
            <a:r>
              <a:rPr lang="en-US" altLang="en-US" sz="2200" dirty="0" smtClean="0">
                <a:cs typeface="Arial" panose="020B0604020202020204" pitchFamily="34" charset="0"/>
              </a:rPr>
              <a:t>please let me know as per your earliest convenience.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spc="-5" dirty="0" smtClean="0">
                <a:solidFill>
                  <a:schemeClr val="tx1"/>
                </a:solidFill>
                <a:cs typeface="Arial"/>
              </a:rPr>
              <a:t>Draft </a:t>
            </a:r>
            <a:r>
              <a:rPr lang="en-US" sz="2200" spc="-5" dirty="0">
                <a:solidFill>
                  <a:schemeClr val="tx1"/>
                </a:solidFill>
                <a:cs typeface="Arial"/>
              </a:rPr>
              <a:t>IEEE 802 wireless position statement (</a:t>
            </a:r>
            <a:r>
              <a:rPr lang="en-US" sz="2200" spc="-5" dirty="0">
                <a:solidFill>
                  <a:schemeClr val="tx1"/>
                </a:solidFill>
                <a:cs typeface="Arial"/>
                <a:hlinkClick r:id="rId3"/>
              </a:rPr>
              <a:t>18-23/0097r2</a:t>
            </a:r>
            <a:r>
              <a:rPr lang="en-US" sz="2200" spc="-5" dirty="0">
                <a:solidFill>
                  <a:schemeClr val="tx1"/>
                </a:solidFill>
                <a:cs typeface="Arial"/>
              </a:rPr>
              <a:t>)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Please review and</a:t>
            </a:r>
            <a:r>
              <a:rPr lang="en-US" sz="1800" dirty="0"/>
              <a:t> provide your comments/edits to </a:t>
            </a:r>
            <a:r>
              <a:rPr lang="en-US" sz="1800" dirty="0" smtClean="0"/>
              <a:t>me </a:t>
            </a:r>
            <a:r>
              <a:rPr lang="en-US" sz="1800" dirty="0"/>
              <a:t>offline by Wednesday, 27 September </a:t>
            </a:r>
            <a:r>
              <a:rPr lang="en-US" sz="1800" dirty="0" smtClean="0"/>
              <a:t>2023.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55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69332</TotalTime>
  <Words>686</Words>
  <Application>Microsoft Office PowerPoint</Application>
  <PresentationFormat>Widescreen</PresentationFormat>
  <Paragraphs>140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Liaison Report – September 2023</vt:lpstr>
      <vt:lpstr>RR-TAG at a glance</vt:lpstr>
      <vt:lpstr>Progress since the 2023 July plenary (1)</vt:lpstr>
      <vt:lpstr>Progress since the 2023 July plenary (2)</vt:lpstr>
      <vt:lpstr>Objectives this week:  Tuesday AM2</vt:lpstr>
      <vt:lpstr>Objectives this week:  Thursday AM1</vt:lpstr>
      <vt:lpstr>PowerPoint Presentation</vt:lpstr>
      <vt:lpstr>Call for actions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11-23/1351r1</dc:title>
  <dc:creator>Edward Au</dc:creator>
  <cp:keywords>13 September 2023</cp:keywords>
  <cp:lastModifiedBy>Edward Au</cp:lastModifiedBy>
  <cp:revision>4993</cp:revision>
  <cp:lastPrinted>1601-01-01T00:00:00Z</cp:lastPrinted>
  <dcterms:created xsi:type="dcterms:W3CDTF">2016-03-03T14:54:45Z</dcterms:created>
  <dcterms:modified xsi:type="dcterms:W3CDTF">2023-09-10T20:17:38Z</dcterms:modified>
  <cp:category>Liaison Report</cp:category>
</cp:coreProperties>
</file>