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33" r:id="rId3"/>
    <p:sldId id="349" r:id="rId4"/>
    <p:sldId id="351" r:id="rId5"/>
    <p:sldId id="354" r:id="rId6"/>
    <p:sldId id="347" r:id="rId7"/>
    <p:sldId id="341"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 Jing" initials="MJ" lastIdx="1" clrIdx="0">
    <p:extLst>
      <p:ext uri="{19B8F6BF-5375-455C-9EA6-DF929625EA0E}">
        <p15:presenceInfo xmlns:p15="http://schemas.microsoft.com/office/powerpoint/2012/main" userId="MA, J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70" autoAdjust="0"/>
    <p:restoredTop sz="94660"/>
  </p:normalViewPr>
  <p:slideViewPr>
    <p:cSldViewPr>
      <p:cViewPr varScale="1">
        <p:scale>
          <a:sx n="104" d="100"/>
          <a:sy n="104" d="100"/>
        </p:scale>
        <p:origin x="216" y="7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056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2023</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802.11-23-1349-00</a:t>
            </a:r>
          </a:p>
        </p:txBody>
      </p:sp>
      <p:sp>
        <p:nvSpPr>
          <p:cNvPr id="2" name="Footer Placeholder 4">
            <a:extLst>
              <a:ext uri="{FF2B5EF4-FFF2-40B4-BE49-F238E27FC236}">
                <a16:creationId xmlns:a16="http://schemas.microsoft.com/office/drawing/2014/main" id="{A8FF7EBA-2A43-957D-E379-9BE9EF844644}"/>
              </a:ext>
            </a:extLst>
          </p:cNvPr>
          <p:cNvSpPr>
            <a:spLocks noGrp="1"/>
          </p:cNvSpPr>
          <p:nvPr>
            <p:ph type="ftr" idx="3"/>
          </p:nvPr>
        </p:nvSpPr>
        <p:spPr>
          <a:xfrm>
            <a:off x="7143757" y="6475414"/>
            <a:ext cx="4246027" cy="180975"/>
          </a:xfrm>
          <a:prstGeom prst="rect">
            <a:avLst/>
          </a:prstGeom>
        </p:spPr>
        <p:txBody>
          <a:bodyPr/>
          <a:lstStyle>
            <a:lvl1pPr algn="r">
              <a:defRPr sz="1600">
                <a:solidFill>
                  <a:schemeClr val="tx1"/>
                </a:solidFill>
              </a:defRPr>
            </a:lvl1pPr>
          </a:lstStyle>
          <a:p>
            <a:r>
              <a:rPr lang="en-GB"/>
              <a:t>Jing Ma(Toyota)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68918" y="693466"/>
            <a:ext cx="94488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Discussion on AIML model sharing use case in federated learning scenario</a:t>
            </a:r>
            <a:endParaRPr lang="en-GB" dirty="0"/>
          </a:p>
        </p:txBody>
      </p:sp>
      <p:sp>
        <p:nvSpPr>
          <p:cNvPr id="3074" name="Rectangle 2"/>
          <p:cNvSpPr>
            <a:spLocks noGrp="1" noChangeArrowheads="1"/>
          </p:cNvSpPr>
          <p:nvPr>
            <p:ph type="subTitle" idx="1"/>
          </p:nvPr>
        </p:nvSpPr>
        <p:spPr>
          <a:xfrm>
            <a:off x="1717675" y="199773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8F93B8C3-3470-E9AA-429C-D8753679DD36}"/>
              </a:ext>
            </a:extLst>
          </p:cNvPr>
          <p:cNvGraphicFramePr>
            <a:graphicFrameLocks noChangeAspect="1"/>
          </p:cNvGraphicFramePr>
          <p:nvPr>
            <p:extLst>
              <p:ext uri="{D42A27DB-BD31-4B8C-83A1-F6EECF244321}">
                <p14:modId xmlns:p14="http://schemas.microsoft.com/office/powerpoint/2010/main" val="3408456924"/>
              </p:ext>
            </p:extLst>
          </p:nvPr>
        </p:nvGraphicFramePr>
        <p:xfrm>
          <a:off x="2438400" y="3556000"/>
          <a:ext cx="7877175" cy="1525588"/>
        </p:xfrm>
        <a:graphic>
          <a:graphicData uri="http://schemas.openxmlformats.org/presentationml/2006/ole">
            <mc:AlternateContent xmlns:mc="http://schemas.openxmlformats.org/markup-compatibility/2006">
              <mc:Choice xmlns:v="urn:schemas-microsoft-com:vml" Requires="v">
                <p:oleObj name="文書" r:id="rId3" imgW="8255000" imgH="1600200" progId="Word.Document.8">
                  <p:embed/>
                </p:oleObj>
              </mc:Choice>
              <mc:Fallback>
                <p:oleObj name="文書" r:id="rId3" imgW="8255000" imgH="1600200" progId="Word.Document.8">
                  <p:embed/>
                  <p:pic>
                    <p:nvPicPr>
                      <p:cNvPr id="3075" name="Object 3"/>
                      <p:cNvPicPr>
                        <a:picLocks noChangeAspect="1" noChangeArrowheads="1"/>
                      </p:cNvPicPr>
                      <p:nvPr/>
                    </p:nvPicPr>
                    <p:blipFill>
                      <a:blip r:embed="rId4"/>
                      <a:srcRect/>
                      <a:stretch>
                        <a:fillRect/>
                      </a:stretch>
                    </p:blipFill>
                    <p:spPr bwMode="auto">
                      <a:xfrm>
                        <a:off x="2438400" y="3556000"/>
                        <a:ext cx="7877175" cy="1525588"/>
                      </a:xfrm>
                      <a:prstGeom prst="rect">
                        <a:avLst/>
                      </a:prstGeom>
                      <a:noFill/>
                    </p:spPr>
                  </p:pic>
                </p:oleObj>
              </mc:Fallback>
            </mc:AlternateContent>
          </a:graphicData>
        </a:graphic>
      </p:graphicFrame>
      <p:sp>
        <p:nvSpPr>
          <p:cNvPr id="4" name="Footer Placeholder 4">
            <a:extLst>
              <a:ext uri="{FF2B5EF4-FFF2-40B4-BE49-F238E27FC236}">
                <a16:creationId xmlns:a16="http://schemas.microsoft.com/office/drawing/2014/main" id="{1FCD8AD5-E1F9-D28B-50A7-80C40F175459}"/>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
        <p:nvSpPr>
          <p:cNvPr id="5" name="Date Placeholder 5">
            <a:extLst>
              <a:ext uri="{FF2B5EF4-FFF2-40B4-BE49-F238E27FC236}">
                <a16:creationId xmlns:a16="http://schemas.microsoft.com/office/drawing/2014/main" id="{9E290DB9-EC1A-90B3-3CDC-EE7687E79AC6}"/>
              </a:ext>
            </a:extLst>
          </p:cNvPr>
          <p:cNvSpPr txBox="1">
            <a:spLocks/>
          </p:cNvSpPr>
          <p:nvPr/>
        </p:nvSpPr>
        <p:spPr>
          <a:xfrm>
            <a:off x="838200" y="27152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Aug. 2023</a:t>
            </a:r>
            <a:endParaRPr lang="en-GB" sz="18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970F2-206B-9441-96A9-B03DEA16B9E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B1F1FBF-5E6F-924F-AE32-7E94D3EDF5AB}"/>
              </a:ext>
            </a:extLst>
          </p:cNvPr>
          <p:cNvSpPr>
            <a:spLocks noGrp="1"/>
          </p:cNvSpPr>
          <p:nvPr>
            <p:ph idx="1"/>
          </p:nvPr>
        </p:nvSpPr>
        <p:spPr/>
        <p:txBody>
          <a:bodyPr/>
          <a:lstStyle/>
          <a:p>
            <a:pPr>
              <a:buFont typeface="Arial" panose="020B0604020202020204" pitchFamily="34" charset="0"/>
              <a:buChar char="•"/>
            </a:pPr>
            <a:r>
              <a:rPr lang="en-US" dirty="0"/>
              <a:t>Model sharing is One of the main use case of AIML TIG [1]</a:t>
            </a:r>
          </a:p>
          <a:p>
            <a:pPr lvl="1">
              <a:buFont typeface="Arial" panose="020B0604020202020204" pitchFamily="34" charset="0"/>
              <a:buChar char="•"/>
            </a:pPr>
            <a:r>
              <a:rPr lang="en-US" dirty="0"/>
              <a:t>Efficient AIML model distribution is essential for </a:t>
            </a:r>
            <a:r>
              <a:rPr lang="en-US" altLang="ja-JP" dirty="0"/>
              <a:t>the success of AIML-based operations </a:t>
            </a:r>
            <a:br>
              <a:rPr lang="en-US" altLang="ja-JP" dirty="0"/>
            </a:br>
            <a:r>
              <a:rPr lang="en-US" altLang="ja-JP" dirty="0"/>
              <a:t>as well as the performance and user experience of IEEE 802.11 WLANs in 1) centralized learning or centralized AIML model generation/refinement ,  2) Distributed learning or distributed AIML model generation/refinement, and 3) Federated learning or hybrid AIML model training/refinement </a:t>
            </a:r>
            <a:br>
              <a:rPr lang="en-US" altLang="ja-JP" dirty="0"/>
            </a:br>
            <a:endParaRPr lang="en-US" altLang="ja-JP" dirty="0"/>
          </a:p>
          <a:p>
            <a:pPr>
              <a:buFont typeface="Arial" panose="020B0604020202020204" pitchFamily="34" charset="0"/>
              <a:buChar char="•"/>
            </a:pPr>
            <a:r>
              <a:rPr lang="en-US" dirty="0"/>
              <a:t>We discuss the technique feasibility related to federated learning in 3) </a:t>
            </a:r>
            <a:r>
              <a:rPr lang="en-US" altLang="ja-JP" dirty="0"/>
              <a:t>Federated learning or hybrid AIML model training/refinement</a:t>
            </a:r>
            <a:r>
              <a:rPr lang="en-US" dirty="0"/>
              <a:t> scenario[1]</a:t>
            </a:r>
          </a:p>
        </p:txBody>
      </p:sp>
      <p:sp>
        <p:nvSpPr>
          <p:cNvPr id="4" name="Slide Number Placeholder 3">
            <a:extLst>
              <a:ext uri="{FF2B5EF4-FFF2-40B4-BE49-F238E27FC236}">
                <a16:creationId xmlns:a16="http://schemas.microsoft.com/office/drawing/2014/main" id="{8EB2D424-95CE-6C43-AA32-D78EDBF536A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68410F36-133A-9341-A4CB-EFBC2D4762D7}"/>
              </a:ext>
            </a:extLst>
          </p:cNvPr>
          <p:cNvSpPr>
            <a:spLocks noGrp="1"/>
          </p:cNvSpPr>
          <p:nvPr>
            <p:ph type="dt" idx="15"/>
          </p:nvPr>
        </p:nvSpPr>
        <p:spPr/>
        <p:txBody>
          <a:bodyPr/>
          <a:lstStyle/>
          <a:p>
            <a:r>
              <a:rPr lang="en-US" dirty="0"/>
              <a:t>Aug. 2023</a:t>
            </a:r>
            <a:endParaRPr lang="en-GB" dirty="0"/>
          </a:p>
        </p:txBody>
      </p:sp>
      <p:sp>
        <p:nvSpPr>
          <p:cNvPr id="8" name="Footer Placeholder 4">
            <a:extLst>
              <a:ext uri="{FF2B5EF4-FFF2-40B4-BE49-F238E27FC236}">
                <a16:creationId xmlns:a16="http://schemas.microsoft.com/office/drawing/2014/main" id="{BBCA9EB9-565C-3DB5-A741-6C4D612559DD}"/>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Tree>
    <p:extLst>
      <p:ext uri="{BB962C8B-B14F-4D97-AF65-F5344CB8AC3E}">
        <p14:creationId xmlns:p14="http://schemas.microsoft.com/office/powerpoint/2010/main" val="3743975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BBEAB4-7DB2-FF40-AD9F-C4923300100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9" name="Title 1">
            <a:extLst>
              <a:ext uri="{FF2B5EF4-FFF2-40B4-BE49-F238E27FC236}">
                <a16:creationId xmlns:a16="http://schemas.microsoft.com/office/drawing/2014/main" id="{29DFCCD1-088A-FA47-8C34-2E785A1456BF}"/>
              </a:ext>
            </a:extLst>
          </p:cNvPr>
          <p:cNvSpPr txBox="1">
            <a:spLocks/>
          </p:cNvSpPr>
          <p:nvPr/>
        </p:nvSpPr>
        <p:spPr bwMode="auto">
          <a:xfrm>
            <a:off x="672965" y="83559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ja-JP" kern="0" dirty="0"/>
              <a:t>Discussion on workflow in federated learning scenario</a:t>
            </a:r>
          </a:p>
        </p:txBody>
      </p:sp>
      <p:grpSp>
        <p:nvGrpSpPr>
          <p:cNvPr id="13" name="Group 3">
            <a:extLst>
              <a:ext uri="{FF2B5EF4-FFF2-40B4-BE49-F238E27FC236}">
                <a16:creationId xmlns:a16="http://schemas.microsoft.com/office/drawing/2014/main" id="{33094B90-CA7F-AD43-109E-41D3E953FCB5}"/>
              </a:ext>
            </a:extLst>
          </p:cNvPr>
          <p:cNvGrpSpPr/>
          <p:nvPr/>
        </p:nvGrpSpPr>
        <p:grpSpPr>
          <a:xfrm>
            <a:off x="5853507" y="2078089"/>
            <a:ext cx="5380124" cy="4579093"/>
            <a:chOff x="-69786" y="2078850"/>
            <a:chExt cx="5380124" cy="4579093"/>
          </a:xfrm>
        </p:grpSpPr>
        <p:sp>
          <p:nvSpPr>
            <p:cNvPr id="14" name="Rectangle 4">
              <a:extLst>
                <a:ext uri="{FF2B5EF4-FFF2-40B4-BE49-F238E27FC236}">
                  <a16:creationId xmlns:a16="http://schemas.microsoft.com/office/drawing/2014/main" id="{E63D3C00-1120-50E2-4E6B-F5B1DF3C3C4B}"/>
                </a:ext>
              </a:extLst>
            </p:cNvPr>
            <p:cNvSpPr/>
            <p:nvPr/>
          </p:nvSpPr>
          <p:spPr bwMode="auto">
            <a:xfrm>
              <a:off x="574874" y="2231250"/>
              <a:ext cx="1198033"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dirty="0">
                  <a:solidFill>
                    <a:schemeClr val="tx1"/>
                  </a:solidFill>
                  <a:latin typeface="+mj-lt"/>
                  <a:ea typeface="Meiryo UI" pitchFamily="50" charset="-128"/>
                  <a:cs typeface="Meiryo UI" pitchFamily="50" charset="-128"/>
                </a:rPr>
                <a:t>AP/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dirty="0">
                  <a:solidFill>
                    <a:schemeClr val="tx1"/>
                  </a:solidFill>
                  <a:latin typeface="+mj-lt"/>
                  <a:ea typeface="Meiryo UI" pitchFamily="50" charset="-128"/>
                  <a:cs typeface="Meiryo UI" pitchFamily="50" charset="-128"/>
                </a:rPr>
                <a:t>central server</a:t>
              </a:r>
              <a:endParaRPr kumimoji="0" lang="en-US" sz="1200" b="0" i="0" u="none" strike="noStrike" cap="none" normalizeH="0" baseline="0" dirty="0">
                <a:ln>
                  <a:noFill/>
                </a:ln>
                <a:solidFill>
                  <a:schemeClr val="tx1"/>
                </a:solidFill>
                <a:effectLst/>
                <a:latin typeface="+mj-lt"/>
                <a:ea typeface="Meiryo UI" pitchFamily="50" charset="-128"/>
                <a:cs typeface="Meiryo UI" pitchFamily="50" charset="-128"/>
              </a:endParaRPr>
            </a:p>
          </p:txBody>
        </p:sp>
        <p:sp>
          <p:nvSpPr>
            <p:cNvPr id="15" name="Rectangle 5">
              <a:extLst>
                <a:ext uri="{FF2B5EF4-FFF2-40B4-BE49-F238E27FC236}">
                  <a16:creationId xmlns:a16="http://schemas.microsoft.com/office/drawing/2014/main" id="{36F5E9C7-A7A5-AF30-59FC-0ED6AF94C92B}"/>
                </a:ext>
              </a:extLst>
            </p:cNvPr>
            <p:cNvSpPr/>
            <p:nvPr/>
          </p:nvSpPr>
          <p:spPr bwMode="auto">
            <a:xfrm>
              <a:off x="3601617" y="2078850"/>
              <a:ext cx="1356738"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mj-lt"/>
                  <a:ea typeface="Meiryo UI" pitchFamily="50" charset="-128"/>
                  <a:cs typeface="Meiryo UI" pitchFamily="50" charset="-128"/>
                </a:rPr>
                <a:t>Client</a:t>
              </a:r>
            </a:p>
          </p:txBody>
        </p:sp>
        <p:sp>
          <p:nvSpPr>
            <p:cNvPr id="27" name="Rectangle 6">
              <a:extLst>
                <a:ext uri="{FF2B5EF4-FFF2-40B4-BE49-F238E27FC236}">
                  <a16:creationId xmlns:a16="http://schemas.microsoft.com/office/drawing/2014/main" id="{990FCF46-DC72-12B9-28B8-EED44FCD2669}"/>
                </a:ext>
              </a:extLst>
            </p:cNvPr>
            <p:cNvSpPr/>
            <p:nvPr/>
          </p:nvSpPr>
          <p:spPr bwMode="auto">
            <a:xfrm>
              <a:off x="3754016" y="2231250"/>
              <a:ext cx="1407479"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mj-lt"/>
                  <a:ea typeface="Meiryo UI" pitchFamily="50" charset="-128"/>
                  <a:cs typeface="Meiryo UI" pitchFamily="50" charset="-128"/>
                </a:rPr>
                <a:t>Client</a:t>
              </a:r>
            </a:p>
          </p:txBody>
        </p:sp>
        <p:sp>
          <p:nvSpPr>
            <p:cNvPr id="30" name="Rectangle 7">
              <a:extLst>
                <a:ext uri="{FF2B5EF4-FFF2-40B4-BE49-F238E27FC236}">
                  <a16:creationId xmlns:a16="http://schemas.microsoft.com/office/drawing/2014/main" id="{CE2EF667-EAC2-BC91-7DB7-5088A3AB1E11}"/>
                </a:ext>
              </a:extLst>
            </p:cNvPr>
            <p:cNvSpPr/>
            <p:nvPr/>
          </p:nvSpPr>
          <p:spPr bwMode="auto">
            <a:xfrm>
              <a:off x="3902859" y="2393885"/>
              <a:ext cx="1407479"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ja-JP"/>
              </a:defPPr>
              <a:lvl1pPr algn="l" defTabSz="457200"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dirty="0">
                  <a:latin typeface="+mj-lt"/>
                  <a:ea typeface="Meiryo UI" pitchFamily="50" charset="-128"/>
                  <a:cs typeface="Meiryo UI" pitchFamily="50" charset="-128"/>
                </a:rPr>
                <a:t>Participating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dirty="0">
                  <a:latin typeface="+mj-lt"/>
                  <a:ea typeface="Meiryo UI" pitchFamily="50" charset="-128"/>
                  <a:cs typeface="Meiryo UI" pitchFamily="50" charset="-128"/>
                </a:rPr>
                <a:t>devices/ clients</a:t>
              </a:r>
              <a:endParaRPr kumimoji="0" lang="en-US" sz="1800" b="0" i="0" u="none" strike="noStrike" cap="none" normalizeH="0" baseline="0" dirty="0">
                <a:ln>
                  <a:noFill/>
                </a:ln>
                <a:solidFill>
                  <a:schemeClr val="tx1"/>
                </a:solidFill>
                <a:effectLst/>
                <a:latin typeface="+mj-lt"/>
                <a:ea typeface="Meiryo UI" pitchFamily="50" charset="-128"/>
                <a:cs typeface="Meiryo UI" pitchFamily="50" charset="-128"/>
              </a:endParaRPr>
            </a:p>
          </p:txBody>
        </p:sp>
        <p:cxnSp>
          <p:nvCxnSpPr>
            <p:cNvPr id="31" name="Straight Connector 9">
              <a:extLst>
                <a:ext uri="{FF2B5EF4-FFF2-40B4-BE49-F238E27FC236}">
                  <a16:creationId xmlns:a16="http://schemas.microsoft.com/office/drawing/2014/main" id="{FCE12F8D-F0C4-4492-14F2-7248C204AAFF}"/>
                </a:ext>
              </a:extLst>
            </p:cNvPr>
            <p:cNvCxnSpPr>
              <a:cxnSpLocks/>
              <a:stCxn id="14" idx="2"/>
            </p:cNvCxnSpPr>
            <p:nvPr/>
          </p:nvCxnSpPr>
          <p:spPr bwMode="auto">
            <a:xfrm>
              <a:off x="1173891" y="2861320"/>
              <a:ext cx="23016" cy="379662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10">
              <a:extLst>
                <a:ext uri="{FF2B5EF4-FFF2-40B4-BE49-F238E27FC236}">
                  <a16:creationId xmlns:a16="http://schemas.microsoft.com/office/drawing/2014/main" id="{9A530477-E48E-80F5-65F2-02B595BED507}"/>
                </a:ext>
              </a:extLst>
            </p:cNvPr>
            <p:cNvCxnSpPr>
              <a:cxnSpLocks/>
            </p:cNvCxnSpPr>
            <p:nvPr/>
          </p:nvCxnSpPr>
          <p:spPr bwMode="auto">
            <a:xfrm>
              <a:off x="4235744" y="3023955"/>
              <a:ext cx="0" cy="36339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Arrow Connector 12">
              <a:extLst>
                <a:ext uri="{FF2B5EF4-FFF2-40B4-BE49-F238E27FC236}">
                  <a16:creationId xmlns:a16="http://schemas.microsoft.com/office/drawing/2014/main" id="{C303C191-0B6A-D3C0-EA2D-14C8B0D91F04}"/>
                </a:ext>
              </a:extLst>
            </p:cNvPr>
            <p:cNvCxnSpPr/>
            <p:nvPr/>
          </p:nvCxnSpPr>
          <p:spPr bwMode="auto">
            <a:xfrm>
              <a:off x="1398896" y="4039361"/>
              <a:ext cx="2635389"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7" name="TextBox 13">
              <a:extLst>
                <a:ext uri="{FF2B5EF4-FFF2-40B4-BE49-F238E27FC236}">
                  <a16:creationId xmlns:a16="http://schemas.microsoft.com/office/drawing/2014/main" id="{EEDFBCBC-5692-1FC1-7E8D-71D056BEE75F}"/>
                </a:ext>
              </a:extLst>
            </p:cNvPr>
            <p:cNvSpPr txBox="1"/>
            <p:nvPr/>
          </p:nvSpPr>
          <p:spPr>
            <a:xfrm>
              <a:off x="1267607" y="3377083"/>
              <a:ext cx="3036024" cy="584775"/>
            </a:xfrm>
            <a:prstGeom prst="rect">
              <a:avLst/>
            </a:prstGeom>
            <a:noFill/>
          </p:spPr>
          <p:txBody>
            <a:bodyPr wrap="square" rtlCol="0">
              <a:spAutoFit/>
            </a:bodyPr>
            <a:lstStyle/>
            <a:p>
              <a:r>
                <a:rPr lang="en-US" altLang="ja-JP" sz="1600" dirty="0">
                  <a:solidFill>
                    <a:schemeClr val="tx1"/>
                  </a:solidFill>
                  <a:latin typeface="+mj-lt"/>
                  <a:ea typeface="Meiryo UI" pitchFamily="50" charset="-128"/>
                  <a:cs typeface="Meiryo UI" pitchFamily="50" charset="-128"/>
                </a:rPr>
                <a:t>①</a:t>
              </a:r>
              <a:r>
                <a:rPr lang="ja-JP" altLang="en-US" sz="1600">
                  <a:solidFill>
                    <a:schemeClr val="tx1"/>
                  </a:solidFill>
                  <a:latin typeface="+mj-lt"/>
                  <a:ea typeface="Meiryo UI" pitchFamily="50" charset="-128"/>
                  <a:cs typeface="Meiryo UI" pitchFamily="50" charset="-128"/>
                </a:rPr>
                <a:t> </a:t>
              </a:r>
              <a:r>
                <a:rPr lang="en-US" altLang="ja-JP" sz="1600" dirty="0">
                  <a:solidFill>
                    <a:schemeClr val="tx1"/>
                  </a:solidFill>
                  <a:latin typeface="+mj-lt"/>
                  <a:ea typeface="Meiryo UI" pitchFamily="50" charset="-128"/>
                  <a:cs typeface="Meiryo UI" pitchFamily="50" charset="-128"/>
                </a:rPr>
                <a:t>client selection and </a:t>
              </a:r>
              <a:r>
                <a:rPr lang="en-US" sz="1600" dirty="0">
                  <a:solidFill>
                    <a:schemeClr val="tx1"/>
                  </a:solidFill>
                  <a:latin typeface="+mj-lt"/>
                  <a:ea typeface="Meiryo UI" pitchFamily="50" charset="-128"/>
                  <a:cs typeface="Meiryo UI" pitchFamily="50" charset="-128"/>
                </a:rPr>
                <a:t>g</a:t>
              </a:r>
              <a:r>
                <a:rPr kumimoji="1" lang="en-US" sz="1600" dirty="0">
                  <a:solidFill>
                    <a:schemeClr val="tx1"/>
                  </a:solidFill>
                  <a:latin typeface="+mj-lt"/>
                  <a:ea typeface="Meiryo UI" pitchFamily="50" charset="-128"/>
                  <a:cs typeface="Meiryo UI" pitchFamily="50" charset="-128"/>
                </a:rPr>
                <a:t>lobal model distribution</a:t>
              </a:r>
            </a:p>
          </p:txBody>
        </p:sp>
        <p:sp>
          <p:nvSpPr>
            <p:cNvPr id="38" name="U-Turn Arrow 16">
              <a:extLst>
                <a:ext uri="{FF2B5EF4-FFF2-40B4-BE49-F238E27FC236}">
                  <a16:creationId xmlns:a16="http://schemas.microsoft.com/office/drawing/2014/main" id="{3FCF96B7-E9A2-2727-D4F6-A16564EF9CC5}"/>
                </a:ext>
              </a:extLst>
            </p:cNvPr>
            <p:cNvSpPr/>
            <p:nvPr/>
          </p:nvSpPr>
          <p:spPr bwMode="auto">
            <a:xfrm rot="5400000">
              <a:off x="4229831" y="4367434"/>
              <a:ext cx="362561" cy="315035"/>
            </a:xfrm>
            <a:prstGeom prst="uturnArrow">
              <a:avLst>
                <a:gd name="adj1" fmla="val 9552"/>
                <a:gd name="adj2" fmla="val 21095"/>
                <a:gd name="adj3" fmla="val 19794"/>
                <a:gd name="adj4" fmla="val 47431"/>
                <a:gd name="adj5" fmla="val 100000"/>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mj-lt"/>
                <a:ea typeface="Meiryo UI" pitchFamily="50" charset="-128"/>
                <a:cs typeface="Meiryo UI" pitchFamily="50" charset="-128"/>
              </a:endParaRPr>
            </a:p>
          </p:txBody>
        </p:sp>
        <p:cxnSp>
          <p:nvCxnSpPr>
            <p:cNvPr id="39" name="Straight Arrow Connector 19">
              <a:extLst>
                <a:ext uri="{FF2B5EF4-FFF2-40B4-BE49-F238E27FC236}">
                  <a16:creationId xmlns:a16="http://schemas.microsoft.com/office/drawing/2014/main" id="{13A9F727-E93E-4FC9-77F6-D7D4850228E5}"/>
                </a:ext>
              </a:extLst>
            </p:cNvPr>
            <p:cNvCxnSpPr>
              <a:cxnSpLocks/>
            </p:cNvCxnSpPr>
            <p:nvPr/>
          </p:nvCxnSpPr>
          <p:spPr bwMode="auto">
            <a:xfrm flipH="1">
              <a:off x="1381515" y="5094185"/>
              <a:ext cx="267015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0" name="TextBox 23">
              <a:extLst>
                <a:ext uri="{FF2B5EF4-FFF2-40B4-BE49-F238E27FC236}">
                  <a16:creationId xmlns:a16="http://schemas.microsoft.com/office/drawing/2014/main" id="{E26698FC-C6CE-312E-2E97-4C9E9CFD9C2B}"/>
                </a:ext>
              </a:extLst>
            </p:cNvPr>
            <p:cNvSpPr txBox="1"/>
            <p:nvPr/>
          </p:nvSpPr>
          <p:spPr>
            <a:xfrm>
              <a:off x="1884944" y="4694867"/>
              <a:ext cx="1689886" cy="338554"/>
            </a:xfrm>
            <a:prstGeom prst="rect">
              <a:avLst/>
            </a:prstGeom>
            <a:noFill/>
          </p:spPr>
          <p:txBody>
            <a:bodyPr wrap="none" rtlCol="0">
              <a:spAutoFit/>
            </a:bodyPr>
            <a:lstStyle/>
            <a:p>
              <a:r>
                <a:rPr lang="en-US" altLang="ja-JP" sz="1600" dirty="0">
                  <a:latin typeface="+mj-lt"/>
                  <a:ea typeface="Meiryo UI" pitchFamily="50" charset="-128"/>
                  <a:cs typeface="Meiryo UI" pitchFamily="50" charset="-128"/>
                </a:rPr>
                <a:t>③</a:t>
              </a:r>
              <a:r>
                <a:rPr lang="ja-JP" altLang="en-US" sz="1600">
                  <a:latin typeface="+mj-lt"/>
                  <a:ea typeface="Meiryo UI" pitchFamily="50" charset="-128"/>
                  <a:cs typeface="Meiryo UI" pitchFamily="50" charset="-128"/>
                </a:rPr>
                <a:t> </a:t>
              </a:r>
              <a:r>
                <a:rPr lang="en-US" sz="1600" dirty="0">
                  <a:latin typeface="+mj-lt"/>
                  <a:ea typeface="Meiryo UI" pitchFamily="50" charset="-128"/>
                  <a:cs typeface="Meiryo UI" pitchFamily="50" charset="-128"/>
                </a:rPr>
                <a:t>model update</a:t>
              </a:r>
              <a:endParaRPr kumimoji="1" lang="en-US" sz="1600" dirty="0">
                <a:latin typeface="+mj-lt"/>
                <a:ea typeface="Meiryo UI" pitchFamily="50" charset="-128"/>
                <a:cs typeface="Meiryo UI" pitchFamily="50" charset="-128"/>
              </a:endParaRPr>
            </a:p>
          </p:txBody>
        </p:sp>
        <p:cxnSp>
          <p:nvCxnSpPr>
            <p:cNvPr id="42" name="Straight Arrow Connector 33">
              <a:extLst>
                <a:ext uri="{FF2B5EF4-FFF2-40B4-BE49-F238E27FC236}">
                  <a16:creationId xmlns:a16="http://schemas.microsoft.com/office/drawing/2014/main" id="{0CCFAA64-A25A-50C7-9AC5-D308AFC4334F}"/>
                </a:ext>
              </a:extLst>
            </p:cNvPr>
            <p:cNvCxnSpPr/>
            <p:nvPr/>
          </p:nvCxnSpPr>
          <p:spPr bwMode="auto">
            <a:xfrm>
              <a:off x="1416278" y="6401561"/>
              <a:ext cx="263538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3" name="U-Turn Arrow 34">
              <a:extLst>
                <a:ext uri="{FF2B5EF4-FFF2-40B4-BE49-F238E27FC236}">
                  <a16:creationId xmlns:a16="http://schemas.microsoft.com/office/drawing/2014/main" id="{8D6560F9-7B54-0A4B-8D89-B6480FB10B7C}"/>
                </a:ext>
              </a:extLst>
            </p:cNvPr>
            <p:cNvSpPr/>
            <p:nvPr/>
          </p:nvSpPr>
          <p:spPr bwMode="auto">
            <a:xfrm rot="5400000" flipV="1">
              <a:off x="775459" y="5376963"/>
              <a:ext cx="362561" cy="315035"/>
            </a:xfrm>
            <a:prstGeom prst="uturnArrow">
              <a:avLst>
                <a:gd name="adj1" fmla="val 9552"/>
                <a:gd name="adj2" fmla="val 21095"/>
                <a:gd name="adj3" fmla="val 19794"/>
                <a:gd name="adj4" fmla="val 47431"/>
                <a:gd name="adj5" fmla="val 100000"/>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mj-lt"/>
                <a:ea typeface="Meiryo UI" pitchFamily="50" charset="-128"/>
                <a:cs typeface="Meiryo UI" pitchFamily="50" charset="-128"/>
              </a:endParaRPr>
            </a:p>
          </p:txBody>
        </p:sp>
        <p:sp>
          <p:nvSpPr>
            <p:cNvPr id="44" name="TextBox 35">
              <a:extLst>
                <a:ext uri="{FF2B5EF4-FFF2-40B4-BE49-F238E27FC236}">
                  <a16:creationId xmlns:a16="http://schemas.microsoft.com/office/drawing/2014/main" id="{C61F76CF-1A68-92E9-09DB-B522B6618D3D}"/>
                </a:ext>
              </a:extLst>
            </p:cNvPr>
            <p:cNvSpPr txBox="1"/>
            <p:nvPr/>
          </p:nvSpPr>
          <p:spPr>
            <a:xfrm>
              <a:off x="-69786" y="5741485"/>
              <a:ext cx="1266693" cy="584775"/>
            </a:xfrm>
            <a:prstGeom prst="rect">
              <a:avLst/>
            </a:prstGeom>
            <a:noFill/>
          </p:spPr>
          <p:txBody>
            <a:bodyPr wrap="none" rtlCol="0">
              <a:spAutoFit/>
            </a:bodyPr>
            <a:lstStyle/>
            <a:p>
              <a:r>
                <a:rPr lang="en-US" altLang="ja-JP" sz="1600" dirty="0">
                  <a:latin typeface="+mj-lt"/>
                  <a:ea typeface="Meiryo UI" pitchFamily="50" charset="-128"/>
                  <a:cs typeface="Meiryo UI" pitchFamily="50" charset="-128"/>
                </a:rPr>
                <a:t>④</a:t>
              </a:r>
              <a:r>
                <a:rPr lang="ja-JP" altLang="en-US" sz="1600">
                  <a:latin typeface="+mj-lt"/>
                  <a:ea typeface="Meiryo UI" pitchFamily="50" charset="-128"/>
                  <a:cs typeface="Meiryo UI" pitchFamily="50" charset="-128"/>
                </a:rPr>
                <a:t> </a:t>
              </a:r>
              <a:r>
                <a:rPr lang="en-US" sz="1600" dirty="0">
                  <a:latin typeface="+mj-lt"/>
                  <a:ea typeface="Meiryo UI" pitchFamily="50" charset="-128"/>
                  <a:cs typeface="Meiryo UI" pitchFamily="50" charset="-128"/>
                </a:rPr>
                <a:t>Model </a:t>
              </a:r>
            </a:p>
            <a:p>
              <a:r>
                <a:rPr lang="en-US" sz="1600" dirty="0">
                  <a:latin typeface="+mj-lt"/>
                  <a:ea typeface="Meiryo UI" pitchFamily="50" charset="-128"/>
                  <a:cs typeface="Meiryo UI" pitchFamily="50" charset="-128"/>
                </a:rPr>
                <a:t>aggregation</a:t>
              </a:r>
            </a:p>
          </p:txBody>
        </p:sp>
      </p:grpSp>
      <p:sp>
        <p:nvSpPr>
          <p:cNvPr id="50" name="TextBox 24">
            <a:extLst>
              <a:ext uri="{FF2B5EF4-FFF2-40B4-BE49-F238E27FC236}">
                <a16:creationId xmlns:a16="http://schemas.microsoft.com/office/drawing/2014/main" id="{4EC89812-E4DC-FE91-A8C8-C3930D561F8A}"/>
              </a:ext>
            </a:extLst>
          </p:cNvPr>
          <p:cNvSpPr txBox="1"/>
          <p:nvPr/>
        </p:nvSpPr>
        <p:spPr>
          <a:xfrm>
            <a:off x="10491922" y="4326087"/>
            <a:ext cx="1756628" cy="584775"/>
          </a:xfrm>
          <a:prstGeom prst="rect">
            <a:avLst/>
          </a:prstGeom>
          <a:noFill/>
        </p:spPr>
        <p:txBody>
          <a:bodyPr wrap="square" rtlCol="0">
            <a:spAutoFit/>
          </a:bodyPr>
          <a:lstStyle>
            <a:defPPr>
              <a:defRPr lang="en-GB"/>
            </a:defPPr>
            <a:lvl1pPr>
              <a:defRPr sz="1600">
                <a:solidFill>
                  <a:schemeClr val="tx1"/>
                </a:solidFill>
                <a:latin typeface="+mj-lt"/>
                <a:ea typeface="Meiryo UI" pitchFamily="50" charset="-128"/>
                <a:cs typeface="Meiryo UI" pitchFamily="50" charset="-128"/>
              </a:defRPr>
            </a:lvl1pPr>
          </a:lstStyle>
          <a:p>
            <a:r>
              <a:rPr lang="ja-JP" altLang="en-US"/>
              <a:t>② </a:t>
            </a:r>
            <a:r>
              <a:rPr lang="en-US" dirty="0"/>
              <a:t>Local model training</a:t>
            </a:r>
          </a:p>
        </p:txBody>
      </p:sp>
      <p:sp>
        <p:nvSpPr>
          <p:cNvPr id="52" name="TextBox 23">
            <a:extLst>
              <a:ext uri="{FF2B5EF4-FFF2-40B4-BE49-F238E27FC236}">
                <a16:creationId xmlns:a16="http://schemas.microsoft.com/office/drawing/2014/main" id="{DEC983A7-0653-5EDE-EE78-2761D614C700}"/>
              </a:ext>
            </a:extLst>
          </p:cNvPr>
          <p:cNvSpPr txBox="1"/>
          <p:nvPr/>
        </p:nvSpPr>
        <p:spPr>
          <a:xfrm>
            <a:off x="7606108" y="4741585"/>
            <a:ext cx="2106932" cy="338554"/>
          </a:xfrm>
          <a:prstGeom prst="rect">
            <a:avLst/>
          </a:prstGeom>
          <a:noFill/>
        </p:spPr>
        <p:txBody>
          <a:bodyPr wrap="square" rtlCol="0">
            <a:spAutoFit/>
          </a:bodyPr>
          <a:lstStyle>
            <a:defPPr>
              <a:defRPr lang="en-GB"/>
            </a:defPPr>
            <a:lvl1pPr>
              <a:defRPr sz="1600">
                <a:solidFill>
                  <a:schemeClr val="tx1"/>
                </a:solidFill>
                <a:latin typeface="+mj-lt"/>
                <a:ea typeface="Meiryo UI" pitchFamily="50" charset="-128"/>
                <a:cs typeface="Meiryo UI" pitchFamily="50" charset="-128"/>
              </a:defRPr>
            </a:lvl1pPr>
          </a:lstStyle>
          <a:p>
            <a:r>
              <a:rPr lang="en-US" altLang="ja-JP" dirty="0"/>
              <a:t>③</a:t>
            </a:r>
            <a:r>
              <a:rPr lang="ja-JP" altLang="en-US"/>
              <a:t> </a:t>
            </a:r>
            <a:r>
              <a:rPr lang="en-US" altLang="ja-JP" dirty="0"/>
              <a:t>local </a:t>
            </a:r>
            <a:r>
              <a:rPr lang="en-US" dirty="0"/>
              <a:t>model upload</a:t>
            </a:r>
          </a:p>
        </p:txBody>
      </p:sp>
      <p:sp>
        <p:nvSpPr>
          <p:cNvPr id="54" name="TextBox 35">
            <a:extLst>
              <a:ext uri="{FF2B5EF4-FFF2-40B4-BE49-F238E27FC236}">
                <a16:creationId xmlns:a16="http://schemas.microsoft.com/office/drawing/2014/main" id="{BCB405E1-B5D5-C653-6839-AB8D8A8870C8}"/>
              </a:ext>
            </a:extLst>
          </p:cNvPr>
          <p:cNvSpPr txBox="1"/>
          <p:nvPr/>
        </p:nvSpPr>
        <p:spPr>
          <a:xfrm>
            <a:off x="5539646" y="5153961"/>
            <a:ext cx="1212191" cy="830997"/>
          </a:xfrm>
          <a:prstGeom prst="rect">
            <a:avLst/>
          </a:prstGeom>
          <a:noFill/>
        </p:spPr>
        <p:txBody>
          <a:bodyPr wrap="square" rtlCol="0">
            <a:spAutoFit/>
          </a:bodyPr>
          <a:lstStyle>
            <a:defPPr>
              <a:defRPr lang="en-GB"/>
            </a:defPPr>
            <a:lvl1pPr>
              <a:defRPr sz="1600">
                <a:solidFill>
                  <a:schemeClr val="tx1"/>
                </a:solidFill>
                <a:latin typeface="+mj-lt"/>
                <a:ea typeface="Meiryo UI" pitchFamily="50" charset="-128"/>
                <a:cs typeface="Meiryo UI" pitchFamily="50" charset="-128"/>
              </a:defRPr>
            </a:lvl1pPr>
          </a:lstStyle>
          <a:p>
            <a:r>
              <a:rPr lang="en-US" altLang="ja-JP" dirty="0"/>
              <a:t>④</a:t>
            </a:r>
            <a:r>
              <a:rPr lang="ja-JP" altLang="en-US"/>
              <a:t> </a:t>
            </a:r>
            <a:r>
              <a:rPr lang="en-US" dirty="0"/>
              <a:t>Model </a:t>
            </a:r>
          </a:p>
          <a:p>
            <a:r>
              <a:rPr lang="en-US" dirty="0"/>
              <a:t>Aggregation</a:t>
            </a:r>
          </a:p>
          <a:p>
            <a:r>
              <a:rPr lang="en-US" dirty="0"/>
              <a:t> and update</a:t>
            </a:r>
          </a:p>
        </p:txBody>
      </p:sp>
      <p:sp>
        <p:nvSpPr>
          <p:cNvPr id="55" name="TextBox 36">
            <a:extLst>
              <a:ext uri="{FF2B5EF4-FFF2-40B4-BE49-F238E27FC236}">
                <a16:creationId xmlns:a16="http://schemas.microsoft.com/office/drawing/2014/main" id="{892F778B-CB91-1A3B-EFE2-78926902EB2C}"/>
              </a:ext>
            </a:extLst>
          </p:cNvPr>
          <p:cNvSpPr txBox="1"/>
          <p:nvPr/>
        </p:nvSpPr>
        <p:spPr>
          <a:xfrm>
            <a:off x="7292884" y="5569803"/>
            <a:ext cx="2832055" cy="584775"/>
          </a:xfrm>
          <a:prstGeom prst="rect">
            <a:avLst/>
          </a:prstGeom>
          <a:noFill/>
        </p:spPr>
        <p:txBody>
          <a:bodyPr wrap="square" rtlCol="0">
            <a:spAutoFit/>
          </a:bodyPr>
          <a:lstStyle/>
          <a:p>
            <a:r>
              <a:rPr kumimoji="1" lang="en-US" sz="1600" dirty="0">
                <a:solidFill>
                  <a:schemeClr val="tx1"/>
                </a:solidFill>
                <a:latin typeface="+mj-lt"/>
                <a:ea typeface="Meiryo UI" pitchFamily="50" charset="-128"/>
                <a:cs typeface="Meiryo UI" pitchFamily="50" charset="-128"/>
              </a:rPr>
              <a:t>Repeat </a:t>
            </a:r>
            <a:r>
              <a:rPr lang="ja-JP" altLang="en-US" sz="1600">
                <a:solidFill>
                  <a:schemeClr val="tx1"/>
                </a:solidFill>
                <a:latin typeface="+mj-lt"/>
                <a:ea typeface="Meiryo UI" pitchFamily="50" charset="-128"/>
                <a:cs typeface="Meiryo UI" pitchFamily="50" charset="-128"/>
              </a:rPr>
              <a:t>① </a:t>
            </a:r>
            <a:r>
              <a:rPr lang="en-US" altLang="ja-JP" sz="1600" dirty="0">
                <a:solidFill>
                  <a:schemeClr val="tx1"/>
                </a:solidFill>
                <a:latin typeface="+mj-lt"/>
                <a:ea typeface="Meiryo UI" pitchFamily="50" charset="-128"/>
                <a:cs typeface="Meiryo UI" pitchFamily="50" charset="-128"/>
              </a:rPr>
              <a:t>with updated global model</a:t>
            </a:r>
            <a:endParaRPr kumimoji="1" lang="en-US" sz="1600" dirty="0">
              <a:solidFill>
                <a:schemeClr val="tx1"/>
              </a:solidFill>
              <a:latin typeface="+mj-lt"/>
              <a:ea typeface="Meiryo UI" pitchFamily="50" charset="-128"/>
              <a:cs typeface="Meiryo UI" pitchFamily="50" charset="-128"/>
            </a:endParaRPr>
          </a:p>
        </p:txBody>
      </p:sp>
      <p:sp>
        <p:nvSpPr>
          <p:cNvPr id="57" name="正方形/長方形 56">
            <a:extLst>
              <a:ext uri="{FF2B5EF4-FFF2-40B4-BE49-F238E27FC236}">
                <a16:creationId xmlns:a16="http://schemas.microsoft.com/office/drawing/2014/main" id="{AC2AD861-E3CA-C626-E742-7758C715AF28}"/>
              </a:ext>
            </a:extLst>
          </p:cNvPr>
          <p:cNvSpPr/>
          <p:nvPr/>
        </p:nvSpPr>
        <p:spPr>
          <a:xfrm>
            <a:off x="195046" y="1820101"/>
            <a:ext cx="5908660" cy="4154984"/>
          </a:xfrm>
          <a:prstGeom prst="rect">
            <a:avLst/>
          </a:prstGeom>
        </p:spPr>
        <p:txBody>
          <a:bodyPr wrap="square">
            <a:spAutoFit/>
          </a:bodyPr>
          <a:lstStyle/>
          <a:p>
            <a:pPr marL="1085850" lvl="1" indent="-342900">
              <a:buFont typeface="Arial" panose="020B0604020202020204" pitchFamily="34" charset="0"/>
              <a:buChar char="•"/>
            </a:pPr>
            <a:r>
              <a:rPr kumimoji="1" lang="en-US" altLang="ja-JP" dirty="0">
                <a:solidFill>
                  <a:schemeClr val="tx1"/>
                </a:solidFill>
              </a:rPr>
              <a:t>In federated learning, usually only the selected participating devices perform local training in each round, the trained local models are then aggregated by the central server to update the global model and sent back to the clients selected for next round. This process is repeated for multiple communication rounds until the global model converges.[2]</a:t>
            </a:r>
          </a:p>
          <a:p>
            <a:pPr lvl="1" indent="0"/>
            <a:endParaRPr kumimoji="1" lang="en-US" altLang="ja-JP" dirty="0">
              <a:solidFill>
                <a:schemeClr val="tx1"/>
              </a:solidFill>
            </a:endParaRPr>
          </a:p>
        </p:txBody>
      </p:sp>
      <p:sp>
        <p:nvSpPr>
          <p:cNvPr id="58" name="Date Placeholder 5">
            <a:extLst>
              <a:ext uri="{FF2B5EF4-FFF2-40B4-BE49-F238E27FC236}">
                <a16:creationId xmlns:a16="http://schemas.microsoft.com/office/drawing/2014/main" id="{3E65F793-1FCD-39C7-FA3A-04F9EFA2C392}"/>
              </a:ext>
            </a:extLst>
          </p:cNvPr>
          <p:cNvSpPr>
            <a:spLocks noGrp="1"/>
          </p:cNvSpPr>
          <p:nvPr>
            <p:ph type="dt" idx="15"/>
          </p:nvPr>
        </p:nvSpPr>
        <p:spPr>
          <a:xfrm>
            <a:off x="929217" y="333375"/>
            <a:ext cx="2499764" cy="273050"/>
          </a:xfrm>
        </p:spPr>
        <p:txBody>
          <a:bodyPr/>
          <a:lstStyle/>
          <a:p>
            <a:r>
              <a:rPr lang="en-US" dirty="0"/>
              <a:t>Aug. 2023</a:t>
            </a:r>
            <a:endParaRPr lang="en-GB" dirty="0"/>
          </a:p>
        </p:txBody>
      </p:sp>
      <p:sp>
        <p:nvSpPr>
          <p:cNvPr id="59" name="Footer Placeholder 4">
            <a:extLst>
              <a:ext uri="{FF2B5EF4-FFF2-40B4-BE49-F238E27FC236}">
                <a16:creationId xmlns:a16="http://schemas.microsoft.com/office/drawing/2014/main" id="{928D516D-4214-D765-E073-6613FC6EE6EB}"/>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Tree>
    <p:extLst>
      <p:ext uri="{BB962C8B-B14F-4D97-AF65-F5344CB8AC3E}">
        <p14:creationId xmlns:p14="http://schemas.microsoft.com/office/powerpoint/2010/main" val="1820757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BBEAB4-7DB2-FF40-AD9F-C4923300100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テキスト ボックス 2"/>
          <p:cNvSpPr txBox="1"/>
          <p:nvPr/>
        </p:nvSpPr>
        <p:spPr>
          <a:xfrm>
            <a:off x="929217" y="2142833"/>
            <a:ext cx="11049000" cy="267765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dirty="0">
                <a:solidFill>
                  <a:schemeClr val="tx1"/>
                </a:solidFill>
              </a:rPr>
              <a:t>As for global model distribution and local model upload, the current technical feasibility discussion has pointed out that IEEE 802.11bc has defined UL and DL EBCS services which may provide baseline technology for efficient AIML model sharing and distribution [1]. </a:t>
            </a:r>
          </a:p>
          <a:p>
            <a:pPr marL="342900" indent="-342900">
              <a:buFont typeface="Arial" panose="020B0604020202020204" pitchFamily="34" charset="0"/>
              <a:buChar char="•"/>
            </a:pPr>
            <a:endParaRPr kumimoji="1" lang="en-US" altLang="ja-JP" dirty="0">
              <a:solidFill>
                <a:schemeClr val="tx1"/>
              </a:solidFill>
            </a:endParaRPr>
          </a:p>
          <a:p>
            <a:pPr marL="342900" indent="-342900">
              <a:buFont typeface="Arial" panose="020B0604020202020204" pitchFamily="34" charset="0"/>
              <a:buChar char="•"/>
            </a:pPr>
            <a:r>
              <a:rPr kumimoji="1" lang="en-US" altLang="ja-JP" dirty="0">
                <a:solidFill>
                  <a:schemeClr val="tx1"/>
                </a:solidFill>
              </a:rPr>
              <a:t>However, client selection which is an important aspect of federated learning seems that it has not been discussed yet</a:t>
            </a:r>
          </a:p>
        </p:txBody>
      </p:sp>
      <p:sp>
        <p:nvSpPr>
          <p:cNvPr id="8" name="Title 1">
            <a:extLst>
              <a:ext uri="{FF2B5EF4-FFF2-40B4-BE49-F238E27FC236}">
                <a16:creationId xmlns:a16="http://schemas.microsoft.com/office/drawing/2014/main" id="{E999AD80-F514-29B0-F0ED-9B07CE7F789C}"/>
              </a:ext>
            </a:extLst>
          </p:cNvPr>
          <p:cNvSpPr txBox="1">
            <a:spLocks/>
          </p:cNvSpPr>
          <p:nvPr/>
        </p:nvSpPr>
        <p:spPr bwMode="auto">
          <a:xfrm>
            <a:off x="672965" y="83559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ja-JP" kern="0" dirty="0"/>
              <a:t>Technical feasibility discussion on federated learning scenario</a:t>
            </a:r>
          </a:p>
        </p:txBody>
      </p:sp>
      <p:sp>
        <p:nvSpPr>
          <p:cNvPr id="9" name="Date Placeholder 5">
            <a:extLst>
              <a:ext uri="{FF2B5EF4-FFF2-40B4-BE49-F238E27FC236}">
                <a16:creationId xmlns:a16="http://schemas.microsoft.com/office/drawing/2014/main" id="{F2A5910F-1079-8E84-B03F-A7318E61F304}"/>
              </a:ext>
            </a:extLst>
          </p:cNvPr>
          <p:cNvSpPr>
            <a:spLocks noGrp="1"/>
          </p:cNvSpPr>
          <p:nvPr>
            <p:ph type="dt" idx="15"/>
          </p:nvPr>
        </p:nvSpPr>
        <p:spPr>
          <a:xfrm>
            <a:off x="929217" y="333375"/>
            <a:ext cx="2499764" cy="273050"/>
          </a:xfrm>
        </p:spPr>
        <p:txBody>
          <a:bodyPr/>
          <a:lstStyle/>
          <a:p>
            <a:r>
              <a:rPr lang="en-US" dirty="0"/>
              <a:t>Aug. 2023</a:t>
            </a:r>
            <a:endParaRPr lang="en-GB" dirty="0"/>
          </a:p>
        </p:txBody>
      </p:sp>
      <p:sp>
        <p:nvSpPr>
          <p:cNvPr id="10" name="Footer Placeholder 4">
            <a:extLst>
              <a:ext uri="{FF2B5EF4-FFF2-40B4-BE49-F238E27FC236}">
                <a16:creationId xmlns:a16="http://schemas.microsoft.com/office/drawing/2014/main" id="{2ACA2AA2-76D6-83A0-0290-8F439FF3D27C}"/>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Tree>
    <p:extLst>
      <p:ext uri="{BB962C8B-B14F-4D97-AF65-F5344CB8AC3E}">
        <p14:creationId xmlns:p14="http://schemas.microsoft.com/office/powerpoint/2010/main" val="3922031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BBEAB4-7DB2-FF40-AD9F-C4923300100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24" name="正方形/長方形 23"/>
          <p:cNvSpPr/>
          <p:nvPr/>
        </p:nvSpPr>
        <p:spPr>
          <a:xfrm>
            <a:off x="269015" y="1816277"/>
            <a:ext cx="11753453" cy="3847207"/>
          </a:xfrm>
          <a:prstGeom prst="rect">
            <a:avLst/>
          </a:prstGeom>
        </p:spPr>
        <p:txBody>
          <a:bodyPr wrap="square">
            <a:spAutoFit/>
          </a:bodyPr>
          <a:lstStyle/>
          <a:p>
            <a:pPr marL="342900" indent="-342900">
              <a:buFont typeface="Arial" panose="020B0604020202020204" pitchFamily="34" charset="0"/>
              <a:buChar char="•"/>
            </a:pPr>
            <a:r>
              <a:rPr kumimoji="1" lang="en" altLang="ja-JP" dirty="0">
                <a:solidFill>
                  <a:schemeClr val="tx1"/>
                </a:solidFill>
              </a:rPr>
              <a:t>Client selection is an important aspect as it directly benefits the overall performance by</a:t>
            </a:r>
            <a:endParaRPr kumimoji="1" lang="en-US" altLang="ja-JP" dirty="0">
              <a:solidFill>
                <a:schemeClr val="tx1"/>
              </a:solidFill>
            </a:endParaRPr>
          </a:p>
          <a:p>
            <a:pPr marL="1085850" lvl="1" indent="-342900">
              <a:buFont typeface="Wingdings" pitchFamily="2" charset="2"/>
              <a:buChar char="ü"/>
            </a:pPr>
            <a:r>
              <a:rPr kumimoji="1" lang="en-US" altLang="ja-JP" sz="2000" dirty="0">
                <a:solidFill>
                  <a:schemeClr val="tx1"/>
                </a:solidFill>
              </a:rPr>
              <a:t>Ensure that the local models can be efficiently aggregated into a global model</a:t>
            </a:r>
          </a:p>
          <a:p>
            <a:pPr marL="1085850" lvl="1" indent="-342900">
              <a:buFont typeface="Wingdings" pitchFamily="2" charset="2"/>
              <a:buChar char="ü"/>
            </a:pPr>
            <a:r>
              <a:rPr kumimoji="1" lang="en-US" altLang="ja-JP" sz="2000" dirty="0">
                <a:solidFill>
                  <a:schemeClr val="tx1"/>
                </a:solidFill>
              </a:rPr>
              <a:t>Reduce the communication costs</a:t>
            </a:r>
          </a:p>
          <a:p>
            <a:pPr marL="342900" indent="-342900">
              <a:buFont typeface="Arial" panose="020B0604020202020204" pitchFamily="34" charset="0"/>
              <a:buChar char="•"/>
            </a:pPr>
            <a:r>
              <a:rPr kumimoji="1" lang="en-US" altLang="ja-JP" dirty="0">
                <a:solidFill>
                  <a:schemeClr val="tx1"/>
                </a:solidFill>
              </a:rPr>
              <a:t>Client selection can be implemented in a centralized or distributed way [3-5]</a:t>
            </a:r>
          </a:p>
          <a:p>
            <a:pPr marL="1085850" lvl="1" indent="-342900">
              <a:buFont typeface="Wingdings" pitchFamily="2" charset="2"/>
              <a:buChar char="ü"/>
            </a:pPr>
            <a:r>
              <a:rPr kumimoji="1" lang="en-US" altLang="ja-JP" sz="2000" dirty="0">
                <a:solidFill>
                  <a:schemeClr val="tx1"/>
                </a:solidFill>
              </a:rPr>
              <a:t>An example of centralized way to select clients [3]</a:t>
            </a:r>
          </a:p>
          <a:p>
            <a:pPr marL="342900" indent="-342900">
              <a:buFont typeface="Arial" panose="020B0604020202020204" pitchFamily="34" charset="0"/>
              <a:buChar char="•"/>
            </a:pPr>
            <a:endParaRPr kumimoji="1" lang="en-US" altLang="ja-JP" dirty="0">
              <a:solidFill>
                <a:schemeClr val="tx1"/>
              </a:solidFill>
            </a:endParaRPr>
          </a:p>
          <a:p>
            <a:pPr marL="342900" indent="-342900">
              <a:buFont typeface="Arial" panose="020B0604020202020204" pitchFamily="34" charset="0"/>
              <a:buChar char="•"/>
            </a:pPr>
            <a:endParaRPr kumimoji="1" lang="en-US" altLang="ja-JP" dirty="0">
              <a:solidFill>
                <a:schemeClr val="tx1"/>
              </a:solidFill>
            </a:endParaRPr>
          </a:p>
          <a:p>
            <a:pPr marL="342900" indent="-342900">
              <a:buFont typeface="Arial" panose="020B0604020202020204" pitchFamily="34" charset="0"/>
              <a:buChar char="•"/>
            </a:pPr>
            <a:r>
              <a:rPr kumimoji="1" lang="en-US" altLang="ja-JP" dirty="0">
                <a:solidFill>
                  <a:schemeClr val="tx1"/>
                </a:solidFill>
              </a:rPr>
              <a:t> Thoughts on technical feasibility</a:t>
            </a:r>
          </a:p>
          <a:p>
            <a:pPr marL="1085850" lvl="1" indent="-342900">
              <a:buFont typeface="Wingdings" pitchFamily="2" charset="2"/>
              <a:buChar char="ü"/>
            </a:pPr>
            <a:r>
              <a:rPr kumimoji="1" lang="en-US" altLang="ja-JP" sz="2000" dirty="0">
                <a:solidFill>
                  <a:schemeClr val="tx1"/>
                </a:solidFill>
              </a:rPr>
              <a:t>IEEE 802.11 broadcast technology, e.g. IEEE 802.11bc, can </a:t>
            </a:r>
          </a:p>
          <a:p>
            <a:pPr lvl="1" indent="0"/>
            <a:r>
              <a:rPr kumimoji="1" lang="en-US" altLang="ja-JP" sz="2000" dirty="0">
                <a:solidFill>
                  <a:schemeClr val="tx1"/>
                </a:solidFill>
              </a:rPr>
              <a:t>be leveraged to efficiently deliver parameters/function for</a:t>
            </a:r>
          </a:p>
          <a:p>
            <a:pPr lvl="1" indent="0"/>
            <a:r>
              <a:rPr kumimoji="1" lang="en-US" altLang="ja-JP" sz="2000" dirty="0">
                <a:solidFill>
                  <a:schemeClr val="tx1"/>
                </a:solidFill>
              </a:rPr>
              <a:t>client selection.</a:t>
            </a:r>
          </a:p>
        </p:txBody>
      </p:sp>
      <p:sp>
        <p:nvSpPr>
          <p:cNvPr id="7" name="Title 1">
            <a:extLst>
              <a:ext uri="{FF2B5EF4-FFF2-40B4-BE49-F238E27FC236}">
                <a16:creationId xmlns:a16="http://schemas.microsoft.com/office/drawing/2014/main" id="{43E845CD-DE9B-69B0-F638-BB82B0844DE8}"/>
              </a:ext>
            </a:extLst>
          </p:cNvPr>
          <p:cNvSpPr txBox="1">
            <a:spLocks/>
          </p:cNvSpPr>
          <p:nvPr/>
        </p:nvSpPr>
        <p:spPr bwMode="auto">
          <a:xfrm>
            <a:off x="612776" y="76589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ja-JP" kern="0" dirty="0"/>
              <a:t>Technical feasibility discussion on federated learning scenario</a:t>
            </a:r>
          </a:p>
        </p:txBody>
      </p:sp>
      <p:grpSp>
        <p:nvGrpSpPr>
          <p:cNvPr id="23" name="グループ化 22">
            <a:extLst>
              <a:ext uri="{FF2B5EF4-FFF2-40B4-BE49-F238E27FC236}">
                <a16:creationId xmlns:a16="http://schemas.microsoft.com/office/drawing/2014/main" id="{413F60D7-7DBD-D2A0-2955-D5DB85B68781}"/>
              </a:ext>
            </a:extLst>
          </p:cNvPr>
          <p:cNvGrpSpPr/>
          <p:nvPr/>
        </p:nvGrpSpPr>
        <p:grpSpPr>
          <a:xfrm>
            <a:off x="7239000" y="3375998"/>
            <a:ext cx="4260839" cy="3103511"/>
            <a:chOff x="6591882" y="2078089"/>
            <a:chExt cx="4260839" cy="3103511"/>
          </a:xfrm>
        </p:grpSpPr>
        <p:sp>
          <p:nvSpPr>
            <p:cNvPr id="13" name="Rectangle 4">
              <a:extLst>
                <a:ext uri="{FF2B5EF4-FFF2-40B4-BE49-F238E27FC236}">
                  <a16:creationId xmlns:a16="http://schemas.microsoft.com/office/drawing/2014/main" id="{C87C9436-4BC0-58F7-B59D-C187D2844B47}"/>
                </a:ext>
              </a:extLst>
            </p:cNvPr>
            <p:cNvSpPr/>
            <p:nvPr/>
          </p:nvSpPr>
          <p:spPr bwMode="auto">
            <a:xfrm>
              <a:off x="6591882" y="2263868"/>
              <a:ext cx="1198033"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dirty="0">
                  <a:solidFill>
                    <a:schemeClr val="tx1"/>
                  </a:solidFill>
                  <a:latin typeface="+mj-lt"/>
                  <a:ea typeface="Meiryo UI" pitchFamily="50" charset="-128"/>
                  <a:cs typeface="Meiryo UI" pitchFamily="50" charset="-128"/>
                </a:rPr>
                <a:t>AP/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dirty="0">
                  <a:solidFill>
                    <a:schemeClr val="tx1"/>
                  </a:solidFill>
                  <a:latin typeface="+mj-lt"/>
                  <a:ea typeface="Meiryo UI" pitchFamily="50" charset="-128"/>
                  <a:cs typeface="Meiryo UI" pitchFamily="50" charset="-128"/>
                </a:rPr>
                <a:t>central server</a:t>
              </a:r>
              <a:endParaRPr kumimoji="0" lang="en-US" sz="1200" b="0" i="0" u="none" strike="noStrike" cap="none" normalizeH="0" baseline="0" dirty="0">
                <a:ln>
                  <a:noFill/>
                </a:ln>
                <a:solidFill>
                  <a:schemeClr val="tx1"/>
                </a:solidFill>
                <a:effectLst/>
                <a:latin typeface="+mj-lt"/>
                <a:ea typeface="Meiryo UI" pitchFamily="50" charset="-128"/>
                <a:cs typeface="Meiryo UI" pitchFamily="50" charset="-128"/>
              </a:endParaRPr>
            </a:p>
          </p:txBody>
        </p:sp>
        <p:sp>
          <p:nvSpPr>
            <p:cNvPr id="14" name="Rectangle 5">
              <a:extLst>
                <a:ext uri="{FF2B5EF4-FFF2-40B4-BE49-F238E27FC236}">
                  <a16:creationId xmlns:a16="http://schemas.microsoft.com/office/drawing/2014/main" id="{241AE289-1DF2-1FC5-B3E2-C0E8CA1CE722}"/>
                </a:ext>
              </a:extLst>
            </p:cNvPr>
            <p:cNvSpPr/>
            <p:nvPr/>
          </p:nvSpPr>
          <p:spPr bwMode="auto">
            <a:xfrm>
              <a:off x="9144000" y="2078089"/>
              <a:ext cx="1356738"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mj-lt"/>
                  <a:ea typeface="Meiryo UI" pitchFamily="50" charset="-128"/>
                  <a:cs typeface="Meiryo UI" pitchFamily="50" charset="-128"/>
                </a:rPr>
                <a:t>Client</a:t>
              </a:r>
            </a:p>
          </p:txBody>
        </p:sp>
        <p:sp>
          <p:nvSpPr>
            <p:cNvPr id="15" name="Rectangle 6">
              <a:extLst>
                <a:ext uri="{FF2B5EF4-FFF2-40B4-BE49-F238E27FC236}">
                  <a16:creationId xmlns:a16="http://schemas.microsoft.com/office/drawing/2014/main" id="{DE4B2A00-31B8-A07F-D954-DDAC389A5930}"/>
                </a:ext>
              </a:extLst>
            </p:cNvPr>
            <p:cNvSpPr/>
            <p:nvPr/>
          </p:nvSpPr>
          <p:spPr bwMode="auto">
            <a:xfrm>
              <a:off x="9296399" y="2230489"/>
              <a:ext cx="1407479"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mj-lt"/>
                  <a:ea typeface="Meiryo UI" pitchFamily="50" charset="-128"/>
                  <a:cs typeface="Meiryo UI" pitchFamily="50" charset="-128"/>
                </a:rPr>
                <a:t>Client</a:t>
              </a:r>
            </a:p>
          </p:txBody>
        </p:sp>
        <p:sp>
          <p:nvSpPr>
            <p:cNvPr id="16" name="Rectangle 7">
              <a:extLst>
                <a:ext uri="{FF2B5EF4-FFF2-40B4-BE49-F238E27FC236}">
                  <a16:creationId xmlns:a16="http://schemas.microsoft.com/office/drawing/2014/main" id="{41AF8CEF-14D2-DBBD-FCDD-847A079D994C}"/>
                </a:ext>
              </a:extLst>
            </p:cNvPr>
            <p:cNvSpPr/>
            <p:nvPr/>
          </p:nvSpPr>
          <p:spPr bwMode="auto">
            <a:xfrm>
              <a:off x="9445242" y="2393124"/>
              <a:ext cx="1407479" cy="630070"/>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ja-JP"/>
              </a:defPPr>
              <a:lvl1pPr algn="l" defTabSz="457200"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dirty="0">
                  <a:latin typeface="+mj-lt"/>
                  <a:ea typeface="Meiryo UI" pitchFamily="50" charset="-128"/>
                  <a:cs typeface="Meiryo UI" pitchFamily="50" charset="-128"/>
                </a:rPr>
                <a:t>Participating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dirty="0">
                  <a:latin typeface="+mj-lt"/>
                  <a:ea typeface="Meiryo UI" pitchFamily="50" charset="-128"/>
                  <a:cs typeface="Meiryo UI" pitchFamily="50" charset="-128"/>
                </a:rPr>
                <a:t>devices/ clients</a:t>
              </a:r>
              <a:endParaRPr kumimoji="0" lang="en-US" sz="1800" b="0" i="0" u="none" strike="noStrike" cap="none" normalizeH="0" baseline="0" dirty="0">
                <a:ln>
                  <a:noFill/>
                </a:ln>
                <a:solidFill>
                  <a:schemeClr val="tx1"/>
                </a:solidFill>
                <a:effectLst/>
                <a:latin typeface="+mj-lt"/>
                <a:ea typeface="Meiryo UI" pitchFamily="50" charset="-128"/>
                <a:cs typeface="Meiryo UI" pitchFamily="50" charset="-128"/>
              </a:endParaRPr>
            </a:p>
          </p:txBody>
        </p:sp>
        <p:cxnSp>
          <p:nvCxnSpPr>
            <p:cNvPr id="17" name="Straight Connector 9">
              <a:extLst>
                <a:ext uri="{FF2B5EF4-FFF2-40B4-BE49-F238E27FC236}">
                  <a16:creationId xmlns:a16="http://schemas.microsoft.com/office/drawing/2014/main" id="{8A4EA19C-FF10-59D9-8BEF-BCEF2A1B6514}"/>
                </a:ext>
              </a:extLst>
            </p:cNvPr>
            <p:cNvCxnSpPr>
              <a:cxnSpLocks/>
            </p:cNvCxnSpPr>
            <p:nvPr/>
          </p:nvCxnSpPr>
          <p:spPr bwMode="auto">
            <a:xfrm flipH="1">
              <a:off x="7187824" y="2893938"/>
              <a:ext cx="6881" cy="22876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0">
              <a:extLst>
                <a:ext uri="{FF2B5EF4-FFF2-40B4-BE49-F238E27FC236}">
                  <a16:creationId xmlns:a16="http://schemas.microsoft.com/office/drawing/2014/main" id="{2157F358-145C-8DCF-6B78-3233537691EB}"/>
                </a:ext>
              </a:extLst>
            </p:cNvPr>
            <p:cNvCxnSpPr>
              <a:cxnSpLocks/>
            </p:cNvCxnSpPr>
            <p:nvPr/>
          </p:nvCxnSpPr>
          <p:spPr bwMode="auto">
            <a:xfrm flipH="1">
              <a:off x="10141259" y="3023194"/>
              <a:ext cx="17778" cy="215840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TextBox 13">
              <a:extLst>
                <a:ext uri="{FF2B5EF4-FFF2-40B4-BE49-F238E27FC236}">
                  <a16:creationId xmlns:a16="http://schemas.microsoft.com/office/drawing/2014/main" id="{33FC2301-875D-C9D4-8A05-41A8FAD186DF}"/>
                </a:ext>
              </a:extLst>
            </p:cNvPr>
            <p:cNvSpPr txBox="1"/>
            <p:nvPr/>
          </p:nvSpPr>
          <p:spPr>
            <a:xfrm>
              <a:off x="7190899" y="3126830"/>
              <a:ext cx="3036024" cy="584775"/>
            </a:xfrm>
            <a:prstGeom prst="rect">
              <a:avLst/>
            </a:prstGeom>
            <a:noFill/>
          </p:spPr>
          <p:txBody>
            <a:bodyPr wrap="square" rtlCol="0">
              <a:spAutoFit/>
            </a:bodyPr>
            <a:lstStyle/>
            <a:p>
              <a:r>
                <a:rPr lang="en-US" altLang="ja-JP" sz="1600" dirty="0">
                  <a:solidFill>
                    <a:schemeClr val="tx1"/>
                  </a:solidFill>
                  <a:latin typeface="+mj-lt"/>
                  <a:ea typeface="Meiryo UI" pitchFamily="50" charset="-128"/>
                  <a:cs typeface="Meiryo UI" pitchFamily="50" charset="-128"/>
                </a:rPr>
                <a:t>broadcasts parameters for client selection</a:t>
              </a:r>
              <a:endParaRPr kumimoji="1" lang="en-US" sz="1600" dirty="0">
                <a:solidFill>
                  <a:schemeClr val="tx1"/>
                </a:solidFill>
                <a:latin typeface="+mj-lt"/>
                <a:ea typeface="Meiryo UI" pitchFamily="50" charset="-128"/>
                <a:cs typeface="Meiryo UI" pitchFamily="50" charset="-128"/>
              </a:endParaRPr>
            </a:p>
          </p:txBody>
        </p:sp>
        <p:sp>
          <p:nvSpPr>
            <p:cNvPr id="20" name="TextBox 23">
              <a:extLst>
                <a:ext uri="{FF2B5EF4-FFF2-40B4-BE49-F238E27FC236}">
                  <a16:creationId xmlns:a16="http://schemas.microsoft.com/office/drawing/2014/main" id="{4785D086-8169-2BDF-C7C0-F6011996D2F3}"/>
                </a:ext>
              </a:extLst>
            </p:cNvPr>
            <p:cNvSpPr txBox="1"/>
            <p:nvPr/>
          </p:nvSpPr>
          <p:spPr>
            <a:xfrm>
              <a:off x="7808237" y="4694106"/>
              <a:ext cx="1689886" cy="338554"/>
            </a:xfrm>
            <a:prstGeom prst="rect">
              <a:avLst/>
            </a:prstGeom>
            <a:noFill/>
          </p:spPr>
          <p:txBody>
            <a:bodyPr wrap="none" rtlCol="0">
              <a:spAutoFit/>
            </a:bodyPr>
            <a:lstStyle/>
            <a:p>
              <a:r>
                <a:rPr lang="en-US" altLang="ja-JP" sz="1600" dirty="0">
                  <a:latin typeface="+mj-lt"/>
                  <a:ea typeface="Meiryo UI" pitchFamily="50" charset="-128"/>
                  <a:cs typeface="Meiryo UI" pitchFamily="50" charset="-128"/>
                </a:rPr>
                <a:t>③</a:t>
              </a:r>
              <a:r>
                <a:rPr lang="ja-JP" altLang="en-US" sz="1600">
                  <a:latin typeface="+mj-lt"/>
                  <a:ea typeface="Meiryo UI" pitchFamily="50" charset="-128"/>
                  <a:cs typeface="Meiryo UI" pitchFamily="50" charset="-128"/>
                </a:rPr>
                <a:t> </a:t>
              </a:r>
              <a:r>
                <a:rPr lang="en-US" sz="1600" dirty="0">
                  <a:latin typeface="+mj-lt"/>
                  <a:ea typeface="Meiryo UI" pitchFamily="50" charset="-128"/>
                  <a:cs typeface="Meiryo UI" pitchFamily="50" charset="-128"/>
                </a:rPr>
                <a:t>model update</a:t>
              </a:r>
              <a:endParaRPr kumimoji="1" lang="en-US" sz="1600" dirty="0">
                <a:latin typeface="+mj-lt"/>
                <a:ea typeface="Meiryo UI" pitchFamily="50" charset="-128"/>
                <a:cs typeface="Meiryo UI" pitchFamily="50" charset="-128"/>
              </a:endParaRPr>
            </a:p>
          </p:txBody>
        </p:sp>
        <p:cxnSp>
          <p:nvCxnSpPr>
            <p:cNvPr id="21" name="Straight Arrow Connector 33">
              <a:extLst>
                <a:ext uri="{FF2B5EF4-FFF2-40B4-BE49-F238E27FC236}">
                  <a16:creationId xmlns:a16="http://schemas.microsoft.com/office/drawing/2014/main" id="{06BFCD2B-354C-092D-F751-AB85EF55DFEA}"/>
                </a:ext>
              </a:extLst>
            </p:cNvPr>
            <p:cNvCxnSpPr/>
            <p:nvPr/>
          </p:nvCxnSpPr>
          <p:spPr bwMode="auto">
            <a:xfrm>
              <a:off x="7335485" y="5063579"/>
              <a:ext cx="263538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 name="TextBox 36">
              <a:extLst>
                <a:ext uri="{FF2B5EF4-FFF2-40B4-BE49-F238E27FC236}">
                  <a16:creationId xmlns:a16="http://schemas.microsoft.com/office/drawing/2014/main" id="{8B39E9CC-BCD1-EC58-C9D5-C7560002630E}"/>
                </a:ext>
              </a:extLst>
            </p:cNvPr>
            <p:cNvSpPr txBox="1"/>
            <p:nvPr/>
          </p:nvSpPr>
          <p:spPr>
            <a:xfrm>
              <a:off x="7190899" y="4422978"/>
              <a:ext cx="2832055" cy="584775"/>
            </a:xfrm>
            <a:prstGeom prst="rect">
              <a:avLst/>
            </a:prstGeom>
            <a:noFill/>
          </p:spPr>
          <p:txBody>
            <a:bodyPr wrap="square" rtlCol="0">
              <a:spAutoFit/>
            </a:bodyPr>
            <a:lstStyle/>
            <a:p>
              <a:r>
                <a:rPr kumimoji="1" lang="en-US" sz="1600" dirty="0">
                  <a:solidFill>
                    <a:schemeClr val="tx1"/>
                  </a:solidFill>
                  <a:latin typeface="+mj-lt"/>
                  <a:ea typeface="Meiryo UI" pitchFamily="50" charset="-128"/>
                  <a:cs typeface="Meiryo UI" pitchFamily="50" charset="-128"/>
                </a:rPr>
                <a:t>AP/server selects clients and distribute the global model</a:t>
              </a:r>
            </a:p>
          </p:txBody>
        </p:sp>
        <p:cxnSp>
          <p:nvCxnSpPr>
            <p:cNvPr id="8" name="Straight Arrow Connector 33">
              <a:extLst>
                <a:ext uri="{FF2B5EF4-FFF2-40B4-BE49-F238E27FC236}">
                  <a16:creationId xmlns:a16="http://schemas.microsoft.com/office/drawing/2014/main" id="{B52D32A1-8AD7-31A9-2ED2-37737C97F17A}"/>
                </a:ext>
              </a:extLst>
            </p:cNvPr>
            <p:cNvCxnSpPr/>
            <p:nvPr/>
          </p:nvCxnSpPr>
          <p:spPr bwMode="auto">
            <a:xfrm>
              <a:off x="7304808" y="3711605"/>
              <a:ext cx="263538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9" name="Straight Arrow Connector 19">
              <a:extLst>
                <a:ext uri="{FF2B5EF4-FFF2-40B4-BE49-F238E27FC236}">
                  <a16:creationId xmlns:a16="http://schemas.microsoft.com/office/drawing/2014/main" id="{7D189D40-292C-C11B-8C14-F95D536DA93E}"/>
                </a:ext>
              </a:extLst>
            </p:cNvPr>
            <p:cNvCxnSpPr>
              <a:cxnSpLocks/>
            </p:cNvCxnSpPr>
            <p:nvPr/>
          </p:nvCxnSpPr>
          <p:spPr bwMode="auto">
            <a:xfrm flipH="1">
              <a:off x="7273649" y="4241740"/>
              <a:ext cx="2867610" cy="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10" name="TextBox 13">
              <a:extLst>
                <a:ext uri="{FF2B5EF4-FFF2-40B4-BE49-F238E27FC236}">
                  <a16:creationId xmlns:a16="http://schemas.microsoft.com/office/drawing/2014/main" id="{809EF22A-6417-9B77-020F-4E6AA2626E99}"/>
                </a:ext>
              </a:extLst>
            </p:cNvPr>
            <p:cNvSpPr txBox="1"/>
            <p:nvPr/>
          </p:nvSpPr>
          <p:spPr>
            <a:xfrm>
              <a:off x="7193974" y="3656965"/>
              <a:ext cx="3036024" cy="584775"/>
            </a:xfrm>
            <a:prstGeom prst="rect">
              <a:avLst/>
            </a:prstGeom>
            <a:noFill/>
          </p:spPr>
          <p:txBody>
            <a:bodyPr wrap="square" rtlCol="0">
              <a:spAutoFit/>
            </a:bodyPr>
            <a:lstStyle/>
            <a:p>
              <a:r>
                <a:rPr lang="en-US" altLang="ja-JP" sz="1600" dirty="0">
                  <a:solidFill>
                    <a:schemeClr val="tx1"/>
                  </a:solidFill>
                  <a:latin typeface="+mj-lt"/>
                  <a:ea typeface="Meiryo UI" pitchFamily="50" charset="-128"/>
                  <a:cs typeface="Meiryo UI" pitchFamily="50" charset="-128"/>
                </a:rPr>
                <a:t>every clients calculate and send parameters for client selection</a:t>
              </a:r>
              <a:endParaRPr kumimoji="1" lang="en-US" sz="1600" dirty="0">
                <a:solidFill>
                  <a:schemeClr val="tx1"/>
                </a:solidFill>
                <a:latin typeface="+mj-lt"/>
                <a:ea typeface="Meiryo UI" pitchFamily="50" charset="-128"/>
                <a:cs typeface="Meiryo UI" pitchFamily="50" charset="-128"/>
              </a:endParaRPr>
            </a:p>
          </p:txBody>
        </p:sp>
        <p:cxnSp>
          <p:nvCxnSpPr>
            <p:cNvPr id="11" name="Straight Arrow Connector 19">
              <a:extLst>
                <a:ext uri="{FF2B5EF4-FFF2-40B4-BE49-F238E27FC236}">
                  <a16:creationId xmlns:a16="http://schemas.microsoft.com/office/drawing/2014/main" id="{811D84CA-DB7C-D3B0-3534-B707B6DE7640}"/>
                </a:ext>
              </a:extLst>
            </p:cNvPr>
            <p:cNvCxnSpPr>
              <a:cxnSpLocks/>
            </p:cNvCxnSpPr>
            <p:nvPr/>
          </p:nvCxnSpPr>
          <p:spPr bwMode="auto">
            <a:xfrm flipH="1">
              <a:off x="7317707" y="4317940"/>
              <a:ext cx="2823552" cy="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cxnSp>
          <p:nvCxnSpPr>
            <p:cNvPr id="12" name="Straight Arrow Connector 19">
              <a:extLst>
                <a:ext uri="{FF2B5EF4-FFF2-40B4-BE49-F238E27FC236}">
                  <a16:creationId xmlns:a16="http://schemas.microsoft.com/office/drawing/2014/main" id="{418905E8-D08A-D775-B833-E7EECA7A23A0}"/>
                </a:ext>
              </a:extLst>
            </p:cNvPr>
            <p:cNvCxnSpPr>
              <a:cxnSpLocks/>
            </p:cNvCxnSpPr>
            <p:nvPr/>
          </p:nvCxnSpPr>
          <p:spPr bwMode="auto">
            <a:xfrm flipH="1">
              <a:off x="7449822" y="4393031"/>
              <a:ext cx="2691437" cy="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grpSp>
      <p:sp>
        <p:nvSpPr>
          <p:cNvPr id="25" name="Date Placeholder 5">
            <a:extLst>
              <a:ext uri="{FF2B5EF4-FFF2-40B4-BE49-F238E27FC236}">
                <a16:creationId xmlns:a16="http://schemas.microsoft.com/office/drawing/2014/main" id="{39A495E7-639D-AC1F-28DE-1A3F1348F40D}"/>
              </a:ext>
            </a:extLst>
          </p:cNvPr>
          <p:cNvSpPr>
            <a:spLocks noGrp="1"/>
          </p:cNvSpPr>
          <p:nvPr>
            <p:ph type="dt" idx="15"/>
          </p:nvPr>
        </p:nvSpPr>
        <p:spPr>
          <a:xfrm>
            <a:off x="929217" y="333375"/>
            <a:ext cx="2499764" cy="273050"/>
          </a:xfrm>
        </p:spPr>
        <p:txBody>
          <a:bodyPr/>
          <a:lstStyle/>
          <a:p>
            <a:r>
              <a:rPr lang="en-US" dirty="0"/>
              <a:t>Aug. 2023</a:t>
            </a:r>
            <a:endParaRPr lang="en-GB" dirty="0"/>
          </a:p>
        </p:txBody>
      </p:sp>
      <p:sp>
        <p:nvSpPr>
          <p:cNvPr id="26" name="Footer Placeholder 4">
            <a:extLst>
              <a:ext uri="{FF2B5EF4-FFF2-40B4-BE49-F238E27FC236}">
                <a16:creationId xmlns:a16="http://schemas.microsoft.com/office/drawing/2014/main" id="{EF2278A9-0BE1-C661-23EB-1B2E6AA45D99}"/>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Tree>
    <p:extLst>
      <p:ext uri="{BB962C8B-B14F-4D97-AF65-F5344CB8AC3E}">
        <p14:creationId xmlns:p14="http://schemas.microsoft.com/office/powerpoint/2010/main" val="327029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BBEAB4-7DB2-FF40-AD9F-C4923300100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テキスト ボックス 2"/>
          <p:cNvSpPr txBox="1"/>
          <p:nvPr/>
        </p:nvSpPr>
        <p:spPr>
          <a:xfrm>
            <a:off x="1202267" y="2481783"/>
            <a:ext cx="10591800" cy="2308324"/>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dirty="0">
                <a:solidFill>
                  <a:schemeClr val="tx1"/>
                </a:solidFill>
              </a:rPr>
              <a:t>We would like to propose to add the following text at the end of the first paragraph of 2.3.4.2 in current technical report</a:t>
            </a:r>
          </a:p>
          <a:p>
            <a:endParaRPr kumimoji="1" lang="en-US" altLang="ja-JP" dirty="0">
              <a:solidFill>
                <a:schemeClr val="tx1"/>
              </a:solidFill>
            </a:endParaRPr>
          </a:p>
          <a:p>
            <a:r>
              <a:rPr kumimoji="1" lang="en-US" altLang="ja-JP" dirty="0">
                <a:solidFill>
                  <a:schemeClr val="tx1"/>
                </a:solidFill>
              </a:rPr>
              <a:t>“ The mechanism for selecting participating devices should be considered for efficient AIML model training/refinement. “</a:t>
            </a:r>
          </a:p>
          <a:p>
            <a:endParaRPr kumimoji="1" lang="en-US" altLang="ja-JP" dirty="0">
              <a:solidFill>
                <a:schemeClr val="tx1"/>
              </a:solidFill>
            </a:endParaRPr>
          </a:p>
        </p:txBody>
      </p:sp>
      <p:sp>
        <p:nvSpPr>
          <p:cNvPr id="8" name="Title 1">
            <a:extLst>
              <a:ext uri="{FF2B5EF4-FFF2-40B4-BE49-F238E27FC236}">
                <a16:creationId xmlns:a16="http://schemas.microsoft.com/office/drawing/2014/main" id="{7EC36344-2DB6-9C46-7AB6-14020732CD1D}"/>
              </a:ext>
            </a:extLst>
          </p:cNvPr>
          <p:cNvSpPr txBox="1">
            <a:spLocks/>
          </p:cNvSpPr>
          <p:nvPr/>
        </p:nvSpPr>
        <p:spPr bwMode="auto">
          <a:xfrm>
            <a:off x="612776" y="974972"/>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ja-JP" kern="0" dirty="0"/>
              <a:t>Technical feasibility discussion on federated learning scenario</a:t>
            </a:r>
          </a:p>
        </p:txBody>
      </p:sp>
      <p:sp>
        <p:nvSpPr>
          <p:cNvPr id="9" name="Date Placeholder 5">
            <a:extLst>
              <a:ext uri="{FF2B5EF4-FFF2-40B4-BE49-F238E27FC236}">
                <a16:creationId xmlns:a16="http://schemas.microsoft.com/office/drawing/2014/main" id="{EAC23053-5E10-2018-7D67-640455F8F0C2}"/>
              </a:ext>
            </a:extLst>
          </p:cNvPr>
          <p:cNvSpPr>
            <a:spLocks noGrp="1"/>
          </p:cNvSpPr>
          <p:nvPr>
            <p:ph type="dt" idx="15"/>
          </p:nvPr>
        </p:nvSpPr>
        <p:spPr>
          <a:xfrm>
            <a:off x="929217" y="333375"/>
            <a:ext cx="2499764" cy="273050"/>
          </a:xfrm>
        </p:spPr>
        <p:txBody>
          <a:bodyPr/>
          <a:lstStyle/>
          <a:p>
            <a:r>
              <a:rPr lang="en-US" dirty="0"/>
              <a:t>Aug. 2023</a:t>
            </a:r>
            <a:endParaRPr lang="en-GB" dirty="0"/>
          </a:p>
        </p:txBody>
      </p:sp>
      <p:sp>
        <p:nvSpPr>
          <p:cNvPr id="10" name="Footer Placeholder 4">
            <a:extLst>
              <a:ext uri="{FF2B5EF4-FFF2-40B4-BE49-F238E27FC236}">
                <a16:creationId xmlns:a16="http://schemas.microsoft.com/office/drawing/2014/main" id="{947268C2-32E7-93ED-6B62-972139EB4554}"/>
              </a:ext>
            </a:extLst>
          </p:cNvPr>
          <p:cNvSpPr txBox="1">
            <a:spLocks/>
          </p:cNvSpPr>
          <p:nvPr/>
        </p:nvSpPr>
        <p:spPr>
          <a:xfrm>
            <a:off x="8991600" y="6475414"/>
            <a:ext cx="2327264" cy="180975"/>
          </a:xfrm>
          <a:prstGeom prst="rect">
            <a:avLst/>
          </a:prstGeo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60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400"/>
              <a:t>Jing Ma (Toyota)</a:t>
            </a:r>
            <a:endParaRPr lang="en-GB" sz="1400" dirty="0"/>
          </a:p>
        </p:txBody>
      </p:sp>
    </p:spTree>
    <p:extLst>
      <p:ext uri="{BB962C8B-B14F-4D97-AF65-F5344CB8AC3E}">
        <p14:creationId xmlns:p14="http://schemas.microsoft.com/office/powerpoint/2010/main" val="2102501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8991600" y="6475414"/>
            <a:ext cx="2327264" cy="180975"/>
          </a:xfrm>
        </p:spPr>
        <p:txBody>
          <a:bodyPr/>
          <a:lstStyle/>
          <a:p>
            <a:r>
              <a:rPr lang="en-GB" sz="1400" dirty="0"/>
              <a:t>Jing Ma (Toyota)</a:t>
            </a:r>
          </a:p>
        </p:txBody>
      </p:sp>
      <p:sp>
        <p:nvSpPr>
          <p:cNvPr id="6" name="Slide Number Placeholder 5"/>
          <p:cNvSpPr>
            <a:spLocks noGrp="1"/>
          </p:cNvSpPr>
          <p:nvPr>
            <p:ph type="sldNum" idx="12"/>
          </p:nvPr>
        </p:nvSpPr>
        <p:spPr>
          <a:xfrm>
            <a:off x="5868989" y="6475414"/>
            <a:ext cx="528637" cy="363537"/>
          </a:xfrm>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1"/>
            <a:ext cx="10820400" cy="4208463"/>
          </a:xfrm>
          <a:ln/>
        </p:spPr>
        <p:txBody>
          <a:bodyPr/>
          <a:lstStyle/>
          <a:p>
            <a:pPr marL="0" indent="0" eaLnBrk="0" hangingPunct="0">
              <a:spcBef>
                <a:spcPct val="20000"/>
              </a:spcBef>
            </a:pPr>
            <a:r>
              <a:rPr lang="en-US" altLang="zh-CN" sz="1600" dirty="0">
                <a:solidFill>
                  <a:schemeClr val="tx1"/>
                </a:solidFill>
              </a:rPr>
              <a:t>[1] 11-22-0987-08-aiml-aiml-tig-technical-report-draft</a:t>
            </a:r>
          </a:p>
          <a:p>
            <a:pPr marL="0" indent="0" eaLnBrk="0" hangingPunct="0">
              <a:spcBef>
                <a:spcPct val="20000"/>
              </a:spcBef>
            </a:pPr>
            <a:r>
              <a:rPr lang="en" altLang="ja-JP" sz="1600" dirty="0">
                <a:solidFill>
                  <a:schemeClr val="tx1"/>
                </a:solidFill>
              </a:rPr>
              <a:t>[2] Brendan McMahan et al., "Communication-Efficient Learning of Deep Networks from Decentralized Data”, Proceedings of the 20 </a:t>
            </a:r>
            <a:r>
              <a:rPr lang="en" altLang="ja-JP" sz="1600" dirty="0" err="1">
                <a:solidFill>
                  <a:schemeClr val="tx1"/>
                </a:solidFill>
              </a:rPr>
              <a:t>th</a:t>
            </a:r>
            <a:r>
              <a:rPr lang="en" altLang="ja-JP" sz="1600" dirty="0">
                <a:solidFill>
                  <a:schemeClr val="tx1"/>
                </a:solidFill>
              </a:rPr>
              <a:t> International Conference on Artificial Intelligence, 2017</a:t>
            </a:r>
          </a:p>
          <a:p>
            <a:pPr marL="0" indent="0" eaLnBrk="0" hangingPunct="0">
              <a:spcBef>
                <a:spcPct val="20000"/>
              </a:spcBef>
            </a:pPr>
            <a:r>
              <a:rPr lang="en" altLang="ja-JP" sz="1600" dirty="0">
                <a:solidFill>
                  <a:schemeClr val="tx1"/>
                </a:solidFill>
              </a:rPr>
              <a:t>[3] </a:t>
            </a:r>
            <a:r>
              <a:rPr lang="en" altLang="ja-JP" sz="1600" dirty="0" err="1">
                <a:solidFill>
                  <a:schemeClr val="tx1"/>
                </a:solidFill>
              </a:rPr>
              <a:t>Narisu</a:t>
            </a:r>
            <a:r>
              <a:rPr lang="en" altLang="ja-JP" sz="1600" dirty="0">
                <a:solidFill>
                  <a:schemeClr val="tx1"/>
                </a:solidFill>
              </a:rPr>
              <a:t> Cha et al., “Fuzzy Logic Based Client Selection for Federated Learning in Vehicular Networks”, IEEE open journal of computer society, 2022</a:t>
            </a:r>
          </a:p>
          <a:p>
            <a:pPr marL="0" indent="0" eaLnBrk="0" hangingPunct="0">
              <a:spcBef>
                <a:spcPct val="20000"/>
              </a:spcBef>
            </a:pPr>
            <a:r>
              <a:rPr lang="en" altLang="ja-JP" sz="1600" dirty="0">
                <a:solidFill>
                  <a:schemeClr val="tx1"/>
                </a:solidFill>
              </a:rPr>
              <a:t>[4] J. Xu and H. Wang, “Client selection and bandwidth allocation in wireless federated learning networks: A long-term perspective,” IEEE Trans. Wireless </a:t>
            </a:r>
            <a:r>
              <a:rPr lang="en" altLang="ja-JP" sz="1600" dirty="0" err="1">
                <a:solidFill>
                  <a:schemeClr val="tx1"/>
                </a:solidFill>
              </a:rPr>
              <a:t>Commun</a:t>
            </a:r>
            <a:r>
              <a:rPr lang="en" altLang="ja-JP" sz="1600" dirty="0">
                <a:solidFill>
                  <a:schemeClr val="tx1"/>
                </a:solidFill>
              </a:rPr>
              <a:t>., vol. 20, no. 2, pp. 1188–1200, Feb. 2021</a:t>
            </a:r>
          </a:p>
          <a:p>
            <a:pPr marL="0" indent="0" eaLnBrk="0" hangingPunct="0">
              <a:spcBef>
                <a:spcPct val="20000"/>
              </a:spcBef>
            </a:pPr>
            <a:r>
              <a:rPr lang="en-US" sz="1600" dirty="0">
                <a:solidFill>
                  <a:schemeClr val="tx1"/>
                </a:solidFill>
              </a:rPr>
              <a:t>[5] Y. J. Cho, J. Wang, and G. Joshi, “Client selection in federated learning: Convergence analysis and power-of-choice selection strategies,” 2020, arXiv:2010.01243.</a:t>
            </a:r>
          </a:p>
        </p:txBody>
      </p:sp>
      <p:sp>
        <p:nvSpPr>
          <p:cNvPr id="2" name="Date Placeholder 5">
            <a:extLst>
              <a:ext uri="{FF2B5EF4-FFF2-40B4-BE49-F238E27FC236}">
                <a16:creationId xmlns:a16="http://schemas.microsoft.com/office/drawing/2014/main" id="{D87E504E-AB29-8946-949C-2E8A2CB3A5B8}"/>
              </a:ext>
            </a:extLst>
          </p:cNvPr>
          <p:cNvSpPr>
            <a:spLocks noGrp="1"/>
          </p:cNvSpPr>
          <p:nvPr>
            <p:ph type="dt" idx="15"/>
          </p:nvPr>
        </p:nvSpPr>
        <p:spPr>
          <a:xfrm>
            <a:off x="929217" y="333375"/>
            <a:ext cx="2499764" cy="273050"/>
          </a:xfrm>
        </p:spPr>
        <p:txBody>
          <a:bodyPr/>
          <a:lstStyle/>
          <a:p>
            <a:r>
              <a:rPr lang="en-US" dirty="0"/>
              <a:t>Aug. 2023</a:t>
            </a:r>
            <a:endParaRPr lang="en-GB" dirty="0"/>
          </a:p>
        </p:txBody>
      </p:sp>
    </p:spTree>
    <p:extLst>
      <p:ext uri="{BB962C8B-B14F-4D97-AF65-F5344CB8AC3E}">
        <p14:creationId xmlns:p14="http://schemas.microsoft.com/office/powerpoint/2010/main" val="114797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9567</TotalTime>
  <Words>725</Words>
  <Application>Microsoft Macintosh PowerPoint</Application>
  <PresentationFormat>ワイド画面</PresentationFormat>
  <Paragraphs>90</Paragraphs>
  <Slides>7</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Arial</vt:lpstr>
      <vt:lpstr>Calibri</vt:lpstr>
      <vt:lpstr>Lucida Grande</vt:lpstr>
      <vt:lpstr>Times New Roman</vt:lpstr>
      <vt:lpstr>Wingdings</vt:lpstr>
      <vt:lpstr>Office Theme</vt:lpstr>
      <vt:lpstr>文書</vt:lpstr>
      <vt:lpstr>Discussion on AIML model sharing use case in federated learning scenario</vt:lpstr>
      <vt:lpstr>Introduction</vt:lpstr>
      <vt:lpstr>PowerPoint プレゼンテーション</vt:lpstr>
      <vt:lpstr>PowerPoint プレゼンテーション</vt:lpstr>
      <vt:lpstr>PowerPoint プレゼンテーション</vt:lpstr>
      <vt:lpstr>PowerPoint プレゼンテーション</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user</cp:lastModifiedBy>
  <cp:revision>274</cp:revision>
  <cp:lastPrinted>1601-01-01T00:00:00Z</cp:lastPrinted>
  <dcterms:created xsi:type="dcterms:W3CDTF">2018-05-05T22:00:08Z</dcterms:created>
  <dcterms:modified xsi:type="dcterms:W3CDTF">2023-08-04T14:22:23Z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