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6" r:id="rId20"/>
    <p:sldId id="1283" r:id="rId21"/>
    <p:sldId id="1284" r:id="rId22"/>
    <p:sldId id="1295" r:id="rId23"/>
    <p:sldId id="1285" r:id="rId24"/>
    <p:sldId id="1286" r:id="rId25"/>
    <p:sldId id="1287" r:id="rId26"/>
    <p:sldId id="1288" r:id="rId27"/>
    <p:sldId id="1290" r:id="rId28"/>
    <p:sldId id="1289" r:id="rId29"/>
    <p:sldId id="1291" r:id="rId30"/>
    <p:sldId id="1292" r:id="rId31"/>
    <p:sldId id="1293" r:id="rId32"/>
    <p:sldId id="1297" r:id="rId33"/>
    <p:sldId id="1294"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439-00-0amp-amp-sg-telecon-minutes-august-29th.docx" TargetMode="External"/><Relationship Id="rId2" Type="http://schemas.openxmlformats.org/officeDocument/2006/relationships/hyperlink" Target="https://mentor.ieee.org/802.11/dcn/23/11-23-1312-00-0amp-802-11-amp-sg-meeting-minutes-for-july-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597281801"/>
              </p:ext>
            </p:extLst>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198" name="Document" r:id="rId3" imgW="8335379" imgH="1017693" progId="Word.Document.8">
                  <p:embed/>
                </p:oleObj>
              </mc:Choice>
              <mc:Fallback>
                <p:oleObj name="Document" r:id="rId3" imgW="8335379" imgH="1017693" progId="Word.Document.8">
                  <p:embed/>
                  <p:pic>
                    <p:nvPicPr>
                      <p:cNvPr id="14342"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extLst>
      <p:ext uri="{BB962C8B-B14F-4D97-AF65-F5344CB8AC3E}">
        <p14:creationId xmlns:p14="http://schemas.microsoft.com/office/powerpoint/2010/main" val="495467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4222020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2363310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4179445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a:spLocks/>
          </p:cNvSpPr>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592045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a:spLocks/>
          </p:cNvSpPr>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extLst>
      <p:ext uri="{BB962C8B-B14F-4D97-AF65-F5344CB8AC3E}">
        <p14:creationId xmlns:p14="http://schemas.microsoft.com/office/powerpoint/2010/main" val="681594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for the September IEEE 802 wireless interim session</a:t>
            </a:r>
            <a:endParaRPr lang="en-US" sz="3200" kern="0" dirty="0"/>
          </a:p>
        </p:txBody>
      </p:sp>
      <p:sp>
        <p:nvSpPr>
          <p:cNvPr id="6" name="Content Placeholder 2"/>
          <p:cNvSpPr txBox="1">
            <a:spLocks/>
          </p:cNvSpPr>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kern="0" dirty="0" smtClean="0"/>
              <a:t>This meeting is part of the September IEEE 802 wireless interim session</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You must pay the registration fee whether attending in-person or remotely</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have not already done so, you can register here: </a:t>
            </a:r>
            <a:r>
              <a:rPr lang="en-US" sz="2400" kern="0" dirty="0" smtClean="0">
                <a:hlinkClick r:id="rId2"/>
              </a:rPr>
              <a:t>https://web.cvent.com/event/fc97a8df-9809-496b-9a5f-25b524bfd641/summary</a:t>
            </a:r>
            <a:endParaRPr lang="en-US" sz="2400" kern="0" dirty="0" smtClean="0"/>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do not intend to register for this session you must leave this meeting and, if you have logged attendance on IMAT, email the 802.11 chair or vice chairs to have your attendance cancelled</a:t>
            </a:r>
          </a:p>
          <a:p>
            <a:endParaRPr lang="en-US" sz="2400" kern="0" dirty="0"/>
          </a:p>
        </p:txBody>
      </p:sp>
    </p:spTree>
    <p:extLst>
      <p:ext uri="{BB962C8B-B14F-4D97-AF65-F5344CB8AC3E}">
        <p14:creationId xmlns:p14="http://schemas.microsoft.com/office/powerpoint/2010/main" val="25584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2331 855 6532</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altLang="zh-CN" sz="2400" dirty="0">
                <a:solidFill>
                  <a:schemeClr val="tx1"/>
                </a:solidFill>
                <a:sym typeface="+mn-ea"/>
              </a:rPr>
              <a:t>Buckhead Ballroom </a:t>
            </a:r>
            <a:r>
              <a:rPr lang="en-US" altLang="zh-CN" sz="2400" dirty="0" smtClean="0">
                <a:solidFill>
                  <a:schemeClr val="tx1"/>
                </a:solidFill>
                <a:sym typeface="+mn-ea"/>
              </a:rPr>
              <a:t>2</a:t>
            </a:r>
            <a:r>
              <a:rPr lang="en-US" sz="2400" dirty="0" smtClean="0">
                <a:solidFill>
                  <a:schemeClr val="tx1"/>
                </a:solidFill>
              </a:rPr>
              <a:t>; </a:t>
            </a:r>
            <a:r>
              <a:rPr lang="en-US" sz="2400" dirty="0" err="1">
                <a:solidFill>
                  <a:schemeClr val="tx1"/>
                </a:solidFill>
              </a:rPr>
              <a:t>Webex</a:t>
            </a:r>
            <a:r>
              <a:rPr lang="en-US" sz="2400" dirty="0">
                <a:solidFill>
                  <a:schemeClr val="tx1"/>
                </a:solidFill>
              </a:rPr>
              <a:t>: </a:t>
            </a:r>
            <a:r>
              <a:rPr lang="en-US" altLang="zh-CN" sz="2400" dirty="0">
                <a:solidFill>
                  <a:schemeClr val="tx1"/>
                </a:solidFill>
              </a:rPr>
              <a:t>2333 787 5104</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a:t>
            </a:r>
            <a:r>
              <a:rPr lang="en-US" altLang="zh-CN" sz="2800" dirty="0">
                <a:solidFill>
                  <a:schemeClr val="tx1"/>
                </a:solidFill>
                <a:cs typeface="+mn-ea"/>
                <a:sym typeface="+mn-ea"/>
              </a:rPr>
              <a:t>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2333 908 6657</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a:solidFill>
                  <a:schemeClr val="tx1"/>
                </a:solidFill>
                <a:sym typeface="+mn-ea"/>
              </a:rPr>
              <a:t>Buckhead Ballroom 1</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2330 187 8694</a:t>
            </a:r>
            <a:endParaRPr lang="en-US" altLang="zh-CN" sz="2400" dirty="0">
              <a:solidFill>
                <a:schemeClr val="tx1"/>
              </a:solidFill>
              <a:sym typeface="+mn-ea"/>
            </a:endParaRPr>
          </a:p>
        </p:txBody>
      </p:sp>
    </p:spTree>
    <p:extLst>
      <p:ext uri="{BB962C8B-B14F-4D97-AF65-F5344CB8AC3E}">
        <p14:creationId xmlns:p14="http://schemas.microsoft.com/office/powerpoint/2010/main" val="2134719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a:spLocks/>
          </p:cNvSpPr>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111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a:spLocks/>
          </p:cNvSpPr>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137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smtClean="0"/>
              <a:t>Sep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27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386751"/>
            <a:ext cx="5014916" cy="181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Wednesday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PAR (11-23/1006)/CSD (11-23/1212) 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267177"/>
            <a:ext cx="4864100" cy="2208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5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PAR/CSD baseline draft motion</a:t>
            </a:r>
            <a:endParaRPr lang="en-GB" altLang="en-US" dirty="0"/>
          </a:p>
          <a:p>
            <a:pPr eaLnBrk="0" hangingPunct="0">
              <a:defRPr/>
            </a:pPr>
            <a:r>
              <a:rPr lang="en-US" altLang="en-GB" dirty="0" smtClean="0"/>
              <a:t>Timeline update</a:t>
            </a:r>
          </a:p>
          <a:p>
            <a:pPr eaLnBrk="0" hangingPunct="0">
              <a:defRPr/>
            </a:pPr>
            <a:r>
              <a:rPr lang="en-US" altLang="en-GB" dirty="0" smtClean="0"/>
              <a:t>Teleconference Plan</a:t>
            </a:r>
          </a:p>
          <a:p>
            <a:pPr eaLnBrk="0" hangingPunct="0">
              <a:defRPr/>
            </a:pPr>
            <a:r>
              <a:rPr lang="en-US" altLang="en-GB" dirty="0" smtClean="0"/>
              <a:t>Open discussion on </a:t>
            </a:r>
            <a:r>
              <a:rPr lang="en-US" altLang="en-GB" dirty="0" smtClean="0"/>
              <a:t>PAR/CSD (cancelled)</a:t>
            </a:r>
            <a:endParaRPr lang="en-US" altLang="en-GB" dirty="0" smtClean="0"/>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16826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a:spLocks/>
          </p:cNvSpPr>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extLst>
      <p:ext uri="{BB962C8B-B14F-4D97-AF65-F5344CB8AC3E}">
        <p14:creationId xmlns:p14="http://schemas.microsoft.com/office/powerpoint/2010/main" val="360855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46576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lvl="1" eaLnBrk="0" hangingPunct="0">
              <a:defRPr/>
            </a:pPr>
            <a:r>
              <a:rPr lang="en-US" altLang="en-US" dirty="0">
                <a:solidFill>
                  <a:srgbClr val="00B050"/>
                </a:solidFill>
              </a:rPr>
              <a:t>11-23/1521, AMP Use Case in Smart Photovoltaics, </a:t>
            </a:r>
            <a:r>
              <a:rPr lang="en-US" altLang="en-US" dirty="0" err="1">
                <a:solidFill>
                  <a:srgbClr val="00B050"/>
                </a:solidFill>
              </a:rPr>
              <a:t>Shuqiao</a:t>
            </a:r>
            <a:r>
              <a:rPr lang="en-US" altLang="en-US" dirty="0">
                <a:solidFill>
                  <a:srgbClr val="00B050"/>
                </a:solidFill>
              </a:rPr>
              <a:t> Chen (Huawei)</a:t>
            </a:r>
          </a:p>
          <a:p>
            <a:pPr lvl="1" eaLnBrk="0" hangingPunct="0">
              <a:defRPr/>
            </a:pPr>
            <a:r>
              <a:rPr lang="en-US" altLang="en-US" dirty="0">
                <a:solidFill>
                  <a:srgbClr val="00B050"/>
                </a:solidFill>
              </a:rPr>
              <a:t>11-23/1528, AMP operation @ 2.4 GHz, </a:t>
            </a:r>
            <a:r>
              <a:rPr lang="en-US" altLang="en-US" dirty="0" err="1">
                <a:solidFill>
                  <a:srgbClr val="00B050"/>
                </a:solidFill>
              </a:rPr>
              <a:t>Weijie</a:t>
            </a:r>
            <a:r>
              <a:rPr lang="en-US" altLang="en-US" dirty="0">
                <a:solidFill>
                  <a:srgbClr val="00B050"/>
                </a:solidFill>
              </a:rPr>
              <a:t> Xu (OPPO)</a:t>
            </a:r>
          </a:p>
          <a:p>
            <a:pPr lvl="1" eaLnBrk="0" hangingPunct="0">
              <a:defRPr/>
            </a:pPr>
            <a:r>
              <a:rPr lang="en-US" altLang="en-US" dirty="0"/>
              <a:t>11-23/1529, Summary of AMP SG, </a:t>
            </a:r>
            <a:r>
              <a:rPr lang="en-US" altLang="en-US" dirty="0" err="1"/>
              <a:t>Yinan</a:t>
            </a:r>
            <a:r>
              <a:rPr lang="en-US" altLang="en-US" dirty="0"/>
              <a:t> Qi (OPPO)</a:t>
            </a:r>
          </a:p>
          <a:p>
            <a:pPr lvl="1" eaLnBrk="0" hangingPunct="0">
              <a:defRPr/>
            </a:pPr>
            <a:r>
              <a:rPr lang="en-US" altLang="en-US" dirty="0"/>
              <a:t>11-23/1534, Discussion on AMP </a:t>
            </a:r>
            <a:r>
              <a:rPr lang="en-US" altLang="en-US" dirty="0" err="1"/>
              <a:t>IoT</a:t>
            </a:r>
            <a:r>
              <a:rPr lang="en-US" altLang="en-US" dirty="0"/>
              <a:t> PAR, You-Wei Chen (</a:t>
            </a:r>
            <a:r>
              <a:rPr lang="en-US" altLang="en-US" dirty="0" err="1"/>
              <a:t>MediaTek</a:t>
            </a:r>
            <a:r>
              <a:rPr lang="en-US" altLang="en-US"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extLst>
      <p:ext uri="{BB962C8B-B14F-4D97-AF65-F5344CB8AC3E}">
        <p14:creationId xmlns:p14="http://schemas.microsoft.com/office/powerpoint/2010/main" val="2255301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zh-CN" dirty="0" smtClean="0"/>
              <a:t>Jul plenary </a:t>
            </a:r>
            <a:r>
              <a:rPr lang="en-GB" altLang="en-US" dirty="0" smtClean="0"/>
              <a:t>session and for AMP SG teleconferences after Jul plenary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mentor.ieee.org/802.11/dcn/23/11-23-1312-00-0amp-802-11-amp-sg-meeting-minutes-for-july-2023-plenary.docx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mentor.ieee.org/802.11/dcn/23/11-23-1439-00-0amp-amp-sg-telecon-minutes-august-29th.docx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a:t>
            </a:r>
            <a:endParaRPr lang="en-GB" altLang="en-US" dirty="0"/>
          </a:p>
        </p:txBody>
      </p:sp>
    </p:spTree>
    <p:extLst>
      <p:ext uri="{BB962C8B-B14F-4D97-AF65-F5344CB8AC3E}">
        <p14:creationId xmlns:p14="http://schemas.microsoft.com/office/powerpoint/2010/main" val="9748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23" name="组合 22"/>
          <p:cNvGrpSpPr/>
          <p:nvPr/>
        </p:nvGrpSpPr>
        <p:grpSpPr>
          <a:xfrm>
            <a:off x="914536" y="4876762"/>
            <a:ext cx="10134334" cy="1101873"/>
            <a:chOff x="914536" y="4876762"/>
            <a:chExt cx="10134334" cy="1101873"/>
          </a:xfrm>
        </p:grpSpPr>
        <p:cxnSp>
          <p:nvCxnSpPr>
            <p:cNvPr id="7" name="直接箭头连接符 6"/>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5543005" y="5697167"/>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5001971" y="4894322"/>
              <a:ext cx="1997561" cy="461665"/>
            </a:xfrm>
            <a:prstGeom prst="rect">
              <a:avLst/>
            </a:prstGeom>
            <a:noFill/>
          </p:spPr>
          <p:txBody>
            <a:bodyPr wrap="square" rtlCol="0">
              <a:spAutoFit/>
            </a:bodyPr>
            <a:lstStyle/>
            <a:p>
              <a:r>
                <a:rPr lang="en-US" b="1" dirty="0" smtClean="0">
                  <a:solidFill>
                    <a:srgbClr val="FF0000"/>
                  </a:solidFill>
                </a:rPr>
                <a:t>WG approve PAR/CSD submitted to EC for review </a:t>
              </a:r>
              <a:endParaRPr lang="en-US" b="1" dirty="0">
                <a:solidFill>
                  <a:srgbClr val="FF0000"/>
                </a:solidFill>
              </a:endParaRPr>
            </a:p>
          </p:txBody>
        </p:sp>
        <p:sp>
          <p:nvSpPr>
            <p:cNvPr id="20" name="文本框 19"/>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1" name="文本框 20"/>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2" name="文本框 21"/>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grpSp>
    </p:spTree>
    <p:extLst>
      <p:ext uri="{BB962C8B-B14F-4D97-AF65-F5344CB8AC3E}">
        <p14:creationId xmlns:p14="http://schemas.microsoft.com/office/powerpoint/2010/main" val="2377189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89847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lvl="1" eaLnBrk="0" hangingPunct="0">
              <a:defRPr/>
            </a:pPr>
            <a:r>
              <a:rPr lang="en-US" altLang="en-US" sz="2400" dirty="0">
                <a:solidFill>
                  <a:srgbClr val="00B050"/>
                </a:solidFill>
              </a:rPr>
              <a:t>11-23/1529, Summary of AMP SG, </a:t>
            </a:r>
            <a:r>
              <a:rPr lang="en-US" altLang="en-US" sz="2400" dirty="0" err="1">
                <a:solidFill>
                  <a:srgbClr val="00B050"/>
                </a:solidFill>
              </a:rPr>
              <a:t>Yinan</a:t>
            </a:r>
            <a:r>
              <a:rPr lang="en-US" altLang="en-US" sz="2400" dirty="0">
                <a:solidFill>
                  <a:srgbClr val="00B050"/>
                </a:solidFill>
              </a:rPr>
              <a:t> Qi (OPPO)</a:t>
            </a:r>
          </a:p>
          <a:p>
            <a:pPr lvl="1" eaLnBrk="0" hangingPunct="0">
              <a:defRPr/>
            </a:pPr>
            <a:r>
              <a:rPr lang="en-US" altLang="en-US" sz="2400" dirty="0">
                <a:solidFill>
                  <a:srgbClr val="00B050"/>
                </a:solidFill>
              </a:rPr>
              <a:t>11-23/1534, Discussion on AMP </a:t>
            </a:r>
            <a:r>
              <a:rPr lang="en-US" altLang="en-US" sz="2400" dirty="0" err="1">
                <a:solidFill>
                  <a:srgbClr val="00B050"/>
                </a:solidFill>
              </a:rPr>
              <a:t>IoT</a:t>
            </a:r>
            <a:r>
              <a:rPr lang="en-US" altLang="en-US" sz="2400" dirty="0">
                <a:solidFill>
                  <a:srgbClr val="00B050"/>
                </a:solidFill>
              </a:rPr>
              <a:t> PAR, You-Wei Chen (</a:t>
            </a:r>
            <a:r>
              <a:rPr lang="en-US" altLang="en-US" sz="2400" dirty="0" err="1">
                <a:solidFill>
                  <a:srgbClr val="00B050"/>
                </a:solidFill>
              </a:rPr>
              <a:t>MediaTek</a:t>
            </a:r>
            <a:r>
              <a:rPr lang="en-US" altLang="en-US" sz="2400" dirty="0" smtClean="0">
                <a:solidFill>
                  <a:srgbClr val="00B050"/>
                </a:solidFill>
              </a:rPr>
              <a:t>)</a:t>
            </a:r>
          </a:p>
          <a:p>
            <a:pPr lvl="1" eaLnBrk="0" hangingPunct="0">
              <a:defRPr/>
            </a:pPr>
            <a:r>
              <a:rPr lang="en-US" altLang="en-US" sz="2400" dirty="0">
                <a:solidFill>
                  <a:srgbClr val="00B050"/>
                </a:solidFill>
              </a:rPr>
              <a:t>11-23/1601, AMP Communication Channel Usage Estimation, Sebastian Max (Ericsson</a:t>
            </a:r>
            <a:r>
              <a:rPr lang="en-US" altLang="en-US" sz="2400" dirty="0" smtClean="0">
                <a:solidFill>
                  <a:srgbClr val="00B050"/>
                </a:solidFill>
              </a:rPr>
              <a:t>)</a:t>
            </a:r>
            <a:endParaRPr lang="en-US" altLang="en-US" sz="2400" dirty="0">
              <a:solidFill>
                <a:srgbClr val="00B050"/>
              </a:solidFill>
            </a:endParaRP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3851585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999568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sz="2100" dirty="0">
                <a:solidFill>
                  <a:srgbClr val="00B050"/>
                </a:solidFill>
              </a:rPr>
              <a:t>11-23/1596, PHY considerations for AMP devices, </a:t>
            </a:r>
            <a:r>
              <a:rPr lang="en-US" altLang="en-US" sz="2100" dirty="0" err="1">
                <a:solidFill>
                  <a:srgbClr val="00B050"/>
                </a:solidFill>
              </a:rPr>
              <a:t>Amichai</a:t>
            </a:r>
            <a:r>
              <a:rPr lang="en-US" altLang="en-US" sz="2100" dirty="0">
                <a:solidFill>
                  <a:srgbClr val="00B050"/>
                </a:solidFill>
              </a:rPr>
              <a:t> </a:t>
            </a:r>
            <a:r>
              <a:rPr lang="en-US" altLang="en-US" sz="2100" dirty="0" err="1">
                <a:solidFill>
                  <a:srgbClr val="00B050"/>
                </a:solidFill>
              </a:rPr>
              <a:t>Sanderovich</a:t>
            </a:r>
            <a:r>
              <a:rPr lang="en-US" altLang="en-US" sz="2100" dirty="0">
                <a:solidFill>
                  <a:srgbClr val="00B050"/>
                </a:solidFill>
              </a:rPr>
              <a:t> (</a:t>
            </a:r>
            <a:r>
              <a:rPr lang="en-US" altLang="en-US" sz="2100" dirty="0" err="1">
                <a:solidFill>
                  <a:srgbClr val="00B050"/>
                </a:solidFill>
              </a:rPr>
              <a:t>Wiliot</a:t>
            </a:r>
            <a:r>
              <a:rPr lang="en-US" altLang="en-US" sz="2100" dirty="0">
                <a:solidFill>
                  <a:srgbClr val="00B050"/>
                </a:solidFill>
              </a:rPr>
              <a:t>)</a:t>
            </a:r>
          </a:p>
          <a:p>
            <a:pPr eaLnBrk="0" hangingPunct="0">
              <a:defRPr/>
            </a:pPr>
            <a:r>
              <a:rPr lang="en-US" altLang="en-GB" dirty="0" smtClean="0"/>
              <a:t>PAR (11-23/1006) / CSD (11-23/1212) discussion </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16264685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1141661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1" eaLnBrk="0" hangingPunct="0">
              <a:defRPr/>
            </a:pPr>
            <a:r>
              <a:rPr lang="en-US" altLang="en-US" dirty="0">
                <a:solidFill>
                  <a:srgbClr val="00B050"/>
                </a:solidFill>
              </a:rPr>
              <a:t>11-23/1627, AMP Communication Channel Usage Estimation Part 2: AC_BK, Sebastian Max (Ericsson)</a:t>
            </a:r>
          </a:p>
          <a:p>
            <a:pPr lvl="0" eaLnBrk="0" hangingPunct="0">
              <a:defRPr/>
            </a:pPr>
            <a:r>
              <a:rPr lang="en-GB" altLang="en-US" dirty="0" smtClean="0"/>
              <a:t>PAR and CSD baseline draft SG motion</a:t>
            </a:r>
            <a:endParaRPr lang="en-GB" altLang="en-US" dirty="0"/>
          </a:p>
          <a:p>
            <a:pPr eaLnBrk="0" hangingPunct="0">
              <a:defRPr/>
            </a:pPr>
            <a:r>
              <a:rPr lang="en-US" altLang="en-GB" dirty="0" smtClean="0"/>
              <a:t>Timeline update</a:t>
            </a:r>
          </a:p>
          <a:p>
            <a:pPr eaLnBrk="0" hangingPunct="0">
              <a:defRPr/>
            </a:pPr>
            <a:r>
              <a:rPr lang="en-US" altLang="en-GB" dirty="0" smtClean="0"/>
              <a:t>Teleconference Plan</a:t>
            </a:r>
          </a:p>
          <a:p>
            <a:pPr eaLnBrk="0" hangingPunct="0">
              <a:defRPr/>
            </a:pPr>
            <a:r>
              <a:rPr lang="en-US" altLang="en-GB" dirty="0" smtClean="0"/>
              <a:t>Open discussion on </a:t>
            </a:r>
            <a:r>
              <a:rPr lang="en-US" altLang="en-GB" dirty="0" smtClean="0"/>
              <a:t>PAR/CSD (cancelled)</a:t>
            </a:r>
            <a:endParaRPr lang="en-US" altLang="en-GB" dirty="0" smtClean="0"/>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4273684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17491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PAR baseline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11-23/1006r3 as the AMP PAR baseline draft for future AMP PAR document development.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W</a:t>
            </a:r>
            <a:r>
              <a:rPr lang="en-US" altLang="zh-CN" i="1" dirty="0" err="1" smtClean="0"/>
              <a:t>eijie</a:t>
            </a:r>
            <a:r>
              <a:rPr lang="en-US" altLang="zh-CN" i="1" dirty="0" smtClean="0"/>
              <a:t> Xu</a:t>
            </a:r>
            <a:endParaRPr lang="en-GB" altLang="zh-CN" i="1" dirty="0" smtClean="0"/>
          </a:p>
          <a:p>
            <a:pPr marL="0" marR="0" indent="0" eaLnBrk="0" hangingPunct="0">
              <a:buNone/>
              <a:defRPr/>
            </a:pPr>
            <a:r>
              <a:rPr lang="en-GB" altLang="zh-CN" i="1" dirty="0" smtClean="0"/>
              <a:t>Seconded: Rakesh</a:t>
            </a:r>
          </a:p>
          <a:p>
            <a:pPr marL="0" marR="0" indent="0" eaLnBrk="0" hangingPunct="0">
              <a:buNone/>
              <a:defRPr/>
            </a:pPr>
            <a:endParaRPr lang="en-GB" altLang="zh-CN" i="1" dirty="0"/>
          </a:p>
          <a:p>
            <a:pPr marL="0" marR="0" indent="0" eaLnBrk="0" hangingPunct="0">
              <a:buNone/>
              <a:defRPr/>
            </a:pPr>
            <a:r>
              <a:rPr lang="en-GB" altLang="zh-CN" i="1" dirty="0" smtClean="0"/>
              <a:t>Note: this motion result will not be brought to WG for approval.</a:t>
            </a:r>
            <a:endParaRPr lang="en-GB" altLang="zh-CN" i="1" dirty="0"/>
          </a:p>
          <a:p>
            <a:pPr marL="0" marR="0" indent="0" eaLnBrk="0" hangingPunct="0">
              <a:buNone/>
              <a:defRPr/>
            </a:pPr>
            <a:r>
              <a:rPr lang="en-GB" altLang="zh-CN" i="1" dirty="0" smtClean="0"/>
              <a:t>Result: 61Y/19N/6A, PASSED</a:t>
            </a:r>
            <a:endParaRPr lang="en-GB" altLang="zh-CN" i="1" dirty="0"/>
          </a:p>
        </p:txBody>
      </p:sp>
    </p:spTree>
    <p:extLst>
      <p:ext uri="{BB962C8B-B14F-4D97-AF65-F5344CB8AC3E}">
        <p14:creationId xmlns:p14="http://schemas.microsoft.com/office/powerpoint/2010/main" val="27471351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CSD baseline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AMP CSD baseline draft for future AMP CSD document development.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a:t>
            </a:r>
            <a:r>
              <a:rPr lang="en-GB" altLang="zh-CN" i="1" dirty="0" err="1" smtClean="0"/>
              <a:t>Weijie</a:t>
            </a:r>
            <a:r>
              <a:rPr lang="en-GB" altLang="zh-CN" i="1" dirty="0" smtClean="0"/>
              <a:t> Xu</a:t>
            </a:r>
          </a:p>
          <a:p>
            <a:pPr marL="0" marR="0" indent="0" eaLnBrk="0" hangingPunct="0">
              <a:buNone/>
              <a:defRPr/>
            </a:pPr>
            <a:r>
              <a:rPr lang="en-GB" altLang="zh-CN" i="1" dirty="0" smtClean="0"/>
              <a:t>Seconded: Lei Huang</a:t>
            </a:r>
          </a:p>
          <a:p>
            <a:pPr marL="0" marR="0" indent="0" eaLnBrk="0" hangingPunct="0">
              <a:buNone/>
              <a:defRPr/>
            </a:pPr>
            <a:endParaRPr lang="en-GB" altLang="zh-CN" i="1" dirty="0" smtClean="0"/>
          </a:p>
          <a:p>
            <a:pPr marL="0" indent="0" eaLnBrk="0" hangingPunct="0">
              <a:buNone/>
              <a:defRPr/>
            </a:pPr>
            <a:r>
              <a:rPr lang="en-GB" altLang="zh-CN" i="1" dirty="0"/>
              <a:t>Note: this motion result will not be brought to WG for approval.</a:t>
            </a:r>
          </a:p>
          <a:p>
            <a:pPr marL="0" marR="0" indent="0" eaLnBrk="0" hangingPunct="0">
              <a:buNone/>
              <a:defRPr/>
            </a:pPr>
            <a:endParaRPr lang="en-GB" altLang="zh-CN" i="1" dirty="0"/>
          </a:p>
          <a:p>
            <a:pPr marL="0" marR="0" indent="0" eaLnBrk="0" hangingPunct="0">
              <a:buNone/>
              <a:defRPr/>
            </a:pPr>
            <a:r>
              <a:rPr lang="en-GB" altLang="zh-CN" i="1" dirty="0" smtClean="0"/>
              <a:t>Result: Y/N/A, passed with unanimous consensus</a:t>
            </a:r>
            <a:endParaRPr lang="en-GB" altLang="zh-CN" i="1" dirty="0"/>
          </a:p>
        </p:txBody>
      </p:sp>
    </p:spTree>
    <p:extLst>
      <p:ext uri="{BB962C8B-B14F-4D97-AF65-F5344CB8AC3E}">
        <p14:creationId xmlns:p14="http://schemas.microsoft.com/office/powerpoint/2010/main" val="657728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20922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209222"/>
              <a:ext cx="1089227" cy="461665"/>
            </a:xfrm>
            <a:prstGeom prst="rect">
              <a:avLst/>
            </a:prstGeom>
            <a:noFill/>
          </p:spPr>
          <p:txBody>
            <a:bodyPr wrap="square" rtlCol="0">
              <a:spAutoFit/>
            </a:bodyPr>
            <a:lstStyle/>
            <a:p>
              <a:r>
                <a:rPr lang="en-US" altLang="zh-CN" dirty="0"/>
                <a:t>PAR/CSD development</a:t>
              </a:r>
            </a:p>
          </p:txBody>
        </p:sp>
        <p:sp>
          <p:nvSpPr>
            <p:cNvPr id="22" name="文本框 21"/>
            <p:cNvSpPr txBox="1"/>
            <p:nvPr/>
          </p:nvSpPr>
          <p:spPr>
            <a:xfrm>
              <a:off x="2438496" y="5209222"/>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393888"/>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418473" y="4492942"/>
              <a:ext cx="1506984" cy="461665"/>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636691"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257822" y="5024556"/>
              <a:ext cx="1636691"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6863276" y="5203892"/>
              <a:ext cx="1506984" cy="461665"/>
            </a:xfrm>
            <a:prstGeom prst="rect">
              <a:avLst/>
            </a:prstGeom>
            <a:noFill/>
          </p:spPr>
          <p:txBody>
            <a:bodyPr wrap="square" rtlCol="0">
              <a:spAutoFit/>
            </a:bodyPr>
            <a:lstStyle/>
            <a:p>
              <a:r>
                <a:rPr lang="en-US" dirty="0" smtClean="0">
                  <a:solidFill>
                    <a:srgbClr val="00B0F0"/>
                  </a:solidFill>
                </a:rPr>
                <a:t>Comments reply and potential update</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186031" y="4724366"/>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679047" y="5527719"/>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extLst>
      <p:ext uri="{BB962C8B-B14F-4D97-AF65-F5344CB8AC3E}">
        <p14:creationId xmlns:p14="http://schemas.microsoft.com/office/powerpoint/2010/main" val="868330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a:spLocks/>
          </p:cNvSpPr>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Sep 802 interim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Oct 10</a:t>
            </a:r>
            <a:r>
              <a:rPr lang="en-US" sz="2400" kern="0" baseline="30000" dirty="0" smtClean="0"/>
              <a:t>th</a:t>
            </a:r>
            <a:r>
              <a:rPr lang="en-US" sz="2400" kern="0" dirty="0" smtClean="0"/>
              <a:t>, 10:00am,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Oct 24</a:t>
            </a:r>
            <a:r>
              <a:rPr lang="en-US" sz="2400" kern="0" baseline="30000" dirty="0" smtClean="0"/>
              <a:t>th</a:t>
            </a:r>
            <a:r>
              <a:rPr lang="en-US" sz="2400" kern="0" dirty="0" smtClean="0"/>
              <a:t>, 10:00am, ET; 2 hours, </a:t>
            </a:r>
            <a:r>
              <a:rPr lang="en-US" sz="2400" kern="0" dirty="0" err="1" smtClean="0"/>
              <a:t>webex</a:t>
            </a:r>
            <a:endParaRPr lang="en-US" sz="2400" kern="0" dirty="0" smtClean="0"/>
          </a:p>
        </p:txBody>
      </p:sp>
    </p:spTree>
    <p:extLst>
      <p:ext uri="{BB962C8B-B14F-4D97-AF65-F5344CB8AC3E}">
        <p14:creationId xmlns:p14="http://schemas.microsoft.com/office/powerpoint/2010/main" val="17597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a:spLocks/>
          </p:cNvSpPr>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36697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3519291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1099530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58923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271288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03893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160910</TotalTime>
  <Words>3257</Words>
  <Application>Microsoft Office PowerPoint</Application>
  <PresentationFormat>宽屏</PresentationFormat>
  <Paragraphs>489</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0318003590</cp:lastModifiedBy>
  <cp:revision>61</cp:revision>
  <cp:lastPrinted>2014-11-04T15:04:00Z</cp:lastPrinted>
  <dcterms:created xsi:type="dcterms:W3CDTF">2007-04-17T18:10:00Z</dcterms:created>
  <dcterms:modified xsi:type="dcterms:W3CDTF">2023-09-14T14:53:14Z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