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6" r:id="rId20"/>
    <p:sldId id="1283" r:id="rId21"/>
    <p:sldId id="1284" r:id="rId22"/>
    <p:sldId id="1295" r:id="rId23"/>
    <p:sldId id="1285" r:id="rId24"/>
    <p:sldId id="1286" r:id="rId25"/>
    <p:sldId id="1287" r:id="rId26"/>
    <p:sldId id="1288" r:id="rId27"/>
    <p:sldId id="1290" r:id="rId28"/>
    <p:sldId id="1289" r:id="rId29"/>
    <p:sldId id="1291" r:id="rId30"/>
    <p:sldId id="1292" r:id="rId31"/>
    <p:sldId id="1293" r:id="rId32"/>
    <p:sldId id="1297" r:id="rId33"/>
    <p:sldId id="1294"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Sep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Sep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/1348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439-00-0amp-amp-sg-telecon-minutes-august-29th.docx" TargetMode="External"/><Relationship Id="rId2" Type="http://schemas.openxmlformats.org/officeDocument/2006/relationships/hyperlink" Target="https://mentor.ieee.org/802.11/dcn/23/11-23-1312-00-0amp-802-11-amp-sg-meeting-minutes-for-july-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smtClean="0"/>
              <a:t>Sep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2023-09-01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597281801"/>
              </p:ext>
            </p:extLst>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192" name="Document" r:id="rId3" imgW="8335379" imgH="1017693" progId="Word.Document.8">
                  <p:embed/>
                </p:oleObj>
              </mc:Choice>
              <mc:Fallback>
                <p:oleObj name="Document" r:id="rId3" imgW="8335379" imgH="1017693" progId="Word.Document.8">
                  <p:embed/>
                  <p:pic>
                    <p:nvPicPr>
                      <p:cNvPr id="14342"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extLst>
      <p:ext uri="{BB962C8B-B14F-4D97-AF65-F5344CB8AC3E}">
        <p14:creationId xmlns:p14="http://schemas.microsoft.com/office/powerpoint/2010/main" val="495467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4222020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2363310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4179445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TIG Teleconference/E-meeting</a:t>
            </a:r>
            <a:endParaRPr lang="en-US" altLang="zh-CN" sz="3200" kern="0" dirty="0"/>
          </a:p>
        </p:txBody>
      </p:sp>
      <p:sp>
        <p:nvSpPr>
          <p:cNvPr id="6" name="文本占位符 2"/>
          <p:cNvSpPr txBox="1">
            <a:spLocks/>
          </p:cNvSpPr>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592045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a:spLocks/>
          </p:cNvSpPr>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extLst>
      <p:ext uri="{BB962C8B-B14F-4D97-AF65-F5344CB8AC3E}">
        <p14:creationId xmlns:p14="http://schemas.microsoft.com/office/powerpoint/2010/main" val="681594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for the September IEEE 802 wireless interim session</a:t>
            </a:r>
            <a:endParaRPr lang="en-US" sz="3200" kern="0" dirty="0"/>
          </a:p>
        </p:txBody>
      </p:sp>
      <p:sp>
        <p:nvSpPr>
          <p:cNvPr id="6" name="Content Placeholder 2"/>
          <p:cNvSpPr txBox="1">
            <a:spLocks/>
          </p:cNvSpPr>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kern="0" dirty="0" smtClean="0"/>
              <a:t>This meeting is part of the September IEEE 802 wireless interim session</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You must pay the registration fee whether attending in-person or remotely</a:t>
            </a:r>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have not already done so, you can register here: </a:t>
            </a:r>
            <a:r>
              <a:rPr lang="en-US" sz="2400" kern="0" dirty="0" smtClean="0">
                <a:hlinkClick r:id="rId2"/>
              </a:rPr>
              <a:t>https://web.cvent.com/event/fc97a8df-9809-496b-9a5f-25b524bfd641/summary</a:t>
            </a:r>
            <a:endParaRPr lang="en-US" sz="2400" kern="0" dirty="0" smtClean="0"/>
          </a:p>
          <a:p>
            <a:pPr>
              <a:buFont typeface="Arial" panose="020B0604020202020204" pitchFamily="34" charset="0"/>
              <a:buChar char="•"/>
            </a:pPr>
            <a:endParaRPr lang="en-US" sz="2400" kern="0" dirty="0" smtClean="0"/>
          </a:p>
          <a:p>
            <a:pPr>
              <a:buFont typeface="Arial" panose="020B0604020202020204" pitchFamily="34" charset="0"/>
              <a:buChar char="•"/>
            </a:pPr>
            <a:r>
              <a:rPr lang="en-US" sz="2400" kern="0" dirty="0" smtClean="0"/>
              <a:t>If you do not intend to register for this session you must leave this meeting and, if you have logged attendance on IMAT, email the 802.11 chair or vice chairs to have your attendance cancelled</a:t>
            </a:r>
          </a:p>
          <a:p>
            <a:endParaRPr lang="en-US" sz="2400" kern="0" dirty="0"/>
          </a:p>
        </p:txBody>
      </p:sp>
    </p:spTree>
    <p:extLst>
      <p:ext uri="{BB962C8B-B14F-4D97-AF65-F5344CB8AC3E}">
        <p14:creationId xmlns:p14="http://schemas.microsoft.com/office/powerpoint/2010/main" val="255842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11</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2331 855 6532</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a:t>
            </a:r>
            <a:r>
              <a:rPr lang="en-US" altLang="zh-CN" sz="2400" dirty="0">
                <a:solidFill>
                  <a:schemeClr val="tx1"/>
                </a:solidFill>
                <a:sym typeface="+mn-ea"/>
              </a:rPr>
              <a:t>Buckhead Ballroom </a:t>
            </a:r>
            <a:r>
              <a:rPr lang="en-US" altLang="zh-CN" sz="2400" dirty="0" smtClean="0">
                <a:solidFill>
                  <a:schemeClr val="tx1"/>
                </a:solidFill>
                <a:sym typeface="+mn-ea"/>
              </a:rPr>
              <a:t>2</a:t>
            </a:r>
            <a:r>
              <a:rPr lang="en-US" sz="2400" dirty="0" smtClean="0">
                <a:solidFill>
                  <a:schemeClr val="tx1"/>
                </a:solidFill>
              </a:rPr>
              <a:t>; </a:t>
            </a:r>
            <a:r>
              <a:rPr lang="en-US" sz="2400" dirty="0" err="1">
                <a:solidFill>
                  <a:schemeClr val="tx1"/>
                </a:solidFill>
              </a:rPr>
              <a:t>Webex</a:t>
            </a:r>
            <a:r>
              <a:rPr lang="en-US" sz="2400" dirty="0">
                <a:solidFill>
                  <a:schemeClr val="tx1"/>
                </a:solidFill>
              </a:rPr>
              <a:t>: </a:t>
            </a:r>
            <a:r>
              <a:rPr lang="en-US" altLang="zh-CN" sz="2400" dirty="0">
                <a:solidFill>
                  <a:schemeClr val="tx1"/>
                </a:solidFill>
              </a:rPr>
              <a:t>2333 787 5104</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a:t>
            </a:r>
            <a:r>
              <a:rPr lang="en-US" altLang="zh-CN" sz="2800" dirty="0">
                <a:solidFill>
                  <a:schemeClr val="tx1"/>
                </a:solidFill>
                <a:cs typeface="+mn-ea"/>
                <a:sym typeface="+mn-ea"/>
              </a:rPr>
              <a:t>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Buckhead Ballroom 1;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2333 908 6657</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Sep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a:solidFill>
                  <a:schemeClr val="tx1"/>
                </a:solidFill>
                <a:sym typeface="+mn-ea"/>
              </a:rPr>
              <a:t>Buckhead Ballroom 1</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2330 187 8694</a:t>
            </a:r>
            <a:endParaRPr lang="en-US" altLang="zh-CN" sz="2400" dirty="0">
              <a:solidFill>
                <a:schemeClr val="tx1"/>
              </a:solidFill>
              <a:sym typeface="+mn-ea"/>
            </a:endParaRPr>
          </a:p>
        </p:txBody>
      </p:sp>
    </p:spTree>
    <p:extLst>
      <p:ext uri="{BB962C8B-B14F-4D97-AF65-F5344CB8AC3E}">
        <p14:creationId xmlns:p14="http://schemas.microsoft.com/office/powerpoint/2010/main" val="2134719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a:spLocks/>
          </p:cNvSpPr>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1113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a:spLocks/>
          </p:cNvSpPr>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11-23/1627, AMP Communication Channel Usage Estimatio</a:t>
            </a:r>
            <a:r>
              <a:rPr lang="en-US" altLang="en-US" sz="1800" kern="0" dirty="0" smtClean="0">
                <a:solidFill>
                  <a:schemeClr val="tx1"/>
                </a:solidFill>
                <a:latin typeface="Calibri" panose="020F0502020204030204" pitchFamily="34" charset="0"/>
                <a:cs typeface="Calibri" panose="020F0502020204030204" pitchFamily="34" charset="0"/>
              </a:rPr>
              <a:t>n Part 2: AC_BK, Sebastian Max (Ericsson)</a:t>
            </a:r>
            <a:endParaRPr lang="en-US" altLang="en-US"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800" kern="0" dirty="0" smtClean="0">
              <a:solidFill>
                <a:schemeClr val="tx1"/>
              </a:solidFill>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137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smtClean="0"/>
              <a:t>Sep 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27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386751"/>
            <a:ext cx="5014916" cy="181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2"/>
            <a:ext cx="5014916" cy="205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Wednesday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PAR (11-23/1006)/CSD (11-23/1212) </a:t>
            </a:r>
            <a:r>
              <a:rPr lang="en-US" altLang="en-GB" dirty="0" smtClean="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267177"/>
            <a:ext cx="4864100" cy="2208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5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PAR/CSD baseline draft motion</a:t>
            </a:r>
            <a:endParaRPr lang="en-GB" altLang="en-US" dirty="0"/>
          </a:p>
          <a:p>
            <a:pPr eaLnBrk="0" hangingPunct="0">
              <a:defRPr/>
            </a:pPr>
            <a:r>
              <a:rPr lang="en-US" altLang="en-GB" dirty="0" smtClean="0"/>
              <a:t>Timeline update</a:t>
            </a:r>
          </a:p>
          <a:p>
            <a:pPr eaLnBrk="0" hangingPunct="0">
              <a:defRPr/>
            </a:pPr>
            <a:r>
              <a:rPr lang="en-US" altLang="en-GB" dirty="0" smtClean="0"/>
              <a:t>Teleconference </a:t>
            </a:r>
            <a:r>
              <a:rPr lang="en-US" altLang="en-GB" dirty="0" smtClean="0"/>
              <a:t>Plan</a:t>
            </a:r>
          </a:p>
          <a:p>
            <a:pPr eaLnBrk="0" hangingPunct="0">
              <a:defRPr/>
            </a:pPr>
            <a:r>
              <a:rPr lang="en-US" altLang="en-GB" dirty="0" smtClean="0"/>
              <a:t>Open discussion on PAR/CSD</a:t>
            </a:r>
            <a:endParaRPr lang="en-US" altLang="en-GB" dirty="0" smtClean="0"/>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16826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a:spLocks/>
          </p:cNvSpPr>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extLst>
      <p:ext uri="{BB962C8B-B14F-4D97-AF65-F5344CB8AC3E}">
        <p14:creationId xmlns:p14="http://schemas.microsoft.com/office/powerpoint/2010/main" val="3608556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46576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eaLnBrk="0" hangingPunct="0">
              <a:defRPr/>
            </a:pPr>
            <a:r>
              <a:rPr lang="en-US" altLang="en-GB" dirty="0" smtClean="0"/>
              <a:t>Contribution discussion</a:t>
            </a:r>
          </a:p>
          <a:p>
            <a:pPr lvl="1" eaLnBrk="0" hangingPunct="0">
              <a:defRPr/>
            </a:pPr>
            <a:r>
              <a:rPr lang="en-US" altLang="en-US" dirty="0">
                <a:solidFill>
                  <a:srgbClr val="00B050"/>
                </a:solidFill>
              </a:rPr>
              <a:t>11-23/1521, AMP Use Case in Smart Photovoltaics, </a:t>
            </a:r>
            <a:r>
              <a:rPr lang="en-US" altLang="en-US" dirty="0" err="1">
                <a:solidFill>
                  <a:srgbClr val="00B050"/>
                </a:solidFill>
              </a:rPr>
              <a:t>Shuqiao</a:t>
            </a:r>
            <a:r>
              <a:rPr lang="en-US" altLang="en-US" dirty="0">
                <a:solidFill>
                  <a:srgbClr val="00B050"/>
                </a:solidFill>
              </a:rPr>
              <a:t> Chen (Huawei)</a:t>
            </a:r>
          </a:p>
          <a:p>
            <a:pPr lvl="1" eaLnBrk="0" hangingPunct="0">
              <a:defRPr/>
            </a:pPr>
            <a:r>
              <a:rPr lang="en-US" altLang="en-US" dirty="0">
                <a:solidFill>
                  <a:srgbClr val="00B050"/>
                </a:solidFill>
              </a:rPr>
              <a:t>11-23/1528, AMP operation @ 2.4 GHz, </a:t>
            </a:r>
            <a:r>
              <a:rPr lang="en-US" altLang="en-US" dirty="0" err="1">
                <a:solidFill>
                  <a:srgbClr val="00B050"/>
                </a:solidFill>
              </a:rPr>
              <a:t>Weijie</a:t>
            </a:r>
            <a:r>
              <a:rPr lang="en-US" altLang="en-US" dirty="0">
                <a:solidFill>
                  <a:srgbClr val="00B050"/>
                </a:solidFill>
              </a:rPr>
              <a:t> Xu (OPPO)</a:t>
            </a:r>
          </a:p>
          <a:p>
            <a:pPr lvl="1" eaLnBrk="0" hangingPunct="0">
              <a:defRPr/>
            </a:pPr>
            <a:r>
              <a:rPr lang="en-US" altLang="en-US" dirty="0"/>
              <a:t>11-23/1529, Summary of AMP SG, </a:t>
            </a:r>
            <a:r>
              <a:rPr lang="en-US" altLang="en-US" dirty="0" err="1"/>
              <a:t>Yinan</a:t>
            </a:r>
            <a:r>
              <a:rPr lang="en-US" altLang="en-US" dirty="0"/>
              <a:t> Qi (OPPO)</a:t>
            </a:r>
          </a:p>
          <a:p>
            <a:pPr lvl="1" eaLnBrk="0" hangingPunct="0">
              <a:defRPr/>
            </a:pPr>
            <a:r>
              <a:rPr lang="en-US" altLang="en-US" dirty="0"/>
              <a:t>11-23/1534, Discussion on AMP </a:t>
            </a:r>
            <a:r>
              <a:rPr lang="en-US" altLang="en-US" dirty="0" err="1"/>
              <a:t>IoT</a:t>
            </a:r>
            <a:r>
              <a:rPr lang="en-US" altLang="en-US" dirty="0"/>
              <a:t> PAR, You-Wei Chen (</a:t>
            </a:r>
            <a:r>
              <a:rPr lang="en-US" altLang="en-US" dirty="0" err="1"/>
              <a:t>MediaTek</a:t>
            </a:r>
            <a:r>
              <a:rPr lang="en-US" altLang="en-US" dirty="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extLst>
      <p:ext uri="{BB962C8B-B14F-4D97-AF65-F5344CB8AC3E}">
        <p14:creationId xmlns:p14="http://schemas.microsoft.com/office/powerpoint/2010/main" val="22553015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zh-CN" dirty="0" smtClean="0"/>
              <a:t>Jul plenary </a:t>
            </a:r>
            <a:r>
              <a:rPr lang="en-GB" altLang="en-US" dirty="0" smtClean="0"/>
              <a:t>session and for AMP SG teleconferences after Jul plenary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mentor.ieee.org/802.11/dcn/23/11-23-1312-00-0amp-802-11-amp-sg-meeting-minutes-for-july-2023-plenary.docx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mentor.ieee.org/802.11/dcn/23/11-23-1439-00-0amp-amp-sg-telecon-minutes-august-29th.docx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Weijie</a:t>
            </a:r>
            <a:r>
              <a:rPr lang="en-GB" altLang="en-US" dirty="0" smtClean="0"/>
              <a:t> Xu</a:t>
            </a:r>
          </a:p>
          <a:p>
            <a:pPr marL="0" lvl="0" indent="0" eaLnBrk="0" hangingPunct="0">
              <a:buNone/>
              <a:defRPr/>
            </a:pPr>
            <a:r>
              <a:rPr lang="en-GB" altLang="en-US" dirty="0" smtClean="0"/>
              <a:t>Result: approved</a:t>
            </a:r>
            <a:endParaRPr lang="en-GB" altLang="en-US" dirty="0"/>
          </a:p>
        </p:txBody>
      </p:sp>
    </p:spTree>
    <p:extLst>
      <p:ext uri="{BB962C8B-B14F-4D97-AF65-F5344CB8AC3E}">
        <p14:creationId xmlns:p14="http://schemas.microsoft.com/office/powerpoint/2010/main" val="9748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a:spLocks/>
          </p:cNvSpPr>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23" name="组合 22"/>
          <p:cNvGrpSpPr/>
          <p:nvPr/>
        </p:nvGrpSpPr>
        <p:grpSpPr>
          <a:xfrm>
            <a:off x="914536" y="4876762"/>
            <a:ext cx="10134334" cy="1101873"/>
            <a:chOff x="914536" y="4876762"/>
            <a:chExt cx="10134334" cy="1101873"/>
          </a:xfrm>
        </p:grpSpPr>
        <p:cxnSp>
          <p:nvCxnSpPr>
            <p:cNvPr id="7" name="直接箭头连接符 6"/>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5543005" y="5697167"/>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5001971" y="4894322"/>
              <a:ext cx="1997561" cy="461665"/>
            </a:xfrm>
            <a:prstGeom prst="rect">
              <a:avLst/>
            </a:prstGeom>
            <a:noFill/>
          </p:spPr>
          <p:txBody>
            <a:bodyPr wrap="square" rtlCol="0">
              <a:spAutoFit/>
            </a:bodyPr>
            <a:lstStyle/>
            <a:p>
              <a:r>
                <a:rPr lang="en-US" b="1" dirty="0" smtClean="0">
                  <a:solidFill>
                    <a:srgbClr val="FF0000"/>
                  </a:solidFill>
                </a:rPr>
                <a:t>WG approve PAR/CSD submitted to EC for review </a:t>
              </a:r>
              <a:endParaRPr lang="en-US" b="1" dirty="0">
                <a:solidFill>
                  <a:srgbClr val="FF0000"/>
                </a:solidFill>
              </a:endParaRPr>
            </a:p>
          </p:txBody>
        </p:sp>
        <p:sp>
          <p:nvSpPr>
            <p:cNvPr id="20" name="文本框 19"/>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1" name="文本框 20"/>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2" name="文本框 21"/>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grpSp>
    </p:spTree>
    <p:extLst>
      <p:ext uri="{BB962C8B-B14F-4D97-AF65-F5344CB8AC3E}">
        <p14:creationId xmlns:p14="http://schemas.microsoft.com/office/powerpoint/2010/main" val="23771898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2189847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lvl="1" eaLnBrk="0" hangingPunct="0">
              <a:defRPr/>
            </a:pPr>
            <a:r>
              <a:rPr lang="en-US" altLang="en-US" sz="2400" dirty="0">
                <a:solidFill>
                  <a:srgbClr val="00B050"/>
                </a:solidFill>
              </a:rPr>
              <a:t>11-23/1529, Summary of AMP SG, </a:t>
            </a:r>
            <a:r>
              <a:rPr lang="en-US" altLang="en-US" sz="2400" dirty="0" err="1">
                <a:solidFill>
                  <a:srgbClr val="00B050"/>
                </a:solidFill>
              </a:rPr>
              <a:t>Yinan</a:t>
            </a:r>
            <a:r>
              <a:rPr lang="en-US" altLang="en-US" sz="2400" dirty="0">
                <a:solidFill>
                  <a:srgbClr val="00B050"/>
                </a:solidFill>
              </a:rPr>
              <a:t> Qi (OPPO)</a:t>
            </a:r>
          </a:p>
          <a:p>
            <a:pPr lvl="1" eaLnBrk="0" hangingPunct="0">
              <a:defRPr/>
            </a:pPr>
            <a:r>
              <a:rPr lang="en-US" altLang="en-US" sz="2400" dirty="0">
                <a:solidFill>
                  <a:srgbClr val="00B050"/>
                </a:solidFill>
              </a:rPr>
              <a:t>11-23/1534, Discussion on AMP </a:t>
            </a:r>
            <a:r>
              <a:rPr lang="en-US" altLang="en-US" sz="2400" dirty="0" err="1">
                <a:solidFill>
                  <a:srgbClr val="00B050"/>
                </a:solidFill>
              </a:rPr>
              <a:t>IoT</a:t>
            </a:r>
            <a:r>
              <a:rPr lang="en-US" altLang="en-US" sz="2400" dirty="0">
                <a:solidFill>
                  <a:srgbClr val="00B050"/>
                </a:solidFill>
              </a:rPr>
              <a:t> PAR, You-Wei Chen (</a:t>
            </a:r>
            <a:r>
              <a:rPr lang="en-US" altLang="en-US" sz="2400" dirty="0" err="1">
                <a:solidFill>
                  <a:srgbClr val="00B050"/>
                </a:solidFill>
              </a:rPr>
              <a:t>MediaTek</a:t>
            </a:r>
            <a:r>
              <a:rPr lang="en-US" altLang="en-US" sz="2400" dirty="0" smtClean="0">
                <a:solidFill>
                  <a:srgbClr val="00B050"/>
                </a:solidFill>
              </a:rPr>
              <a:t>)</a:t>
            </a:r>
          </a:p>
          <a:p>
            <a:pPr lvl="1" eaLnBrk="0" hangingPunct="0">
              <a:defRPr/>
            </a:pPr>
            <a:r>
              <a:rPr lang="en-US" altLang="en-US" sz="2400" dirty="0">
                <a:solidFill>
                  <a:srgbClr val="00B050"/>
                </a:solidFill>
              </a:rPr>
              <a:t>11-23/1601, AMP Communication Channel Usage Estimation, Sebastian Max (Ericsson</a:t>
            </a:r>
            <a:r>
              <a:rPr lang="en-US" altLang="en-US" sz="2400" dirty="0" smtClean="0">
                <a:solidFill>
                  <a:srgbClr val="00B050"/>
                </a:solidFill>
              </a:rPr>
              <a:t>)</a:t>
            </a:r>
            <a:endParaRPr lang="en-US" altLang="en-US" sz="2400" dirty="0">
              <a:solidFill>
                <a:srgbClr val="00B050"/>
              </a:solidFill>
            </a:endParaRP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3851585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9995680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sz="2100" dirty="0">
                <a:solidFill>
                  <a:srgbClr val="00B050"/>
                </a:solidFill>
              </a:rPr>
              <a:t>11-23/1596, PHY considerations for AMP devices, </a:t>
            </a:r>
            <a:r>
              <a:rPr lang="en-US" altLang="en-US" sz="2100" dirty="0" err="1">
                <a:solidFill>
                  <a:srgbClr val="00B050"/>
                </a:solidFill>
              </a:rPr>
              <a:t>Amichai</a:t>
            </a:r>
            <a:r>
              <a:rPr lang="en-US" altLang="en-US" sz="2100" dirty="0">
                <a:solidFill>
                  <a:srgbClr val="00B050"/>
                </a:solidFill>
              </a:rPr>
              <a:t> </a:t>
            </a:r>
            <a:r>
              <a:rPr lang="en-US" altLang="en-US" sz="2100" dirty="0" err="1">
                <a:solidFill>
                  <a:srgbClr val="00B050"/>
                </a:solidFill>
              </a:rPr>
              <a:t>Sanderovich</a:t>
            </a:r>
            <a:r>
              <a:rPr lang="en-US" altLang="en-US" sz="2100" dirty="0">
                <a:solidFill>
                  <a:srgbClr val="00B050"/>
                </a:solidFill>
              </a:rPr>
              <a:t> (</a:t>
            </a:r>
            <a:r>
              <a:rPr lang="en-US" altLang="en-US" sz="2100" dirty="0" err="1">
                <a:solidFill>
                  <a:srgbClr val="00B050"/>
                </a:solidFill>
              </a:rPr>
              <a:t>Wiliot</a:t>
            </a:r>
            <a:r>
              <a:rPr lang="en-US" altLang="en-US" sz="2100" dirty="0">
                <a:solidFill>
                  <a:srgbClr val="00B050"/>
                </a:solidFill>
              </a:rPr>
              <a:t>)</a:t>
            </a:r>
          </a:p>
          <a:p>
            <a:pPr eaLnBrk="0" hangingPunct="0">
              <a:defRPr/>
            </a:pPr>
            <a:r>
              <a:rPr lang="en-US" altLang="en-GB" dirty="0" smtClean="0"/>
              <a:t>PAR (11-23/1006) / CSD (11-23/1212) discussion </a:t>
            </a:r>
            <a:endParaRPr lang="en-US" altLang="en-GB" dirty="0" smtClean="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Tree>
    <p:extLst>
      <p:ext uri="{BB962C8B-B14F-4D97-AF65-F5344CB8AC3E}">
        <p14:creationId xmlns:p14="http://schemas.microsoft.com/office/powerpoint/2010/main" val="16264685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a:spLocks/>
          </p:cNvSpPr>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extLst>
      <p:ext uri="{BB962C8B-B14F-4D97-AF65-F5344CB8AC3E}">
        <p14:creationId xmlns:p14="http://schemas.microsoft.com/office/powerpoint/2010/main" val="11416615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1" eaLnBrk="0" hangingPunct="0">
              <a:defRPr/>
            </a:pPr>
            <a:r>
              <a:rPr lang="en-US" altLang="en-US" dirty="0"/>
              <a:t>11-23/1627, AMP Communication Channel Usage Estimation Part 2: AC_BK, Sebastian Max (Ericsson)</a:t>
            </a:r>
          </a:p>
          <a:p>
            <a:pPr lvl="0" eaLnBrk="0" hangingPunct="0">
              <a:defRPr/>
            </a:pPr>
            <a:r>
              <a:rPr lang="en-GB" altLang="en-US" dirty="0" smtClean="0"/>
              <a:t>PAR and </a:t>
            </a:r>
            <a:r>
              <a:rPr lang="en-GB" altLang="en-US" dirty="0" smtClean="0"/>
              <a:t>CSD </a:t>
            </a:r>
            <a:r>
              <a:rPr lang="en-GB" altLang="en-US" dirty="0" smtClean="0"/>
              <a:t>baseline draft SG motion</a:t>
            </a:r>
            <a:endParaRPr lang="en-GB" altLang="en-US" dirty="0"/>
          </a:p>
          <a:p>
            <a:pPr eaLnBrk="0" hangingPunct="0">
              <a:defRPr/>
            </a:pPr>
            <a:r>
              <a:rPr lang="en-US" altLang="en-GB" dirty="0" smtClean="0"/>
              <a:t>Timeline update</a:t>
            </a:r>
          </a:p>
          <a:p>
            <a:pPr eaLnBrk="0" hangingPunct="0">
              <a:defRPr/>
            </a:pPr>
            <a:r>
              <a:rPr lang="en-US" altLang="en-GB" dirty="0" smtClean="0"/>
              <a:t>Teleconference </a:t>
            </a:r>
            <a:r>
              <a:rPr lang="en-US" altLang="en-GB" dirty="0" smtClean="0"/>
              <a:t>Plan</a:t>
            </a:r>
          </a:p>
          <a:p>
            <a:pPr eaLnBrk="0" hangingPunct="0">
              <a:defRPr/>
            </a:pPr>
            <a:r>
              <a:rPr lang="en-US" altLang="en-GB" dirty="0" smtClean="0"/>
              <a:t>Open discussion on PAR/CSD</a:t>
            </a:r>
            <a:endParaRPr lang="en-US" altLang="en-GB" dirty="0" smtClean="0"/>
          </a:p>
          <a:p>
            <a:pPr lvl="0" eaLnBrk="0" hangingPunct="0">
              <a:defRPr/>
            </a:pPr>
            <a:r>
              <a:rPr lang="en-GB" altLang="en-US" dirty="0" smtClean="0">
                <a:sym typeface="+mn-ea"/>
              </a:rPr>
              <a:t>Adjourn</a:t>
            </a:r>
            <a:endParaRPr lang="en-GB" altLang="en-US" dirty="0"/>
          </a:p>
        </p:txBody>
      </p:sp>
    </p:spTree>
    <p:extLst>
      <p:ext uri="{BB962C8B-B14F-4D97-AF65-F5344CB8AC3E}">
        <p14:creationId xmlns:p14="http://schemas.microsoft.com/office/powerpoint/2010/main" val="4273684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174917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rPr>
              <a:t>SG </a:t>
            </a:r>
            <a:r>
              <a:rPr lang="en-US" altLang="en-US" sz="3200" b="1" dirty="0" smtClean="0">
                <a:solidFill>
                  <a:schemeClr val="tx2"/>
                </a:solidFill>
                <a:latin typeface="Times New Roman" panose="02020603050405020304" pitchFamily="18" charset="0"/>
              </a:rPr>
              <a:t>Motion </a:t>
            </a:r>
            <a:r>
              <a:rPr lang="en-US" altLang="en-US" sz="3200" b="1" dirty="0" smtClean="0">
                <a:solidFill>
                  <a:schemeClr val="tx2"/>
                </a:solidFill>
                <a:latin typeface="Times New Roman" panose="02020603050405020304" pitchFamily="18" charset="0"/>
              </a:rPr>
              <a:t>#1: AMP </a:t>
            </a:r>
            <a:r>
              <a:rPr lang="en-US" altLang="en-US" sz="3200" b="1" dirty="0" smtClean="0">
                <a:solidFill>
                  <a:schemeClr val="tx2"/>
                </a:solidFill>
                <a:latin typeface="Times New Roman" panose="02020603050405020304" pitchFamily="18" charset="0"/>
              </a:rPr>
              <a:t>PAR baseline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11-23/1006r2 as the AMP PAR </a:t>
            </a:r>
            <a:r>
              <a:rPr lang="en-GB" altLang="en-US" dirty="0" smtClean="0"/>
              <a:t>baseline draft for future AMP </a:t>
            </a:r>
            <a:r>
              <a:rPr lang="en-GB" altLang="en-US" dirty="0" smtClean="0"/>
              <a:t>PAR document </a:t>
            </a:r>
            <a:r>
              <a:rPr lang="en-GB" altLang="en-US" dirty="0" smtClean="0"/>
              <a:t>development. </a:t>
            </a:r>
            <a:endParaRPr lang="en-GB" altLang="en-US" dirty="0" smtClean="0"/>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2747135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SG Motion </a:t>
            </a:r>
            <a:r>
              <a:rPr lang="en-US" altLang="en-US" sz="3200" b="1" dirty="0" smtClean="0">
                <a:solidFill>
                  <a:schemeClr val="tx2"/>
                </a:solidFill>
                <a:latin typeface="Times New Roman" panose="02020603050405020304" pitchFamily="18" charset="0"/>
              </a:rPr>
              <a:t>#2: AMP </a:t>
            </a:r>
            <a:r>
              <a:rPr lang="en-US" altLang="en-US" sz="3200" b="1" dirty="0" smtClean="0">
                <a:solidFill>
                  <a:schemeClr val="tx2"/>
                </a:solidFill>
                <a:latin typeface="Times New Roman" panose="02020603050405020304" pitchFamily="18" charset="0"/>
              </a:rPr>
              <a:t>CSD baseline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content included in 11-23/1212r1 as the AMP CSD </a:t>
            </a:r>
            <a:r>
              <a:rPr lang="en-GB" altLang="en-US" dirty="0" smtClean="0"/>
              <a:t>baseline draft for future AMP CSD document development. </a:t>
            </a:r>
            <a:endParaRPr lang="en-GB" altLang="en-US" dirty="0" smtClean="0"/>
          </a:p>
          <a:p>
            <a:pPr lvl="0" eaLnBrk="0" hangingPunct="0">
              <a:defRPr/>
            </a:pPr>
            <a:endParaRPr lang="en-GB" altLang="zh-CN" sz="2000" dirty="0">
              <a:ea typeface="SimSun"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p>
          <a:p>
            <a:pPr marL="0" marR="0" indent="0" eaLnBrk="0" hangingPunct="0">
              <a:buNone/>
              <a:defRPr/>
            </a:pPr>
            <a:r>
              <a:rPr lang="en-GB" altLang="zh-CN" i="1" dirty="0" smtClean="0"/>
              <a:t>Seconded:</a:t>
            </a:r>
          </a:p>
          <a:p>
            <a:pPr marL="0" marR="0" indent="0" eaLnBrk="0" hangingPunct="0">
              <a:buNone/>
              <a:defRPr/>
            </a:pPr>
            <a:endParaRPr lang="en-GB" altLang="zh-CN" i="1" dirty="0"/>
          </a:p>
          <a:p>
            <a:pPr marL="0" marR="0" indent="0" eaLnBrk="0" hangingPunct="0">
              <a:buNone/>
              <a:defRPr/>
            </a:pPr>
            <a:r>
              <a:rPr lang="en-GB" altLang="zh-CN" i="1" dirty="0" smtClean="0"/>
              <a:t>Result: Y/N/A</a:t>
            </a:r>
            <a:endParaRPr lang="en-GB" altLang="zh-CN" i="1" dirty="0"/>
          </a:p>
        </p:txBody>
      </p:sp>
    </p:spTree>
    <p:extLst>
      <p:ext uri="{BB962C8B-B14F-4D97-AF65-F5344CB8AC3E}">
        <p14:creationId xmlns:p14="http://schemas.microsoft.com/office/powerpoint/2010/main" val="657728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a:spLocks/>
          </p:cNvSpPr>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44" name="组合 43"/>
          <p:cNvGrpSpPr/>
          <p:nvPr/>
        </p:nvGrpSpPr>
        <p:grpSpPr>
          <a:xfrm>
            <a:off x="914536" y="4308275"/>
            <a:ext cx="10259981" cy="2217050"/>
            <a:chOff x="914536" y="4308275"/>
            <a:chExt cx="10259981" cy="2217050"/>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20922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3940001" y="5209222"/>
              <a:ext cx="1089227" cy="461665"/>
            </a:xfrm>
            <a:prstGeom prst="rect">
              <a:avLst/>
            </a:prstGeom>
            <a:noFill/>
          </p:spPr>
          <p:txBody>
            <a:bodyPr wrap="square" rtlCol="0">
              <a:spAutoFit/>
            </a:bodyPr>
            <a:lstStyle/>
            <a:p>
              <a:r>
                <a:rPr lang="en-US" altLang="zh-CN" dirty="0"/>
                <a:t>PAR/CSD development</a:t>
              </a:r>
              <a:endParaRPr lang="en-US" altLang="zh-CN" dirty="0"/>
            </a:p>
          </p:txBody>
        </p:sp>
        <p:sp>
          <p:nvSpPr>
            <p:cNvPr id="22" name="文本框 21"/>
            <p:cNvSpPr txBox="1"/>
            <p:nvPr/>
          </p:nvSpPr>
          <p:spPr>
            <a:xfrm>
              <a:off x="2438496" y="5209222"/>
              <a:ext cx="990574" cy="461665"/>
            </a:xfrm>
            <a:prstGeom prst="rect">
              <a:avLst/>
            </a:prstGeom>
            <a:noFill/>
          </p:spPr>
          <p:txBody>
            <a:bodyPr wrap="square" rtlCol="0">
              <a:spAutoFit/>
            </a:bodyPr>
            <a:lstStyle/>
            <a:p>
              <a:r>
                <a:rPr lang="en-US" dirty="0" smtClean="0"/>
                <a:t>PAR/CSD development</a:t>
              </a:r>
              <a:endParaRPr lang="en-US" dirty="0"/>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a:t>
              </a:r>
              <a:r>
                <a:rPr lang="en-US" dirty="0" smtClean="0"/>
                <a:t>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393888"/>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a:t>
              </a:r>
              <a:r>
                <a:rPr lang="en-US" dirty="0" smtClean="0"/>
                <a:t> </a:t>
              </a:r>
              <a:r>
                <a:rPr lang="en-US" dirty="0" smtClean="0"/>
                <a:t>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418473" y="4492942"/>
              <a:ext cx="1506984" cy="461665"/>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1" name="文本框 30"/>
            <p:cNvSpPr txBox="1"/>
            <p:nvPr/>
          </p:nvSpPr>
          <p:spPr>
            <a:xfrm>
              <a:off x="6781782" y="4308275"/>
              <a:ext cx="1636691" cy="646331"/>
            </a:xfrm>
            <a:prstGeom prst="rect">
              <a:avLst/>
            </a:prstGeom>
            <a:noFill/>
          </p:spPr>
          <p:txBody>
            <a:bodyPr wrap="square" rtlCol="0">
              <a:spAutoFit/>
            </a:bodyPr>
            <a:lstStyle/>
            <a:p>
              <a:r>
                <a:rPr lang="en-US" dirty="0" smtClean="0">
                  <a:solidFill>
                    <a:srgbClr val="FF0000"/>
                  </a:solidFill>
                </a:rPr>
                <a:t>WG approve PAR/CSD submitted to EC for review </a:t>
              </a:r>
              <a:endParaRPr lang="en-US" dirty="0">
                <a:solidFill>
                  <a:srgbClr val="FF0000"/>
                </a:solidFill>
              </a:endParaRPr>
            </a:p>
          </p:txBody>
        </p:sp>
        <p:sp>
          <p:nvSpPr>
            <p:cNvPr id="32" name="文本框 31"/>
            <p:cNvSpPr txBox="1"/>
            <p:nvPr/>
          </p:nvSpPr>
          <p:spPr>
            <a:xfrm>
              <a:off x="5257822" y="5024556"/>
              <a:ext cx="1636691" cy="646331"/>
            </a:xfrm>
            <a:prstGeom prst="rect">
              <a:avLst/>
            </a:prstGeom>
            <a:noFill/>
          </p:spPr>
          <p:txBody>
            <a:bodyPr wrap="square" rtlCol="0">
              <a:spAutoFit/>
            </a:bodyPr>
            <a:lstStyle/>
            <a:p>
              <a:r>
                <a:rPr lang="en-US" dirty="0" smtClean="0">
                  <a:solidFill>
                    <a:srgbClr val="00B0F0"/>
                  </a:solidFill>
                </a:rPr>
                <a:t>WG approve PAR/CSD submitted to EC for review </a:t>
              </a:r>
              <a:endParaRPr lang="en-US" dirty="0">
                <a:solidFill>
                  <a:srgbClr val="00B0F0"/>
                </a:solidFill>
              </a:endParaRPr>
            </a:p>
          </p:txBody>
        </p:sp>
        <p:sp>
          <p:nvSpPr>
            <p:cNvPr id="33" name="文本框 32"/>
            <p:cNvSpPr txBox="1"/>
            <p:nvPr/>
          </p:nvSpPr>
          <p:spPr>
            <a:xfrm>
              <a:off x="6863276" y="5203892"/>
              <a:ext cx="1506984" cy="461665"/>
            </a:xfrm>
            <a:prstGeom prst="rect">
              <a:avLst/>
            </a:prstGeom>
            <a:noFill/>
          </p:spPr>
          <p:txBody>
            <a:bodyPr wrap="square" rtlCol="0">
              <a:spAutoFit/>
            </a:bodyPr>
            <a:lstStyle/>
            <a:p>
              <a:r>
                <a:rPr lang="en-US" dirty="0" smtClean="0">
                  <a:solidFill>
                    <a:srgbClr val="00B0F0"/>
                  </a:solidFill>
                </a:rPr>
                <a:t>Comments reply and potential update</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cxnSp>
          <p:nvCxnSpPr>
            <p:cNvPr id="42" name="直接连接符 41"/>
            <p:cNvCxnSpPr/>
            <p:nvPr/>
          </p:nvCxnSpPr>
          <p:spPr bwMode="auto">
            <a:xfrm>
              <a:off x="8186031" y="4724366"/>
              <a:ext cx="184229" cy="0"/>
            </a:xfrm>
            <a:prstGeom prst="line">
              <a:avLst/>
            </a:prstGeom>
            <a:solidFill>
              <a:srgbClr val="00B8FF"/>
            </a:solidFill>
            <a:ln w="38100" cap="flat" cmpd="sng" algn="ctr">
              <a:solidFill>
                <a:srgbClr val="FF0000"/>
              </a:solidFill>
              <a:prstDash val="solid"/>
              <a:round/>
              <a:headEnd type="none" w="med" len="med"/>
              <a:tailEnd type="triangle" w="med" len="med"/>
            </a:ln>
          </p:spPr>
        </p:cxnSp>
        <p:cxnSp>
          <p:nvCxnSpPr>
            <p:cNvPr id="43" name="直接连接符 42"/>
            <p:cNvCxnSpPr/>
            <p:nvPr/>
          </p:nvCxnSpPr>
          <p:spPr bwMode="auto">
            <a:xfrm>
              <a:off x="6679047" y="5527719"/>
              <a:ext cx="184229" cy="0"/>
            </a:xfrm>
            <a:prstGeom prst="line">
              <a:avLst/>
            </a:prstGeom>
            <a:solidFill>
              <a:srgbClr val="00B8FF"/>
            </a:solidFill>
            <a:ln w="38100" cap="flat" cmpd="sng" algn="ctr">
              <a:solidFill>
                <a:srgbClr val="00B0F0"/>
              </a:solidFill>
              <a:prstDash val="solid"/>
              <a:round/>
              <a:headEnd type="none" w="med" len="med"/>
              <a:tailEnd type="triangle" w="med" len="med"/>
            </a:ln>
          </p:spPr>
        </p:cxnSp>
      </p:grpSp>
    </p:spTree>
    <p:extLst>
      <p:ext uri="{BB962C8B-B14F-4D97-AF65-F5344CB8AC3E}">
        <p14:creationId xmlns:p14="http://schemas.microsoft.com/office/powerpoint/2010/main" val="8683302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a:spLocks/>
          </p:cNvSpPr>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Sep 802 interim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Oct 10</a:t>
            </a:r>
            <a:r>
              <a:rPr lang="en-US" sz="2400" kern="0" baseline="30000" dirty="0" smtClean="0"/>
              <a:t>th</a:t>
            </a:r>
            <a:r>
              <a:rPr lang="en-US" sz="2400" kern="0" dirty="0" smtClean="0"/>
              <a:t>, 10:00am,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Oct 24</a:t>
            </a:r>
            <a:r>
              <a:rPr lang="en-US" sz="2400" kern="0" baseline="30000" dirty="0" smtClean="0"/>
              <a:t>th</a:t>
            </a:r>
            <a:r>
              <a:rPr lang="en-US" sz="2400" kern="0" dirty="0" smtClean="0"/>
              <a:t>, 10:00am, ET; 2 hours, </a:t>
            </a:r>
            <a:r>
              <a:rPr lang="en-US" sz="2400" kern="0" dirty="0" err="1" smtClean="0"/>
              <a:t>webex</a:t>
            </a:r>
            <a:endParaRPr lang="en-US" sz="2400" kern="0" dirty="0" smtClean="0"/>
          </a:p>
        </p:txBody>
      </p:sp>
    </p:spTree>
    <p:extLst>
      <p:ext uri="{BB962C8B-B14F-4D97-AF65-F5344CB8AC3E}">
        <p14:creationId xmlns:p14="http://schemas.microsoft.com/office/powerpoint/2010/main" val="175975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a:spLocks/>
          </p:cNvSpPr>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a:spLocks/>
          </p:cNvSpPr>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366974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3519291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extLst>
      <p:ext uri="{BB962C8B-B14F-4D97-AF65-F5344CB8AC3E}">
        <p14:creationId xmlns:p14="http://schemas.microsoft.com/office/powerpoint/2010/main" val="1099530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589237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2712886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smtClean="0"/>
              <a:t>Sep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extLst>
      <p:ext uri="{BB962C8B-B14F-4D97-AF65-F5344CB8AC3E}">
        <p14:creationId xmlns:p14="http://schemas.microsoft.com/office/powerpoint/2010/main" val="3038936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160731</TotalTime>
  <Words>3208</Words>
  <Application>Microsoft Office PowerPoint</Application>
  <PresentationFormat>宽屏</PresentationFormat>
  <Paragraphs>486</Paragraphs>
  <Slides>33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5" baseType="lpstr">
      <vt:lpstr>Arial Unicode MS</vt:lpstr>
      <vt:lpstr>Monotype Sorts</vt:lpstr>
      <vt:lpstr>MS Gothic</vt:lpstr>
      <vt:lpstr>MS PGothic</vt:lpstr>
      <vt:lpstr>SimSun</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0318003590</cp:lastModifiedBy>
  <cp:revision>57</cp:revision>
  <cp:lastPrinted>2014-11-04T15:04:00Z</cp:lastPrinted>
  <dcterms:created xsi:type="dcterms:W3CDTF">2007-04-17T18:10:00Z</dcterms:created>
  <dcterms:modified xsi:type="dcterms:W3CDTF">2023-09-14T04:44:52Z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