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4"/>
  </p:notesMasterIdLst>
  <p:handoutMasterIdLst>
    <p:handoutMasterId r:id="rId35"/>
  </p:handoutMasterIdLst>
  <p:sldIdLst>
    <p:sldId id="1263" r:id="rId2"/>
    <p:sldId id="1266" r:id="rId3"/>
    <p:sldId id="1267" r:id="rId4"/>
    <p:sldId id="1268" r:id="rId5"/>
    <p:sldId id="1269" r:id="rId6"/>
    <p:sldId id="1270" r:id="rId7"/>
    <p:sldId id="1271" r:id="rId8"/>
    <p:sldId id="1272" r:id="rId9"/>
    <p:sldId id="1273" r:id="rId10"/>
    <p:sldId id="1274" r:id="rId11"/>
    <p:sldId id="1275" r:id="rId12"/>
    <p:sldId id="1276" r:id="rId13"/>
    <p:sldId id="1277" r:id="rId14"/>
    <p:sldId id="1278" r:id="rId15"/>
    <p:sldId id="1279" r:id="rId16"/>
    <p:sldId id="1280" r:id="rId17"/>
    <p:sldId id="1281" r:id="rId18"/>
    <p:sldId id="1282" r:id="rId19"/>
    <p:sldId id="1296" r:id="rId20"/>
    <p:sldId id="1283" r:id="rId21"/>
    <p:sldId id="1284" r:id="rId22"/>
    <p:sldId id="1295" r:id="rId23"/>
    <p:sldId id="1285" r:id="rId24"/>
    <p:sldId id="1286" r:id="rId25"/>
    <p:sldId id="1287" r:id="rId26"/>
    <p:sldId id="1288" r:id="rId27"/>
    <p:sldId id="1290" r:id="rId28"/>
    <p:sldId id="1289" r:id="rId29"/>
    <p:sldId id="1291" r:id="rId30"/>
    <p:sldId id="1292" r:id="rId31"/>
    <p:sldId id="1293" r:id="rId32"/>
    <p:sldId id="1294" r:id="rId33"/>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793" autoAdjust="0"/>
    <p:restoredTop sz="95405"/>
  </p:normalViewPr>
  <p:slideViewPr>
    <p:cSldViewPr showGuides="1">
      <p:cViewPr varScale="1">
        <p:scale>
          <a:sx n="80" d="100"/>
          <a:sy n="80" d="100"/>
        </p:scale>
        <p:origin x="184" y="52"/>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 Id="rId8" Type="http://schemas.openxmlformats.org/officeDocument/2006/relationships/slide" Target="slides/slide7.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426659564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648499266"/>
      </p:ext>
    </p:extLst>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eaLnBrk="0" hangingPunct="0">
              <a:defRPr/>
            </a:pPr>
            <a:r>
              <a:rPr lang="en-US" dirty="0" smtClean="0"/>
              <a:t>Sep 2023</a:t>
            </a:r>
            <a:endParaRPr lang="en-US" dirty="0"/>
          </a:p>
        </p:txBody>
      </p:sp>
      <p:sp>
        <p:nvSpPr>
          <p:cNvPr id="5" name="页脚占位符 4"/>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eaLnBrk="0" hangingPunct="0">
              <a:defRPr/>
            </a:pPr>
            <a:r>
              <a:rPr lang="en-US" dirty="0" smtClean="0"/>
              <a:t>Sep 2023</a:t>
            </a:r>
            <a:endParaRPr lang="en-US" dirty="0"/>
          </a:p>
        </p:txBody>
      </p:sp>
      <p:sp>
        <p:nvSpPr>
          <p:cNvPr id="5" name="页脚占位符 4"/>
          <p:cNvSpPr>
            <a:spLocks noGrp="1"/>
          </p:cNvSpPr>
          <p:nvPr>
            <p:ph type="ftr" sz="quarte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dirty="0" smtClean="0"/>
              <a:t>Sep 2023</a:t>
            </a:r>
            <a:endParaRPr lang="en-US" dirty="0"/>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Sep 2023</a:t>
            </a:r>
            <a:endParaRPr lang="en-US" dirty="0"/>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Sep 2023</a:t>
            </a:r>
            <a:endParaRPr lang="en-US" dirty="0"/>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Sep 2023</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txBody>
          <a:bodyPr/>
          <a:lstStyle/>
          <a:p>
            <a:endParaRPr lang="zh-CN" altLang="en-US" dirty="0"/>
          </a:p>
        </p:txBody>
      </p:sp>
      <p:sp>
        <p:nvSpPr>
          <p:cNvPr id="1032" name="Rectangle 7"/>
          <p:cNvSpPr>
            <a:spLocks noChangeArrowheads="1"/>
          </p:cNvSpPr>
          <p:nvPr/>
        </p:nvSpPr>
        <p:spPr bwMode="auto">
          <a:xfrm>
            <a:off x="912813" y="6475413"/>
            <a:ext cx="7175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rPr>
              <a:t>Submission</a:t>
            </a: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23</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/1348</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7.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7.xml"/><Relationship Id="rId4" Type="http://schemas.openxmlformats.org/officeDocument/2006/relationships/hyperlink" Target="https://standards.ieee.org/develop/policies/bylaws/sb_bylaws.pdf%20section%205.2.1.3"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hyperlink" Target="https://mentor.ieee.org/802-ec/dcn/22/ec-22-0204-00-00EC-2022-nov-ieee-802-mixed-mode-plenary-meeting-av-training.pptx" TargetMode="Externa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hyperlink" Target="https://web.cvent.com/event/fc97a8df-9809-496b-9a5f-25b524bfd641/summary" TargetMode="Externa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3/11-23-1439-00-0amp-amp-sg-telecon-minutes-august-29th.docx" TargetMode="External"/><Relationship Id="rId2" Type="http://schemas.openxmlformats.org/officeDocument/2006/relationships/hyperlink" Target="https://mentor.ieee.org/802.11/dcn/23/11-23-1312-00-0amp-802-11-amp-sg-meeting-minutes-for-july-2023-plenary.docx" TargetMode="Externa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7.xml"/><Relationship Id="rId4" Type="http://schemas.openxmlformats.org/officeDocument/2006/relationships/hyperlink" Target="http://standards.ieee.org/about/sasb/patcom/materials.html"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idx="10"/>
          </p:nvPr>
        </p:nvSpPr>
        <p:spPr/>
        <p:txBody>
          <a:bodyPr/>
          <a:lstStyle/>
          <a:p>
            <a:pPr eaLnBrk="0" hangingPunct="0">
              <a:defRPr/>
            </a:pPr>
            <a:r>
              <a:rPr lang="en-US" smtClean="0"/>
              <a:t>Sep 2023</a:t>
            </a:r>
            <a:endParaRPr lang="en-US" dirty="0"/>
          </a:p>
        </p:txBody>
      </p:sp>
      <p:sp>
        <p:nvSpPr>
          <p:cNvPr id="5" name="页脚占位符 4"/>
          <p:cNvSpPr>
            <a:spLocks noGrp="1"/>
          </p:cNvSpPr>
          <p:nvPr>
            <p:ph type="ftr" idx="11"/>
          </p:nvPr>
        </p:nvSpPr>
        <p:spPr/>
        <p:txBody>
          <a:bodyPr/>
          <a:lstStyle/>
          <a:p>
            <a:pPr eaLnBrk="0" hangingPunct="0">
              <a:defRPr/>
            </a:pPr>
            <a:r>
              <a:rPr lang="en-US" smtClean="0"/>
              <a:t>Bo Sun (Sanechips)</a:t>
            </a:r>
            <a:endParaRPr lang="en-US" dirty="0"/>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802.11</a:t>
            </a:r>
            <a:r>
              <a:rPr kumimoji="0" lang="en-US" altLang="en-US"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AMP SG</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t>
            </a:r>
            <a:r>
              <a:rPr lang="en-US" altLang="en-US" kern="0" dirty="0" smtClean="0"/>
              <a:t>Meeting</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Agenda </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For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Sep Interim</a:t>
            </a:r>
            <a:r>
              <a:rPr lang="en-US" altLang="en-US" kern="0" dirty="0" smtClean="0"/>
              <a: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2023</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2023-09-01</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9" name="Object 11"/>
          <p:cNvGraphicFramePr>
            <a:graphicFrameLocks noChangeAspect="1"/>
          </p:cNvGraphicFramePr>
          <p:nvPr>
            <p:extLst>
              <p:ext uri="{D42A27DB-BD31-4B8C-83A1-F6EECF244321}">
                <p14:modId xmlns:p14="http://schemas.microsoft.com/office/powerpoint/2010/main" val="597281801"/>
              </p:ext>
            </p:extLst>
          </p:nvPr>
        </p:nvGraphicFramePr>
        <p:xfrm>
          <a:off x="1481931" y="3267075"/>
          <a:ext cx="9326563" cy="1138237"/>
        </p:xfrm>
        <a:graphic>
          <a:graphicData uri="http://schemas.openxmlformats.org/presentationml/2006/ole">
            <mc:AlternateContent xmlns:mc="http://schemas.openxmlformats.org/markup-compatibility/2006">
              <mc:Choice xmlns:v="urn:schemas-microsoft-com:vml" Requires="v">
                <p:oleObj spid="_x0000_s5165" name="Document" r:id="rId3" imgW="8335379" imgH="1017693" progId="Word.Document.8">
                  <p:embed/>
                </p:oleObj>
              </mc:Choice>
              <mc:Fallback>
                <p:oleObj name="Document" r:id="rId3" imgW="8335379" imgH="1017693" progId="Word.Document.8">
                  <p:embed/>
                  <p:pic>
                    <p:nvPicPr>
                      <p:cNvPr id="14342" name="Object 11"/>
                      <p:cNvPicPr/>
                      <p:nvPr/>
                    </p:nvPicPr>
                    <p:blipFill>
                      <a:blip r:embed="rId4"/>
                      <a:stretch>
                        <a:fillRect/>
                      </a:stretch>
                    </p:blipFill>
                    <p:spPr>
                      <a:xfrm>
                        <a:off x="1481931" y="3267075"/>
                        <a:ext cx="9326563" cy="1138237"/>
                      </a:xfrm>
                      <a:prstGeom prst="rect">
                        <a:avLst/>
                      </a:prstGeom>
                      <a:noFill/>
                      <a:ln w="38100">
                        <a:noFill/>
                        <a:miter/>
                      </a:ln>
                    </p:spPr>
                  </p:pic>
                </p:oleObj>
              </mc:Fallback>
            </mc:AlternateContent>
          </a:graphicData>
        </a:graphic>
      </p:graphicFrame>
      <p:sp>
        <p:nvSpPr>
          <p:cNvPr id="10" name="Rectangle 12"/>
          <p:cNvSpPr/>
          <p:nvPr/>
        </p:nvSpPr>
        <p:spPr>
          <a:xfrm>
            <a:off x="1454944" y="2613025"/>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p>
        </p:txBody>
      </p:sp>
    </p:spTree>
    <p:extLst>
      <p:ext uri="{BB962C8B-B14F-4D97-AF65-F5344CB8AC3E}">
        <p14:creationId xmlns:p14="http://schemas.microsoft.com/office/powerpoint/2010/main" val="49546774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smtClean="0"/>
              <a:t>Sep 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066932" y="2074483"/>
            <a:ext cx="9758272" cy="4267200"/>
          </a:xfrm>
          <a:prstGeom prst="rect">
            <a:avLst/>
          </a:prstGeom>
          <a:noFill/>
          <a:ln w="9525">
            <a:noFill/>
          </a:ln>
        </p:spPr>
        <p:txBody>
          <a:bodyPr wrap="square" lIns="0" rIns="36000" anchor="t" anchorCtr="0">
            <a:normAutofit lnSpcReduction="10000"/>
          </a:bodyPr>
          <a:lstStyle/>
          <a:p>
            <a:pPr>
              <a:buSzPct val="150000"/>
            </a:pPr>
            <a:r>
              <a:rPr lang="en-US" altLang="zh-CN" sz="2000" dirty="0"/>
              <a:t>The IEEE SA Copyright Policy is described in the IEEE SA Standards Board Bylaws and IEEE SA Standards Board Operations </a:t>
            </a:r>
            <a:r>
              <a:rPr lang="en-US" altLang="zh-CN" sz="2000" dirty="0" smtClean="0"/>
              <a:t>Manual</a:t>
            </a:r>
          </a:p>
          <a:p>
            <a:pPr marL="800100" lvl="1" indent="-342900">
              <a:buSzPct val="150000"/>
              <a:buFont typeface="Arial" panose="020B0604020202020204" pitchFamily="34" charset="0"/>
              <a:buChar char="•"/>
            </a:pPr>
            <a:r>
              <a:rPr lang="en-US" altLang="zh-CN" sz="2000" dirty="0" smtClean="0"/>
              <a:t>IEEE </a:t>
            </a:r>
            <a:r>
              <a:rPr lang="en-US" altLang="zh-CN" sz="2000" dirty="0"/>
              <a:t>SA Copyright Policy, </a:t>
            </a:r>
            <a:r>
              <a:rPr lang="en-US" altLang="zh-CN" sz="2000" dirty="0" smtClean="0"/>
              <a:t>see</a:t>
            </a:r>
          </a:p>
          <a:p>
            <a:pPr lvl="2">
              <a:buSzPct val="150000"/>
            </a:pPr>
            <a:r>
              <a:rPr lang="en-US" altLang="zh-CN" sz="2000" dirty="0" smtClean="0"/>
              <a:t>- Clause </a:t>
            </a:r>
            <a:r>
              <a:rPr lang="en-US" altLang="zh-CN" sz="2000" dirty="0"/>
              <a:t>7 of the IEEE SA Standards Board Bylaws</a:t>
            </a:r>
            <a:br>
              <a:rPr lang="en-US" altLang="zh-CN" sz="2000" dirty="0"/>
            </a:br>
            <a:r>
              <a:rPr lang="en-US" altLang="zh-CN" sz="2000" dirty="0"/>
              <a:t> </a:t>
            </a:r>
            <a:r>
              <a:rPr lang="en-US" altLang="zh-CN" sz="1600" dirty="0" smtClean="0">
                <a:hlinkClick r:id="rId2"/>
              </a:rPr>
              <a:t>https</a:t>
            </a:r>
            <a:r>
              <a:rPr lang="en-US" altLang="zh-CN" sz="1600" dirty="0">
                <a:hlinkClick r:id="rId2"/>
              </a:rPr>
              <a:t>://standards.ieee.org/about/policies/bylaws/sect6-7.html#7</a:t>
            </a:r>
            <a:r>
              <a:rPr lang="en-US" altLang="zh-CN" sz="1600" dirty="0"/>
              <a:t/>
            </a:r>
            <a:br>
              <a:rPr lang="en-US" altLang="zh-CN" sz="1600" dirty="0"/>
            </a:br>
            <a:r>
              <a:rPr lang="en-US" altLang="zh-CN" sz="1600" dirty="0" smtClean="0"/>
              <a:t>- </a:t>
            </a:r>
            <a:r>
              <a:rPr lang="en-US" altLang="zh-CN" sz="2000" dirty="0" smtClean="0"/>
              <a:t>Clause </a:t>
            </a:r>
            <a:r>
              <a:rPr lang="en-US" altLang="zh-CN" sz="2000" dirty="0"/>
              <a:t>6.1 of the IEEE SA Standards Board Operations Manual</a:t>
            </a:r>
            <a:br>
              <a:rPr lang="en-US" altLang="zh-CN" sz="2000" dirty="0"/>
            </a:br>
            <a:r>
              <a:rPr lang="en-US" altLang="zh-CN" sz="1600" dirty="0" smtClean="0">
                <a:hlinkClick r:id="rId3"/>
              </a:rPr>
              <a:t>https</a:t>
            </a:r>
            <a:r>
              <a:rPr lang="en-US" altLang="zh-CN" sz="1600" dirty="0">
                <a:hlinkClick r:id="rId3"/>
              </a:rPr>
              <a:t>://</a:t>
            </a:r>
            <a:r>
              <a:rPr lang="en-US" altLang="zh-CN" sz="1600" dirty="0" smtClean="0">
                <a:hlinkClick r:id="rId3"/>
              </a:rPr>
              <a:t>standards.ieee.org/about/policies/opman/sect6.html</a:t>
            </a:r>
            <a:endParaRPr lang="en-US" altLang="zh-CN" sz="1600" dirty="0"/>
          </a:p>
          <a:p>
            <a:pPr>
              <a:buSzPct val="150000"/>
            </a:pPr>
            <a:r>
              <a:rPr lang="en-US" altLang="zh-CN" sz="2000" dirty="0"/>
              <a:t>IEEE SA Copyright </a:t>
            </a:r>
            <a:r>
              <a:rPr lang="en-US" altLang="zh-CN" sz="2000" dirty="0" smtClean="0"/>
              <a:t>Permission</a:t>
            </a:r>
          </a:p>
          <a:p>
            <a:pPr lvl="1">
              <a:buSzPct val="150000"/>
            </a:pPr>
            <a:r>
              <a:rPr lang="en-US" altLang="zh-CN" sz="1600" dirty="0" smtClean="0">
                <a:hlinkClick r:id="rId4"/>
              </a:rPr>
              <a:t>https</a:t>
            </a:r>
            <a:r>
              <a:rPr lang="en-US" altLang="zh-CN" sz="1600" dirty="0">
                <a:hlinkClick r:id="rId4"/>
              </a:rPr>
              <a:t>://</a:t>
            </a:r>
            <a:r>
              <a:rPr lang="en-US" altLang="zh-CN" sz="1600" dirty="0" smtClean="0">
                <a:hlinkClick r:id="rId4"/>
              </a:rPr>
              <a:t>standards.ieee.org/content/dam/ieee-standards/standards/web/documents/other/permissionltrs.zip</a:t>
            </a:r>
            <a:endParaRPr lang="en-US" altLang="zh-CN" sz="1600" dirty="0"/>
          </a:p>
          <a:p>
            <a:pPr>
              <a:buSzPct val="150000"/>
            </a:pPr>
            <a:r>
              <a:rPr lang="en-US" altLang="zh-CN" sz="2000" dirty="0"/>
              <a:t>IEEE SA Copyright </a:t>
            </a:r>
            <a:r>
              <a:rPr lang="en-US" altLang="zh-CN" sz="2000" dirty="0" smtClean="0"/>
              <a:t>FAQs</a:t>
            </a:r>
          </a:p>
          <a:p>
            <a:pPr lvl="1">
              <a:buSzPct val="150000"/>
            </a:pPr>
            <a:r>
              <a:rPr lang="en-US" altLang="zh-CN" sz="1600" dirty="0" smtClean="0">
                <a:hlinkClick r:id="rId5"/>
              </a:rPr>
              <a:t>http</a:t>
            </a:r>
            <a:r>
              <a:rPr lang="en-US" altLang="zh-CN" sz="1600" dirty="0">
                <a:hlinkClick r:id="rId5"/>
              </a:rPr>
              <a:t>://standards.ieee.org/faqs/copyrights.html/</a:t>
            </a:r>
            <a:endParaRPr lang="en-US" altLang="zh-CN" sz="1600" dirty="0"/>
          </a:p>
          <a:p>
            <a:pPr>
              <a:buSzPct val="150000"/>
            </a:pPr>
            <a:r>
              <a:rPr lang="en-US" altLang="zh-CN" sz="2000" dirty="0"/>
              <a:t>IEEE SA Best Practices for IEEE Standards </a:t>
            </a:r>
            <a:r>
              <a:rPr lang="en-US" altLang="zh-CN" sz="2000" dirty="0" smtClean="0"/>
              <a:t>Development</a:t>
            </a:r>
          </a:p>
          <a:p>
            <a:pPr lvl="1">
              <a:buSzPct val="150000"/>
            </a:pPr>
            <a:r>
              <a:rPr lang="en-US" altLang="zh-CN" sz="1600" dirty="0" smtClean="0">
                <a:hlinkClick r:id="rId6"/>
              </a:rPr>
              <a:t>http</a:t>
            </a:r>
            <a:r>
              <a:rPr lang="en-US" altLang="zh-CN" sz="1600" dirty="0">
                <a:hlinkClick r:id="rId6"/>
              </a:rPr>
              <a:t>://</a:t>
            </a:r>
            <a:r>
              <a:rPr lang="en-US" altLang="zh-CN" sz="1600" dirty="0" smtClean="0">
                <a:hlinkClick r:id="rId6"/>
              </a:rPr>
              <a:t>standards.ieee.org/develop/policies/best_practices_for_ieee_standards_development_051215.pdf</a:t>
            </a:r>
            <a:endParaRPr lang="en-US" altLang="zh-CN" sz="1600" dirty="0"/>
          </a:p>
          <a:p>
            <a:pPr>
              <a:buSzPct val="150000"/>
            </a:pPr>
            <a:r>
              <a:rPr lang="en-US" altLang="zh-CN" sz="2000" dirty="0"/>
              <a:t>Distribution of Draft Standards (see 6.1.3 of the SASB Operations </a:t>
            </a:r>
            <a:r>
              <a:rPr lang="en-US" altLang="zh-CN" sz="2000" dirty="0" smtClean="0"/>
              <a:t>Manual)</a:t>
            </a:r>
          </a:p>
          <a:p>
            <a:pPr lvl="1">
              <a:buSzPct val="150000"/>
            </a:pPr>
            <a:r>
              <a:rPr lang="en-US" altLang="zh-CN" sz="1600" dirty="0" smtClean="0">
                <a:hlinkClick r:id="rId3"/>
              </a:rPr>
              <a:t>https</a:t>
            </a:r>
            <a:r>
              <a:rPr lang="en-US" altLang="zh-CN" sz="1600" dirty="0">
                <a:hlinkClick r:id="rId3"/>
              </a:rPr>
              <a:t>://standards.ieee.org/about/policies/opman/sect6.html</a:t>
            </a:r>
            <a:endParaRPr lang="en-US" altLang="zh-CN" sz="1600" dirty="0"/>
          </a:p>
        </p:txBody>
      </p:sp>
      <p:sp>
        <p:nvSpPr>
          <p:cNvPr id="7" name="Text Box 4"/>
          <p:cNvSpPr txBox="1"/>
          <p:nvPr/>
        </p:nvSpPr>
        <p:spPr>
          <a:xfrm>
            <a:off x="868393" y="609847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#6</a:t>
            </a:r>
            <a:endParaRPr lang="en-US" altLang="en-US" sz="1800" b="1" u="sng" dirty="0">
              <a:latin typeface="Times New Roman" panose="02020603050405020304" pitchFamily="18" charset="0"/>
            </a:endParaRPr>
          </a:p>
        </p:txBody>
      </p:sp>
      <p:sp>
        <p:nvSpPr>
          <p:cNvPr id="8"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Tree>
    <p:extLst>
      <p:ext uri="{BB962C8B-B14F-4D97-AF65-F5344CB8AC3E}">
        <p14:creationId xmlns:p14="http://schemas.microsoft.com/office/powerpoint/2010/main" val="422202088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smtClean="0"/>
              <a:t>Sep 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a:t>
            </a:r>
            <a:r>
              <a:rPr kumimoji="0" lang="en-US" altLang="zh-CN" sz="3200" b="1" i="0" u="sng"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Working Group </a:t>
            </a: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568747"/>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7" name="Text Box 5"/>
          <p:cNvSpPr txBox="1"/>
          <p:nvPr/>
        </p:nvSpPr>
        <p:spPr>
          <a:xfrm>
            <a:off x="838200" y="610235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#7</a:t>
            </a:r>
            <a:endParaRPr lang="en-US" altLang="en-US" sz="2400" dirty="0">
              <a:latin typeface="Times New Roman" panose="02020603050405020304" pitchFamily="18" charset="0"/>
            </a:endParaRPr>
          </a:p>
        </p:txBody>
      </p:sp>
    </p:spTree>
    <p:extLst>
      <p:ext uri="{BB962C8B-B14F-4D97-AF65-F5344CB8AC3E}">
        <p14:creationId xmlns:p14="http://schemas.microsoft.com/office/powerpoint/2010/main" val="236331006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smtClean="0"/>
              <a:t>Sep 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495726"/>
          </a:xfrm>
          <a:prstGeom prst="rect">
            <a:avLst/>
          </a:prstGeom>
        </p:spPr>
        <p:txBody>
          <a:bodyPr>
            <a:normAutofit fontScale="775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All participation in IEEE 802 Working Group meetings is on an individual basis</a:t>
            </a: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2"/>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a:t>
            </a:r>
            <a:endPar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a:t>
            </a:r>
            <a:r>
              <a:rPr kumimoji="0" lang="en-US"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IEEE 802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4.2.1)</a:t>
            </a:r>
            <a:endParaRPr kumimoji="0" lang="en-US" altLang="zh-CN" sz="2000"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have an obligation to act and vote as an individual and not under the direction of any other individual or group. Your obligation to act and vote as an individual applies in all cases, regardless of any external commitments, agreements, contracts, or orders.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4"/>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5.2.1.3 and </a:t>
            </a:r>
            <a:r>
              <a:rPr kumimoji="0" lang="en-GB"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3.4.1, list item </a:t>
            </a:r>
            <a:r>
              <a:rPr kumimoji="0" lang="en-GB" altLang="zh-CN" sz="2400" b="1" i="0" u="none" strike="noStrike" kern="0" cap="none" spc="0" normalizeH="0" baseline="0" noProof="0" dirty="0" smtClean="0">
                <a:ln>
                  <a:noFill/>
                </a:ln>
                <a:solidFill>
                  <a:schemeClr val="tx1"/>
                </a:solidFill>
                <a:effectLst/>
                <a:uLnTx/>
                <a:uFillTx/>
                <a:latin typeface="Calibri" panose="020F0502020204030204" pitchFamily="34" charset="0"/>
                <a:cs typeface="Calibri" panose="020F0502020204030204" pitchFamily="34" charset="0"/>
              </a:rPr>
              <a:t>x</a:t>
            </a:r>
            <a:endPar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p:txBody>
      </p:sp>
      <p:sp>
        <p:nvSpPr>
          <p:cNvPr id="7"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#8</a:t>
            </a:r>
            <a:endParaRPr lang="en-US" altLang="en-US" sz="2400" dirty="0">
              <a:latin typeface="Times New Roman" panose="02020603050405020304" pitchFamily="18" charset="0"/>
            </a:endParaRPr>
          </a:p>
        </p:txBody>
      </p:sp>
    </p:spTree>
    <p:extLst>
      <p:ext uri="{BB962C8B-B14F-4D97-AF65-F5344CB8AC3E}">
        <p14:creationId xmlns:p14="http://schemas.microsoft.com/office/powerpoint/2010/main" val="417944546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smtClean="0"/>
              <a:t>Sep 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a:spLocks/>
          </p:cNvSpPr>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Guideline for Straw Polls during AMP TIG Teleconference/E-meeting</a:t>
            </a:r>
            <a:endParaRPr lang="en-US" altLang="zh-CN" sz="3200" kern="0" dirty="0"/>
          </a:p>
        </p:txBody>
      </p:sp>
      <p:sp>
        <p:nvSpPr>
          <p:cNvPr id="6" name="文本占位符 2"/>
          <p:cNvSpPr txBox="1">
            <a:spLocks/>
          </p:cNvSpPr>
          <p:nvPr/>
        </p:nvSpPr>
        <p:spPr>
          <a:xfrm>
            <a:off x="914400" y="1822376"/>
            <a:ext cx="10361930" cy="4425950"/>
          </a:xfrm>
          <a:prstGeom prst="rect">
            <a:avLst/>
          </a:prstGeom>
        </p:spPr>
        <p:txBody>
          <a:bodyPr>
            <a:no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a:spcBef>
                <a:spcPts val="0"/>
              </a:spcBef>
            </a:pPr>
            <a:r>
              <a:rPr lang="en-US" altLang="zh-CN" sz="1200" kern="0" dirty="0" smtClean="0">
                <a:latin typeface="Arial" panose="020B0604020202020204" pitchFamily="34" charset="0"/>
                <a:cs typeface="Arial" panose="020B0604020202020204" pitchFamily="34" charset="0"/>
              </a:rPr>
              <a:t>Each member that intends to join the conference call (</a:t>
            </a:r>
            <a:r>
              <a:rPr lang="en-US" altLang="zh-CN" sz="1200" kern="0" dirty="0" err="1" smtClean="0">
                <a:latin typeface="Arial" panose="020B0604020202020204" pitchFamily="34" charset="0"/>
                <a:cs typeface="Arial" panose="020B0604020202020204" pitchFamily="34" charset="0"/>
              </a:rPr>
              <a:t>webex</a:t>
            </a:r>
            <a:r>
              <a:rPr lang="en-US" altLang="zh-CN" sz="1200" kern="0" dirty="0" smtClean="0">
                <a:latin typeface="Arial" panose="020B0604020202020204" pitchFamily="34" charset="0"/>
                <a:cs typeface="Arial" panose="020B0604020202020204" pitchFamily="34" charset="0"/>
              </a:rPr>
              <a:t>) and vote needs to:</a:t>
            </a:r>
          </a:p>
          <a:p>
            <a:pPr>
              <a:spcBef>
                <a:spcPts val="0"/>
              </a:spcBef>
            </a:pPr>
            <a:r>
              <a:rPr lang="en-US" altLang="zh-CN" sz="1200" b="0" kern="0" dirty="0" smtClean="0">
                <a:latin typeface="Arial" panose="020B0604020202020204" pitchFamily="34" charset="0"/>
                <a:cs typeface="Arial" panose="020B0604020202020204" pitchFamily="34" charset="0"/>
              </a:rPr>
              <a:t>1)    Ensure that their name and affiliation is listed in the participants list</a:t>
            </a:r>
          </a:p>
          <a:p>
            <a:pPr>
              <a:spcBef>
                <a:spcPts val="0"/>
              </a:spcBef>
            </a:pPr>
            <a:r>
              <a:rPr lang="en-US" altLang="zh-CN" sz="1200" b="0" kern="0" dirty="0" smtClean="0">
                <a:latin typeface="Arial" panose="020B0604020202020204" pitchFamily="34" charset="0"/>
                <a:cs typeface="Arial" panose="020B0604020202020204" pitchFamily="34" charset="0"/>
              </a:rPr>
              <a:t>	- If you are not properly identified in the participants list, your vote will be removed from the straw polls results</a:t>
            </a:r>
          </a:p>
          <a:p>
            <a:pPr>
              <a:spcBef>
                <a:spcPts val="0"/>
              </a:spcBef>
            </a:pPr>
            <a:r>
              <a:rPr lang="en-US" altLang="zh-CN" sz="1200" b="0" kern="0" dirty="0" smtClean="0">
                <a:latin typeface="Arial" panose="020B0604020202020204" pitchFamily="34" charset="0"/>
                <a:cs typeface="Arial" panose="020B0604020202020204" pitchFamily="34" charset="0"/>
              </a:rPr>
              <a:t>2)    Ensure that they join the conference call online before dialing in, in order to ensure that name and affiliation appear in the participants list</a:t>
            </a:r>
          </a:p>
          <a:p>
            <a:pPr>
              <a:spcBef>
                <a:spcPts val="0"/>
              </a:spcBef>
            </a:pPr>
            <a:r>
              <a:rPr lang="en-US" altLang="zh-CN" sz="1200" b="0" kern="0" dirty="0" smtClean="0">
                <a:latin typeface="Arial" panose="020B0604020202020204" pitchFamily="34" charset="0"/>
                <a:cs typeface="Arial" panose="020B0604020202020204" pitchFamily="34" charset="0"/>
              </a:rPr>
              <a:t>	- Audio connection via cellphone or landline can be achieved by having WebEx calling the phone number or by dialing in using the identification numbers provided when joining online</a:t>
            </a:r>
            <a:endParaRPr lang="en-US" altLang="zh-CN" sz="1200" kern="0" dirty="0" smtClean="0">
              <a:latin typeface="Arial" panose="020B0604020202020204" pitchFamily="34" charset="0"/>
              <a:cs typeface="Arial" panose="020B0604020202020204" pitchFamily="34" charset="0"/>
            </a:endParaRPr>
          </a:p>
          <a:p>
            <a:pPr>
              <a:spcBef>
                <a:spcPts val="0"/>
              </a:spcBef>
            </a:pPr>
            <a:endParaRPr lang="en-US" altLang="zh-CN" sz="1200" kern="0" dirty="0" smtClean="0">
              <a:latin typeface="Arial" panose="020B0604020202020204" pitchFamily="34" charset="0"/>
              <a:cs typeface="Arial" panose="020B0604020202020204" pitchFamily="34" charset="0"/>
            </a:endParaRPr>
          </a:p>
          <a:p>
            <a:pPr>
              <a:spcBef>
                <a:spcPts val="0"/>
              </a:spcBef>
            </a:pPr>
            <a:r>
              <a:rPr lang="en-US" altLang="zh-CN" sz="1200" kern="0" dirty="0" smtClean="0">
                <a:latin typeface="Arial" panose="020B0604020202020204" pitchFamily="34" charset="0"/>
                <a:cs typeface="Arial" panose="020B0604020202020204" pitchFamily="34" charset="0"/>
              </a:rPr>
              <a:t>One or more Straw Polls can be run for each presentation (no motions allowed)</a:t>
            </a:r>
          </a:p>
          <a:p>
            <a:pPr>
              <a:spcBef>
                <a:spcPts val="0"/>
              </a:spcBef>
            </a:pPr>
            <a:r>
              <a:rPr lang="en-US" altLang="zh-CN" sz="1200" b="0" kern="0" dirty="0" smtClean="0">
                <a:latin typeface="Arial" panose="020B0604020202020204" pitchFamily="34" charset="0"/>
                <a:cs typeface="Arial" panose="020B0604020202020204" pitchFamily="34" charset="0"/>
              </a:rPr>
              <a:t>1)    Straw Poll will first be shown on the screen (after discussions as usual))</a:t>
            </a:r>
          </a:p>
          <a:p>
            <a:pPr>
              <a:spcBef>
                <a:spcPts val="0"/>
              </a:spcBef>
            </a:pPr>
            <a:r>
              <a:rPr lang="en-US" altLang="zh-CN" sz="1200" b="0" kern="0" dirty="0" smtClean="0">
                <a:latin typeface="Arial" panose="020B0604020202020204" pitchFamily="34" charset="0"/>
                <a:cs typeface="Arial" panose="020B0604020202020204" pitchFamily="34" charset="0"/>
              </a:rPr>
              <a:t>2)    Chair will then copy the straw poll and display it via the conference call’s polling system</a:t>
            </a:r>
          </a:p>
          <a:p>
            <a:pPr>
              <a:spcBef>
                <a:spcPts val="0"/>
              </a:spcBef>
            </a:pPr>
            <a:r>
              <a:rPr lang="en-US" altLang="zh-CN" sz="1200" b="0" kern="0" dirty="0" smtClean="0">
                <a:latin typeface="Arial" panose="020B0604020202020204" pitchFamily="34" charset="0"/>
                <a:cs typeface="Arial" panose="020B0604020202020204" pitchFamily="34" charset="0"/>
              </a:rPr>
              <a:t>	- A straw poll can allow either a single choice response or multiple choice responses (e.g., vote for as many as you like); single choice will be used by default unless presenter indicates otherwise</a:t>
            </a:r>
          </a:p>
          <a:p>
            <a:pPr>
              <a:spcBef>
                <a:spcPts val="0"/>
              </a:spcBef>
            </a:pPr>
            <a:r>
              <a:rPr lang="en-US" altLang="zh-CN" sz="1200" b="0" kern="0" dirty="0" smtClean="0">
                <a:latin typeface="Arial" panose="020B0604020202020204" pitchFamily="34" charset="0"/>
                <a:cs typeface="Arial" panose="020B0604020202020204" pitchFamily="34" charset="0"/>
              </a:rPr>
              <a:t>3)    A Pop-Up window with the SP will appear for each member that is online</a:t>
            </a:r>
          </a:p>
          <a:p>
            <a:pPr>
              <a:spcBef>
                <a:spcPts val="0"/>
              </a:spcBef>
            </a:pPr>
            <a:r>
              <a:rPr lang="en-US" altLang="zh-CN" sz="1200" b="0" kern="0" dirty="0" smtClean="0">
                <a:latin typeface="Arial" panose="020B0604020202020204" pitchFamily="34" charset="0"/>
                <a:cs typeface="Arial" panose="020B0604020202020204" pitchFamily="34" charset="0"/>
              </a:rPr>
              <a:t>	- The Chair will remind members to cast their vote and will announce the end of the vote, after which no more voting can take place</a:t>
            </a:r>
          </a:p>
          <a:p>
            <a:pPr>
              <a:spcBef>
                <a:spcPts val="0"/>
              </a:spcBef>
            </a:pPr>
            <a:r>
              <a:rPr lang="en-US" altLang="zh-CN" sz="1200" b="0" kern="0" dirty="0" smtClean="0">
                <a:latin typeface="Arial" panose="020B0604020202020204" pitchFamily="34" charset="0"/>
                <a:cs typeface="Arial" panose="020B0604020202020204" pitchFamily="34" charset="0"/>
              </a:rPr>
              <a:t>	- Members are invited to cast their vote in a timely fashion, otherwise they will miss the window of vote and be unable to cast their vote</a:t>
            </a:r>
          </a:p>
          <a:p>
            <a:pPr>
              <a:spcBef>
                <a:spcPts val="0"/>
              </a:spcBef>
            </a:pPr>
            <a:r>
              <a:rPr lang="en-US" altLang="zh-CN" sz="1200" b="0" kern="0" dirty="0" smtClean="0">
                <a:latin typeface="Arial" panose="020B0604020202020204" pitchFamily="34" charset="0"/>
                <a:cs typeface="Arial" panose="020B0604020202020204" pitchFamily="34" charset="0"/>
              </a:rPr>
              <a:t>	- Choose carefully! The system will not allow a vote to be changed once the vote has been submitted, even if the SP is still open for voting</a:t>
            </a:r>
          </a:p>
          <a:p>
            <a:pPr>
              <a:spcBef>
                <a:spcPts val="0"/>
              </a:spcBef>
            </a:pPr>
            <a:r>
              <a:rPr lang="en-US" altLang="zh-CN" sz="1200" b="0" kern="0" dirty="0" smtClean="0">
                <a:latin typeface="Arial" panose="020B0604020202020204" pitchFamily="34" charset="0"/>
                <a:cs typeface="Arial" panose="020B0604020202020204" pitchFamily="34" charset="0"/>
              </a:rPr>
              <a:t>	- After a reasonable time (1 min or so) the chair will close the poll</a:t>
            </a:r>
          </a:p>
          <a:p>
            <a:pPr>
              <a:spcBef>
                <a:spcPts val="0"/>
              </a:spcBef>
            </a:pPr>
            <a:r>
              <a:rPr lang="en-US" altLang="zh-CN" sz="1200" b="0" kern="0" dirty="0" smtClean="0">
                <a:latin typeface="Arial" panose="020B0604020202020204" pitchFamily="34" charset="0"/>
                <a:cs typeface="Arial" panose="020B0604020202020204" pitchFamily="34" charset="0"/>
              </a:rPr>
              <a:t>4)    The Outcome of the SP is reported to the group and will be noted in the meeting minutes, as usual</a:t>
            </a:r>
          </a:p>
          <a:p>
            <a:pPr>
              <a:spcBef>
                <a:spcPts val="0"/>
              </a:spcBef>
            </a:pPr>
            <a:r>
              <a:rPr lang="en-US" altLang="zh-CN" sz="1200" b="0" kern="0" dirty="0" smtClean="0">
                <a:latin typeface="Arial" panose="020B0604020202020204" pitchFamily="34" charset="0"/>
                <a:cs typeface="Arial" panose="020B0604020202020204" pitchFamily="34" charset="0"/>
              </a:rPr>
              <a:t>	- Note: Votes cast by unidentified members may be removed, so please ensure that name and affiliation are correct</a:t>
            </a:r>
            <a:endParaRPr lang="en-US" altLang="zh-CN" sz="1200" kern="0" dirty="0" smtClean="0">
              <a:latin typeface="Arial" panose="020B0604020202020204" pitchFamily="34" charset="0"/>
              <a:cs typeface="Arial" panose="020B0604020202020204" pitchFamily="34" charset="0"/>
            </a:endParaRPr>
          </a:p>
          <a:p>
            <a:pPr>
              <a:spcBef>
                <a:spcPts val="0"/>
              </a:spcBef>
            </a:pPr>
            <a:endParaRPr lang="en-US" altLang="zh-CN" sz="1200" kern="0" dirty="0" smtClean="0">
              <a:latin typeface="Arial" panose="020B0604020202020204" pitchFamily="34" charset="0"/>
              <a:cs typeface="Arial" panose="020B0604020202020204" pitchFamily="34" charset="0"/>
            </a:endParaRPr>
          </a:p>
          <a:p>
            <a:pPr>
              <a:spcBef>
                <a:spcPts val="0"/>
              </a:spcBef>
            </a:pPr>
            <a:r>
              <a:rPr lang="en-US" altLang="zh-CN" sz="1200" kern="0" dirty="0" smtClean="0">
                <a:latin typeface="Arial" panose="020B0604020202020204" pitchFamily="34" charset="0"/>
                <a:cs typeface="Arial" panose="020B0604020202020204" pitchFamily="34" charset="0"/>
              </a:rPr>
              <a:t>Note 1: Note that where a group of individuals is attending in common through a single dial in, there is only one vote available and therefore, all participants who wish to vote need to individually sign into the meeting to be included in the participant list.</a:t>
            </a:r>
          </a:p>
          <a:p>
            <a:pPr>
              <a:spcBef>
                <a:spcPts val="0"/>
              </a:spcBef>
            </a:pPr>
            <a:r>
              <a:rPr lang="en-US" altLang="zh-CN" sz="1200" kern="0" dirty="0" smtClean="0">
                <a:latin typeface="Arial" panose="020B0604020202020204" pitchFamily="34" charset="0"/>
                <a:cs typeface="Arial" panose="020B0604020202020204" pitchFamily="34" charset="0"/>
              </a:rPr>
              <a:t>Note 2: This is the first time that such a system is being used for this purpose and as such the guideline is subject to change.</a:t>
            </a:r>
            <a:endParaRPr lang="en-US" altLang="zh-CN" sz="1200" kern="0" dirty="0">
              <a:latin typeface="Arial" panose="020B0604020202020204" pitchFamily="34" charset="0"/>
              <a:cs typeface="Arial" panose="020B0604020202020204" pitchFamily="34" charset="0"/>
            </a:endParaRPr>
          </a:p>
        </p:txBody>
      </p:sp>
      <p:sp>
        <p:nvSpPr>
          <p:cNvPr id="7"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#9</a:t>
            </a:r>
            <a:endParaRPr lang="en-US" altLang="en-US" sz="2400" dirty="0">
              <a:latin typeface="Times New Roman" panose="02020603050405020304" pitchFamily="18" charset="0"/>
            </a:endParaRPr>
          </a:p>
        </p:txBody>
      </p:sp>
    </p:spTree>
    <p:extLst>
      <p:ext uri="{BB962C8B-B14F-4D97-AF65-F5344CB8AC3E}">
        <p14:creationId xmlns:p14="http://schemas.microsoft.com/office/powerpoint/2010/main" val="59204541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smtClean="0"/>
              <a:t>Sep 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a:spLocks/>
          </p:cNvSpPr>
          <p:nvPr/>
        </p:nvSpPr>
        <p:spPr>
          <a:xfrm>
            <a:off x="914400" y="685800"/>
            <a:ext cx="10361613" cy="1065213"/>
          </a:xfrm>
          <a:prstGeom prst="rect">
            <a:avLst/>
          </a:prstGeom>
        </p:spPr>
        <p:txBody>
          <a:bodyPr anchor="ct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Suggested Best Practices in Mix-mode Meetings</a:t>
            </a:r>
            <a:endParaRPr lang="zh-CN" altLang="en-US" sz="3200" kern="0" dirty="0"/>
          </a:p>
        </p:txBody>
      </p:sp>
      <p:sp>
        <p:nvSpPr>
          <p:cNvPr id="6" name="内容占位符 2"/>
          <p:cNvSpPr txBox="1">
            <a:spLocks/>
          </p:cNvSpPr>
          <p:nvPr/>
        </p:nvSpPr>
        <p:spPr>
          <a:xfrm>
            <a:off x="928680" y="1866106"/>
            <a:ext cx="10361613" cy="4494213"/>
          </a:xfrm>
          <a:prstGeom prst="rect">
            <a:avLst/>
          </a:prstGeom>
        </p:spPr>
        <p:txBody>
          <a:bodyPr>
            <a:normAutofit fontScale="85000" lnSpcReduction="2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a:lnSpc>
                <a:spcPct val="120000"/>
              </a:lnSpc>
            </a:pPr>
            <a:r>
              <a:rPr lang="en-US" sz="2000" kern="0" smtClean="0"/>
              <a:t>In-room Attendees:</a:t>
            </a:r>
          </a:p>
          <a:p>
            <a:pPr lvl="1">
              <a:lnSpc>
                <a:spcPct val="120000"/>
              </a:lnSpc>
              <a:spcBef>
                <a:spcPts val="0"/>
              </a:spcBef>
            </a:pPr>
            <a:r>
              <a:rPr lang="en-US" sz="1800" kern="0" smtClean="0"/>
              <a:t>In Webex choose connect without audio before you join</a:t>
            </a:r>
          </a:p>
          <a:p>
            <a:pPr lvl="1">
              <a:lnSpc>
                <a:spcPct val="120000"/>
              </a:lnSpc>
              <a:spcBef>
                <a:spcPts val="0"/>
              </a:spcBef>
            </a:pPr>
            <a:r>
              <a:rPr lang="en-US" sz="1800" kern="0" smtClean="0"/>
              <a:t>Use the Webex queue to indicate you want to speak</a:t>
            </a:r>
          </a:p>
          <a:p>
            <a:pPr lvl="1">
              <a:lnSpc>
                <a:spcPct val="120000"/>
              </a:lnSpc>
              <a:spcBef>
                <a:spcPts val="0"/>
              </a:spcBef>
            </a:pPr>
            <a:r>
              <a:rPr lang="en-US" sz="1800" kern="0" smtClean="0"/>
              <a:t>Wait to be called on while standing/holding a microphone to make a comment</a:t>
            </a:r>
          </a:p>
          <a:p>
            <a:pPr lvl="1">
              <a:lnSpc>
                <a:spcPct val="120000"/>
              </a:lnSpc>
              <a:spcBef>
                <a:spcPts val="0"/>
              </a:spcBef>
            </a:pPr>
            <a:r>
              <a:rPr lang="en-US" sz="1800" kern="0" smtClean="0"/>
              <a:t>Repeat any questions that are inadvertently asked away from the microphone</a:t>
            </a:r>
          </a:p>
          <a:p>
            <a:pPr>
              <a:lnSpc>
                <a:spcPct val="120000"/>
              </a:lnSpc>
            </a:pPr>
            <a:r>
              <a:rPr lang="en-US" sz="2000" kern="0" smtClean="0"/>
              <a:t>Remote Attendees:</a:t>
            </a:r>
          </a:p>
          <a:p>
            <a:pPr lvl="1">
              <a:lnSpc>
                <a:spcPct val="120000"/>
              </a:lnSpc>
              <a:spcBef>
                <a:spcPts val="0"/>
              </a:spcBef>
            </a:pPr>
            <a:r>
              <a:rPr lang="en-US" sz="1800" kern="0" smtClean="0"/>
              <a:t>Join Webex and set Webex audio as ‘music’</a:t>
            </a:r>
          </a:p>
          <a:p>
            <a:pPr lvl="1">
              <a:lnSpc>
                <a:spcPct val="120000"/>
              </a:lnSpc>
              <a:spcBef>
                <a:spcPts val="0"/>
              </a:spcBef>
            </a:pPr>
            <a:r>
              <a:rPr lang="en-US" sz="1800" kern="0" smtClean="0"/>
              <a:t>Use the Webex chat window to indicate you want to speak (“q”)</a:t>
            </a:r>
          </a:p>
          <a:p>
            <a:pPr lvl="1">
              <a:lnSpc>
                <a:spcPct val="120000"/>
              </a:lnSpc>
              <a:spcBef>
                <a:spcPts val="0"/>
              </a:spcBef>
            </a:pPr>
            <a:r>
              <a:rPr lang="en-US" sz="1800" kern="0" smtClean="0"/>
              <a:t>Wait to be called on to speak</a:t>
            </a:r>
          </a:p>
          <a:p>
            <a:pPr>
              <a:lnSpc>
                <a:spcPct val="120000"/>
              </a:lnSpc>
            </a:pPr>
            <a:r>
              <a:rPr lang="en-US" sz="2000" kern="0" smtClean="0"/>
              <a:t>Host:</a:t>
            </a:r>
          </a:p>
          <a:p>
            <a:pPr lvl="1">
              <a:lnSpc>
                <a:spcPct val="120000"/>
              </a:lnSpc>
              <a:spcBef>
                <a:spcPts val="0"/>
              </a:spcBef>
            </a:pPr>
            <a:r>
              <a:rPr lang="en-US" sz="1800" kern="0" smtClean="0"/>
              <a:t>Disable Video for participants</a:t>
            </a:r>
          </a:p>
          <a:p>
            <a:pPr lvl="1">
              <a:lnSpc>
                <a:spcPct val="120000"/>
              </a:lnSpc>
              <a:spcBef>
                <a:spcPts val="0"/>
              </a:spcBef>
            </a:pPr>
            <a:r>
              <a:rPr lang="en-US" sz="1800" kern="0" smtClean="0"/>
              <a:t>Set up participants to mute on entry</a:t>
            </a:r>
          </a:p>
          <a:p>
            <a:pPr lvl="1">
              <a:lnSpc>
                <a:spcPct val="120000"/>
              </a:lnSpc>
              <a:spcBef>
                <a:spcPts val="0"/>
              </a:spcBef>
            </a:pPr>
            <a:r>
              <a:rPr lang="en-US" sz="1800" kern="0" smtClean="0"/>
              <a:t>Set up Audio Options: </a:t>
            </a:r>
          </a:p>
          <a:p>
            <a:pPr lvl="1">
              <a:lnSpc>
                <a:spcPct val="120000"/>
              </a:lnSpc>
              <a:spcBef>
                <a:spcPts val="0"/>
              </a:spcBef>
            </a:pPr>
            <a:r>
              <a:rPr lang="en-US" sz="1800" kern="0" smtClean="0"/>
              <a:t>	Microphone -&gt; USB,  Speaker -&gt; USB,  Smart Audio -&gt; Music</a:t>
            </a:r>
          </a:p>
          <a:p>
            <a:pPr lvl="1">
              <a:lnSpc>
                <a:spcPct val="120000"/>
              </a:lnSpc>
              <a:spcBef>
                <a:spcPts val="0"/>
              </a:spcBef>
            </a:pPr>
            <a:r>
              <a:rPr lang="en-US" sz="1800" kern="0" smtClean="0"/>
              <a:t>Use a designated person to monitor speaking requests (manage the queue).</a:t>
            </a:r>
            <a:endParaRPr lang="en-US" altLang="zh-CN" kern="0" smtClean="0">
              <a:solidFill>
                <a:schemeClr val="tx1"/>
              </a:solidFill>
            </a:endParaRPr>
          </a:p>
          <a:p>
            <a:pPr>
              <a:lnSpc>
                <a:spcPct val="120000"/>
              </a:lnSpc>
            </a:pPr>
            <a:r>
              <a:rPr lang="en-US" altLang="zh-CN" sz="2100" kern="0" smtClean="0"/>
              <a:t>Reference:</a:t>
            </a:r>
          </a:p>
          <a:p>
            <a:pPr marL="99695" indent="0">
              <a:lnSpc>
                <a:spcPct val="120000"/>
              </a:lnSpc>
            </a:pPr>
            <a:r>
              <a:rPr lang="en-US" altLang="zh-CN" sz="1800" b="0" u="sng" kern="0" smtClean="0">
                <a:hlinkClick r:id="rId2"/>
              </a:rPr>
              <a:t>https://mentor.ieee.org/802-ec/dcn/22/ec-22-0204-00-00EC-2022-nov-ieee-802-mixed-mode-plenary-meeting-av-training.pptx</a:t>
            </a:r>
            <a:r>
              <a:rPr lang="en-US" altLang="zh-CN" sz="1800" b="0" u="sng" kern="0" smtClean="0"/>
              <a:t> </a:t>
            </a:r>
            <a:endParaRPr lang="en-US" altLang="zh-CN" sz="1800" b="0" u="sng" kern="0" dirty="0" smtClean="0"/>
          </a:p>
        </p:txBody>
      </p:sp>
    </p:spTree>
    <p:extLst>
      <p:ext uri="{BB962C8B-B14F-4D97-AF65-F5344CB8AC3E}">
        <p14:creationId xmlns:p14="http://schemas.microsoft.com/office/powerpoint/2010/main" val="68159402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smtClean="0"/>
              <a:t>Sep 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a:spLocks/>
          </p:cNvSpPr>
          <p:nvPr/>
        </p:nvSpPr>
        <p:spPr>
          <a:xfrm>
            <a:off x="762000" y="685801"/>
            <a:ext cx="10627783" cy="1065213"/>
          </a:xfrm>
          <a:prstGeom prst="rect">
            <a:avLst/>
          </a:prstGeom>
        </p:spPr>
        <p:txBody>
          <a:bodyPr anchor="ct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sz="3200" kern="0" dirty="0" smtClean="0"/>
              <a:t>Registration for the September IEEE 802 wireless interim session</a:t>
            </a:r>
            <a:endParaRPr lang="en-US" sz="3200" kern="0" dirty="0"/>
          </a:p>
        </p:txBody>
      </p:sp>
      <p:sp>
        <p:nvSpPr>
          <p:cNvPr id="6" name="Content Placeholder 2"/>
          <p:cNvSpPr txBox="1">
            <a:spLocks/>
          </p:cNvSpPr>
          <p:nvPr/>
        </p:nvSpPr>
        <p:spPr>
          <a:xfrm>
            <a:off x="914401" y="1981239"/>
            <a:ext cx="10361084" cy="4190890"/>
          </a:xfrm>
          <a:prstGeom prst="rect">
            <a:avLst/>
          </a:prstGeom>
        </p:spPr>
        <p:txBody>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a:buFont typeface="Arial" panose="020B0604020202020204" pitchFamily="34" charset="0"/>
              <a:buChar char="•"/>
            </a:pPr>
            <a:r>
              <a:rPr lang="en-US" sz="2400" kern="0" dirty="0" smtClean="0"/>
              <a:t>This meeting is part of the September IEEE 802 wireless interim session</a:t>
            </a:r>
          </a:p>
          <a:p>
            <a:pPr>
              <a:buFont typeface="Arial" panose="020B0604020202020204" pitchFamily="34" charset="0"/>
              <a:buChar char="•"/>
            </a:pPr>
            <a:endParaRPr lang="en-US" sz="2400" kern="0" dirty="0" smtClean="0"/>
          </a:p>
          <a:p>
            <a:pPr>
              <a:buFont typeface="Arial" panose="020B0604020202020204" pitchFamily="34" charset="0"/>
              <a:buChar char="•"/>
            </a:pPr>
            <a:r>
              <a:rPr lang="en-US" sz="2400" kern="0" dirty="0" smtClean="0"/>
              <a:t>You must pay the registration fee whether attending in-person or remotely</a:t>
            </a:r>
          </a:p>
          <a:p>
            <a:pPr>
              <a:buFont typeface="Arial" panose="020B0604020202020204" pitchFamily="34" charset="0"/>
              <a:buChar char="•"/>
            </a:pPr>
            <a:endParaRPr lang="en-US" sz="2400" kern="0" dirty="0" smtClean="0"/>
          </a:p>
          <a:p>
            <a:pPr>
              <a:buFont typeface="Arial" panose="020B0604020202020204" pitchFamily="34" charset="0"/>
              <a:buChar char="•"/>
            </a:pPr>
            <a:r>
              <a:rPr lang="en-US" sz="2400" kern="0" dirty="0" smtClean="0"/>
              <a:t>If you have not already done so, you can register here: </a:t>
            </a:r>
            <a:r>
              <a:rPr lang="en-US" sz="2400" kern="0" dirty="0" smtClean="0">
                <a:hlinkClick r:id="rId2"/>
              </a:rPr>
              <a:t>https://web.cvent.com/event/fc97a8df-9809-496b-9a5f-25b524bfd641/summary</a:t>
            </a:r>
            <a:endParaRPr lang="en-US" sz="2400" kern="0" dirty="0" smtClean="0"/>
          </a:p>
          <a:p>
            <a:pPr>
              <a:buFont typeface="Arial" panose="020B0604020202020204" pitchFamily="34" charset="0"/>
              <a:buChar char="•"/>
            </a:pPr>
            <a:endParaRPr lang="en-US" sz="2400" kern="0" dirty="0" smtClean="0"/>
          </a:p>
          <a:p>
            <a:pPr>
              <a:buFont typeface="Arial" panose="020B0604020202020204" pitchFamily="34" charset="0"/>
              <a:buChar char="•"/>
            </a:pPr>
            <a:r>
              <a:rPr lang="en-US" sz="2400" kern="0" dirty="0" smtClean="0"/>
              <a:t>If you do not intend to register for this session you must leave this meeting and, if you have logged attendance on IMAT, email the 802.11 chair or vice chairs to have your attendance cancelled</a:t>
            </a:r>
          </a:p>
          <a:p>
            <a:endParaRPr lang="en-US" sz="2400" kern="0" dirty="0"/>
          </a:p>
        </p:txBody>
      </p:sp>
    </p:spTree>
    <p:extLst>
      <p:ext uri="{BB962C8B-B14F-4D97-AF65-F5344CB8AC3E}">
        <p14:creationId xmlns:p14="http://schemas.microsoft.com/office/powerpoint/2010/main" val="25584206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smtClean="0"/>
              <a:t>Sep 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a:spLocks/>
          </p:cNvSpPr>
          <p:nvPr/>
        </p:nvSpPr>
        <p:spPr>
          <a:xfrm>
            <a:off x="696988" y="687431"/>
            <a:ext cx="10896450" cy="1065213"/>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zh-CN" sz="3200" kern="0" dirty="0" smtClean="0"/>
              <a:t>AMP SG Meeting Plan during the 802 Sep Interim Session</a:t>
            </a:r>
            <a:endParaRPr lang="zh-CN" altLang="en-US" sz="3200" kern="0" dirty="0"/>
          </a:p>
        </p:txBody>
      </p:sp>
      <p:sp>
        <p:nvSpPr>
          <p:cNvPr id="6" name="内容占位符 2"/>
          <p:cNvSpPr>
            <a:spLocks noGrp="1"/>
          </p:cNvSpPr>
          <p:nvPr/>
        </p:nvSpPr>
        <p:spPr>
          <a:xfrm>
            <a:off x="1600318" y="2252296"/>
            <a:ext cx="9143759" cy="3843634"/>
          </a:xfrm>
          <a:prstGeom prst="rect">
            <a:avLst/>
          </a:prstGeom>
          <a:noFill/>
          <a:ln w="9525">
            <a:noFill/>
          </a:ln>
        </p:spPr>
        <p:txBody>
          <a:bodyPr vert="horz" wrap="square" lIns="92160" tIns="46080" rIns="92160" bIns="46080" anchor="t" anchorCtr="0">
            <a:normAutofit fontScale="85000" lnSpcReduction="2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a:lnSpc>
                <a:spcPct val="120000"/>
              </a:lnSpc>
              <a:spcAft>
                <a:spcPts val="600"/>
              </a:spcAft>
              <a:buFont typeface="Arial" panose="020B0604020202020204" pitchFamily="34" charset="0"/>
              <a:buChar char="•"/>
            </a:pPr>
            <a:r>
              <a:rPr lang="en-US" altLang="zh-CN" sz="2800" dirty="0" smtClean="0">
                <a:solidFill>
                  <a:schemeClr val="tx1"/>
                </a:solidFill>
                <a:cs typeface="+mn-ea"/>
                <a:sym typeface="+mn-ea"/>
              </a:rPr>
              <a:t>Sep 11</a:t>
            </a:r>
            <a:r>
              <a:rPr lang="en-US" altLang="zh-CN" sz="2800" baseline="30000" dirty="0" smtClean="0">
                <a:solidFill>
                  <a:schemeClr val="tx1"/>
                </a:solidFill>
                <a:cs typeface="+mn-ea"/>
                <a:sym typeface="+mn-ea"/>
              </a:rPr>
              <a:t>th</a:t>
            </a:r>
            <a:r>
              <a:rPr lang="en-US" altLang="zh-CN" sz="2800" dirty="0" smtClean="0">
                <a:solidFill>
                  <a:schemeClr val="tx1"/>
                </a:solidFill>
                <a:cs typeface="+mn-ea"/>
                <a:sym typeface="+mn-ea"/>
              </a:rPr>
              <a:t> (</a:t>
            </a:r>
            <a:r>
              <a:rPr lang="en-US" altLang="zh-CN" sz="2800" dirty="0">
                <a:solidFill>
                  <a:schemeClr val="tx1"/>
                </a:solidFill>
                <a:cs typeface="+mn-ea"/>
                <a:sym typeface="+mn-ea"/>
              </a:rPr>
              <a:t>Monday), </a:t>
            </a:r>
            <a:r>
              <a:rPr lang="en-US" altLang="zh-CN" sz="2800" dirty="0" smtClean="0">
                <a:solidFill>
                  <a:schemeClr val="tx1"/>
                </a:solidFill>
                <a:cs typeface="+mn-ea"/>
                <a:sym typeface="+mn-ea"/>
              </a:rPr>
              <a:t>10:30 </a:t>
            </a:r>
            <a:r>
              <a:rPr lang="en-US" altLang="zh-CN" sz="2800" dirty="0">
                <a:solidFill>
                  <a:schemeClr val="tx1"/>
                </a:solidFill>
                <a:cs typeface="+mn-ea"/>
                <a:sym typeface="+mn-ea"/>
              </a:rPr>
              <a:t>~ </a:t>
            </a:r>
            <a:r>
              <a:rPr lang="en-US" altLang="zh-CN" sz="2800" dirty="0" smtClean="0">
                <a:solidFill>
                  <a:schemeClr val="tx1"/>
                </a:solidFill>
                <a:cs typeface="+mn-ea"/>
                <a:sym typeface="+mn-ea"/>
              </a:rPr>
              <a:t>12:30, mixed mode</a:t>
            </a:r>
          </a:p>
          <a:p>
            <a:pPr marL="796925" lvl="1" indent="-334963">
              <a:lnSpc>
                <a:spcPct val="120000"/>
              </a:lnSpc>
              <a:spcAft>
                <a:spcPts val="600"/>
              </a:spcAft>
              <a:buFont typeface="Arial" panose="020B0604020202020204" pitchFamily="34" charset="0"/>
              <a:buChar char="•"/>
            </a:pPr>
            <a:r>
              <a:rPr lang="en-US" altLang="zh-CN" sz="2400" dirty="0" smtClean="0">
                <a:solidFill>
                  <a:schemeClr val="tx1"/>
                </a:solidFill>
                <a:sym typeface="+mn-ea"/>
              </a:rPr>
              <a:t>Local: Buckhead Ballroom 1; </a:t>
            </a:r>
            <a:r>
              <a:rPr lang="en-US" altLang="zh-CN" sz="2400" dirty="0" err="1">
                <a:solidFill>
                  <a:schemeClr val="tx1"/>
                </a:solidFill>
                <a:sym typeface="+mn-ea"/>
              </a:rPr>
              <a:t>Webex</a:t>
            </a:r>
            <a:r>
              <a:rPr lang="en-US" altLang="zh-CN" sz="2400" dirty="0">
                <a:solidFill>
                  <a:schemeClr val="tx1"/>
                </a:solidFill>
                <a:sym typeface="+mn-ea"/>
              </a:rPr>
              <a:t>: </a:t>
            </a:r>
            <a:r>
              <a:rPr lang="en-US" altLang="zh-CN" sz="2400" dirty="0">
                <a:solidFill>
                  <a:schemeClr val="tx1"/>
                </a:solidFill>
              </a:rPr>
              <a:t>2331 855 6532</a:t>
            </a:r>
            <a:endParaRPr lang="en-US" altLang="zh-CN" sz="2400" dirty="0">
              <a:solidFill>
                <a:schemeClr val="tx1"/>
              </a:solidFill>
              <a:sym typeface="+mn-ea"/>
            </a:endParaRPr>
          </a:p>
          <a:p>
            <a:pPr>
              <a:lnSpc>
                <a:spcPct val="120000"/>
              </a:lnSpc>
              <a:spcAft>
                <a:spcPts val="600"/>
              </a:spcAft>
              <a:buFont typeface="Arial" panose="020B0604020202020204" pitchFamily="34" charset="0"/>
              <a:buChar char="•"/>
            </a:pPr>
            <a:r>
              <a:rPr lang="en-US" altLang="zh-CN" sz="2800" dirty="0" smtClean="0">
                <a:solidFill>
                  <a:schemeClr val="tx1"/>
                </a:solidFill>
                <a:cs typeface="+mn-ea"/>
                <a:sym typeface="+mn-ea"/>
              </a:rPr>
              <a:t>Sep 12</a:t>
            </a:r>
            <a:r>
              <a:rPr lang="en-US" altLang="zh-CN" sz="2800" baseline="30000" dirty="0" smtClean="0">
                <a:solidFill>
                  <a:schemeClr val="tx1"/>
                </a:solidFill>
                <a:cs typeface="+mn-ea"/>
                <a:sym typeface="+mn-ea"/>
              </a:rPr>
              <a:t>th</a:t>
            </a:r>
            <a:r>
              <a:rPr lang="en-US" altLang="zh-CN" sz="2800" dirty="0" smtClean="0">
                <a:solidFill>
                  <a:schemeClr val="tx1"/>
                </a:solidFill>
                <a:cs typeface="+mn-ea"/>
                <a:sym typeface="+mn-ea"/>
              </a:rPr>
              <a:t> (Tuesday), 13:30 ~ 15:30, mixed mode</a:t>
            </a:r>
          </a:p>
          <a:p>
            <a:pPr marL="796925" lvl="1" indent="-334963">
              <a:lnSpc>
                <a:spcPct val="120000"/>
              </a:lnSpc>
              <a:spcAft>
                <a:spcPts val="600"/>
              </a:spcAft>
              <a:buFont typeface="Arial" panose="020B0604020202020204" pitchFamily="34" charset="0"/>
              <a:buChar char="•"/>
            </a:pPr>
            <a:r>
              <a:rPr lang="en-US" sz="2400" dirty="0" smtClean="0">
                <a:solidFill>
                  <a:schemeClr val="tx1"/>
                </a:solidFill>
              </a:rPr>
              <a:t>Local: </a:t>
            </a:r>
            <a:r>
              <a:rPr lang="en-US" altLang="zh-CN" sz="2400" dirty="0">
                <a:solidFill>
                  <a:schemeClr val="tx1"/>
                </a:solidFill>
                <a:sym typeface="+mn-ea"/>
              </a:rPr>
              <a:t>Buckhead Ballroom </a:t>
            </a:r>
            <a:r>
              <a:rPr lang="en-US" altLang="zh-CN" sz="2400" dirty="0" smtClean="0">
                <a:solidFill>
                  <a:schemeClr val="tx1"/>
                </a:solidFill>
                <a:sym typeface="+mn-ea"/>
              </a:rPr>
              <a:t>2</a:t>
            </a:r>
            <a:r>
              <a:rPr lang="en-US" sz="2400" dirty="0" smtClean="0">
                <a:solidFill>
                  <a:schemeClr val="tx1"/>
                </a:solidFill>
              </a:rPr>
              <a:t>; </a:t>
            </a:r>
            <a:r>
              <a:rPr lang="en-US" sz="2400" dirty="0" err="1">
                <a:solidFill>
                  <a:schemeClr val="tx1"/>
                </a:solidFill>
              </a:rPr>
              <a:t>Webex</a:t>
            </a:r>
            <a:r>
              <a:rPr lang="en-US" sz="2400" dirty="0">
                <a:solidFill>
                  <a:schemeClr val="tx1"/>
                </a:solidFill>
              </a:rPr>
              <a:t>: </a:t>
            </a:r>
            <a:r>
              <a:rPr lang="en-US" altLang="zh-CN" sz="2400" dirty="0">
                <a:solidFill>
                  <a:schemeClr val="tx1"/>
                </a:solidFill>
              </a:rPr>
              <a:t>2333 787 5104</a:t>
            </a:r>
            <a:endParaRPr lang="en-US" sz="2400" dirty="0">
              <a:solidFill>
                <a:schemeClr val="tx1"/>
              </a:solidFill>
            </a:endParaRPr>
          </a:p>
          <a:p>
            <a:pPr>
              <a:lnSpc>
                <a:spcPct val="120000"/>
              </a:lnSpc>
              <a:spcAft>
                <a:spcPts val="600"/>
              </a:spcAft>
              <a:buFont typeface="Arial" panose="020B0604020202020204" pitchFamily="34" charset="0"/>
              <a:buChar char="•"/>
            </a:pPr>
            <a:r>
              <a:rPr lang="en-US" altLang="zh-CN" sz="2800" dirty="0" smtClean="0">
                <a:solidFill>
                  <a:schemeClr val="tx1"/>
                </a:solidFill>
                <a:cs typeface="+mn-ea"/>
                <a:sym typeface="+mn-ea"/>
              </a:rPr>
              <a:t>Sep 13</a:t>
            </a:r>
            <a:r>
              <a:rPr lang="en-US" altLang="zh-CN" sz="2800" baseline="30000" dirty="0" smtClean="0">
                <a:solidFill>
                  <a:schemeClr val="tx1"/>
                </a:solidFill>
                <a:cs typeface="+mn-ea"/>
                <a:sym typeface="+mn-ea"/>
              </a:rPr>
              <a:t>th</a:t>
            </a:r>
            <a:r>
              <a:rPr lang="en-US" altLang="zh-CN" sz="2800" dirty="0" smtClean="0">
                <a:solidFill>
                  <a:schemeClr val="tx1"/>
                </a:solidFill>
                <a:cs typeface="+mn-ea"/>
                <a:sym typeface="+mn-ea"/>
              </a:rPr>
              <a:t> (Wednesday), </a:t>
            </a:r>
            <a:r>
              <a:rPr lang="en-US" altLang="zh-CN" sz="2800" dirty="0">
                <a:solidFill>
                  <a:schemeClr val="tx1"/>
                </a:solidFill>
                <a:cs typeface="+mn-ea"/>
                <a:sym typeface="+mn-ea"/>
              </a:rPr>
              <a:t>8:00 ~ 10:00, mixed mode</a:t>
            </a:r>
          </a:p>
          <a:p>
            <a:pPr marL="796925" lvl="1" indent="-334963">
              <a:lnSpc>
                <a:spcPct val="120000"/>
              </a:lnSpc>
              <a:spcAft>
                <a:spcPts val="600"/>
              </a:spcAft>
              <a:buFont typeface="Arial" panose="020B0604020202020204" pitchFamily="34" charset="0"/>
              <a:buChar char="•"/>
            </a:pPr>
            <a:r>
              <a:rPr lang="en-US" altLang="zh-CN" sz="2400" dirty="0">
                <a:solidFill>
                  <a:schemeClr val="tx1"/>
                </a:solidFill>
                <a:sym typeface="+mn-ea"/>
              </a:rPr>
              <a:t>Local: Buckhead Ballroom 1; </a:t>
            </a:r>
            <a:r>
              <a:rPr lang="en-US" altLang="zh-CN" sz="2400" dirty="0" err="1">
                <a:solidFill>
                  <a:schemeClr val="tx1"/>
                </a:solidFill>
                <a:sym typeface="+mn-ea"/>
              </a:rPr>
              <a:t>Webex</a:t>
            </a:r>
            <a:r>
              <a:rPr lang="en-US" altLang="zh-CN" sz="2400" dirty="0">
                <a:solidFill>
                  <a:schemeClr val="tx1"/>
                </a:solidFill>
                <a:sym typeface="+mn-ea"/>
              </a:rPr>
              <a:t>: </a:t>
            </a:r>
            <a:r>
              <a:rPr lang="en-US" altLang="zh-CN" sz="2400" dirty="0">
                <a:solidFill>
                  <a:schemeClr val="tx1"/>
                </a:solidFill>
              </a:rPr>
              <a:t>2333 908 6657</a:t>
            </a:r>
            <a:endParaRPr lang="en-US" altLang="zh-CN" sz="2400" dirty="0">
              <a:solidFill>
                <a:schemeClr val="tx1"/>
              </a:solidFill>
              <a:sym typeface="+mn-ea"/>
            </a:endParaRPr>
          </a:p>
          <a:p>
            <a:pPr>
              <a:lnSpc>
                <a:spcPct val="120000"/>
              </a:lnSpc>
              <a:spcAft>
                <a:spcPts val="600"/>
              </a:spcAft>
              <a:buFont typeface="Arial" panose="020B0604020202020204" pitchFamily="34" charset="0"/>
              <a:buChar char="•"/>
            </a:pPr>
            <a:r>
              <a:rPr lang="en-US" altLang="zh-CN" sz="2800" dirty="0" smtClean="0">
                <a:solidFill>
                  <a:schemeClr val="tx1"/>
                </a:solidFill>
                <a:cs typeface="+mn-ea"/>
                <a:sym typeface="+mn-ea"/>
              </a:rPr>
              <a:t>Sep 14</a:t>
            </a:r>
            <a:r>
              <a:rPr lang="en-US" altLang="zh-CN" sz="2800" baseline="30000" dirty="0" smtClean="0">
                <a:solidFill>
                  <a:schemeClr val="tx1"/>
                </a:solidFill>
                <a:cs typeface="+mn-ea"/>
                <a:sym typeface="+mn-ea"/>
              </a:rPr>
              <a:t>th</a:t>
            </a:r>
            <a:r>
              <a:rPr lang="en-US" altLang="zh-CN" sz="2800" dirty="0" smtClean="0">
                <a:solidFill>
                  <a:schemeClr val="tx1"/>
                </a:solidFill>
                <a:cs typeface="+mn-ea"/>
                <a:sym typeface="+mn-ea"/>
              </a:rPr>
              <a:t> (Thursday), 13:30 ~ 15:30, mixed mode</a:t>
            </a:r>
          </a:p>
          <a:p>
            <a:pPr marL="796925" lvl="1" indent="-334963">
              <a:lnSpc>
                <a:spcPct val="120000"/>
              </a:lnSpc>
              <a:spcAft>
                <a:spcPts val="600"/>
              </a:spcAft>
              <a:buFont typeface="Arial" panose="020B0604020202020204" pitchFamily="34" charset="0"/>
              <a:buChar char="•"/>
            </a:pPr>
            <a:r>
              <a:rPr lang="en-US" altLang="zh-CN" sz="2400" dirty="0" smtClean="0">
                <a:solidFill>
                  <a:schemeClr val="tx1"/>
                </a:solidFill>
                <a:sym typeface="+mn-ea"/>
              </a:rPr>
              <a:t>Local: </a:t>
            </a:r>
            <a:r>
              <a:rPr lang="en-US" altLang="zh-CN" sz="2400" dirty="0">
                <a:solidFill>
                  <a:schemeClr val="tx1"/>
                </a:solidFill>
                <a:sym typeface="+mn-ea"/>
              </a:rPr>
              <a:t>Buckhead Ballroom 1</a:t>
            </a:r>
            <a:r>
              <a:rPr lang="en-US" altLang="zh-CN" sz="2400" dirty="0" smtClean="0">
                <a:solidFill>
                  <a:schemeClr val="tx1"/>
                </a:solidFill>
                <a:sym typeface="+mn-ea"/>
              </a:rPr>
              <a:t>; </a:t>
            </a:r>
            <a:r>
              <a:rPr lang="en-US" altLang="zh-CN" sz="2400" dirty="0" err="1">
                <a:solidFill>
                  <a:schemeClr val="tx1"/>
                </a:solidFill>
                <a:sym typeface="+mn-ea"/>
              </a:rPr>
              <a:t>Webex</a:t>
            </a:r>
            <a:r>
              <a:rPr lang="en-US" altLang="zh-CN" sz="2400" dirty="0">
                <a:solidFill>
                  <a:schemeClr val="tx1"/>
                </a:solidFill>
                <a:sym typeface="+mn-ea"/>
              </a:rPr>
              <a:t>: </a:t>
            </a:r>
            <a:r>
              <a:rPr lang="en-US" altLang="zh-CN" sz="2400" dirty="0">
                <a:solidFill>
                  <a:schemeClr val="tx1"/>
                </a:solidFill>
              </a:rPr>
              <a:t>2330 187 8694</a:t>
            </a:r>
            <a:endParaRPr lang="en-US" altLang="zh-CN" sz="2400" dirty="0">
              <a:solidFill>
                <a:schemeClr val="tx1"/>
              </a:solidFill>
              <a:sym typeface="+mn-ea"/>
            </a:endParaRPr>
          </a:p>
        </p:txBody>
      </p:sp>
    </p:spTree>
    <p:extLst>
      <p:ext uri="{BB962C8B-B14F-4D97-AF65-F5344CB8AC3E}">
        <p14:creationId xmlns:p14="http://schemas.microsoft.com/office/powerpoint/2010/main" val="213471923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smtClean="0"/>
              <a:t>Sep 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a:spLocks/>
          </p:cNvSpPr>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(Cont.)</a:t>
            </a:r>
            <a:endParaRPr lang="en-US" altLang="zh-CN" sz="3200" kern="0" dirty="0"/>
          </a:p>
        </p:txBody>
      </p:sp>
      <p:sp>
        <p:nvSpPr>
          <p:cNvPr id="7" name="文本占位符 2"/>
          <p:cNvSpPr txBox="1">
            <a:spLocks/>
          </p:cNvSpPr>
          <p:nvPr/>
        </p:nvSpPr>
        <p:spPr>
          <a:xfrm>
            <a:off x="943946" y="1676446"/>
            <a:ext cx="10210532" cy="4724276"/>
          </a:xfrm>
          <a:prstGeom prst="rect">
            <a:avLst/>
          </a:prstGeom>
          <a:noFill/>
        </p:spPr>
        <p:txBody>
          <a:bodyPr>
            <a:normAutofit fontScale="77500" lnSpcReduction="2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11-23/0744, WUR applicability for AMP downlink, </a:t>
            </a:r>
            <a:r>
              <a:rPr lang="en-US" altLang="en-US" sz="1800" kern="0" dirty="0" err="1" smtClean="0">
                <a:solidFill>
                  <a:srgbClr val="00B050"/>
                </a:solidFill>
                <a:latin typeface="Calibri" panose="020F0502020204030204" pitchFamily="34" charset="0"/>
                <a:cs typeface="Calibri" panose="020F0502020204030204" pitchFamily="34" charset="0"/>
              </a:rPr>
              <a:t>Amichai</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Sanderovich</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Wiliot</a:t>
            </a:r>
            <a:r>
              <a:rPr lang="en-US" altLang="en-US" sz="1800" kern="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11-23/0806, par-scope-text, Dave </a:t>
            </a:r>
            <a:r>
              <a:rPr lang="en-US" altLang="en-US" sz="1800" kern="0" dirty="0" err="1" smtClean="0">
                <a:solidFill>
                  <a:srgbClr val="00B050"/>
                </a:solidFill>
                <a:latin typeface="Calibri" panose="020F0502020204030204" pitchFamily="34" charset="0"/>
                <a:cs typeface="Calibri" panose="020F0502020204030204" pitchFamily="34" charset="0"/>
              </a:rPr>
              <a:t>Halasz</a:t>
            </a:r>
            <a:r>
              <a:rPr lang="en-US" altLang="en-US" sz="1800" kern="0" dirty="0" smtClean="0">
                <a:solidFill>
                  <a:srgbClr val="00B050"/>
                </a:solidFill>
                <a:latin typeface="Calibri" panose="020F0502020204030204" pitchFamily="34" charset="0"/>
                <a:cs typeface="Calibri" panose="020F0502020204030204" pitchFamily="34" charset="0"/>
              </a:rPr>
              <a:t> (Morse Micro)</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11-23/0827, AMP </a:t>
            </a:r>
            <a:r>
              <a:rPr lang="en-US" altLang="en-US" sz="1800" kern="0" dirty="0" err="1" smtClean="0">
                <a:solidFill>
                  <a:srgbClr val="00B050"/>
                </a:solidFill>
                <a:latin typeface="Calibri" panose="020F0502020204030204" pitchFamily="34" charset="0"/>
                <a:cs typeface="Calibri" panose="020F0502020204030204" pitchFamily="34" charset="0"/>
              </a:rPr>
              <a:t>IoT</a:t>
            </a:r>
            <a:r>
              <a:rPr lang="en-US" altLang="en-US" sz="1800" kern="0" dirty="0" smtClean="0">
                <a:solidFill>
                  <a:srgbClr val="00B050"/>
                </a:solidFill>
                <a:latin typeface="Calibri" panose="020F0502020204030204" pitchFamily="34" charset="0"/>
                <a:cs typeface="Calibri" panose="020F0502020204030204" pitchFamily="34" charset="0"/>
              </a:rPr>
              <a:t> Medium Access, Sebastian Max (Ericsson)</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11-23/0835, Use cases and Requirements, </a:t>
            </a:r>
            <a:r>
              <a:rPr lang="en-US" altLang="en-US" sz="1800" kern="0" dirty="0" err="1" smtClean="0">
                <a:solidFill>
                  <a:srgbClr val="00B050"/>
                </a:solidFill>
                <a:latin typeface="Calibri" panose="020F0502020204030204" pitchFamily="34" charset="0"/>
                <a:cs typeface="Calibri" panose="020F0502020204030204" pitchFamily="34" charset="0"/>
              </a:rPr>
              <a:t>Yinan</a:t>
            </a:r>
            <a:r>
              <a:rPr lang="en-US" altLang="en-US" sz="1800" kern="0" dirty="0" smtClean="0">
                <a:solidFill>
                  <a:srgbClr val="00B050"/>
                </a:solidFill>
                <a:latin typeface="Calibri" panose="020F0502020204030204" pitchFamily="34" charset="0"/>
                <a:cs typeface="Calibri" panose="020F0502020204030204" pitchFamily="34" charset="0"/>
              </a:rPr>
              <a:t> Qi (OPPO)</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11-23/0836, Discussion of Existing Technologies and Technical Challenges in AMP, </a:t>
            </a:r>
            <a:r>
              <a:rPr lang="en-US" altLang="en-US" sz="1800" kern="0" dirty="0" err="1" smtClean="0">
                <a:solidFill>
                  <a:srgbClr val="00B050"/>
                </a:solidFill>
                <a:latin typeface="Calibri" panose="020F0502020204030204" pitchFamily="34" charset="0"/>
                <a:cs typeface="Calibri" panose="020F0502020204030204" pitchFamily="34" charset="0"/>
              </a:rPr>
              <a:t>Yinan</a:t>
            </a:r>
            <a:r>
              <a:rPr lang="en-US" altLang="en-US" sz="1800" kern="0" dirty="0" smtClean="0">
                <a:solidFill>
                  <a:srgbClr val="00B050"/>
                </a:solidFill>
                <a:latin typeface="Calibri" panose="020F0502020204030204" pitchFamily="34" charset="0"/>
                <a:cs typeface="Calibri" panose="020F0502020204030204" pitchFamily="34" charset="0"/>
              </a:rPr>
              <a:t> Qi (OPPO)</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11-23/0837, Discussion on AMP PAR Scope, </a:t>
            </a:r>
            <a:r>
              <a:rPr lang="en-US" altLang="en-US" sz="1800" kern="0" dirty="0" err="1" smtClean="0">
                <a:solidFill>
                  <a:srgbClr val="00B050"/>
                </a:solidFill>
                <a:latin typeface="Calibri" panose="020F0502020204030204" pitchFamily="34" charset="0"/>
                <a:cs typeface="Calibri" panose="020F0502020204030204" pitchFamily="34" charset="0"/>
              </a:rPr>
              <a:t>Yinan</a:t>
            </a:r>
            <a:r>
              <a:rPr lang="en-US" altLang="en-US" sz="1800" kern="0" dirty="0" smtClean="0">
                <a:solidFill>
                  <a:srgbClr val="00B050"/>
                </a:solidFill>
                <a:latin typeface="Calibri" panose="020F0502020204030204" pitchFamily="34" charset="0"/>
                <a:cs typeface="Calibri" panose="020F0502020204030204" pitchFamily="34" charset="0"/>
              </a:rPr>
              <a:t> Qi (OPPO)</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11-23/0876, X-band Operation, </a:t>
            </a:r>
            <a:r>
              <a:rPr lang="en-US" altLang="en-US" sz="1800" kern="0" dirty="0" err="1" smtClean="0">
                <a:solidFill>
                  <a:srgbClr val="00B050"/>
                </a:solidFill>
                <a:latin typeface="Calibri" panose="020F0502020204030204" pitchFamily="34" charset="0"/>
                <a:cs typeface="Calibri" panose="020F0502020204030204" pitchFamily="34" charset="0"/>
              </a:rPr>
              <a:t>Joerg</a:t>
            </a:r>
            <a:r>
              <a:rPr lang="en-US" altLang="en-US" sz="1800" kern="0" dirty="0" smtClean="0">
                <a:solidFill>
                  <a:srgbClr val="00B050"/>
                </a:solidFill>
                <a:latin typeface="Calibri" panose="020F0502020204030204" pitchFamily="34" charset="0"/>
                <a:cs typeface="Calibri" panose="020F0502020204030204" pitchFamily="34" charset="0"/>
              </a:rPr>
              <a:t> Robert (</a:t>
            </a:r>
            <a:r>
              <a:rPr lang="en-US" altLang="zh-CN" sz="1800" kern="0" dirty="0" smtClean="0">
                <a:solidFill>
                  <a:srgbClr val="00B050"/>
                </a:solidFill>
                <a:latin typeface="Calibri" panose="020F0502020204030204" pitchFamily="34" charset="0"/>
                <a:cs typeface="Calibri" panose="020F0502020204030204" pitchFamily="34" charset="0"/>
              </a:rPr>
              <a:t>TU </a:t>
            </a:r>
            <a:r>
              <a:rPr lang="en-US" altLang="zh-CN" sz="1800" kern="0" dirty="0" err="1" smtClean="0">
                <a:solidFill>
                  <a:srgbClr val="00B050"/>
                </a:solidFill>
                <a:latin typeface="Calibri" panose="020F0502020204030204" pitchFamily="34" charset="0"/>
                <a:cs typeface="Calibri" panose="020F0502020204030204" pitchFamily="34" charset="0"/>
              </a:rPr>
              <a:t>Ilmenau</a:t>
            </a:r>
            <a:r>
              <a:rPr lang="en-US" altLang="zh-CN" sz="1800" kern="0" dirty="0" smtClean="0">
                <a:solidFill>
                  <a:srgbClr val="00B050"/>
                </a:solidFill>
                <a:latin typeface="Calibri" panose="020F0502020204030204" pitchFamily="34" charset="0"/>
                <a:cs typeface="Calibri" panose="020F0502020204030204" pitchFamily="34" charset="0"/>
              </a:rPr>
              <a:t> / </a:t>
            </a:r>
            <a:r>
              <a:rPr lang="en-US" altLang="zh-CN" sz="1800" kern="0" dirty="0" err="1" smtClean="0">
                <a:solidFill>
                  <a:srgbClr val="00B050"/>
                </a:solidFill>
                <a:latin typeface="Calibri" panose="020F0502020204030204" pitchFamily="34" charset="0"/>
                <a:cs typeface="Calibri" panose="020F0502020204030204" pitchFamily="34" charset="0"/>
              </a:rPr>
              <a:t>Fraunhofer</a:t>
            </a:r>
            <a:r>
              <a:rPr lang="en-US" altLang="zh-CN" sz="1800" kern="0" dirty="0" smtClean="0">
                <a:solidFill>
                  <a:srgbClr val="00B050"/>
                </a:solidFill>
                <a:latin typeface="Calibri" panose="020F0502020204030204" pitchFamily="34" charset="0"/>
                <a:cs typeface="Calibri" panose="020F0502020204030204" pitchFamily="34" charset="0"/>
              </a:rPr>
              <a:t> IIS</a:t>
            </a:r>
            <a:r>
              <a:rPr lang="en-US" altLang="en-US" sz="1800" kern="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11-23/1005, Discussion on Requirements for AMP Use Cases, </a:t>
            </a:r>
            <a:r>
              <a:rPr lang="en-US" altLang="en-US" sz="1800" kern="0" dirty="0" err="1" smtClean="0">
                <a:solidFill>
                  <a:srgbClr val="00B050"/>
                </a:solidFill>
                <a:latin typeface="Calibri" panose="020F0502020204030204" pitchFamily="34" charset="0"/>
                <a:cs typeface="Calibri" panose="020F0502020204030204" pitchFamily="34" charset="0"/>
              </a:rPr>
              <a:t>Yinan</a:t>
            </a:r>
            <a:r>
              <a:rPr lang="en-US" altLang="en-US" sz="1800" kern="0" dirty="0" smtClean="0">
                <a:solidFill>
                  <a:srgbClr val="00B050"/>
                </a:solidFill>
                <a:latin typeface="Calibri" panose="020F0502020204030204" pitchFamily="34" charset="0"/>
                <a:cs typeface="Calibri" panose="020F0502020204030204" pitchFamily="34" charset="0"/>
              </a:rPr>
              <a:t> Qi (OPPO)</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11-23/1006, ieee-802-11-amp-sg-proposed-par, Bo Sun (</a:t>
            </a:r>
            <a:r>
              <a:rPr lang="en-US" altLang="en-US" sz="1800" kern="0" dirty="0" err="1" smtClean="0">
                <a:solidFill>
                  <a:srgbClr val="00B050"/>
                </a:solidFill>
                <a:latin typeface="Calibri" panose="020F0502020204030204" pitchFamily="34" charset="0"/>
                <a:cs typeface="Calibri" panose="020F0502020204030204" pitchFamily="34" charset="0"/>
              </a:rPr>
              <a:t>Sanechips</a:t>
            </a:r>
            <a:r>
              <a:rPr lang="en-US" altLang="en-US" sz="1800" kern="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11-23/1063, </a:t>
            </a:r>
            <a:r>
              <a:rPr lang="en-US" altLang="zh-CN" sz="1800" kern="0" dirty="0" smtClean="0">
                <a:solidFill>
                  <a:srgbClr val="00B050"/>
                </a:solidFill>
                <a:latin typeface="Calibri" panose="020F0502020204030204" pitchFamily="34" charset="0"/>
                <a:cs typeface="Calibri" panose="020F0502020204030204" pitchFamily="34" charset="0"/>
              </a:rPr>
              <a:t>Further Discussion on Requirements for AMP Use Cases, </a:t>
            </a:r>
            <a:r>
              <a:rPr lang="en-US" altLang="zh-CN" sz="1800" kern="0" dirty="0" err="1" smtClean="0">
                <a:solidFill>
                  <a:srgbClr val="00B050"/>
                </a:solidFill>
                <a:latin typeface="Calibri" panose="020F0502020204030204" pitchFamily="34" charset="0"/>
                <a:cs typeface="Calibri" panose="020F0502020204030204" pitchFamily="34" charset="0"/>
              </a:rPr>
              <a:t>Yinan</a:t>
            </a:r>
            <a:r>
              <a:rPr lang="en-US" altLang="zh-CN" sz="1800" kern="0" dirty="0" smtClean="0">
                <a:solidFill>
                  <a:srgbClr val="00B050"/>
                </a:solidFill>
                <a:latin typeface="Calibri" panose="020F0502020204030204" pitchFamily="34" charset="0"/>
                <a:cs typeface="Calibri" panose="020F0502020204030204" pitchFamily="34" charset="0"/>
              </a:rPr>
              <a:t> Qi (OPPO)</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11-23/1064, </a:t>
            </a:r>
            <a:r>
              <a:rPr lang="en-US" altLang="zh-CN" sz="1800" kern="0" dirty="0" smtClean="0">
                <a:solidFill>
                  <a:srgbClr val="00B050"/>
                </a:solidFill>
                <a:latin typeface="Calibri" panose="020F0502020204030204" pitchFamily="34" charset="0"/>
                <a:cs typeface="Calibri" panose="020F0502020204030204" pitchFamily="34" charset="0"/>
              </a:rPr>
              <a:t>Discussion on Frequency Band, Channel Bandwidth and Data Rate , </a:t>
            </a:r>
            <a:r>
              <a:rPr lang="en-US" altLang="zh-CN" sz="1800" kern="0" dirty="0" err="1" smtClean="0">
                <a:solidFill>
                  <a:srgbClr val="00B050"/>
                </a:solidFill>
                <a:latin typeface="Calibri" panose="020F0502020204030204" pitchFamily="34" charset="0"/>
                <a:cs typeface="Calibri" panose="020F0502020204030204" pitchFamily="34" charset="0"/>
              </a:rPr>
              <a:t>Yinan</a:t>
            </a:r>
            <a:r>
              <a:rPr lang="en-US" altLang="zh-CN" sz="1800" kern="0" dirty="0" smtClean="0">
                <a:solidFill>
                  <a:srgbClr val="00B050"/>
                </a:solidFill>
                <a:latin typeface="Calibri" panose="020F0502020204030204" pitchFamily="34" charset="0"/>
                <a:cs typeface="Calibri" panose="020F0502020204030204" pitchFamily="34" charset="0"/>
              </a:rPr>
              <a:t> Qi (OPPO)</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11-23/1073, device density in logistics, </a:t>
            </a:r>
            <a:r>
              <a:rPr lang="en-US" altLang="en-US" sz="1800" kern="0" dirty="0" err="1" smtClean="0">
                <a:solidFill>
                  <a:srgbClr val="00B050"/>
                </a:solidFill>
                <a:latin typeface="Calibri" panose="020F0502020204030204" pitchFamily="34" charset="0"/>
                <a:cs typeface="Calibri" panose="020F0502020204030204" pitchFamily="34" charset="0"/>
              </a:rPr>
              <a:t>Joerg</a:t>
            </a:r>
            <a:r>
              <a:rPr lang="en-US" altLang="en-US" sz="1800" kern="0" dirty="0" smtClean="0">
                <a:solidFill>
                  <a:srgbClr val="00B050"/>
                </a:solidFill>
                <a:latin typeface="Calibri" panose="020F0502020204030204" pitchFamily="34" charset="0"/>
                <a:cs typeface="Calibri" panose="020F0502020204030204" pitchFamily="34" charset="0"/>
              </a:rPr>
              <a:t> Robert (</a:t>
            </a:r>
            <a:r>
              <a:rPr lang="en-US" altLang="zh-CN" sz="1800" kern="0" dirty="0" smtClean="0">
                <a:solidFill>
                  <a:srgbClr val="00B050"/>
                </a:solidFill>
                <a:latin typeface="Calibri" panose="020F0502020204030204" pitchFamily="34" charset="0"/>
                <a:cs typeface="Calibri" panose="020F0502020204030204" pitchFamily="34" charset="0"/>
              </a:rPr>
              <a:t>TU </a:t>
            </a:r>
            <a:r>
              <a:rPr lang="en-US" altLang="zh-CN" sz="1800" kern="0" dirty="0" err="1" smtClean="0">
                <a:solidFill>
                  <a:srgbClr val="00B050"/>
                </a:solidFill>
                <a:latin typeface="Calibri" panose="020F0502020204030204" pitchFamily="34" charset="0"/>
                <a:cs typeface="Calibri" panose="020F0502020204030204" pitchFamily="34" charset="0"/>
              </a:rPr>
              <a:t>Ilmenau</a:t>
            </a:r>
            <a:r>
              <a:rPr lang="en-US" altLang="zh-CN" sz="1800" kern="0" dirty="0" smtClean="0">
                <a:solidFill>
                  <a:srgbClr val="00B050"/>
                </a:solidFill>
                <a:latin typeface="Calibri" panose="020F0502020204030204" pitchFamily="34" charset="0"/>
                <a:cs typeface="Calibri" panose="020F0502020204030204" pitchFamily="34" charset="0"/>
              </a:rPr>
              <a:t> / </a:t>
            </a:r>
            <a:r>
              <a:rPr lang="en-US" altLang="zh-CN" sz="1800" kern="0" dirty="0" err="1" smtClean="0">
                <a:solidFill>
                  <a:srgbClr val="00B050"/>
                </a:solidFill>
                <a:latin typeface="Calibri" panose="020F0502020204030204" pitchFamily="34" charset="0"/>
                <a:cs typeface="Calibri" panose="020F0502020204030204" pitchFamily="34" charset="0"/>
              </a:rPr>
              <a:t>Fraunhofer</a:t>
            </a:r>
            <a:r>
              <a:rPr lang="en-US" altLang="zh-CN" sz="1800" kern="0" dirty="0" smtClean="0">
                <a:solidFill>
                  <a:srgbClr val="00B050"/>
                </a:solidFill>
                <a:latin typeface="Calibri" panose="020F0502020204030204" pitchFamily="34" charset="0"/>
                <a:cs typeface="Calibri" panose="020F0502020204030204" pitchFamily="34" charset="0"/>
              </a:rPr>
              <a:t> IIS)</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11-23/1074, Suggested PAR changes, </a:t>
            </a:r>
            <a:r>
              <a:rPr lang="en-US" altLang="en-US" sz="1800" kern="0" dirty="0" err="1" smtClean="0">
                <a:solidFill>
                  <a:srgbClr val="00B050"/>
                </a:solidFill>
                <a:latin typeface="Calibri" panose="020F0502020204030204" pitchFamily="34" charset="0"/>
                <a:cs typeface="Calibri" panose="020F0502020204030204" pitchFamily="34" charset="0"/>
              </a:rPr>
              <a:t>Amichai</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Sanderovich</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Wiliot</a:t>
            </a:r>
            <a:r>
              <a:rPr lang="en-US" altLang="en-US" sz="1800" kern="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11-23/1135, AMP STA, Sebastian Max (Ericsson)</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11-23/1140, Considerations for AMP Devices, </a:t>
            </a:r>
            <a:r>
              <a:rPr lang="en-US" altLang="en-US" sz="1800" kern="0" dirty="0" err="1" smtClean="0">
                <a:solidFill>
                  <a:srgbClr val="00B050"/>
                </a:solidFill>
                <a:latin typeface="Calibri" panose="020F0502020204030204" pitchFamily="34" charset="0"/>
                <a:cs typeface="Calibri" panose="020F0502020204030204" pitchFamily="34" charset="0"/>
              </a:rPr>
              <a:t>Amichai</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Sanderovich</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Wiliot</a:t>
            </a:r>
            <a:r>
              <a:rPr lang="en-US" altLang="en-US" sz="1800" kern="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11-23/1168, AMP PAR Interoperability and Backward Compatibility, Sebastian Max (Ericsson)</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11-23/1189, Discussion on AMP Security, </a:t>
            </a:r>
            <a:r>
              <a:rPr lang="en-US" altLang="en-US" sz="1800" kern="0" dirty="0" err="1" smtClean="0">
                <a:solidFill>
                  <a:srgbClr val="00B050"/>
                </a:solidFill>
                <a:latin typeface="Calibri" panose="020F0502020204030204" pitchFamily="34" charset="0"/>
                <a:cs typeface="Calibri" panose="020F0502020204030204" pitchFamily="34" charset="0"/>
              </a:rPr>
              <a:t>Weijie</a:t>
            </a:r>
            <a:r>
              <a:rPr lang="en-US" altLang="en-US" sz="1800" kern="0" dirty="0" smtClean="0">
                <a:solidFill>
                  <a:srgbClr val="00B050"/>
                </a:solidFill>
                <a:latin typeface="Calibri" panose="020F0502020204030204" pitchFamily="34" charset="0"/>
                <a:cs typeface="Calibri" panose="020F0502020204030204" pitchFamily="34" charset="0"/>
              </a:rPr>
              <a:t> Xu (OPPO)</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11-23/1190, Further Discussion on AMP PAR, </a:t>
            </a:r>
            <a:r>
              <a:rPr lang="en-US" altLang="en-US" sz="1800" kern="0" dirty="0" err="1" smtClean="0">
                <a:solidFill>
                  <a:srgbClr val="00B050"/>
                </a:solidFill>
                <a:latin typeface="Calibri" panose="020F0502020204030204" pitchFamily="34" charset="0"/>
                <a:cs typeface="Calibri" panose="020F0502020204030204" pitchFamily="34" charset="0"/>
              </a:rPr>
              <a:t>Yinan</a:t>
            </a:r>
            <a:r>
              <a:rPr lang="en-US" altLang="en-US" sz="1800" kern="0" dirty="0" smtClean="0">
                <a:solidFill>
                  <a:srgbClr val="00B050"/>
                </a:solidFill>
                <a:latin typeface="Calibri" panose="020F0502020204030204" pitchFamily="34" charset="0"/>
                <a:cs typeface="Calibri" panose="020F0502020204030204" pitchFamily="34" charset="0"/>
              </a:rPr>
              <a:t> Qi (OPPO)</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11-23/1192, Distributed Microphone Smart Home Application for AMP </a:t>
            </a:r>
            <a:r>
              <a:rPr lang="en-US" altLang="en-US" sz="1800" kern="0" dirty="0" err="1" smtClean="0">
                <a:solidFill>
                  <a:srgbClr val="00B050"/>
                </a:solidFill>
                <a:latin typeface="Calibri" panose="020F0502020204030204" pitchFamily="34" charset="0"/>
                <a:cs typeface="Calibri" panose="020F0502020204030204" pitchFamily="34" charset="0"/>
              </a:rPr>
              <a:t>IoT</a:t>
            </a:r>
            <a:r>
              <a:rPr lang="en-US" altLang="en-US" sz="1800" kern="0" dirty="0" smtClean="0">
                <a:solidFill>
                  <a:srgbClr val="00B050"/>
                </a:solidFill>
                <a:latin typeface="Calibri" panose="020F0502020204030204" pitchFamily="34" charset="0"/>
                <a:cs typeface="Calibri" panose="020F0502020204030204" pitchFamily="34" charset="0"/>
              </a:rPr>
              <a:t> devices, </a:t>
            </a:r>
            <a:r>
              <a:rPr lang="en-US" altLang="en-US" sz="1800" kern="0" dirty="0" err="1" smtClean="0">
                <a:solidFill>
                  <a:srgbClr val="00B050"/>
                </a:solidFill>
                <a:latin typeface="Calibri" panose="020F0502020204030204" pitchFamily="34" charset="0"/>
                <a:cs typeface="Calibri" panose="020F0502020204030204" pitchFamily="34" charset="0"/>
              </a:rPr>
              <a:t>Vytas</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Kezys</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Haila</a:t>
            </a:r>
            <a:r>
              <a:rPr lang="en-US" altLang="en-US" sz="1800" kern="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11-23/1195, Thoughts on AMP IOT and PAR, Bin Tian (Qualcomm)</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11-23/1212, </a:t>
            </a:r>
            <a:r>
              <a:rPr lang="en-US" altLang="en-US" sz="1800" kern="0" dirty="0" err="1" smtClean="0">
                <a:solidFill>
                  <a:srgbClr val="00B050"/>
                </a:solidFill>
                <a:latin typeface="Calibri" panose="020F0502020204030204" pitchFamily="34" charset="0"/>
                <a:cs typeface="Calibri" panose="020F0502020204030204" pitchFamily="34" charset="0"/>
              </a:rPr>
              <a:t>Ieee</a:t>
            </a:r>
            <a:r>
              <a:rPr lang="en-US" altLang="en-US" sz="1800" kern="0" dirty="0" smtClean="0">
                <a:solidFill>
                  <a:srgbClr val="00B050"/>
                </a:solidFill>
                <a:latin typeface="Calibri" panose="020F0502020204030204" pitchFamily="34" charset="0"/>
                <a:cs typeface="Calibri" panose="020F0502020204030204" pitchFamily="34" charset="0"/>
              </a:rPr>
              <a:t> 802.11 AMP SG Proposed CSD, Bo Sun (</a:t>
            </a:r>
            <a:r>
              <a:rPr lang="en-US" altLang="en-US" sz="1800" kern="0" dirty="0" err="1" smtClean="0">
                <a:solidFill>
                  <a:srgbClr val="00B050"/>
                </a:solidFill>
                <a:latin typeface="Calibri" panose="020F0502020204030204" pitchFamily="34" charset="0"/>
                <a:cs typeface="Calibri" panose="020F0502020204030204" pitchFamily="34" charset="0"/>
              </a:rPr>
              <a:t>Sanechips</a:t>
            </a:r>
            <a:r>
              <a:rPr lang="en-US" altLang="en-US" sz="1800" kern="0" dirty="0" smtClean="0">
                <a:solidFill>
                  <a:srgbClr val="00B050"/>
                </a:solidFill>
                <a:latin typeface="Calibri" panose="020F0502020204030204" pitchFamily="34" charset="0"/>
                <a:cs typeface="Calibri" panose="020F0502020204030204" pitchFamily="34" charset="0"/>
              </a:rPr>
              <a:t>)</a:t>
            </a:r>
          </a:p>
        </p:txBody>
      </p:sp>
    </p:spTree>
    <p:extLst>
      <p:ext uri="{BB962C8B-B14F-4D97-AF65-F5344CB8AC3E}">
        <p14:creationId xmlns:p14="http://schemas.microsoft.com/office/powerpoint/2010/main" val="1111316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smtClean="0"/>
              <a:t>Sep 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a:spLocks/>
          </p:cNvSpPr>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(up to now)</a:t>
            </a:r>
            <a:endParaRPr lang="en-US" altLang="zh-CN" sz="3200" kern="0" dirty="0"/>
          </a:p>
        </p:txBody>
      </p:sp>
      <p:sp>
        <p:nvSpPr>
          <p:cNvPr id="8" name="文本占位符 2"/>
          <p:cNvSpPr txBox="1">
            <a:spLocks/>
          </p:cNvSpPr>
          <p:nvPr/>
        </p:nvSpPr>
        <p:spPr>
          <a:xfrm>
            <a:off x="943946" y="1830388"/>
            <a:ext cx="10210532" cy="4570334"/>
          </a:xfrm>
          <a:prstGeom prst="rect">
            <a:avLst/>
          </a:prstGeom>
          <a:noFill/>
        </p:spPr>
        <p:txBody>
          <a:bodyPr>
            <a:normAutofit fontScale="92500" lnSpcReduction="2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800100" lvl="1" indent="-342900" algn="just">
              <a:buFontTx/>
              <a:buChar char="•"/>
              <a:defRPr/>
            </a:pPr>
            <a:r>
              <a:rPr lang="en-US" altLang="en-US" sz="1800" kern="0" dirty="0">
                <a:solidFill>
                  <a:srgbClr val="00B050"/>
                </a:solidFill>
                <a:latin typeface="Calibri" panose="020F0502020204030204" pitchFamily="34" charset="0"/>
                <a:cs typeface="Calibri" panose="020F0502020204030204" pitchFamily="34" charset="0"/>
              </a:rPr>
              <a:t>11-23/1220, AMP Device Density, </a:t>
            </a:r>
            <a:r>
              <a:rPr lang="en-US" altLang="en-US" sz="1800" kern="0" dirty="0" err="1">
                <a:solidFill>
                  <a:srgbClr val="00B050"/>
                </a:solidFill>
                <a:latin typeface="Calibri" panose="020F0502020204030204" pitchFamily="34" charset="0"/>
                <a:cs typeface="Calibri" panose="020F0502020204030204" pitchFamily="34" charset="0"/>
              </a:rPr>
              <a:t>Joerg</a:t>
            </a:r>
            <a:r>
              <a:rPr lang="en-US" altLang="en-US" sz="1800" kern="0" dirty="0">
                <a:solidFill>
                  <a:srgbClr val="00B050"/>
                </a:solidFill>
                <a:latin typeface="Calibri" panose="020F0502020204030204" pitchFamily="34" charset="0"/>
                <a:cs typeface="Calibri" panose="020F0502020204030204" pitchFamily="34" charset="0"/>
              </a:rPr>
              <a:t> Robert (TU </a:t>
            </a:r>
            <a:r>
              <a:rPr lang="en-US" altLang="zh-CN" sz="1800" kern="0" dirty="0" err="1">
                <a:solidFill>
                  <a:srgbClr val="00B050"/>
                </a:solidFill>
                <a:latin typeface="Calibri" panose="020F0502020204030204" pitchFamily="34" charset="0"/>
                <a:cs typeface="Calibri" panose="020F0502020204030204" pitchFamily="34" charset="0"/>
              </a:rPr>
              <a:t>Ilmenau</a:t>
            </a:r>
            <a:r>
              <a:rPr lang="en-US" altLang="zh-CN" sz="1800" kern="0" dirty="0">
                <a:solidFill>
                  <a:srgbClr val="00B050"/>
                </a:solidFill>
                <a:latin typeface="Calibri" panose="020F0502020204030204" pitchFamily="34" charset="0"/>
                <a:cs typeface="Calibri" panose="020F0502020204030204" pitchFamily="34" charset="0"/>
              </a:rPr>
              <a:t> / </a:t>
            </a:r>
            <a:r>
              <a:rPr lang="en-US" altLang="zh-CN" sz="1800" kern="0" dirty="0" err="1">
                <a:solidFill>
                  <a:srgbClr val="00B050"/>
                </a:solidFill>
                <a:latin typeface="Calibri" panose="020F0502020204030204" pitchFamily="34" charset="0"/>
                <a:cs typeface="Calibri" panose="020F0502020204030204" pitchFamily="34" charset="0"/>
              </a:rPr>
              <a:t>Fraunhofer</a:t>
            </a:r>
            <a:r>
              <a:rPr lang="en-US" altLang="zh-CN" sz="1800" kern="0" dirty="0">
                <a:solidFill>
                  <a:srgbClr val="00B050"/>
                </a:solidFill>
                <a:latin typeface="Calibri" panose="020F0502020204030204" pitchFamily="34" charset="0"/>
                <a:cs typeface="Calibri" panose="020F0502020204030204" pitchFamily="34" charset="0"/>
              </a:rPr>
              <a:t> IIS)</a:t>
            </a:r>
          </a:p>
          <a:p>
            <a:pPr marL="800100" lvl="1" indent="-342900" algn="just">
              <a:buFontTx/>
              <a:buChar char="•"/>
              <a:defRPr/>
            </a:pPr>
            <a:r>
              <a:rPr lang="en-US" altLang="en-US" sz="1800" kern="0" dirty="0">
                <a:solidFill>
                  <a:srgbClr val="00B050"/>
                </a:solidFill>
                <a:latin typeface="Calibri" panose="020F0502020204030204" pitchFamily="34" charset="0"/>
                <a:cs typeface="Calibri" panose="020F0502020204030204" pitchFamily="34" charset="0"/>
              </a:rPr>
              <a:t>11-23/1221, Clock generation for X-Band Operation, </a:t>
            </a:r>
            <a:r>
              <a:rPr lang="en-US" altLang="en-US" sz="1800" kern="0" dirty="0" err="1">
                <a:solidFill>
                  <a:srgbClr val="00B050"/>
                </a:solidFill>
                <a:latin typeface="Calibri" panose="020F0502020204030204" pitchFamily="34" charset="0"/>
                <a:cs typeface="Calibri" panose="020F0502020204030204" pitchFamily="34" charset="0"/>
              </a:rPr>
              <a:t>Joerg</a:t>
            </a:r>
            <a:r>
              <a:rPr lang="en-US" altLang="en-US" sz="1800" kern="0" dirty="0">
                <a:solidFill>
                  <a:srgbClr val="00B050"/>
                </a:solidFill>
                <a:latin typeface="Calibri" panose="020F0502020204030204" pitchFamily="34" charset="0"/>
                <a:cs typeface="Calibri" panose="020F0502020204030204" pitchFamily="34" charset="0"/>
              </a:rPr>
              <a:t> Robert (TU </a:t>
            </a:r>
            <a:r>
              <a:rPr lang="en-US" altLang="zh-CN" sz="1800" kern="0" dirty="0" err="1">
                <a:solidFill>
                  <a:srgbClr val="00B050"/>
                </a:solidFill>
                <a:latin typeface="Calibri" panose="020F0502020204030204" pitchFamily="34" charset="0"/>
                <a:cs typeface="Calibri" panose="020F0502020204030204" pitchFamily="34" charset="0"/>
              </a:rPr>
              <a:t>Ilmenau</a:t>
            </a:r>
            <a:r>
              <a:rPr lang="en-US" altLang="zh-CN" sz="1800" kern="0" dirty="0">
                <a:solidFill>
                  <a:srgbClr val="00B050"/>
                </a:solidFill>
                <a:latin typeface="Calibri" panose="020F0502020204030204" pitchFamily="34" charset="0"/>
                <a:cs typeface="Calibri" panose="020F0502020204030204" pitchFamily="34" charset="0"/>
              </a:rPr>
              <a:t> / </a:t>
            </a:r>
            <a:r>
              <a:rPr lang="en-US" altLang="zh-CN" sz="1800" kern="0" dirty="0" err="1">
                <a:solidFill>
                  <a:srgbClr val="00B050"/>
                </a:solidFill>
                <a:latin typeface="Calibri" panose="020F0502020204030204" pitchFamily="34" charset="0"/>
                <a:cs typeface="Calibri" panose="020F0502020204030204" pitchFamily="34" charset="0"/>
              </a:rPr>
              <a:t>Fraunhofer</a:t>
            </a:r>
            <a:r>
              <a:rPr lang="en-US" altLang="zh-CN" sz="1800" kern="0" dirty="0">
                <a:solidFill>
                  <a:srgbClr val="00B050"/>
                </a:solidFill>
                <a:latin typeface="Calibri" panose="020F0502020204030204" pitchFamily="34" charset="0"/>
                <a:cs typeface="Calibri" panose="020F0502020204030204" pitchFamily="34" charset="0"/>
              </a:rPr>
              <a:t> IIS)</a:t>
            </a:r>
          </a:p>
          <a:p>
            <a:pPr marL="800100" lvl="1" indent="-342900" algn="just">
              <a:buFontTx/>
              <a:buChar char="•"/>
              <a:defRPr/>
            </a:pPr>
            <a:r>
              <a:rPr lang="en-US" altLang="zh-CN" sz="1800" kern="0" dirty="0">
                <a:solidFill>
                  <a:srgbClr val="00B050"/>
                </a:solidFill>
                <a:latin typeface="Calibri" panose="020F0502020204030204" pitchFamily="34" charset="0"/>
                <a:cs typeface="Calibri" panose="020F0502020204030204" pitchFamily="34" charset="0"/>
              </a:rPr>
              <a:t>11-23/1232, Power Consumption </a:t>
            </a:r>
            <a:r>
              <a:rPr lang="en-US" altLang="zh-CN" sz="1800" kern="0" dirty="0" err="1">
                <a:solidFill>
                  <a:srgbClr val="00B050"/>
                </a:solidFill>
                <a:latin typeface="Calibri" panose="020F0502020204030204" pitchFamily="34" charset="0"/>
                <a:cs typeface="Calibri" panose="020F0502020204030204" pitchFamily="34" charset="0"/>
              </a:rPr>
              <a:t>Calculaton</a:t>
            </a:r>
            <a:r>
              <a:rPr lang="en-US" altLang="zh-CN" sz="1800" kern="0" dirty="0">
                <a:solidFill>
                  <a:srgbClr val="00B050"/>
                </a:solidFill>
                <a:latin typeface="Calibri" panose="020F0502020204030204" pitchFamily="34" charset="0"/>
                <a:cs typeface="Calibri" panose="020F0502020204030204" pitchFamily="34" charset="0"/>
              </a:rPr>
              <a:t>, </a:t>
            </a:r>
            <a:r>
              <a:rPr lang="en-US" altLang="zh-CN" sz="1800" kern="0" dirty="0" err="1">
                <a:solidFill>
                  <a:srgbClr val="00B050"/>
                </a:solidFill>
                <a:latin typeface="Calibri" panose="020F0502020204030204" pitchFamily="34" charset="0"/>
                <a:cs typeface="Calibri" panose="020F0502020204030204" pitchFamily="34" charset="0"/>
              </a:rPr>
              <a:t>Joerg</a:t>
            </a:r>
            <a:r>
              <a:rPr lang="en-US" altLang="zh-CN" sz="1800" kern="0" dirty="0">
                <a:solidFill>
                  <a:srgbClr val="00B050"/>
                </a:solidFill>
                <a:latin typeface="Calibri" panose="020F0502020204030204" pitchFamily="34" charset="0"/>
                <a:cs typeface="Calibri" panose="020F0502020204030204" pitchFamily="34" charset="0"/>
              </a:rPr>
              <a:t> Robert (TU </a:t>
            </a:r>
            <a:r>
              <a:rPr lang="en-US" altLang="zh-CN" sz="1800" kern="0" dirty="0" err="1">
                <a:solidFill>
                  <a:srgbClr val="00B050"/>
                </a:solidFill>
                <a:latin typeface="Calibri" panose="020F0502020204030204" pitchFamily="34" charset="0"/>
                <a:cs typeface="Calibri" panose="020F0502020204030204" pitchFamily="34" charset="0"/>
              </a:rPr>
              <a:t>Ilmenau</a:t>
            </a:r>
            <a:r>
              <a:rPr lang="en-US" altLang="zh-CN" sz="1800" kern="0" dirty="0">
                <a:solidFill>
                  <a:srgbClr val="00B050"/>
                </a:solidFill>
                <a:latin typeface="Calibri" panose="020F0502020204030204" pitchFamily="34" charset="0"/>
                <a:cs typeface="Calibri" panose="020F0502020204030204" pitchFamily="34" charset="0"/>
              </a:rPr>
              <a:t> / </a:t>
            </a:r>
            <a:r>
              <a:rPr lang="en-US" altLang="zh-CN" sz="1800" kern="0" dirty="0" err="1">
                <a:solidFill>
                  <a:srgbClr val="00B050"/>
                </a:solidFill>
                <a:latin typeface="Calibri" panose="020F0502020204030204" pitchFamily="34" charset="0"/>
                <a:cs typeface="Calibri" panose="020F0502020204030204" pitchFamily="34" charset="0"/>
              </a:rPr>
              <a:t>Fraunhofer</a:t>
            </a:r>
            <a:r>
              <a:rPr lang="en-US" altLang="zh-CN" sz="1800" kern="0" dirty="0">
                <a:solidFill>
                  <a:srgbClr val="00B050"/>
                </a:solidFill>
                <a:latin typeface="Calibri" panose="020F0502020204030204" pitchFamily="34" charset="0"/>
                <a:cs typeface="Calibri" panose="020F0502020204030204" pitchFamily="34" charset="0"/>
              </a:rPr>
              <a:t> IIS)</a:t>
            </a:r>
          </a:p>
          <a:p>
            <a:pPr marL="800100" lvl="1" indent="-342900" algn="just">
              <a:buFontTx/>
              <a:buChar char="•"/>
              <a:defRPr/>
            </a:pPr>
            <a:r>
              <a:rPr lang="en-US" altLang="en-US" sz="1800" kern="0" dirty="0">
                <a:solidFill>
                  <a:srgbClr val="00B050"/>
                </a:solidFill>
                <a:latin typeface="Calibri" panose="020F0502020204030204" pitchFamily="34" charset="0"/>
                <a:cs typeface="Calibri" panose="020F0502020204030204" pitchFamily="34" charset="0"/>
              </a:rPr>
              <a:t>11-23/1271, AMP PAR Scope Modification Suggestions, Rakesh </a:t>
            </a:r>
            <a:r>
              <a:rPr lang="en-US" altLang="en-US" sz="1800" kern="0" dirty="0" err="1">
                <a:solidFill>
                  <a:srgbClr val="00B050"/>
                </a:solidFill>
                <a:latin typeface="Calibri" panose="020F0502020204030204" pitchFamily="34" charset="0"/>
                <a:cs typeface="Calibri" panose="020F0502020204030204" pitchFamily="34" charset="0"/>
              </a:rPr>
              <a:t>Taori</a:t>
            </a:r>
            <a:r>
              <a:rPr lang="en-US" altLang="en-US" sz="1800" kern="0" dirty="0">
                <a:solidFill>
                  <a:srgbClr val="00B050"/>
                </a:solidFill>
                <a:latin typeface="Calibri" panose="020F0502020204030204" pitchFamily="34" charset="0"/>
                <a:cs typeface="Calibri" panose="020F0502020204030204" pitchFamily="34" charset="0"/>
              </a:rPr>
              <a:t> (Infineon Technologies)</a:t>
            </a:r>
          </a:p>
          <a:p>
            <a:pPr marL="800100" lvl="1" indent="-342900" algn="just">
              <a:buFontTx/>
              <a:buChar char="•"/>
              <a:defRPr/>
            </a:pPr>
            <a:r>
              <a:rPr lang="en-US" altLang="en-US" sz="1800" kern="0" dirty="0">
                <a:solidFill>
                  <a:srgbClr val="00B050"/>
                </a:solidFill>
              </a:rPr>
              <a:t>11-23/1287, Revision Proposal for AMP CSD, </a:t>
            </a:r>
            <a:r>
              <a:rPr lang="en-US" altLang="en-US" sz="1800" kern="0" dirty="0" err="1">
                <a:solidFill>
                  <a:srgbClr val="00B050"/>
                </a:solidFill>
              </a:rPr>
              <a:t>Weijie</a:t>
            </a:r>
            <a:r>
              <a:rPr lang="en-US" altLang="en-US" sz="1800" kern="0" dirty="0">
                <a:solidFill>
                  <a:srgbClr val="00B050"/>
                </a:solidFill>
              </a:rPr>
              <a:t> Xu (OPPO)</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11-23/1354, AMP Device Channel Occupancy Analysis, </a:t>
            </a:r>
            <a:r>
              <a:rPr lang="en-US" altLang="en-US" sz="1800" kern="0" dirty="0" err="1" smtClean="0">
                <a:solidFill>
                  <a:srgbClr val="00B050"/>
                </a:solidFill>
                <a:latin typeface="Calibri" panose="020F0502020204030204" pitchFamily="34" charset="0"/>
                <a:cs typeface="Calibri" panose="020F0502020204030204" pitchFamily="34" charset="0"/>
              </a:rPr>
              <a:t>Yinan</a:t>
            </a:r>
            <a:r>
              <a:rPr lang="en-US" altLang="en-US" sz="1800" kern="0" dirty="0" smtClean="0">
                <a:solidFill>
                  <a:srgbClr val="00B050"/>
                </a:solidFill>
                <a:latin typeface="Calibri" panose="020F0502020204030204" pitchFamily="34" charset="0"/>
                <a:cs typeface="Calibri" panose="020F0502020204030204" pitchFamily="34" charset="0"/>
              </a:rPr>
              <a:t> Qi (OPPO)</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11-23/1355, Further Discussion on AMP PAR, </a:t>
            </a:r>
            <a:r>
              <a:rPr lang="en-US" altLang="en-US" sz="1800" kern="0" dirty="0" err="1" smtClean="0">
                <a:solidFill>
                  <a:srgbClr val="00B050"/>
                </a:solidFill>
                <a:latin typeface="Calibri" panose="020F0502020204030204" pitchFamily="34" charset="0"/>
                <a:cs typeface="Calibri" panose="020F0502020204030204" pitchFamily="34" charset="0"/>
              </a:rPr>
              <a:t>Yinan</a:t>
            </a:r>
            <a:r>
              <a:rPr lang="en-US" altLang="en-US" sz="1800" kern="0" dirty="0" smtClean="0">
                <a:solidFill>
                  <a:srgbClr val="00B050"/>
                </a:solidFill>
                <a:latin typeface="Calibri" panose="020F0502020204030204" pitchFamily="34" charset="0"/>
                <a:cs typeface="Calibri" panose="020F0502020204030204" pitchFamily="34" charset="0"/>
              </a:rPr>
              <a:t> Qi (OPPO)</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11-23/1356, Discussion on AMP Power link, </a:t>
            </a:r>
            <a:r>
              <a:rPr lang="en-US" altLang="en-US" sz="1800" kern="0" dirty="0" err="1" smtClean="0">
                <a:solidFill>
                  <a:srgbClr val="00B050"/>
                </a:solidFill>
                <a:latin typeface="Calibri" panose="020F0502020204030204" pitchFamily="34" charset="0"/>
                <a:cs typeface="Calibri" panose="020F0502020204030204" pitchFamily="34" charset="0"/>
              </a:rPr>
              <a:t>Weijie</a:t>
            </a:r>
            <a:r>
              <a:rPr lang="en-US" altLang="en-US" sz="1800" kern="0" dirty="0" smtClean="0">
                <a:solidFill>
                  <a:srgbClr val="00B050"/>
                </a:solidFill>
                <a:latin typeface="Calibri" panose="020F0502020204030204" pitchFamily="34" charset="0"/>
                <a:cs typeface="Calibri" panose="020F0502020204030204" pitchFamily="34" charset="0"/>
              </a:rPr>
              <a:t> Xu </a:t>
            </a:r>
            <a:r>
              <a:rPr lang="en-US" altLang="zh-CN" sz="1800" kern="0" dirty="0" smtClean="0">
                <a:solidFill>
                  <a:srgbClr val="00B050"/>
                </a:solidFill>
                <a:latin typeface="Calibri" panose="020F0502020204030204" pitchFamily="34" charset="0"/>
                <a:cs typeface="Calibri" panose="020F0502020204030204" pitchFamily="34" charset="0"/>
              </a:rPr>
              <a:t>(OPPO)</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11-23/1379, </a:t>
            </a:r>
            <a:r>
              <a:rPr lang="en-US" altLang="zh-CN" sz="1800" kern="0" dirty="0" smtClean="0">
                <a:solidFill>
                  <a:srgbClr val="00B050"/>
                </a:solidFill>
                <a:latin typeface="Calibri" panose="020F0502020204030204" pitchFamily="34" charset="0"/>
                <a:cs typeface="Calibri" panose="020F0502020204030204" pitchFamily="34" charset="0"/>
              </a:rPr>
              <a:t>AMP Interference example</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Amichai</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Sanderovich</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Wiliot</a:t>
            </a:r>
            <a:r>
              <a:rPr lang="en-US" altLang="en-US" sz="1800" kern="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11-23/1521, AMP Use Case in Smart Photovoltaics, </a:t>
            </a:r>
            <a:r>
              <a:rPr lang="en-US" altLang="en-US" sz="1800" kern="0" dirty="0" err="1" smtClean="0">
                <a:solidFill>
                  <a:srgbClr val="00B050"/>
                </a:solidFill>
                <a:latin typeface="Calibri" panose="020F0502020204030204" pitchFamily="34" charset="0"/>
                <a:cs typeface="Calibri" panose="020F0502020204030204" pitchFamily="34" charset="0"/>
              </a:rPr>
              <a:t>Shuqiao</a:t>
            </a:r>
            <a:r>
              <a:rPr lang="en-US" altLang="en-US" sz="1800" kern="0" dirty="0" smtClean="0">
                <a:solidFill>
                  <a:srgbClr val="00B050"/>
                </a:solidFill>
                <a:latin typeface="Calibri" panose="020F0502020204030204" pitchFamily="34" charset="0"/>
                <a:cs typeface="Calibri" panose="020F0502020204030204" pitchFamily="34" charset="0"/>
              </a:rPr>
              <a:t> Chen (Huawei)</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11-23/1528, AMP operation @ 2.4 GHz, </a:t>
            </a:r>
            <a:r>
              <a:rPr lang="en-US" altLang="en-US" sz="1800" kern="0" dirty="0" err="1" smtClean="0">
                <a:solidFill>
                  <a:srgbClr val="00B050"/>
                </a:solidFill>
                <a:latin typeface="Calibri" panose="020F0502020204030204" pitchFamily="34" charset="0"/>
                <a:cs typeface="Calibri" panose="020F0502020204030204" pitchFamily="34" charset="0"/>
              </a:rPr>
              <a:t>Weijie</a:t>
            </a:r>
            <a:r>
              <a:rPr lang="en-US" altLang="en-US" sz="1800" kern="0" dirty="0" smtClean="0">
                <a:solidFill>
                  <a:srgbClr val="00B050"/>
                </a:solidFill>
                <a:latin typeface="Calibri" panose="020F0502020204030204" pitchFamily="34" charset="0"/>
                <a:cs typeface="Calibri" panose="020F0502020204030204" pitchFamily="34" charset="0"/>
              </a:rPr>
              <a:t> Xu (OPPO)</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11-23/1529, Summary of AMP SG, </a:t>
            </a:r>
            <a:r>
              <a:rPr lang="en-US" altLang="en-US" sz="1800" kern="0" dirty="0" err="1" smtClean="0">
                <a:solidFill>
                  <a:srgbClr val="00B050"/>
                </a:solidFill>
                <a:latin typeface="Calibri" panose="020F0502020204030204" pitchFamily="34" charset="0"/>
                <a:cs typeface="Calibri" panose="020F0502020204030204" pitchFamily="34" charset="0"/>
              </a:rPr>
              <a:t>Yinan</a:t>
            </a:r>
            <a:r>
              <a:rPr lang="en-US" altLang="en-US" sz="1800" kern="0" dirty="0" smtClean="0">
                <a:solidFill>
                  <a:srgbClr val="00B050"/>
                </a:solidFill>
                <a:latin typeface="Calibri" panose="020F0502020204030204" pitchFamily="34" charset="0"/>
                <a:cs typeface="Calibri" panose="020F0502020204030204" pitchFamily="34" charset="0"/>
              </a:rPr>
              <a:t> Qi (OPPO)</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11-23/1534, Discussion on AMP </a:t>
            </a:r>
            <a:r>
              <a:rPr lang="en-US" altLang="en-US" sz="1800" kern="0" dirty="0" err="1" smtClean="0">
                <a:solidFill>
                  <a:srgbClr val="00B050"/>
                </a:solidFill>
                <a:latin typeface="Calibri" panose="020F0502020204030204" pitchFamily="34" charset="0"/>
                <a:cs typeface="Calibri" panose="020F0502020204030204" pitchFamily="34" charset="0"/>
              </a:rPr>
              <a:t>IoT</a:t>
            </a:r>
            <a:r>
              <a:rPr lang="en-US" altLang="en-US" sz="1800" kern="0" dirty="0" smtClean="0">
                <a:solidFill>
                  <a:srgbClr val="00B050"/>
                </a:solidFill>
                <a:latin typeface="Calibri" panose="020F0502020204030204" pitchFamily="34" charset="0"/>
                <a:cs typeface="Calibri" panose="020F0502020204030204" pitchFamily="34" charset="0"/>
              </a:rPr>
              <a:t> PAR, You-Wei Chen (</a:t>
            </a:r>
            <a:r>
              <a:rPr lang="en-US" altLang="en-US" sz="1800" kern="0" dirty="0" err="1" smtClean="0">
                <a:solidFill>
                  <a:srgbClr val="00B050"/>
                </a:solidFill>
                <a:latin typeface="Calibri" panose="020F0502020204030204" pitchFamily="34" charset="0"/>
                <a:cs typeface="Calibri" panose="020F0502020204030204" pitchFamily="34" charset="0"/>
              </a:rPr>
              <a:t>MediaTek</a:t>
            </a:r>
            <a:r>
              <a:rPr lang="en-US" altLang="en-US" sz="1800" kern="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11-23/1601, AMP Communication Channel Usage Estimation, Sebastian Max (Ericsson</a:t>
            </a:r>
            <a:r>
              <a:rPr lang="en-US" altLang="en-US" sz="1800" kern="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en-US" sz="1800" kern="0" dirty="0" smtClean="0">
                <a:solidFill>
                  <a:schemeClr val="tx1"/>
                </a:solidFill>
                <a:latin typeface="Calibri" panose="020F0502020204030204" pitchFamily="34" charset="0"/>
                <a:cs typeface="Calibri" panose="020F0502020204030204" pitchFamily="34" charset="0"/>
              </a:rPr>
              <a:t>11-23/1596, PHY considerations for AMP devices, </a:t>
            </a:r>
            <a:r>
              <a:rPr lang="en-US" altLang="en-US" sz="1800" kern="0" dirty="0" err="1" smtClean="0">
                <a:solidFill>
                  <a:schemeClr val="tx1"/>
                </a:solidFill>
                <a:latin typeface="Calibri" panose="020F0502020204030204" pitchFamily="34" charset="0"/>
                <a:cs typeface="Calibri" panose="020F0502020204030204" pitchFamily="34" charset="0"/>
              </a:rPr>
              <a:t>Amichai</a:t>
            </a:r>
            <a:r>
              <a:rPr lang="en-US" altLang="en-US" sz="1800" kern="0" dirty="0" smtClean="0">
                <a:solidFill>
                  <a:schemeClr val="tx1"/>
                </a:solidFill>
                <a:latin typeface="Calibri" panose="020F0502020204030204" pitchFamily="34" charset="0"/>
                <a:cs typeface="Calibri" panose="020F0502020204030204" pitchFamily="34" charset="0"/>
              </a:rPr>
              <a:t> </a:t>
            </a:r>
            <a:r>
              <a:rPr lang="en-US" altLang="en-US" sz="1800" kern="0" dirty="0" err="1" smtClean="0">
                <a:solidFill>
                  <a:schemeClr val="tx1"/>
                </a:solidFill>
                <a:latin typeface="Calibri" panose="020F0502020204030204" pitchFamily="34" charset="0"/>
                <a:cs typeface="Calibri" panose="020F0502020204030204" pitchFamily="34" charset="0"/>
              </a:rPr>
              <a:t>Sanderovich</a:t>
            </a:r>
            <a:r>
              <a:rPr lang="en-US" altLang="en-US" sz="1800" kern="0" dirty="0" smtClean="0">
                <a:solidFill>
                  <a:schemeClr val="tx1"/>
                </a:solidFill>
                <a:latin typeface="Calibri" panose="020F0502020204030204" pitchFamily="34" charset="0"/>
                <a:cs typeface="Calibri" panose="020F0502020204030204" pitchFamily="34" charset="0"/>
              </a:rPr>
              <a:t> (</a:t>
            </a:r>
            <a:r>
              <a:rPr lang="en-US" altLang="en-US" sz="1800" kern="0" dirty="0" err="1" smtClean="0">
                <a:solidFill>
                  <a:schemeClr val="tx1"/>
                </a:solidFill>
                <a:latin typeface="Calibri" panose="020F0502020204030204" pitchFamily="34" charset="0"/>
                <a:cs typeface="Calibri" panose="020F0502020204030204" pitchFamily="34" charset="0"/>
              </a:rPr>
              <a:t>Wiliot</a:t>
            </a:r>
            <a:r>
              <a:rPr lang="en-US" altLang="en-US" sz="1800" kern="0" dirty="0" smtClean="0">
                <a:solidFill>
                  <a:schemeClr val="tx1"/>
                </a:solidFill>
                <a:latin typeface="Calibri" panose="020F0502020204030204" pitchFamily="34" charset="0"/>
                <a:cs typeface="Calibri" panose="020F0502020204030204" pitchFamily="34" charset="0"/>
              </a:rPr>
              <a:t>)</a:t>
            </a:r>
            <a:endParaRPr lang="en-US" altLang="en-US" sz="1800" kern="0" dirty="0" smtClean="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800" kern="0" dirty="0" smtClean="0">
                <a:solidFill>
                  <a:schemeClr val="tx1"/>
                </a:solidFill>
                <a:latin typeface="Calibri" panose="020F0502020204030204" pitchFamily="34" charset="0"/>
                <a:cs typeface="Calibri" panose="020F0502020204030204" pitchFamily="34" charset="0"/>
              </a:rPr>
              <a:t>TBC (call for submissions)</a:t>
            </a:r>
            <a:endParaRPr lang="en-US" altLang="en-US" sz="1800" kern="0" dirty="0" smtClean="0">
              <a:solidFill>
                <a:schemeClr val="tx1"/>
              </a:solidFill>
            </a:endParaRPr>
          </a:p>
          <a:p>
            <a:pPr marL="800100" lvl="1" indent="-342900" algn="just">
              <a:lnSpc>
                <a:spcPct val="120000"/>
              </a:lnSpc>
              <a:buFontTx/>
              <a:buChar char="•"/>
              <a:defRPr/>
            </a:pPr>
            <a:endParaRPr lang="en-US" altLang="zh-CN" sz="1800" kern="0" dirty="0" smtClean="0">
              <a:solidFill>
                <a:schemeClr val="tx1"/>
              </a:solidFill>
              <a:latin typeface="Calibri" panose="020F0502020204030204" pitchFamily="34" charset="0"/>
              <a:cs typeface="Calibri" panose="020F0502020204030204" pitchFamily="34" charset="0"/>
            </a:endParaRPr>
          </a:p>
          <a:p>
            <a:pPr marL="800100" lvl="1" indent="-342900" algn="just">
              <a:lnSpc>
                <a:spcPct val="120000"/>
              </a:lnSpc>
              <a:buFontTx/>
              <a:buChar char="•"/>
              <a:defRPr/>
            </a:pPr>
            <a:endParaRPr lang="en-US" altLang="zh-CN" sz="1800" kern="0" dirty="0" smtClean="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endParaRPr lang="en-US" altLang="zh-CN" sz="1600" kern="0" dirty="0">
              <a:solidFill>
                <a:schemeClr val="tx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7113783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Agenda for the week</a:t>
            </a:r>
            <a:endParaRPr lang="zh-CN" altLang="en-US" dirty="0"/>
          </a:p>
        </p:txBody>
      </p:sp>
      <p:sp>
        <p:nvSpPr>
          <p:cNvPr id="3" name="日期占位符 2"/>
          <p:cNvSpPr>
            <a:spLocks noGrp="1"/>
          </p:cNvSpPr>
          <p:nvPr>
            <p:ph type="dt" idx="10"/>
          </p:nvPr>
        </p:nvSpPr>
        <p:spPr/>
        <p:txBody>
          <a:bodyPr/>
          <a:lstStyle/>
          <a:p>
            <a:pPr eaLnBrk="0" hangingPunct="0">
              <a:defRPr/>
            </a:pPr>
            <a:r>
              <a:rPr lang="en-US" smtClean="0"/>
              <a:t>Sep 2023</a:t>
            </a:r>
            <a:endParaRPr lang="en-US" dirty="0"/>
          </a:p>
        </p:txBody>
      </p:sp>
      <p:sp>
        <p:nvSpPr>
          <p:cNvPr id="4" name="页脚占位符 3"/>
          <p:cNvSpPr>
            <a:spLocks noGrp="1"/>
          </p:cNvSpPr>
          <p:nvPr>
            <p:ph type="ftr" idx="11"/>
          </p:nvPr>
        </p:nvSpPr>
        <p:spPr/>
        <p:txBody>
          <a:bodyPr/>
          <a:lstStyle/>
          <a:p>
            <a:pPr eaLnBrk="0" hangingPunct="0">
              <a:defRPr/>
            </a:pPr>
            <a:r>
              <a:rPr lang="en-US" smtClean="0"/>
              <a:t>Bo Sun (Sanechips)</a:t>
            </a:r>
            <a:endParaRPr lang="en-US" dirty="0"/>
          </a:p>
        </p:txBody>
      </p:sp>
      <p:sp>
        <p:nvSpPr>
          <p:cNvPr id="5" name="灯片编号占位符 4"/>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6" name="Rectangle 3"/>
          <p:cNvSpPr txBox="1">
            <a:spLocks noChangeArrowheads="1"/>
          </p:cNvSpPr>
          <p:nvPr/>
        </p:nvSpPr>
        <p:spPr bwMode="auto">
          <a:xfrm>
            <a:off x="928688" y="1994534"/>
            <a:ext cx="4864100" cy="22726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600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GB" altLang="en-US" u="sng" dirty="0" smtClean="0"/>
              <a:t>Monday</a:t>
            </a:r>
          </a:p>
          <a:p>
            <a:pPr lvl="0" eaLnBrk="0" hangingPunct="0">
              <a:defRPr/>
            </a:pPr>
            <a:r>
              <a:rPr lang="en-GB" altLang="en-US" dirty="0" smtClean="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smtClean="0"/>
              <a:t>Approve meeting </a:t>
            </a:r>
            <a:r>
              <a:rPr lang="en-GB" altLang="en-US" dirty="0" smtClean="0"/>
              <a:t>agenda</a:t>
            </a:r>
          </a:p>
          <a:p>
            <a:pPr lvl="0" eaLnBrk="0" hangingPunct="0">
              <a:defRPr/>
            </a:pPr>
            <a:r>
              <a:rPr lang="en-US" altLang="zh-CN" dirty="0" smtClean="0"/>
              <a:t>Approve past meeting minutes</a:t>
            </a:r>
          </a:p>
          <a:p>
            <a:pPr lvl="0" eaLnBrk="0" hangingPunct="0">
              <a:defRPr/>
            </a:pPr>
            <a:r>
              <a:rPr lang="en-GB" altLang="en-US" dirty="0" smtClean="0"/>
              <a:t>AMP SG timeline and progress review</a:t>
            </a:r>
          </a:p>
          <a:p>
            <a:pPr eaLnBrk="0" hangingPunct="0">
              <a:defRPr/>
            </a:pPr>
            <a:r>
              <a:rPr lang="en-US" altLang="en-GB" dirty="0" smtClean="0"/>
              <a:t>Contribution discussion</a:t>
            </a:r>
          </a:p>
          <a:p>
            <a:pPr eaLnBrk="0" hangingPunct="0">
              <a:defRPr/>
            </a:pPr>
            <a:r>
              <a:rPr lang="en-US" altLang="en-GB" dirty="0" smtClean="0"/>
              <a:t>Any </a:t>
            </a:r>
            <a:r>
              <a:rPr lang="en-US" altLang="en-GB" dirty="0"/>
              <a:t>other business?</a:t>
            </a:r>
          </a:p>
          <a:p>
            <a:pPr lvl="0" eaLnBrk="0" hangingPunct="0">
              <a:defRPr/>
            </a:pPr>
            <a:r>
              <a:rPr lang="en-GB" altLang="en-US" dirty="0">
                <a:sym typeface="+mn-ea"/>
              </a:rPr>
              <a:t>Recess</a:t>
            </a:r>
            <a:endParaRPr lang="en-GB" altLang="en-US" dirty="0"/>
          </a:p>
        </p:txBody>
      </p:sp>
      <p:sp>
        <p:nvSpPr>
          <p:cNvPr id="7" name="Rectangle 3"/>
          <p:cNvSpPr txBox="1">
            <a:spLocks noChangeArrowheads="1"/>
          </p:cNvSpPr>
          <p:nvPr/>
        </p:nvSpPr>
        <p:spPr bwMode="auto">
          <a:xfrm>
            <a:off x="990734" y="4386751"/>
            <a:ext cx="5014916" cy="18138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600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GB" altLang="en-US" u="sng" dirty="0" smtClean="0"/>
              <a:t>Tuesday</a:t>
            </a:r>
          </a:p>
          <a:p>
            <a:pPr lvl="0" eaLnBrk="0" hangingPunct="0">
              <a:defRPr/>
            </a:pPr>
            <a:r>
              <a:rPr lang="en-GB" altLang="en-US" dirty="0" smtClean="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a:t>agenda</a:t>
            </a:r>
          </a:p>
          <a:p>
            <a:pPr eaLnBrk="0" hangingPunct="0">
              <a:defRPr/>
            </a:pPr>
            <a:r>
              <a:rPr lang="en-US" altLang="en-GB" dirty="0" smtClean="0"/>
              <a:t>Contribution </a:t>
            </a:r>
            <a:r>
              <a:rPr lang="en-US" altLang="en-GB" dirty="0"/>
              <a:t>discussion</a:t>
            </a:r>
          </a:p>
          <a:p>
            <a:pPr eaLnBrk="0" hangingPunct="0">
              <a:defRPr/>
            </a:pPr>
            <a:r>
              <a:rPr lang="en-US" altLang="en-GB" dirty="0" smtClean="0"/>
              <a:t>Any </a:t>
            </a:r>
            <a:r>
              <a:rPr lang="en-US" altLang="en-GB" dirty="0"/>
              <a:t>other business</a:t>
            </a:r>
            <a:r>
              <a:rPr lang="en-US" altLang="en-GB" dirty="0" smtClean="0"/>
              <a:t>?</a:t>
            </a:r>
          </a:p>
          <a:p>
            <a:pPr lvl="0" eaLnBrk="0" hangingPunct="0">
              <a:defRPr/>
            </a:pPr>
            <a:r>
              <a:rPr lang="en-GB" altLang="en-US" dirty="0" smtClean="0">
                <a:sym typeface="+mn-ea"/>
              </a:rPr>
              <a:t>Recess</a:t>
            </a:r>
            <a:endParaRPr lang="en-GB" altLang="en-US" dirty="0"/>
          </a:p>
        </p:txBody>
      </p:sp>
      <p:sp>
        <p:nvSpPr>
          <p:cNvPr id="8" name="Rectangle 3"/>
          <p:cNvSpPr txBox="1">
            <a:spLocks noChangeArrowheads="1"/>
          </p:cNvSpPr>
          <p:nvPr/>
        </p:nvSpPr>
        <p:spPr bwMode="auto">
          <a:xfrm>
            <a:off x="6497638" y="1985952"/>
            <a:ext cx="5014916" cy="20573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600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GB" altLang="en-US" u="sng" dirty="0" smtClean="0"/>
              <a:t>Wednesday</a:t>
            </a:r>
          </a:p>
          <a:p>
            <a:pPr lvl="0" eaLnBrk="0" hangingPunct="0">
              <a:defRPr/>
            </a:pPr>
            <a:r>
              <a:rPr lang="en-GB" altLang="en-US" dirty="0" smtClean="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a:t>agenda</a:t>
            </a:r>
          </a:p>
          <a:p>
            <a:pPr eaLnBrk="0" hangingPunct="0">
              <a:defRPr/>
            </a:pPr>
            <a:r>
              <a:rPr lang="en-US" altLang="en-GB" dirty="0"/>
              <a:t>Contribution discussion</a:t>
            </a:r>
          </a:p>
          <a:p>
            <a:pPr eaLnBrk="0" hangingPunct="0">
              <a:defRPr/>
            </a:pPr>
            <a:r>
              <a:rPr lang="en-US" altLang="en-GB" dirty="0" smtClean="0"/>
              <a:t>PAR (11-23/1006)/CSD (11-23/1212) </a:t>
            </a:r>
            <a:r>
              <a:rPr lang="en-US" altLang="en-GB" dirty="0" smtClean="0"/>
              <a:t>Discussion</a:t>
            </a:r>
          </a:p>
          <a:p>
            <a:pPr eaLnBrk="0" hangingPunct="0">
              <a:defRPr/>
            </a:pPr>
            <a:r>
              <a:rPr lang="en-US" altLang="en-GB" dirty="0" smtClean="0"/>
              <a:t>Any </a:t>
            </a:r>
            <a:r>
              <a:rPr lang="en-US" altLang="en-GB" dirty="0"/>
              <a:t>other business</a:t>
            </a:r>
            <a:r>
              <a:rPr lang="en-US" altLang="en-GB" dirty="0" smtClean="0"/>
              <a:t>?</a:t>
            </a:r>
          </a:p>
          <a:p>
            <a:pPr lvl="0" eaLnBrk="0" hangingPunct="0">
              <a:defRPr/>
            </a:pPr>
            <a:r>
              <a:rPr lang="en-GB" altLang="en-US" dirty="0" smtClean="0">
                <a:sym typeface="+mn-ea"/>
              </a:rPr>
              <a:t>Recess</a:t>
            </a:r>
            <a:endParaRPr lang="en-GB" altLang="en-US" dirty="0"/>
          </a:p>
        </p:txBody>
      </p:sp>
      <p:sp>
        <p:nvSpPr>
          <p:cNvPr id="9" name="Rectangle 3"/>
          <p:cNvSpPr txBox="1">
            <a:spLocks noChangeArrowheads="1"/>
          </p:cNvSpPr>
          <p:nvPr/>
        </p:nvSpPr>
        <p:spPr bwMode="auto">
          <a:xfrm>
            <a:off x="6497638" y="4267178"/>
            <a:ext cx="4864100" cy="20529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525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GB" altLang="en-US" u="sng" dirty="0" smtClean="0"/>
              <a:t>Thursday</a:t>
            </a:r>
          </a:p>
          <a:p>
            <a:pPr lvl="0" eaLnBrk="0" hangingPunct="0">
              <a:defRPr/>
            </a:pPr>
            <a:r>
              <a:rPr lang="en-GB" altLang="en-US" dirty="0" smtClean="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smtClean="0"/>
              <a:t>agenda</a:t>
            </a:r>
          </a:p>
          <a:p>
            <a:pPr lvl="0" eaLnBrk="0" hangingPunct="0">
              <a:defRPr/>
            </a:pPr>
            <a:r>
              <a:rPr lang="en-GB" altLang="en-US" dirty="0" smtClean="0"/>
              <a:t>Potential PAR/CSD motion</a:t>
            </a:r>
            <a:endParaRPr lang="en-GB" altLang="en-US" dirty="0"/>
          </a:p>
          <a:p>
            <a:pPr eaLnBrk="0" hangingPunct="0">
              <a:defRPr/>
            </a:pPr>
            <a:r>
              <a:rPr lang="en-US" altLang="en-GB" dirty="0"/>
              <a:t>Contribution discussion</a:t>
            </a:r>
          </a:p>
          <a:p>
            <a:pPr eaLnBrk="0" hangingPunct="0">
              <a:defRPr/>
            </a:pPr>
            <a:r>
              <a:rPr lang="en-US" altLang="en-GB" dirty="0" smtClean="0"/>
              <a:t>Teleconference Plan</a:t>
            </a:r>
          </a:p>
          <a:p>
            <a:pPr eaLnBrk="0" hangingPunct="0">
              <a:defRPr/>
            </a:pPr>
            <a:r>
              <a:rPr lang="en-US" altLang="en-GB" dirty="0" smtClean="0"/>
              <a:t>Any </a:t>
            </a:r>
            <a:r>
              <a:rPr lang="en-US" altLang="en-GB" dirty="0"/>
              <a:t>other business</a:t>
            </a:r>
            <a:r>
              <a:rPr lang="en-US" altLang="en-GB" dirty="0" smtClean="0"/>
              <a:t>?</a:t>
            </a:r>
          </a:p>
          <a:p>
            <a:pPr lvl="0" eaLnBrk="0" hangingPunct="0">
              <a:defRPr/>
            </a:pPr>
            <a:r>
              <a:rPr lang="en-GB" altLang="en-US" dirty="0" smtClean="0">
                <a:sym typeface="+mn-ea"/>
              </a:rPr>
              <a:t>Adjourn</a:t>
            </a:r>
            <a:endParaRPr lang="en-GB" altLang="en-US" dirty="0"/>
          </a:p>
        </p:txBody>
      </p:sp>
    </p:spTree>
    <p:extLst>
      <p:ext uri="{BB962C8B-B14F-4D97-AF65-F5344CB8AC3E}">
        <p14:creationId xmlns:p14="http://schemas.microsoft.com/office/powerpoint/2010/main" val="1682642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smtClean="0"/>
              <a:t>Sep 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In a meeting, please make sure your</a:t>
            </a:r>
            <a:r>
              <a:rPr kumimoji="0" lang="en-US" altLang="en-US" sz="2400" b="1" i="0" u="none" strike="noStrike" kern="0" cap="none" spc="0" normalizeH="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 badge could be seen; and if in</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a </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teleconference, </a:t>
            </a: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make sure you join the TC online with your name (affiliation) correctly shown.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6" name="文本框 5"/>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p>
        </p:txBody>
      </p:sp>
      <p:sp>
        <p:nvSpPr>
          <p:cNvPr id="7" name="标题 1"/>
          <p:cNvSpPr txBox="1">
            <a:spLocks/>
          </p:cNvSpPr>
          <p:nvPr/>
        </p:nvSpPr>
        <p:spPr>
          <a:xfrm>
            <a:off x="914400" y="610235"/>
            <a:ext cx="10361613" cy="1065213"/>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smtClean="0"/>
              <a:t>Meeting Protocol, Attendance, Voting &amp; Document Status</a:t>
            </a:r>
            <a:endParaRPr lang="zh-CN" altLang="en-US" sz="3200" kern="0" dirty="0"/>
          </a:p>
        </p:txBody>
      </p:sp>
    </p:spTree>
    <p:extLst>
      <p:ext uri="{BB962C8B-B14F-4D97-AF65-F5344CB8AC3E}">
        <p14:creationId xmlns:p14="http://schemas.microsoft.com/office/powerpoint/2010/main" val="360855639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smtClean="0"/>
              <a:t>Sep 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a:spLocks/>
          </p:cNvSpPr>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AMP SG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Sep Interim 2023</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Sep 11</a:t>
            </a:r>
            <a:r>
              <a:rPr lang="en-US" altLang="en-US" sz="3600" kern="0" baseline="30000" dirty="0" smtClean="0">
                <a:latin typeface="Arial" panose="020B0604020202020204" pitchFamily="34" charset="0"/>
              </a:rPr>
              <a:t>th</a:t>
            </a:r>
            <a:r>
              <a:rPr lang="en-US" altLang="en-US"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2023</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a:t>
            </a:r>
            <a:r>
              <a:rPr lang="en-US" altLang="en-US" sz="2000" kern="0" dirty="0" err="1" smtClean="0">
                <a:latin typeface="Arial" panose="020B0604020202020204" pitchFamily="34" charset="0"/>
              </a:rPr>
              <a:t>Shellhammer</a:t>
            </a:r>
            <a:r>
              <a:rPr lang="en-US" altLang="en-US" sz="2000" kern="0" dirty="0" smtClean="0">
                <a:latin typeface="Arial" panose="020B0604020202020204" pitchFamily="34" charset="0"/>
              </a:rPr>
              <a:t> (Qualcomm) </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err="1" smtClean="0">
                <a:latin typeface="Arial" panose="020B0604020202020204" pitchFamily="34" charset="0"/>
              </a:rPr>
              <a:t>Hao</a:t>
            </a:r>
            <a:r>
              <a:rPr lang="en-US" altLang="en-US" sz="2000" kern="0" dirty="0" smtClean="0">
                <a:latin typeface="Arial" panose="020B0604020202020204" pitchFamily="34" charset="0"/>
              </a:rPr>
              <a:t> Wang (</a:t>
            </a:r>
            <a:r>
              <a:rPr lang="en-US" altLang="en-US" sz="2000" kern="0" dirty="0" err="1" smtClean="0">
                <a:latin typeface="Arial" panose="020B0604020202020204" pitchFamily="34" charset="0"/>
              </a:rPr>
              <a:t>Tencent</a:t>
            </a:r>
            <a:r>
              <a:rPr lang="en-US" altLang="en-US" sz="2000" kern="0" dirty="0" smtClean="0">
                <a:latin typeface="Arial" panose="020B0604020202020204" pitchFamily="34" charset="0"/>
              </a:rPr>
              <a:t>)</a:t>
            </a:r>
            <a:endParaRPr lang="en-US" altLang="en-US" sz="2000" kern="0" dirty="0">
              <a:latin typeface="Arial" panose="020B0604020202020204" pitchFamily="34" charset="0"/>
            </a:endParaRPr>
          </a:p>
          <a:p>
            <a:pPr>
              <a:lnSpc>
                <a:spcPct val="90000"/>
              </a:lnSpc>
              <a:buNone/>
              <a:defRPr/>
            </a:pPr>
            <a:r>
              <a:rPr lang="en-US" altLang="en-US" sz="2000" kern="0" dirty="0">
                <a:latin typeface="Arial" panose="020B0604020202020204" pitchFamily="34" charset="0"/>
              </a:rPr>
              <a:t>	</a:t>
            </a:r>
          </a:p>
        </p:txBody>
      </p:sp>
    </p:spTree>
    <p:extLst>
      <p:ext uri="{BB962C8B-B14F-4D97-AF65-F5344CB8AC3E}">
        <p14:creationId xmlns:p14="http://schemas.microsoft.com/office/powerpoint/2010/main" val="214657624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smtClean="0"/>
              <a:t>Sep 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session</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8688" y="1994534"/>
            <a:ext cx="10375582" cy="44808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00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smtClean="0"/>
              <a:t>Approve meeting </a:t>
            </a:r>
            <a:r>
              <a:rPr lang="en-GB" altLang="en-US" dirty="0" smtClean="0"/>
              <a:t>agenda</a:t>
            </a:r>
          </a:p>
          <a:p>
            <a:pPr lvl="0" eaLnBrk="0" hangingPunct="0">
              <a:defRPr/>
            </a:pPr>
            <a:r>
              <a:rPr lang="en-US" altLang="zh-CN" dirty="0" smtClean="0"/>
              <a:t>Approve past meeting minutes</a:t>
            </a:r>
          </a:p>
          <a:p>
            <a:pPr lvl="0" eaLnBrk="0" hangingPunct="0">
              <a:defRPr/>
            </a:pPr>
            <a:r>
              <a:rPr lang="en-GB" altLang="en-US" dirty="0" smtClean="0"/>
              <a:t>AMP SG timeline and progress review</a:t>
            </a:r>
          </a:p>
          <a:p>
            <a:pPr eaLnBrk="0" hangingPunct="0">
              <a:defRPr/>
            </a:pPr>
            <a:r>
              <a:rPr lang="en-US" altLang="en-GB" dirty="0" smtClean="0"/>
              <a:t>Contribution discussion</a:t>
            </a:r>
          </a:p>
          <a:p>
            <a:pPr lvl="1" eaLnBrk="0" hangingPunct="0">
              <a:defRPr/>
            </a:pPr>
            <a:r>
              <a:rPr lang="en-US" altLang="en-US" dirty="0">
                <a:solidFill>
                  <a:srgbClr val="00B050"/>
                </a:solidFill>
              </a:rPr>
              <a:t>11-23/1521, AMP Use Case in Smart Photovoltaics, </a:t>
            </a:r>
            <a:r>
              <a:rPr lang="en-US" altLang="en-US" dirty="0" err="1">
                <a:solidFill>
                  <a:srgbClr val="00B050"/>
                </a:solidFill>
              </a:rPr>
              <a:t>Shuqiao</a:t>
            </a:r>
            <a:r>
              <a:rPr lang="en-US" altLang="en-US" dirty="0">
                <a:solidFill>
                  <a:srgbClr val="00B050"/>
                </a:solidFill>
              </a:rPr>
              <a:t> Chen (Huawei)</a:t>
            </a:r>
          </a:p>
          <a:p>
            <a:pPr lvl="1" eaLnBrk="0" hangingPunct="0">
              <a:defRPr/>
            </a:pPr>
            <a:r>
              <a:rPr lang="en-US" altLang="en-US" dirty="0">
                <a:solidFill>
                  <a:srgbClr val="00B050"/>
                </a:solidFill>
              </a:rPr>
              <a:t>11-23/1528, AMP operation @ 2.4 GHz, </a:t>
            </a:r>
            <a:r>
              <a:rPr lang="en-US" altLang="en-US" dirty="0" err="1">
                <a:solidFill>
                  <a:srgbClr val="00B050"/>
                </a:solidFill>
              </a:rPr>
              <a:t>Weijie</a:t>
            </a:r>
            <a:r>
              <a:rPr lang="en-US" altLang="en-US" dirty="0">
                <a:solidFill>
                  <a:srgbClr val="00B050"/>
                </a:solidFill>
              </a:rPr>
              <a:t> Xu (OPPO)</a:t>
            </a:r>
          </a:p>
          <a:p>
            <a:pPr lvl="1" eaLnBrk="0" hangingPunct="0">
              <a:defRPr/>
            </a:pPr>
            <a:r>
              <a:rPr lang="en-US" altLang="en-US" dirty="0"/>
              <a:t>11-23/1529, Summary of AMP SG, </a:t>
            </a:r>
            <a:r>
              <a:rPr lang="en-US" altLang="en-US" dirty="0" err="1"/>
              <a:t>Yinan</a:t>
            </a:r>
            <a:r>
              <a:rPr lang="en-US" altLang="en-US" dirty="0"/>
              <a:t> Qi (OPPO)</a:t>
            </a:r>
          </a:p>
          <a:p>
            <a:pPr lvl="1" eaLnBrk="0" hangingPunct="0">
              <a:defRPr/>
            </a:pPr>
            <a:r>
              <a:rPr lang="en-US" altLang="en-US" dirty="0"/>
              <a:t>11-23/1534, Discussion on AMP </a:t>
            </a:r>
            <a:r>
              <a:rPr lang="en-US" altLang="en-US" dirty="0" err="1"/>
              <a:t>IoT</a:t>
            </a:r>
            <a:r>
              <a:rPr lang="en-US" altLang="en-US" dirty="0"/>
              <a:t> PAR, You-Wei Chen (</a:t>
            </a:r>
            <a:r>
              <a:rPr lang="en-US" altLang="en-US" dirty="0" err="1"/>
              <a:t>MediaTek</a:t>
            </a:r>
            <a:r>
              <a:rPr lang="en-US" altLang="en-US" dirty="0"/>
              <a:t>)</a:t>
            </a:r>
          </a:p>
          <a:p>
            <a:pPr eaLnBrk="0" hangingPunct="0">
              <a:defRPr/>
            </a:pPr>
            <a:r>
              <a:rPr lang="en-US" altLang="en-GB" dirty="0" smtClean="0"/>
              <a:t>Any </a:t>
            </a:r>
            <a:r>
              <a:rPr lang="en-US" altLang="en-GB" dirty="0"/>
              <a:t>other business?</a:t>
            </a:r>
          </a:p>
          <a:p>
            <a:pPr lvl="0" eaLnBrk="0" hangingPunct="0">
              <a:defRPr/>
            </a:pPr>
            <a:r>
              <a:rPr lang="en-GB" altLang="en-US" dirty="0">
                <a:sym typeface="+mn-ea"/>
              </a:rPr>
              <a:t>Recess</a:t>
            </a:r>
            <a:endParaRPr lang="en-GB" altLang="en-US" dirty="0"/>
          </a:p>
        </p:txBody>
      </p:sp>
    </p:spTree>
    <p:extLst>
      <p:ext uri="{BB962C8B-B14F-4D97-AF65-F5344CB8AC3E}">
        <p14:creationId xmlns:p14="http://schemas.microsoft.com/office/powerpoint/2010/main" val="225530151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smtClean="0"/>
              <a:t>Sep 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smtClean="0">
                <a:solidFill>
                  <a:schemeClr val="tx2"/>
                </a:solidFill>
                <a:latin typeface="Times New Roman" panose="02020603050405020304" pitchFamily="18" charset="0"/>
              </a:rPr>
              <a:t>Approve AMP SG </a:t>
            </a:r>
            <a:r>
              <a:rPr lang="en-US" altLang="en-US" sz="3200" b="1" dirty="0" smtClean="0">
                <a:solidFill>
                  <a:schemeClr val="tx2"/>
                </a:solidFill>
              </a:rPr>
              <a:t>Meeting</a:t>
            </a:r>
            <a:r>
              <a:rPr lang="en-US" altLang="en-US" sz="3200" b="1" dirty="0" smtClean="0">
                <a:solidFill>
                  <a:schemeClr val="tx2"/>
                </a:solidFill>
                <a:latin typeface="Times New Roman" panose="02020603050405020304" pitchFamily="18" charset="0"/>
              </a:rPr>
              <a:t> Minutes</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GB" altLang="en-US" dirty="0" smtClean="0"/>
              <a:t>Approve the meeting minutes for AMP SG meetings during 802 </a:t>
            </a:r>
            <a:r>
              <a:rPr lang="en-US" altLang="zh-CN" dirty="0" smtClean="0"/>
              <a:t>Jul plenary </a:t>
            </a:r>
            <a:r>
              <a:rPr lang="en-GB" altLang="en-US" dirty="0" smtClean="0"/>
              <a:t>session and for AMP SG teleconferences after Jul plenary session/ as below:</a:t>
            </a:r>
          </a:p>
          <a:p>
            <a:pPr lvl="1" indent="-342900" eaLnBrk="0" hangingPunct="0">
              <a:buFontTx/>
              <a:buChar char="-"/>
              <a:defRPr/>
            </a:pPr>
            <a:r>
              <a:rPr lang="en-GB" altLang="en-US" dirty="0">
                <a:hlinkClick r:id="rId2"/>
              </a:rPr>
              <a:t>https://</a:t>
            </a:r>
            <a:r>
              <a:rPr lang="en-GB" altLang="en-US" dirty="0" smtClean="0">
                <a:hlinkClick r:id="rId2"/>
              </a:rPr>
              <a:t>mentor.ieee.org/802.11/dcn/23/11-23-1312-00-0amp-802-11-amp-sg-meeting-minutes-for-july-2023-plenary.docx</a:t>
            </a:r>
            <a:endParaRPr lang="en-GB" altLang="en-US" dirty="0" smtClean="0"/>
          </a:p>
          <a:p>
            <a:pPr lvl="1" indent="-342900" eaLnBrk="0" hangingPunct="0">
              <a:buFontTx/>
              <a:buChar char="-"/>
              <a:defRPr/>
            </a:pPr>
            <a:r>
              <a:rPr lang="en-GB" altLang="en-US" dirty="0">
                <a:hlinkClick r:id="rId3"/>
              </a:rPr>
              <a:t>https://</a:t>
            </a:r>
            <a:r>
              <a:rPr lang="en-GB" altLang="en-US" dirty="0" smtClean="0">
                <a:hlinkClick r:id="rId3"/>
              </a:rPr>
              <a:t>mentor.ieee.org/802.11/dcn/23/11-23-1439-00-0amp-amp-sg-telecon-minutes-august-29th.docx</a:t>
            </a:r>
            <a:endParaRPr lang="en-GB" altLang="en-US" dirty="0" smtClean="0"/>
          </a:p>
          <a:p>
            <a:pPr marL="0" lvl="0" indent="0" eaLnBrk="0" hangingPunct="0">
              <a:buNone/>
              <a:defRPr/>
            </a:pPr>
            <a:endParaRPr lang="en-GB" altLang="en-US" dirty="0" smtClean="0"/>
          </a:p>
          <a:p>
            <a:pPr marL="0" lvl="0" indent="0" eaLnBrk="0" hangingPunct="0">
              <a:buNone/>
              <a:defRPr/>
            </a:pPr>
            <a:r>
              <a:rPr lang="en-GB" altLang="en-US" dirty="0" smtClean="0"/>
              <a:t>Moved: Harry </a:t>
            </a:r>
            <a:r>
              <a:rPr lang="en-GB" altLang="en-US" dirty="0" err="1" smtClean="0"/>
              <a:t>Hao</a:t>
            </a:r>
            <a:r>
              <a:rPr lang="en-GB" altLang="en-US" dirty="0" smtClean="0"/>
              <a:t> Wang</a:t>
            </a:r>
          </a:p>
          <a:p>
            <a:pPr marL="0" lvl="0" indent="0" eaLnBrk="0" hangingPunct="0">
              <a:buNone/>
              <a:defRPr/>
            </a:pPr>
            <a:r>
              <a:rPr lang="en-GB" altLang="en-US" dirty="0" smtClean="0"/>
              <a:t>Seconded: </a:t>
            </a:r>
            <a:r>
              <a:rPr lang="en-GB" altLang="en-US" dirty="0" err="1" smtClean="0"/>
              <a:t>Weijie</a:t>
            </a:r>
            <a:r>
              <a:rPr lang="en-GB" altLang="en-US" dirty="0" smtClean="0"/>
              <a:t> Xu</a:t>
            </a:r>
          </a:p>
          <a:p>
            <a:pPr marL="0" lvl="0" indent="0" eaLnBrk="0" hangingPunct="0">
              <a:buNone/>
              <a:defRPr/>
            </a:pPr>
            <a:r>
              <a:rPr lang="en-GB" altLang="en-US" dirty="0" smtClean="0"/>
              <a:t>Result: approved</a:t>
            </a:r>
            <a:endParaRPr lang="en-GB" altLang="en-US" dirty="0"/>
          </a:p>
        </p:txBody>
      </p:sp>
    </p:spTree>
    <p:extLst>
      <p:ext uri="{BB962C8B-B14F-4D97-AF65-F5344CB8AC3E}">
        <p14:creationId xmlns:p14="http://schemas.microsoft.com/office/powerpoint/2010/main" val="974875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smtClean="0"/>
              <a:t>Sep 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a:spLocks/>
          </p:cNvSpPr>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2800" kern="0" dirty="0" smtClean="0"/>
              <a:t>AMP TIG/SG Timeline Plan</a:t>
            </a:r>
            <a:endParaRPr lang="zh-CN" altLang="en-US" sz="2800" kern="0" dirty="0"/>
          </a:p>
        </p:txBody>
      </p:sp>
      <p:sp>
        <p:nvSpPr>
          <p:cNvPr id="6" name="内容占位符 2"/>
          <p:cNvSpPr txBox="1">
            <a:spLocks/>
          </p:cNvSpPr>
          <p:nvPr/>
        </p:nvSpPr>
        <p:spPr>
          <a:xfrm>
            <a:off x="914400" y="1828843"/>
            <a:ext cx="10361613" cy="2970103"/>
          </a:xfrm>
          <a:prstGeom prst="rect">
            <a:avLst/>
          </a:prstGeom>
        </p:spPr>
        <p:txBody>
          <a:bodyPr>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285750">
              <a:lnSpc>
                <a:spcPct val="120000"/>
              </a:lnSpc>
              <a:spcAft>
                <a:spcPts val="600"/>
              </a:spcAft>
              <a:buFontTx/>
              <a:buChar char="-"/>
              <a:defRPr/>
            </a:pPr>
            <a:r>
              <a:rPr lang="en-US" altLang="zh-CN" sz="1800" kern="0" dirty="0" smtClean="0">
                <a:sym typeface="+mn-ea"/>
              </a:rPr>
              <a:t>The AMP TIG was formed at the 2022 May session and kicked off during 2022 Jul session</a:t>
            </a:r>
          </a:p>
          <a:p>
            <a:pPr marL="285750">
              <a:lnSpc>
                <a:spcPct val="120000"/>
              </a:lnSpc>
              <a:spcAft>
                <a:spcPts val="600"/>
              </a:spcAft>
              <a:buFontTx/>
              <a:buChar char="-"/>
              <a:defRPr/>
            </a:pPr>
            <a:r>
              <a:rPr lang="en-US" altLang="zh-CN" sz="1800" kern="0" dirty="0" smtClean="0">
                <a:sym typeface="+mn-ea"/>
              </a:rPr>
              <a:t>The AMP TIG completed its work in 2023 Mar session and decided to move forward to SG.</a:t>
            </a:r>
          </a:p>
          <a:p>
            <a:pPr marL="285750">
              <a:lnSpc>
                <a:spcPct val="120000"/>
              </a:lnSpc>
              <a:spcAft>
                <a:spcPts val="600"/>
              </a:spcAft>
              <a:buFontTx/>
              <a:buChar char="-"/>
              <a:defRPr/>
            </a:pPr>
            <a:r>
              <a:rPr lang="en-US" altLang="zh-CN" sz="1800" kern="0" dirty="0" smtClean="0">
                <a:sym typeface="+mn-ea"/>
              </a:rPr>
              <a:t>The AMP SG was formed in Mar 2023 to develop AMP PAR/CSD.</a:t>
            </a:r>
          </a:p>
          <a:p>
            <a:pPr marL="586105" lvl="1">
              <a:lnSpc>
                <a:spcPct val="120000"/>
              </a:lnSpc>
              <a:spcAft>
                <a:spcPts val="600"/>
              </a:spcAft>
              <a:buFontTx/>
              <a:buChar char="-"/>
            </a:pPr>
            <a:r>
              <a:rPr lang="en-US" sz="1400" kern="0" dirty="0" smtClean="0"/>
              <a:t>The Study Group will investigate MAC and PHY capabilities to enable 802.11 WLAN support of ultra-low complexity and ultra-low power consumption (e.g. less than one </a:t>
            </a:r>
            <a:r>
              <a:rPr lang="en-US" sz="1400" kern="0" dirty="0" err="1" smtClean="0"/>
              <a:t>milliwatt</a:t>
            </a:r>
            <a:r>
              <a:rPr lang="en-US" sz="1400" kern="0" dirty="0" smtClean="0"/>
              <a:t>) devices powered by ambient power source</a:t>
            </a:r>
            <a:r>
              <a:rPr lang="en-US" sz="1400" kern="0" dirty="0" smtClean="0">
                <a:solidFill>
                  <a:schemeClr val="tx1"/>
                </a:solidFill>
              </a:rPr>
              <a:t>, and reuse existing 802.11 features as much as possible, with a target start of the task group in Jan 2024</a:t>
            </a:r>
            <a:endParaRPr lang="en-US" altLang="zh-CN" sz="1400" kern="0" dirty="0">
              <a:sym typeface="+mn-ea"/>
            </a:endParaRPr>
          </a:p>
        </p:txBody>
      </p:sp>
      <p:grpSp>
        <p:nvGrpSpPr>
          <p:cNvPr id="23" name="组合 22"/>
          <p:cNvGrpSpPr/>
          <p:nvPr/>
        </p:nvGrpSpPr>
        <p:grpSpPr>
          <a:xfrm>
            <a:off x="914536" y="4876762"/>
            <a:ext cx="10134334" cy="1101873"/>
            <a:chOff x="914536" y="4876762"/>
            <a:chExt cx="10134334" cy="1101873"/>
          </a:xfrm>
        </p:grpSpPr>
        <p:cxnSp>
          <p:nvCxnSpPr>
            <p:cNvPr id="7" name="直接箭头连接符 6"/>
            <p:cNvCxnSpPr/>
            <p:nvPr/>
          </p:nvCxnSpPr>
          <p:spPr bwMode="auto">
            <a:xfrm>
              <a:off x="990734" y="5569727"/>
              <a:ext cx="10058136" cy="0"/>
            </a:xfrm>
            <a:prstGeom prst="straightConnector1">
              <a:avLst/>
            </a:prstGeom>
            <a:solidFill>
              <a:srgbClr val="00B8FF"/>
            </a:solidFill>
            <a:ln w="38100" cap="flat" cmpd="sng" algn="ctr">
              <a:solidFill>
                <a:schemeClr val="bg1">
                  <a:lumMod val="50000"/>
                </a:schemeClr>
              </a:solidFill>
              <a:prstDash val="solid"/>
              <a:round/>
              <a:headEnd type="none" w="med" len="med"/>
              <a:tailEnd type="triangle"/>
            </a:ln>
          </p:spPr>
        </p:cxnSp>
        <p:sp>
          <p:nvSpPr>
            <p:cNvPr id="8" name="文本框 7"/>
            <p:cNvSpPr txBox="1"/>
            <p:nvPr/>
          </p:nvSpPr>
          <p:spPr>
            <a:xfrm>
              <a:off x="1027715" y="5697167"/>
              <a:ext cx="990574" cy="276999"/>
            </a:xfrm>
            <a:prstGeom prst="rect">
              <a:avLst/>
            </a:prstGeom>
            <a:noFill/>
          </p:spPr>
          <p:txBody>
            <a:bodyPr wrap="square" rtlCol="0">
              <a:spAutoFit/>
            </a:bodyPr>
            <a:lstStyle/>
            <a:p>
              <a:r>
                <a:rPr lang="en-US" dirty="0" smtClean="0"/>
                <a:t>May 2023</a:t>
              </a:r>
              <a:endParaRPr lang="en-US" dirty="0"/>
            </a:p>
          </p:txBody>
        </p:sp>
        <p:sp>
          <p:nvSpPr>
            <p:cNvPr id="9" name="文本框 8"/>
            <p:cNvSpPr txBox="1"/>
            <p:nvPr/>
          </p:nvSpPr>
          <p:spPr>
            <a:xfrm>
              <a:off x="3285360" y="5697167"/>
              <a:ext cx="990574" cy="276999"/>
            </a:xfrm>
            <a:prstGeom prst="rect">
              <a:avLst/>
            </a:prstGeom>
            <a:noFill/>
          </p:spPr>
          <p:txBody>
            <a:bodyPr wrap="square" rtlCol="0">
              <a:spAutoFit/>
            </a:bodyPr>
            <a:lstStyle/>
            <a:p>
              <a:r>
                <a:rPr lang="en-US" dirty="0" smtClean="0"/>
                <a:t>Jul 2023</a:t>
              </a:r>
              <a:endParaRPr lang="en-US" dirty="0"/>
            </a:p>
          </p:txBody>
        </p:sp>
        <p:sp>
          <p:nvSpPr>
            <p:cNvPr id="10" name="文本框 9"/>
            <p:cNvSpPr txBox="1"/>
            <p:nvPr/>
          </p:nvSpPr>
          <p:spPr>
            <a:xfrm>
              <a:off x="5543005" y="5697167"/>
              <a:ext cx="990574" cy="276999"/>
            </a:xfrm>
            <a:prstGeom prst="rect">
              <a:avLst/>
            </a:prstGeom>
            <a:noFill/>
          </p:spPr>
          <p:txBody>
            <a:bodyPr wrap="square" rtlCol="0">
              <a:spAutoFit/>
            </a:bodyPr>
            <a:lstStyle/>
            <a:p>
              <a:r>
                <a:rPr lang="en-US" dirty="0" smtClean="0">
                  <a:solidFill>
                    <a:srgbClr val="FF0000"/>
                  </a:solidFill>
                  <a:effectLst>
                    <a:outerShdw blurRad="38100" dist="38100" dir="2700000" algn="tl">
                      <a:srgbClr val="000000">
                        <a:alpha val="43137"/>
                      </a:srgbClr>
                    </a:outerShdw>
                  </a:effectLst>
                </a:rPr>
                <a:t>Sep 2023</a:t>
              </a:r>
              <a:endParaRPr lang="en-US" dirty="0">
                <a:solidFill>
                  <a:srgbClr val="FF0000"/>
                </a:solidFill>
                <a:effectLst>
                  <a:outerShdw blurRad="38100" dist="38100" dir="2700000" algn="tl">
                    <a:srgbClr val="000000">
                      <a:alpha val="43137"/>
                    </a:srgbClr>
                  </a:outerShdw>
                </a:effectLst>
              </a:endParaRPr>
            </a:p>
          </p:txBody>
        </p:sp>
        <p:sp>
          <p:nvSpPr>
            <p:cNvPr id="11" name="文本框 10"/>
            <p:cNvSpPr txBox="1"/>
            <p:nvPr/>
          </p:nvSpPr>
          <p:spPr>
            <a:xfrm>
              <a:off x="7800650" y="5697166"/>
              <a:ext cx="990574" cy="276999"/>
            </a:xfrm>
            <a:prstGeom prst="rect">
              <a:avLst/>
            </a:prstGeom>
            <a:noFill/>
          </p:spPr>
          <p:txBody>
            <a:bodyPr wrap="square" rtlCol="0">
              <a:spAutoFit/>
            </a:bodyPr>
            <a:lstStyle/>
            <a:p>
              <a:r>
                <a:rPr lang="en-US" dirty="0" smtClean="0"/>
                <a:t>Nov 2023</a:t>
              </a:r>
              <a:endParaRPr lang="en-US" dirty="0"/>
            </a:p>
          </p:txBody>
        </p:sp>
        <p:sp>
          <p:nvSpPr>
            <p:cNvPr id="12" name="文本框 11"/>
            <p:cNvSpPr txBox="1"/>
            <p:nvPr/>
          </p:nvSpPr>
          <p:spPr>
            <a:xfrm>
              <a:off x="10058296" y="5701636"/>
              <a:ext cx="990574" cy="276999"/>
            </a:xfrm>
            <a:prstGeom prst="rect">
              <a:avLst/>
            </a:prstGeom>
            <a:noFill/>
          </p:spPr>
          <p:txBody>
            <a:bodyPr wrap="square" rtlCol="0">
              <a:spAutoFit/>
            </a:bodyPr>
            <a:lstStyle/>
            <a:p>
              <a:r>
                <a:rPr lang="en-US" dirty="0" smtClean="0"/>
                <a:t>Jan 2024</a:t>
              </a:r>
              <a:endParaRPr lang="en-US" dirty="0"/>
            </a:p>
          </p:txBody>
        </p:sp>
        <p:sp>
          <p:nvSpPr>
            <p:cNvPr id="13" name="椭圆 12"/>
            <p:cNvSpPr/>
            <p:nvPr/>
          </p:nvSpPr>
          <p:spPr bwMode="auto">
            <a:xfrm>
              <a:off x="1419911" y="5519151"/>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endParaRPr>
            </a:p>
          </p:txBody>
        </p:sp>
        <p:sp>
          <p:nvSpPr>
            <p:cNvPr id="14" name="椭圆 13"/>
            <p:cNvSpPr/>
            <p:nvPr/>
          </p:nvSpPr>
          <p:spPr bwMode="auto">
            <a:xfrm>
              <a:off x="3646821" y="5493529"/>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endParaRPr>
            </a:p>
          </p:txBody>
        </p:sp>
        <p:sp>
          <p:nvSpPr>
            <p:cNvPr id="15" name="椭圆 14"/>
            <p:cNvSpPr/>
            <p:nvPr/>
          </p:nvSpPr>
          <p:spPr bwMode="auto">
            <a:xfrm>
              <a:off x="5873731" y="5519085"/>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endParaRPr>
            </a:p>
          </p:txBody>
        </p:sp>
        <p:sp>
          <p:nvSpPr>
            <p:cNvPr id="16" name="椭圆 15"/>
            <p:cNvSpPr/>
            <p:nvPr/>
          </p:nvSpPr>
          <p:spPr bwMode="auto">
            <a:xfrm>
              <a:off x="8100641" y="5526266"/>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endParaRPr>
            </a:p>
          </p:txBody>
        </p:sp>
        <p:sp>
          <p:nvSpPr>
            <p:cNvPr id="17" name="椭圆 16"/>
            <p:cNvSpPr/>
            <p:nvPr/>
          </p:nvSpPr>
          <p:spPr bwMode="auto">
            <a:xfrm>
              <a:off x="10327550" y="5525854"/>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endParaRPr>
            </a:p>
          </p:txBody>
        </p:sp>
        <p:sp>
          <p:nvSpPr>
            <p:cNvPr id="18" name="文本框 17"/>
            <p:cNvSpPr txBox="1"/>
            <p:nvPr/>
          </p:nvSpPr>
          <p:spPr>
            <a:xfrm>
              <a:off x="914536" y="4876762"/>
              <a:ext cx="1312346" cy="461665"/>
            </a:xfrm>
            <a:prstGeom prst="rect">
              <a:avLst/>
            </a:prstGeom>
            <a:noFill/>
          </p:spPr>
          <p:txBody>
            <a:bodyPr wrap="square" rtlCol="0">
              <a:spAutoFit/>
            </a:bodyPr>
            <a:lstStyle/>
            <a:p>
              <a:r>
                <a:rPr lang="en-US" dirty="0" smtClean="0"/>
                <a:t>SG Kick-off</a:t>
              </a:r>
            </a:p>
            <a:p>
              <a:r>
                <a:rPr lang="en-US" dirty="0" smtClean="0"/>
                <a:t>PAR/CSD draft</a:t>
              </a:r>
              <a:endParaRPr lang="en-US" dirty="0"/>
            </a:p>
          </p:txBody>
        </p:sp>
        <p:sp>
          <p:nvSpPr>
            <p:cNvPr id="19" name="文本框 18"/>
            <p:cNvSpPr txBox="1"/>
            <p:nvPr/>
          </p:nvSpPr>
          <p:spPr>
            <a:xfrm>
              <a:off x="5001971" y="4894322"/>
              <a:ext cx="1997561" cy="461665"/>
            </a:xfrm>
            <a:prstGeom prst="rect">
              <a:avLst/>
            </a:prstGeom>
            <a:noFill/>
          </p:spPr>
          <p:txBody>
            <a:bodyPr wrap="square" rtlCol="0">
              <a:spAutoFit/>
            </a:bodyPr>
            <a:lstStyle/>
            <a:p>
              <a:r>
                <a:rPr lang="en-US" b="1" dirty="0" smtClean="0">
                  <a:solidFill>
                    <a:srgbClr val="FF0000"/>
                  </a:solidFill>
                </a:rPr>
                <a:t>WG approve PAR/CSD submitted to EC for review </a:t>
              </a:r>
              <a:endParaRPr lang="en-US" b="1" dirty="0">
                <a:solidFill>
                  <a:srgbClr val="FF0000"/>
                </a:solidFill>
              </a:endParaRPr>
            </a:p>
          </p:txBody>
        </p:sp>
        <p:sp>
          <p:nvSpPr>
            <p:cNvPr id="20" name="文本框 19"/>
            <p:cNvSpPr txBox="1"/>
            <p:nvPr/>
          </p:nvSpPr>
          <p:spPr>
            <a:xfrm>
              <a:off x="7467564" y="4876762"/>
              <a:ext cx="1506984" cy="461665"/>
            </a:xfrm>
            <a:prstGeom prst="rect">
              <a:avLst/>
            </a:prstGeom>
            <a:noFill/>
          </p:spPr>
          <p:txBody>
            <a:bodyPr wrap="square" rtlCol="0">
              <a:spAutoFit/>
            </a:bodyPr>
            <a:lstStyle/>
            <a:p>
              <a:r>
                <a:rPr lang="en-US" dirty="0" smtClean="0"/>
                <a:t>Comments reply and potential update</a:t>
              </a:r>
              <a:endParaRPr lang="en-US" dirty="0"/>
            </a:p>
          </p:txBody>
        </p:sp>
        <p:sp>
          <p:nvSpPr>
            <p:cNvPr id="21" name="文本框 20"/>
            <p:cNvSpPr txBox="1"/>
            <p:nvPr/>
          </p:nvSpPr>
          <p:spPr>
            <a:xfrm>
              <a:off x="9964176" y="5061428"/>
              <a:ext cx="990574" cy="276999"/>
            </a:xfrm>
            <a:prstGeom prst="rect">
              <a:avLst/>
            </a:prstGeom>
            <a:noFill/>
          </p:spPr>
          <p:txBody>
            <a:bodyPr wrap="square" rtlCol="0">
              <a:spAutoFit/>
            </a:bodyPr>
            <a:lstStyle/>
            <a:p>
              <a:r>
                <a:rPr lang="en-US" dirty="0" smtClean="0"/>
                <a:t>TG kickoff</a:t>
              </a:r>
              <a:endParaRPr lang="en-US" dirty="0"/>
            </a:p>
          </p:txBody>
        </p:sp>
        <p:sp>
          <p:nvSpPr>
            <p:cNvPr id="22" name="文本框 21"/>
            <p:cNvSpPr txBox="1"/>
            <p:nvPr/>
          </p:nvSpPr>
          <p:spPr>
            <a:xfrm>
              <a:off x="3200476" y="4876762"/>
              <a:ext cx="990574" cy="461665"/>
            </a:xfrm>
            <a:prstGeom prst="rect">
              <a:avLst/>
            </a:prstGeom>
            <a:noFill/>
          </p:spPr>
          <p:txBody>
            <a:bodyPr wrap="square" rtlCol="0">
              <a:spAutoFit/>
            </a:bodyPr>
            <a:lstStyle/>
            <a:p>
              <a:r>
                <a:rPr lang="en-US" dirty="0" smtClean="0"/>
                <a:t>PAR/CSD development</a:t>
              </a:r>
              <a:endParaRPr lang="en-US" dirty="0"/>
            </a:p>
          </p:txBody>
        </p:sp>
      </p:grpSp>
    </p:spTree>
    <p:extLst>
      <p:ext uri="{BB962C8B-B14F-4D97-AF65-F5344CB8AC3E}">
        <p14:creationId xmlns:p14="http://schemas.microsoft.com/office/powerpoint/2010/main" val="237718988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smtClean="0"/>
              <a:t>Sep 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a:spLocks/>
          </p:cNvSpPr>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AMP SG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Sep Interim 2023</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Sep 12</a:t>
            </a:r>
            <a:r>
              <a:rPr lang="en-US" altLang="en-US" sz="3600" kern="0" baseline="30000" dirty="0" smtClean="0">
                <a:latin typeface="Arial" panose="020B0604020202020204" pitchFamily="34" charset="0"/>
              </a:rPr>
              <a:t>th</a:t>
            </a:r>
            <a:r>
              <a:rPr lang="en-US" altLang="en-US"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2023</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a:t>
            </a:r>
            <a:r>
              <a:rPr lang="en-US" altLang="en-US" sz="2000" kern="0" dirty="0" err="1" smtClean="0">
                <a:latin typeface="Arial" panose="020B0604020202020204" pitchFamily="34" charset="0"/>
              </a:rPr>
              <a:t>Shellhammer</a:t>
            </a:r>
            <a:r>
              <a:rPr lang="en-US" altLang="en-US" sz="2000" kern="0" dirty="0" smtClean="0">
                <a:latin typeface="Arial" panose="020B0604020202020204" pitchFamily="34" charset="0"/>
              </a:rPr>
              <a:t> (Qualcomm) </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err="1" smtClean="0">
                <a:latin typeface="Arial" panose="020B0604020202020204" pitchFamily="34" charset="0"/>
              </a:rPr>
              <a:t>Hao</a:t>
            </a:r>
            <a:r>
              <a:rPr lang="en-US" altLang="en-US" sz="2000" kern="0" dirty="0" smtClean="0">
                <a:latin typeface="Arial" panose="020B0604020202020204" pitchFamily="34" charset="0"/>
              </a:rPr>
              <a:t> Wang (</a:t>
            </a:r>
            <a:r>
              <a:rPr lang="en-US" altLang="en-US" sz="2000" kern="0" dirty="0" err="1" smtClean="0">
                <a:latin typeface="Arial" panose="020B0604020202020204" pitchFamily="34" charset="0"/>
              </a:rPr>
              <a:t>Tencent</a:t>
            </a:r>
            <a:r>
              <a:rPr lang="en-US" altLang="en-US" sz="2000" kern="0" dirty="0" smtClean="0">
                <a:latin typeface="Arial" panose="020B0604020202020204" pitchFamily="34" charset="0"/>
              </a:rPr>
              <a:t>)</a:t>
            </a:r>
            <a:endParaRPr lang="en-US" altLang="en-US" sz="2000" kern="0" dirty="0">
              <a:latin typeface="Arial" panose="020B0604020202020204" pitchFamily="34" charset="0"/>
            </a:endParaRPr>
          </a:p>
          <a:p>
            <a:pPr>
              <a:lnSpc>
                <a:spcPct val="90000"/>
              </a:lnSpc>
              <a:buNone/>
              <a:defRPr/>
            </a:pPr>
            <a:r>
              <a:rPr lang="en-US" altLang="en-US" sz="2000" kern="0" dirty="0">
                <a:latin typeface="Arial" panose="020B0604020202020204" pitchFamily="34" charset="0"/>
              </a:rPr>
              <a:t>	</a:t>
            </a:r>
          </a:p>
        </p:txBody>
      </p:sp>
    </p:spTree>
    <p:extLst>
      <p:ext uri="{BB962C8B-B14F-4D97-AF65-F5344CB8AC3E}">
        <p14:creationId xmlns:p14="http://schemas.microsoft.com/office/powerpoint/2010/main" val="218984714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smtClean="0"/>
              <a:t>Sep 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session</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a:t>agenda</a:t>
            </a:r>
          </a:p>
          <a:p>
            <a:pPr eaLnBrk="0" hangingPunct="0">
              <a:defRPr/>
            </a:pPr>
            <a:r>
              <a:rPr lang="en-US" altLang="en-GB" dirty="0" smtClean="0"/>
              <a:t>Contribution </a:t>
            </a:r>
            <a:r>
              <a:rPr lang="en-US" altLang="en-GB" dirty="0"/>
              <a:t>discussion</a:t>
            </a:r>
          </a:p>
          <a:p>
            <a:pPr lvl="1" eaLnBrk="0" hangingPunct="0">
              <a:defRPr/>
            </a:pPr>
            <a:r>
              <a:rPr lang="en-US" altLang="en-US" sz="2400" dirty="0"/>
              <a:t>11-23/1529, Summary of AMP SG, </a:t>
            </a:r>
            <a:r>
              <a:rPr lang="en-US" altLang="en-US" sz="2400" dirty="0" err="1"/>
              <a:t>Yinan</a:t>
            </a:r>
            <a:r>
              <a:rPr lang="en-US" altLang="en-US" sz="2400" dirty="0"/>
              <a:t> Qi (OPPO)</a:t>
            </a:r>
          </a:p>
          <a:p>
            <a:pPr lvl="1" eaLnBrk="0" hangingPunct="0">
              <a:defRPr/>
            </a:pPr>
            <a:r>
              <a:rPr lang="en-US" altLang="en-US" sz="2400" dirty="0"/>
              <a:t>11-23/1534, Discussion on AMP </a:t>
            </a:r>
            <a:r>
              <a:rPr lang="en-US" altLang="en-US" sz="2400" dirty="0" err="1"/>
              <a:t>IoT</a:t>
            </a:r>
            <a:r>
              <a:rPr lang="en-US" altLang="en-US" sz="2400" dirty="0"/>
              <a:t> PAR, You-Wei Chen (</a:t>
            </a:r>
            <a:r>
              <a:rPr lang="en-US" altLang="en-US" sz="2400" dirty="0" err="1"/>
              <a:t>MediaTek</a:t>
            </a:r>
            <a:r>
              <a:rPr lang="en-US" altLang="en-US" sz="2400" dirty="0" smtClean="0"/>
              <a:t>)</a:t>
            </a:r>
          </a:p>
          <a:p>
            <a:pPr lvl="1" eaLnBrk="0" hangingPunct="0">
              <a:defRPr/>
            </a:pPr>
            <a:r>
              <a:rPr lang="en-US" altLang="en-US" sz="2400" dirty="0"/>
              <a:t>11-23/1601, AMP Communication Channel Usage Estimation, Sebastian Max (Ericsson</a:t>
            </a:r>
            <a:r>
              <a:rPr lang="en-US" altLang="en-US" sz="2400" dirty="0" smtClean="0"/>
              <a:t>)</a:t>
            </a:r>
            <a:endParaRPr lang="en-US" altLang="en-US" sz="2400" dirty="0"/>
          </a:p>
          <a:p>
            <a:pPr eaLnBrk="0" hangingPunct="0">
              <a:defRPr/>
            </a:pPr>
            <a:r>
              <a:rPr lang="en-US" altLang="en-GB" dirty="0" smtClean="0"/>
              <a:t>Any </a:t>
            </a:r>
            <a:r>
              <a:rPr lang="en-US" altLang="en-GB" dirty="0"/>
              <a:t>other business</a:t>
            </a:r>
            <a:r>
              <a:rPr lang="en-US" altLang="en-GB" dirty="0" smtClean="0"/>
              <a:t>?</a:t>
            </a:r>
          </a:p>
          <a:p>
            <a:pPr lvl="0" eaLnBrk="0" hangingPunct="0">
              <a:defRPr/>
            </a:pPr>
            <a:r>
              <a:rPr lang="en-GB" altLang="en-US" dirty="0" smtClean="0">
                <a:sym typeface="+mn-ea"/>
              </a:rPr>
              <a:t>Recess</a:t>
            </a:r>
            <a:endParaRPr lang="en-GB" altLang="en-US" dirty="0"/>
          </a:p>
        </p:txBody>
      </p:sp>
    </p:spTree>
    <p:extLst>
      <p:ext uri="{BB962C8B-B14F-4D97-AF65-F5344CB8AC3E}">
        <p14:creationId xmlns:p14="http://schemas.microsoft.com/office/powerpoint/2010/main" val="385158558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smtClean="0"/>
              <a:t>Sep 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a:spLocks/>
          </p:cNvSpPr>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AMP SG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Sep Interim 2023</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Sep 13</a:t>
            </a:r>
            <a:r>
              <a:rPr lang="en-US" altLang="en-US" sz="3600" kern="0" baseline="30000" dirty="0" smtClean="0">
                <a:latin typeface="Arial" panose="020B0604020202020204" pitchFamily="34" charset="0"/>
              </a:rPr>
              <a:t>th</a:t>
            </a:r>
            <a:r>
              <a:rPr lang="en-US" altLang="en-US"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2023</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a:t>
            </a:r>
            <a:r>
              <a:rPr lang="en-US" altLang="en-US" sz="2000" kern="0" dirty="0" err="1" smtClean="0">
                <a:latin typeface="Arial" panose="020B0604020202020204" pitchFamily="34" charset="0"/>
              </a:rPr>
              <a:t>Shellhammer</a:t>
            </a:r>
            <a:r>
              <a:rPr lang="en-US" altLang="en-US" sz="2000" kern="0" dirty="0" smtClean="0">
                <a:latin typeface="Arial" panose="020B0604020202020204" pitchFamily="34" charset="0"/>
              </a:rPr>
              <a:t> (Qualcomm) </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err="1" smtClean="0">
                <a:latin typeface="Arial" panose="020B0604020202020204" pitchFamily="34" charset="0"/>
              </a:rPr>
              <a:t>Hao</a:t>
            </a:r>
            <a:r>
              <a:rPr lang="en-US" altLang="en-US" sz="2000" kern="0" dirty="0" smtClean="0">
                <a:latin typeface="Arial" panose="020B0604020202020204" pitchFamily="34" charset="0"/>
              </a:rPr>
              <a:t> Wang (</a:t>
            </a:r>
            <a:r>
              <a:rPr lang="en-US" altLang="en-US" sz="2000" kern="0" dirty="0" err="1" smtClean="0">
                <a:latin typeface="Arial" panose="020B0604020202020204" pitchFamily="34" charset="0"/>
              </a:rPr>
              <a:t>Tencent</a:t>
            </a:r>
            <a:r>
              <a:rPr lang="en-US" altLang="en-US" sz="2000" kern="0" dirty="0" smtClean="0">
                <a:latin typeface="Arial" panose="020B0604020202020204" pitchFamily="34" charset="0"/>
              </a:rPr>
              <a:t>)</a:t>
            </a:r>
            <a:endParaRPr lang="en-US" altLang="en-US" sz="2000" kern="0" dirty="0">
              <a:latin typeface="Arial" panose="020B0604020202020204" pitchFamily="34" charset="0"/>
            </a:endParaRPr>
          </a:p>
          <a:p>
            <a:pPr>
              <a:lnSpc>
                <a:spcPct val="90000"/>
              </a:lnSpc>
              <a:buNone/>
              <a:defRPr/>
            </a:pPr>
            <a:r>
              <a:rPr lang="en-US" altLang="en-US" sz="2000" kern="0" dirty="0">
                <a:latin typeface="Arial" panose="020B0604020202020204" pitchFamily="34" charset="0"/>
              </a:rPr>
              <a:t>	</a:t>
            </a:r>
          </a:p>
        </p:txBody>
      </p:sp>
    </p:spTree>
    <p:extLst>
      <p:ext uri="{BB962C8B-B14F-4D97-AF65-F5344CB8AC3E}">
        <p14:creationId xmlns:p14="http://schemas.microsoft.com/office/powerpoint/2010/main" val="99956806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smtClean="0"/>
              <a:t>Sep 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session</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a:t>agenda</a:t>
            </a:r>
          </a:p>
          <a:p>
            <a:pPr eaLnBrk="0" hangingPunct="0">
              <a:defRPr/>
            </a:pPr>
            <a:r>
              <a:rPr lang="en-US" altLang="en-GB" dirty="0"/>
              <a:t>Contribution discussion</a:t>
            </a:r>
          </a:p>
          <a:p>
            <a:pPr lvl="1" eaLnBrk="0" hangingPunct="0">
              <a:defRPr/>
            </a:pPr>
            <a:r>
              <a:rPr lang="en-US" altLang="en-US" sz="2100" dirty="0"/>
              <a:t>11-23/1596, PHY considerations for AMP devices, </a:t>
            </a:r>
            <a:r>
              <a:rPr lang="en-US" altLang="en-US" sz="2100" dirty="0" err="1"/>
              <a:t>Amichai</a:t>
            </a:r>
            <a:r>
              <a:rPr lang="en-US" altLang="en-US" sz="2100" dirty="0"/>
              <a:t> </a:t>
            </a:r>
            <a:r>
              <a:rPr lang="en-US" altLang="en-US" sz="2100" dirty="0" err="1"/>
              <a:t>Sanderovich</a:t>
            </a:r>
            <a:r>
              <a:rPr lang="en-US" altLang="en-US" sz="2100" dirty="0"/>
              <a:t> (</a:t>
            </a:r>
            <a:r>
              <a:rPr lang="en-US" altLang="en-US" sz="2100" dirty="0" err="1"/>
              <a:t>Wiliot</a:t>
            </a:r>
            <a:r>
              <a:rPr lang="en-US" altLang="en-US" sz="2100" dirty="0"/>
              <a:t>)</a:t>
            </a:r>
          </a:p>
          <a:p>
            <a:pPr lvl="1" eaLnBrk="0" hangingPunct="0">
              <a:defRPr/>
            </a:pPr>
            <a:r>
              <a:rPr lang="en-US" altLang="en-US" sz="2100" dirty="0" smtClean="0"/>
              <a:t>TBD</a:t>
            </a:r>
            <a:endParaRPr lang="en-US" altLang="en-US" sz="2100" dirty="0"/>
          </a:p>
          <a:p>
            <a:pPr eaLnBrk="0" hangingPunct="0">
              <a:defRPr/>
            </a:pPr>
            <a:r>
              <a:rPr lang="en-US" altLang="en-GB" dirty="0" smtClean="0"/>
              <a:t>PAR (11-23/1006) / CSD (11-23/1212) discussion </a:t>
            </a:r>
            <a:endParaRPr lang="en-US" altLang="en-GB" dirty="0" smtClean="0"/>
          </a:p>
          <a:p>
            <a:pPr eaLnBrk="0" hangingPunct="0">
              <a:defRPr/>
            </a:pPr>
            <a:r>
              <a:rPr lang="en-US" altLang="en-GB" dirty="0" smtClean="0"/>
              <a:t>Any </a:t>
            </a:r>
            <a:r>
              <a:rPr lang="en-US" altLang="en-GB" dirty="0"/>
              <a:t>other business</a:t>
            </a:r>
            <a:r>
              <a:rPr lang="en-US" altLang="en-GB" dirty="0" smtClean="0"/>
              <a:t>?</a:t>
            </a:r>
          </a:p>
          <a:p>
            <a:pPr lvl="0" eaLnBrk="0" hangingPunct="0">
              <a:defRPr/>
            </a:pPr>
            <a:r>
              <a:rPr lang="en-GB" altLang="en-US" dirty="0" smtClean="0">
                <a:sym typeface="+mn-ea"/>
              </a:rPr>
              <a:t>Recess</a:t>
            </a:r>
            <a:endParaRPr lang="en-GB" altLang="en-US" dirty="0"/>
          </a:p>
        </p:txBody>
      </p:sp>
    </p:spTree>
    <p:extLst>
      <p:ext uri="{BB962C8B-B14F-4D97-AF65-F5344CB8AC3E}">
        <p14:creationId xmlns:p14="http://schemas.microsoft.com/office/powerpoint/2010/main" val="162646856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smtClean="0"/>
              <a:t>Sep 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a:spLocks/>
          </p:cNvSpPr>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AMP SG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Sep Interim 2023</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Sep 14</a:t>
            </a:r>
            <a:r>
              <a:rPr lang="en-US" altLang="en-US" sz="3600" kern="0" baseline="30000" dirty="0" smtClean="0">
                <a:latin typeface="Arial" panose="020B0604020202020204" pitchFamily="34" charset="0"/>
              </a:rPr>
              <a:t>th</a:t>
            </a:r>
            <a:r>
              <a:rPr lang="en-US" altLang="en-US"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2023</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a:t>
            </a:r>
            <a:r>
              <a:rPr lang="en-US" altLang="en-US" sz="2000" kern="0" dirty="0" err="1" smtClean="0">
                <a:latin typeface="Arial" panose="020B0604020202020204" pitchFamily="34" charset="0"/>
              </a:rPr>
              <a:t>Shellhammer</a:t>
            </a:r>
            <a:r>
              <a:rPr lang="en-US" altLang="en-US" sz="2000" kern="0" dirty="0" smtClean="0">
                <a:latin typeface="Arial" panose="020B0604020202020204" pitchFamily="34" charset="0"/>
              </a:rPr>
              <a:t> (Qualcomm) </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err="1" smtClean="0">
                <a:latin typeface="Arial" panose="020B0604020202020204" pitchFamily="34" charset="0"/>
              </a:rPr>
              <a:t>Hao</a:t>
            </a:r>
            <a:r>
              <a:rPr lang="en-US" altLang="en-US" sz="2000" kern="0" dirty="0" smtClean="0">
                <a:latin typeface="Arial" panose="020B0604020202020204" pitchFamily="34" charset="0"/>
              </a:rPr>
              <a:t> Wang (</a:t>
            </a:r>
            <a:r>
              <a:rPr lang="en-US" altLang="en-US" sz="2000" kern="0" dirty="0" err="1" smtClean="0">
                <a:latin typeface="Arial" panose="020B0604020202020204" pitchFamily="34" charset="0"/>
              </a:rPr>
              <a:t>Tencent</a:t>
            </a:r>
            <a:r>
              <a:rPr lang="en-US" altLang="en-US" sz="2000" kern="0" dirty="0" smtClean="0">
                <a:latin typeface="Arial" panose="020B0604020202020204" pitchFamily="34" charset="0"/>
              </a:rPr>
              <a:t>)</a:t>
            </a:r>
            <a:endParaRPr lang="en-US" altLang="en-US" sz="2000" kern="0" dirty="0">
              <a:latin typeface="Arial" panose="020B0604020202020204" pitchFamily="34" charset="0"/>
            </a:endParaRPr>
          </a:p>
          <a:p>
            <a:pPr>
              <a:lnSpc>
                <a:spcPct val="90000"/>
              </a:lnSpc>
              <a:buNone/>
              <a:defRPr/>
            </a:pPr>
            <a:r>
              <a:rPr lang="en-US" altLang="en-US" sz="2000" kern="0" dirty="0">
                <a:latin typeface="Arial" panose="020B0604020202020204" pitchFamily="34" charset="0"/>
              </a:rPr>
              <a:t>	</a:t>
            </a:r>
          </a:p>
        </p:txBody>
      </p:sp>
    </p:spTree>
    <p:extLst>
      <p:ext uri="{BB962C8B-B14F-4D97-AF65-F5344CB8AC3E}">
        <p14:creationId xmlns:p14="http://schemas.microsoft.com/office/powerpoint/2010/main" val="114166158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smtClean="0"/>
              <a:t>Sep 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session</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smtClean="0"/>
              <a:t>agenda</a:t>
            </a:r>
          </a:p>
          <a:p>
            <a:pPr lvl="0" eaLnBrk="0" hangingPunct="0">
              <a:defRPr/>
            </a:pPr>
            <a:r>
              <a:rPr lang="en-GB" altLang="en-US" dirty="0" smtClean="0"/>
              <a:t>P</a:t>
            </a:r>
            <a:r>
              <a:rPr lang="en-US" altLang="zh-CN" dirty="0" err="1" smtClean="0"/>
              <a:t>otential</a:t>
            </a:r>
            <a:r>
              <a:rPr lang="en-US" altLang="zh-CN" dirty="0" smtClean="0"/>
              <a:t> </a:t>
            </a:r>
            <a:r>
              <a:rPr lang="en-GB" altLang="en-US" dirty="0" smtClean="0"/>
              <a:t>PAR and </a:t>
            </a:r>
            <a:r>
              <a:rPr lang="en-GB" altLang="en-US" dirty="0" smtClean="0"/>
              <a:t>CSD </a:t>
            </a:r>
            <a:r>
              <a:rPr lang="en-GB" altLang="en-US" dirty="0" smtClean="0"/>
              <a:t>motion</a:t>
            </a:r>
            <a:endParaRPr lang="en-GB" altLang="en-US" dirty="0"/>
          </a:p>
          <a:p>
            <a:pPr eaLnBrk="0" hangingPunct="0">
              <a:defRPr/>
            </a:pPr>
            <a:r>
              <a:rPr lang="en-US" altLang="en-GB" dirty="0"/>
              <a:t>Contribution discussion</a:t>
            </a:r>
          </a:p>
          <a:p>
            <a:pPr lvl="1" eaLnBrk="0" hangingPunct="0">
              <a:defRPr/>
            </a:pPr>
            <a:r>
              <a:rPr lang="en-US" altLang="en-US" dirty="0" smtClean="0"/>
              <a:t>TBD</a:t>
            </a:r>
            <a:endParaRPr lang="en-US" altLang="zh-CN" dirty="0"/>
          </a:p>
          <a:p>
            <a:pPr eaLnBrk="0" hangingPunct="0">
              <a:defRPr/>
            </a:pPr>
            <a:r>
              <a:rPr lang="en-US" altLang="en-GB" dirty="0" smtClean="0"/>
              <a:t>Teleconference Plan</a:t>
            </a:r>
          </a:p>
          <a:p>
            <a:pPr eaLnBrk="0" hangingPunct="0">
              <a:defRPr/>
            </a:pPr>
            <a:r>
              <a:rPr lang="en-US" altLang="en-GB" dirty="0" smtClean="0"/>
              <a:t>Any </a:t>
            </a:r>
            <a:r>
              <a:rPr lang="en-US" altLang="en-GB" dirty="0"/>
              <a:t>other business</a:t>
            </a:r>
            <a:r>
              <a:rPr lang="en-US" altLang="en-GB" dirty="0" smtClean="0"/>
              <a:t>?</a:t>
            </a:r>
          </a:p>
          <a:p>
            <a:pPr lvl="0" eaLnBrk="0" hangingPunct="0">
              <a:defRPr/>
            </a:pPr>
            <a:r>
              <a:rPr lang="en-GB" altLang="en-US" dirty="0" smtClean="0">
                <a:sym typeface="+mn-ea"/>
              </a:rPr>
              <a:t>Adjourn</a:t>
            </a:r>
            <a:endParaRPr lang="en-GB" altLang="en-US" dirty="0"/>
          </a:p>
        </p:txBody>
      </p:sp>
    </p:spTree>
    <p:extLst>
      <p:ext uri="{BB962C8B-B14F-4D97-AF65-F5344CB8AC3E}">
        <p14:creationId xmlns:p14="http://schemas.microsoft.com/office/powerpoint/2010/main" val="42736846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smtClean="0"/>
              <a:t>Sep 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Patent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Policy, Copyright Policy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11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Tree>
    <p:extLst>
      <p:ext uri="{BB962C8B-B14F-4D97-AF65-F5344CB8AC3E}">
        <p14:creationId xmlns:p14="http://schemas.microsoft.com/office/powerpoint/2010/main" val="117491735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smtClean="0"/>
              <a:t>Sep 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smtClean="0">
                <a:solidFill>
                  <a:schemeClr val="tx2"/>
                </a:solidFill>
                <a:latin typeface="Times New Roman" panose="02020603050405020304" pitchFamily="18" charset="0"/>
              </a:rPr>
              <a:t>Motion #1: AMP PAR</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40295" y="1855932"/>
            <a:ext cx="10375582" cy="45173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GB" altLang="en-US" dirty="0" smtClean="0"/>
              <a:t>Approve the content included in 11-23/1006r2 as the AMP PAR document and requesting WG for approval to submit 11-23/1006r2 to 802 EC for review and approval </a:t>
            </a:r>
          </a:p>
          <a:p>
            <a:pPr lvl="0" eaLnBrk="0" hangingPunct="0">
              <a:defRPr/>
            </a:pPr>
            <a:endParaRPr lang="en-GB" altLang="zh-CN" sz="2000" dirty="0">
              <a:ea typeface="SimSun" panose="02010600030101010101" pitchFamily="2" charset="-122"/>
            </a:endParaRPr>
          </a:p>
          <a:p>
            <a:pPr marL="0" marR="0" indent="0" eaLnBrk="0" hangingPunct="0">
              <a:buNone/>
              <a:defRPr/>
            </a:pPr>
            <a:endParaRPr lang="en-GB" altLang="zh-CN" i="1" dirty="0"/>
          </a:p>
          <a:p>
            <a:pPr marL="0" marR="0" indent="0" eaLnBrk="0" hangingPunct="0">
              <a:buNone/>
              <a:defRPr/>
            </a:pPr>
            <a:r>
              <a:rPr lang="en-GB" altLang="zh-CN" i="1" dirty="0" smtClean="0"/>
              <a:t>Moved:</a:t>
            </a:r>
          </a:p>
          <a:p>
            <a:pPr marL="0" marR="0" indent="0" eaLnBrk="0" hangingPunct="0">
              <a:buNone/>
              <a:defRPr/>
            </a:pPr>
            <a:r>
              <a:rPr lang="en-GB" altLang="zh-CN" i="1" dirty="0" smtClean="0"/>
              <a:t>Seconded:</a:t>
            </a:r>
          </a:p>
          <a:p>
            <a:pPr marL="0" marR="0" indent="0" eaLnBrk="0" hangingPunct="0">
              <a:buNone/>
              <a:defRPr/>
            </a:pPr>
            <a:endParaRPr lang="en-GB" altLang="zh-CN" i="1" dirty="0"/>
          </a:p>
          <a:p>
            <a:pPr marL="0" marR="0" indent="0" eaLnBrk="0" hangingPunct="0">
              <a:buNone/>
              <a:defRPr/>
            </a:pPr>
            <a:r>
              <a:rPr lang="en-GB" altLang="zh-CN" i="1" dirty="0" smtClean="0"/>
              <a:t>Result: Y/N/A</a:t>
            </a:r>
            <a:endParaRPr lang="en-GB" altLang="zh-CN" i="1" dirty="0"/>
          </a:p>
        </p:txBody>
      </p:sp>
    </p:spTree>
    <p:extLst>
      <p:ext uri="{BB962C8B-B14F-4D97-AF65-F5344CB8AC3E}">
        <p14:creationId xmlns:p14="http://schemas.microsoft.com/office/powerpoint/2010/main" val="274713516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smtClean="0"/>
              <a:t>Sep 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smtClean="0">
                <a:solidFill>
                  <a:schemeClr val="tx2"/>
                </a:solidFill>
                <a:latin typeface="Times New Roman" panose="02020603050405020304" pitchFamily="18" charset="0"/>
              </a:rPr>
              <a:t>Motion #2: AMP CSD</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40295" y="1855932"/>
            <a:ext cx="10375582" cy="45173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GB" altLang="en-US" dirty="0" smtClean="0"/>
              <a:t>Approve the content included in 11-23/1212r1 as the AMP CSD document and requesting WG for approval to submit 11-23/1006r2 to 802 EC for review and approval </a:t>
            </a:r>
          </a:p>
          <a:p>
            <a:pPr lvl="0" eaLnBrk="0" hangingPunct="0">
              <a:defRPr/>
            </a:pPr>
            <a:endParaRPr lang="en-GB" altLang="zh-CN" sz="2000" dirty="0">
              <a:ea typeface="SimSun" panose="02010600030101010101" pitchFamily="2" charset="-122"/>
            </a:endParaRPr>
          </a:p>
          <a:p>
            <a:pPr marL="0" marR="0" indent="0" eaLnBrk="0" hangingPunct="0">
              <a:buNone/>
              <a:defRPr/>
            </a:pPr>
            <a:endParaRPr lang="en-GB" altLang="zh-CN" i="1" dirty="0"/>
          </a:p>
          <a:p>
            <a:pPr marL="0" marR="0" indent="0" eaLnBrk="0" hangingPunct="0">
              <a:buNone/>
              <a:defRPr/>
            </a:pPr>
            <a:r>
              <a:rPr lang="en-GB" altLang="zh-CN" i="1" dirty="0" smtClean="0"/>
              <a:t>Moved:</a:t>
            </a:r>
          </a:p>
          <a:p>
            <a:pPr marL="0" marR="0" indent="0" eaLnBrk="0" hangingPunct="0">
              <a:buNone/>
              <a:defRPr/>
            </a:pPr>
            <a:r>
              <a:rPr lang="en-GB" altLang="zh-CN" i="1" dirty="0" smtClean="0"/>
              <a:t>Seconded:</a:t>
            </a:r>
          </a:p>
          <a:p>
            <a:pPr marL="0" marR="0" indent="0" eaLnBrk="0" hangingPunct="0">
              <a:buNone/>
              <a:defRPr/>
            </a:pPr>
            <a:endParaRPr lang="en-GB" altLang="zh-CN" i="1" dirty="0"/>
          </a:p>
          <a:p>
            <a:pPr marL="0" marR="0" indent="0" eaLnBrk="0" hangingPunct="0">
              <a:buNone/>
              <a:defRPr/>
            </a:pPr>
            <a:r>
              <a:rPr lang="en-GB" altLang="zh-CN" i="1" dirty="0" smtClean="0"/>
              <a:t>Result: Y/N/A</a:t>
            </a:r>
            <a:endParaRPr lang="en-GB" altLang="zh-CN" i="1" dirty="0"/>
          </a:p>
        </p:txBody>
      </p:sp>
    </p:spTree>
    <p:extLst>
      <p:ext uri="{BB962C8B-B14F-4D97-AF65-F5344CB8AC3E}">
        <p14:creationId xmlns:p14="http://schemas.microsoft.com/office/powerpoint/2010/main" val="65772807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smtClean="0"/>
              <a:t>Sep 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a:spLocks/>
          </p:cNvSpPr>
          <p:nvPr/>
        </p:nvSpPr>
        <p:spPr>
          <a:xfrm>
            <a:off x="914400" y="685800"/>
            <a:ext cx="10361613" cy="1065213"/>
          </a:xfrm>
          <a:prstGeom prst="rect">
            <a:avLst/>
          </a:prstGeom>
        </p:spPr>
        <p:txBody>
          <a:bodyPr anchor="ct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sz="3200" kern="0" dirty="0" smtClean="0"/>
              <a:t>AMP SG Teleconference Plan</a:t>
            </a:r>
            <a:endParaRPr lang="en-US" sz="3200" kern="0" dirty="0"/>
          </a:p>
        </p:txBody>
      </p:sp>
      <p:sp>
        <p:nvSpPr>
          <p:cNvPr id="6" name="内容占位符 2"/>
          <p:cNvSpPr txBox="1">
            <a:spLocks/>
          </p:cNvSpPr>
          <p:nvPr/>
        </p:nvSpPr>
        <p:spPr>
          <a:xfrm>
            <a:off x="914400" y="1981200"/>
            <a:ext cx="10361613" cy="4113213"/>
          </a:xfrm>
          <a:prstGeom prst="rect">
            <a:avLst/>
          </a:prstGeom>
        </p:spPr>
        <p:txBody>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a:lnSpc>
                <a:spcPct val="150000"/>
              </a:lnSpc>
              <a:spcBef>
                <a:spcPts val="600"/>
              </a:spcBef>
              <a:spcAft>
                <a:spcPts val="600"/>
              </a:spcAft>
            </a:pPr>
            <a:r>
              <a:rPr lang="en-US" sz="2400" kern="0" dirty="0" smtClean="0"/>
              <a:t>Proposed AMP SG teleconference plan after Sep 802 interim session:</a:t>
            </a:r>
          </a:p>
          <a:p>
            <a:pPr marL="586105" lvl="1" indent="-285750">
              <a:lnSpc>
                <a:spcPct val="150000"/>
              </a:lnSpc>
              <a:spcBef>
                <a:spcPts val="600"/>
              </a:spcBef>
              <a:spcAft>
                <a:spcPts val="600"/>
              </a:spcAft>
              <a:buFont typeface="Arial" panose="020B0604020202020204" pitchFamily="34" charset="0"/>
              <a:buChar char="•"/>
            </a:pPr>
            <a:r>
              <a:rPr lang="en-US" sz="2400" kern="0" dirty="0" smtClean="0"/>
              <a:t>Oct 10</a:t>
            </a:r>
            <a:r>
              <a:rPr lang="en-US" sz="2400" kern="0" baseline="30000" dirty="0" smtClean="0"/>
              <a:t>th</a:t>
            </a:r>
            <a:r>
              <a:rPr lang="en-US" sz="2400" kern="0" dirty="0" smtClean="0"/>
              <a:t>, 10:00am, ET; 2 hours, </a:t>
            </a:r>
            <a:r>
              <a:rPr lang="en-US" sz="2400" kern="0" dirty="0" err="1" smtClean="0"/>
              <a:t>webex</a:t>
            </a:r>
            <a:endParaRPr lang="en-US" sz="2400" kern="0" dirty="0" smtClean="0"/>
          </a:p>
          <a:p>
            <a:pPr marL="586105" lvl="1" indent="-285750">
              <a:lnSpc>
                <a:spcPct val="150000"/>
              </a:lnSpc>
              <a:spcBef>
                <a:spcPts val="600"/>
              </a:spcBef>
              <a:spcAft>
                <a:spcPts val="600"/>
              </a:spcAft>
              <a:buFont typeface="Arial" panose="020B0604020202020204" pitchFamily="34" charset="0"/>
              <a:buChar char="•"/>
            </a:pPr>
            <a:r>
              <a:rPr lang="en-US" sz="2400" kern="0" dirty="0" smtClean="0"/>
              <a:t>Oct 24</a:t>
            </a:r>
            <a:r>
              <a:rPr lang="en-US" sz="2400" kern="0" baseline="30000" dirty="0" smtClean="0"/>
              <a:t>th</a:t>
            </a:r>
            <a:r>
              <a:rPr lang="en-US" sz="2400" kern="0" dirty="0" smtClean="0"/>
              <a:t>, 10:00am, ET; 2 hours, </a:t>
            </a:r>
            <a:r>
              <a:rPr lang="en-US" sz="2400" kern="0" dirty="0" err="1" smtClean="0"/>
              <a:t>webex</a:t>
            </a:r>
            <a:endParaRPr lang="en-US" sz="2400" kern="0" dirty="0" smtClean="0"/>
          </a:p>
        </p:txBody>
      </p:sp>
    </p:spTree>
    <p:extLst>
      <p:ext uri="{BB962C8B-B14F-4D97-AF65-F5344CB8AC3E}">
        <p14:creationId xmlns:p14="http://schemas.microsoft.com/office/powerpoint/2010/main" val="17597579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smtClean="0"/>
              <a:t>Sep 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a:spLocks/>
          </p:cNvSpPr>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en-US" sz="3200" u="sng" kern="0" dirty="0" smtClean="0">
                <a:solidFill>
                  <a:schemeClr val="tx1"/>
                </a:solidFill>
                <a:latin typeface="Calibri" panose="020F0502020204030204" pitchFamily="34" charset="0"/>
                <a:cs typeface="Calibri" panose="020F0502020204030204" pitchFamily="34" charset="0"/>
              </a:rPr>
              <a:t>Instructions for the WG Chair</a:t>
            </a:r>
            <a:endParaRPr lang="zh-CN" altLang="en-US" sz="3200" kern="0" dirty="0"/>
          </a:p>
        </p:txBody>
      </p:sp>
      <p:sp>
        <p:nvSpPr>
          <p:cNvPr id="6" name="内容占位符 2"/>
          <p:cNvSpPr txBox="1">
            <a:spLocks/>
          </p:cNvSpPr>
          <p:nvPr/>
        </p:nvSpPr>
        <p:spPr>
          <a:xfrm>
            <a:off x="914400" y="1524050"/>
            <a:ext cx="10361613" cy="4113213"/>
          </a:xfrm>
          <a:prstGeom prst="rect">
            <a:avLst/>
          </a:prstGeom>
        </p:spPr>
        <p:txBody>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a:lnSpc>
                <a:spcPct val="80000"/>
              </a:lnSpc>
              <a:spcAft>
                <a:spcPct val="30000"/>
              </a:spcAft>
              <a:buFont typeface="Monotype Sorts"/>
              <a:buNone/>
            </a:pPr>
            <a:r>
              <a:rPr lang="en-US" altLang="en-US" sz="2000" kern="0" dirty="0" smtClean="0">
                <a:solidFill>
                  <a:schemeClr val="tx1"/>
                </a:solidFill>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kern="0" dirty="0" smtClean="0">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kern="0" dirty="0" smtClean="0">
                <a:solidFill>
                  <a:schemeClr val="tx1"/>
                </a:solidFill>
                <a:latin typeface="Calibri" panose="020F0502020204030204" pitchFamily="34" charset="0"/>
                <a:cs typeface="Calibri" panose="020F0502020204030204" pitchFamily="34" charset="0"/>
              </a:rPr>
              <a:t>Advise the WG attendees that:</a:t>
            </a:r>
            <a:r>
              <a:rPr lang="en-US" altLang="en-US" sz="1600" kern="0" dirty="0" smtClean="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kern="0" dirty="0" smtClean="0">
                <a:solidFill>
                  <a:schemeClr val="tx1"/>
                </a:solidFill>
                <a:latin typeface="Calibri" panose="020F0502020204030204" pitchFamily="34" charset="0"/>
                <a:cs typeface="Calibri" panose="020F0502020204030204" pitchFamily="34" charset="0"/>
              </a:rPr>
              <a:t>IEEE SA Standards Board Bylaws</a:t>
            </a:r>
            <a:r>
              <a:rPr lang="en-US" altLang="en-US" sz="1400" kern="0" dirty="0" smtClean="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kern="0" dirty="0" smtClean="0">
                <a:solidFill>
                  <a:schemeClr val="tx1"/>
                </a:solidFill>
                <a:latin typeface="Calibri" panose="020F0502020204030204" pitchFamily="34" charset="0"/>
                <a:cs typeface="Calibri" panose="020F0502020204030204" pitchFamily="34" charset="0"/>
              </a:rPr>
            </a:br>
            <a:endParaRPr lang="en-US" altLang="en-US" sz="1600" kern="0" dirty="0" smtClean="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kern="0" dirty="0" smtClean="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kern="0" dirty="0" smtClean="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kern="0" dirty="0" smtClean="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kern="0" dirty="0" smtClean="0">
                <a:solidFill>
                  <a:schemeClr val="tx1"/>
                </a:solidFill>
                <a:latin typeface="Calibri" panose="020F0502020204030204" pitchFamily="34" charset="0"/>
                <a:cs typeface="Calibri" panose="020F0502020204030204" pitchFamily="34" charset="0"/>
              </a:rPr>
              <a:t>IEEE-SA Standards Board Operations Manual</a:t>
            </a:r>
            <a:r>
              <a:rPr lang="en-US" altLang="en-US" sz="1400" kern="0" dirty="0" smtClean="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kern="0" dirty="0" smtClean="0">
              <a:solidFill>
                <a:schemeClr val="tx1"/>
              </a:solidFill>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kern="0" dirty="0" smtClean="0">
                <a:solidFill>
                  <a:schemeClr val="tx1"/>
                </a:solidFill>
                <a:latin typeface="Calibri" panose="020F0502020204030204" pitchFamily="34" charset="0"/>
                <a:cs typeface="Calibri" panose="020F0502020204030204" pitchFamily="34" charset="0"/>
              </a:rPr>
              <a:t>	Note: </a:t>
            </a:r>
            <a:r>
              <a:rPr lang="en-US" altLang="en-US" sz="1400" b="1" kern="0" dirty="0" smtClean="0">
                <a:solidFill>
                  <a:schemeClr val="tx1"/>
                </a:solidFill>
                <a:latin typeface="Calibri" panose="020F0502020204030204" pitchFamily="34" charset="0"/>
                <a:cs typeface="Calibri" panose="020F0502020204030204" pitchFamily="34" charset="0"/>
              </a:rPr>
              <a:t>WG</a:t>
            </a:r>
            <a:r>
              <a:rPr lang="en-US" altLang="en-US" sz="1400" kern="0" dirty="0" smtClean="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zh-CN" altLang="en-US" sz="1800" kern="0" dirty="0"/>
          </a:p>
        </p:txBody>
      </p:sp>
      <p:sp>
        <p:nvSpPr>
          <p:cNvPr id="7" name="Text Box 1030"/>
          <p:cNvSpPr txBox="1">
            <a:spLocks noChangeArrowheads="1"/>
          </p:cNvSpPr>
          <p:nvPr/>
        </p:nvSpPr>
        <p:spPr bwMode="auto">
          <a:xfrm>
            <a:off x="928688" y="6223776"/>
            <a:ext cx="253466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smtClean="0">
                <a:solidFill>
                  <a:schemeClr val="tx1"/>
                </a:solidFill>
                <a:latin typeface="Times New Roman" panose="02020603050405020304" pitchFamily="18" charset="0"/>
              </a:rPr>
              <a:t>(Slide 0, Optional </a:t>
            </a:r>
            <a:r>
              <a:rPr lang="en-US" altLang="en-US" sz="1400" b="1" dirty="0">
                <a:solidFill>
                  <a:schemeClr val="tx1"/>
                </a:solidFill>
                <a:latin typeface="Times New Roman" panose="02020603050405020304" pitchFamily="18" charset="0"/>
              </a:rPr>
              <a:t>to be shown)</a:t>
            </a:r>
          </a:p>
        </p:txBody>
      </p:sp>
    </p:spTree>
    <p:extLst>
      <p:ext uri="{BB962C8B-B14F-4D97-AF65-F5344CB8AC3E}">
        <p14:creationId xmlns:p14="http://schemas.microsoft.com/office/powerpoint/2010/main" val="366974599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smtClean="0"/>
              <a:t>Sep 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Tree>
    <p:extLst>
      <p:ext uri="{BB962C8B-B14F-4D97-AF65-F5344CB8AC3E}">
        <p14:creationId xmlns:p14="http://schemas.microsoft.com/office/powerpoint/2010/main" val="351929132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smtClean="0"/>
              <a:t>Sep 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8"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p>
        </p:txBody>
      </p:sp>
      <p:sp>
        <p:nvSpPr>
          <p:cNvPr id="9"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b="1" dirty="0">
                <a:latin typeface="Calibri" panose="020F0502020204030204" pitchFamily="34" charset="0"/>
              </a:rPr>
              <a:t>Cause an LOA to be submitted to the IEEE-SA (patcom@ieee.org); or</a:t>
            </a:r>
          </a:p>
          <a:p>
            <a:pPr marL="342900" indent="-342900" eaLnBrk="0" hangingPunct="0">
              <a:spcBef>
                <a:spcPct val="20000"/>
              </a:spcBef>
              <a:buSzPct val="150000"/>
              <a:buChar char="•"/>
            </a:pPr>
            <a:r>
              <a:rPr lang="en-US" altLang="en-US" sz="2400" b="1" dirty="0">
                <a:latin typeface="Calibri" panose="020F0502020204030204" pitchFamily="34" charset="0"/>
              </a:rPr>
              <a:t>Provide the chair of this group with the identity of the holder(s) of any and all such claims as soon as possible; or</a:t>
            </a:r>
          </a:p>
          <a:p>
            <a:pPr marL="342900" indent="-342900" eaLnBrk="0" hangingPunct="0">
              <a:spcBef>
                <a:spcPct val="20000"/>
              </a:spcBef>
              <a:buSzPct val="150000"/>
              <a:buChar char="•"/>
            </a:pPr>
            <a:r>
              <a:rPr lang="en-US" altLang="en-US" sz="2400" b="1" dirty="0">
                <a:latin typeface="Calibri" panose="020F0502020204030204" pitchFamily="34" charset="0"/>
              </a:rPr>
              <a:t>Speak up now and respond to this Call for Potentially Essential Patents</a:t>
            </a: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
        <p:nvSpPr>
          <p:cNvPr id="10"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Tree>
    <p:extLst>
      <p:ext uri="{BB962C8B-B14F-4D97-AF65-F5344CB8AC3E}">
        <p14:creationId xmlns:p14="http://schemas.microsoft.com/office/powerpoint/2010/main" val="109953000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smtClean="0"/>
              <a:t>Sep 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 of the IEEE-SA </a:t>
            </a:r>
            <a:r>
              <a:rPr lang="en-US" altLang="en-US" sz="2000" b="1" i="1" strike="noStrike" noProof="1">
                <a:latin typeface="Calibri" panose="020F0502020204030204" pitchFamily="34" charset="0"/>
                <a:ea typeface="MS PGothic" panose="020B0600070205080204" pitchFamily="34" charset="-128"/>
                <a:cs typeface="+mn-cs"/>
              </a:rPr>
              <a:t>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6.3 of the IEEE-SA </a:t>
            </a:r>
            <a:r>
              <a:rPr lang="en-US" altLang="en-US" sz="2000" b="1" i="1" strike="noStrike" noProof="1">
                <a:latin typeface="Calibri" panose="020F0502020204030204" pitchFamily="34" charset="0"/>
                <a:ea typeface="MS PGothic" panose="020B0600070205080204" pitchFamily="34" charset="-128"/>
                <a:cs typeface="+mn-cs"/>
              </a:rPr>
              <a:t>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3"/>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4"/>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7"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#3</a:t>
            </a:r>
            <a:endParaRPr lang="en-US" altLang="en-US" sz="1800" b="1" u="sng" dirty="0">
              <a:latin typeface="Times New Roman" panose="02020603050405020304" pitchFamily="18" charset="0"/>
            </a:endParaRPr>
          </a:p>
        </p:txBody>
      </p:sp>
    </p:spTree>
    <p:extLst>
      <p:ext uri="{BB962C8B-B14F-4D97-AF65-F5344CB8AC3E}">
        <p14:creationId xmlns:p14="http://schemas.microsoft.com/office/powerpoint/2010/main" val="358923775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smtClean="0"/>
              <a:t>Sep 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143268" y="607616"/>
            <a:ext cx="990574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dirty="0"/>
              <a:t>Instructions for Chairs of </a:t>
            </a:r>
            <a:r>
              <a:rPr lang="en-US" altLang="en-US" dirty="0" smtClean="0"/>
              <a:t>standards </a:t>
            </a:r>
            <a:r>
              <a:rPr lang="en-US" altLang="en-US" dirty="0"/>
              <a:t>development activities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466" y="2131015"/>
            <a:ext cx="9753600" cy="3428954"/>
          </a:xfrm>
          <a:prstGeom prst="rect">
            <a:avLst/>
          </a:prstGeom>
          <a:noFill/>
          <a:ln w="9525">
            <a:noFill/>
          </a:ln>
        </p:spPr>
        <p:txBody>
          <a:bodyPr anchor="t" anchorCtr="0"/>
          <a:lstStyle/>
          <a:p>
            <a:pPr>
              <a:spcBef>
                <a:spcPts val="0"/>
              </a:spcBef>
              <a:spcAft>
                <a:spcPts val="600"/>
              </a:spcAft>
              <a:buClr>
                <a:srgbClr val="CC3300"/>
              </a:buClr>
              <a:buSzPct val="50000"/>
            </a:pPr>
            <a:r>
              <a:rPr lang="en-US" altLang="en-US" sz="2133" b="1" dirty="0">
                <a:latin typeface="Arial" panose="020B0604020202020204" pitchFamily="34" charset="0"/>
                <a:ea typeface="Cambria" panose="02040503050406030204" pitchFamily="18" charset="0"/>
                <a:cs typeface="Arial" panose="020B0604020202020204" pitchFamily="34" charset="0"/>
              </a:rPr>
              <a:t>At the beginning of each standards development meeting the chair or a designee is to</a:t>
            </a:r>
            <a:r>
              <a:rPr lang="en-US" altLang="en-US" sz="2133" b="1" dirty="0" smtClean="0">
                <a:latin typeface="Arial" panose="020B0604020202020204" pitchFamily="34" charset="0"/>
                <a:ea typeface="Cambria" panose="02040503050406030204" pitchFamily="18" charset="0"/>
                <a:cs typeface="Arial" panose="020B0604020202020204" pitchFamily="34" charset="0"/>
              </a:rPr>
              <a:t>:</a:t>
            </a:r>
            <a:endParaRPr lang="en-US" altLang="en-US" sz="2933" dirty="0">
              <a:latin typeface="Arial" panose="020B0604020202020204" pitchFamily="34" charset="0"/>
              <a:cs typeface="Arial" panose="020B0604020202020204" pitchFamily="34" charset="0"/>
            </a:endParaRP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Show the following slides (or provide them beforehand)</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Advise the standards development group participants that: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IEEE SA’s copyright policy is described in Clause 7 of the IEEE SA Standards Board Bylaws and Clause 6.1 of the IEEE SA Standards Board Operations Manual;</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Any material submitted during standards development, whether verbal, recorded, or in written form, is a Contribution and shall comply with the IEEE SA Copyright Policy;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Instruct the Secretary to record in the minutes of the relevant meeting: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That the foregoing information was provided and that the copyright slides were shown (or provided beforehand). </a:t>
            </a:r>
          </a:p>
        </p:txBody>
      </p:sp>
      <p:sp>
        <p:nvSpPr>
          <p:cNvPr id="7" name="Text Box 4"/>
          <p:cNvSpPr txBox="1"/>
          <p:nvPr/>
        </p:nvSpPr>
        <p:spPr>
          <a:xfrm>
            <a:off x="838338" y="6106081"/>
            <a:ext cx="3166251"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#4 optional to be shown</a:t>
            </a:r>
            <a:endParaRPr lang="en-US" altLang="en-US" sz="1800" b="1" u="sng" dirty="0">
              <a:latin typeface="Times New Roman" panose="02020603050405020304" pitchFamily="18" charset="0"/>
            </a:endParaRPr>
          </a:p>
        </p:txBody>
      </p:sp>
    </p:spTree>
    <p:extLst>
      <p:ext uri="{BB962C8B-B14F-4D97-AF65-F5344CB8AC3E}">
        <p14:creationId xmlns:p14="http://schemas.microsoft.com/office/powerpoint/2010/main" val="271288649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smtClean="0"/>
              <a:t>Sep 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753600" cy="4267200"/>
          </a:xfrm>
          <a:prstGeom prst="rect">
            <a:avLst/>
          </a:prstGeom>
          <a:noFill/>
          <a:ln w="9525">
            <a:noFill/>
          </a:ln>
        </p:spPr>
        <p:txBody>
          <a:bodyPr anchor="t" anchorCtr="0">
            <a:normAutofit lnSpcReduction="10000"/>
          </a:bodyPr>
          <a:lstStyle/>
          <a:p>
            <a:pPr marL="342900" indent="-342900" eaLnBrk="0" hangingPunct="0">
              <a:lnSpc>
                <a:spcPct val="90000"/>
              </a:lnSpc>
              <a:spcAft>
                <a:spcPts val="600"/>
              </a:spcAft>
              <a:buFont typeface="Monotype Sorts" charset="2"/>
            </a:pPr>
            <a:r>
              <a:rPr lang="en-US" altLang="en-US" sz="2800" b="1" dirty="0" smtClean="0">
                <a:latin typeface="Calibri" panose="020F0502020204030204" pitchFamily="34" charset="0"/>
              </a:rPr>
              <a:t>By </a:t>
            </a:r>
            <a:r>
              <a:rPr lang="en-US" altLang="en-US" sz="2800" b="1" dirty="0">
                <a:latin typeface="Calibri" panose="020F0502020204030204" pitchFamily="34" charset="0"/>
              </a:rPr>
              <a:t>participating in this activity, you agree to comply with the IEEE Code of Ethics, all applicable laws, and all IEEE policies and procedures including, but not limited to, the IEEE SA Copyright Policy</a:t>
            </a:r>
            <a:endParaRPr lang="en-US" altLang="en-US" sz="2800" b="1" noProof="1">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Previously Published material (copyright assertion indicated) shall not be presented/submitted to the Working Group nor incorporated into a Working Group draft unless permission is granted. </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Prior to presentation or submission, you shall notify the Working Group Chair of previously Published material and should assist the Chair in obtaining copyright permission acceptable to IEEE SA.</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For material that is not previously Published, IEEE is automatically granted a license to use any material that is presented or submitted</a:t>
            </a:r>
            <a:r>
              <a:rPr lang="en-US" altLang="en-US" sz="2400" i="1" dirty="0" smtClean="0">
                <a:latin typeface="Calibri" panose="020F0502020204030204" pitchFamily="34" charset="0"/>
              </a:rPr>
              <a:t>.</a:t>
            </a:r>
            <a:endParaRPr lang="en-US" altLang="en-US" sz="2400" i="1" dirty="0">
              <a:latin typeface="Calibri" panose="020F0502020204030204" pitchFamily="34" charset="0"/>
            </a:endParaRPr>
          </a:p>
        </p:txBody>
      </p:sp>
      <p:sp>
        <p:nvSpPr>
          <p:cNvPr id="7"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#5</a:t>
            </a:r>
            <a:endParaRPr lang="en-US" altLang="en-US" sz="1800" b="1" u="sng" dirty="0">
              <a:latin typeface="Times New Roman" panose="02020603050405020304" pitchFamily="18" charset="0"/>
            </a:endParaRPr>
          </a:p>
        </p:txBody>
      </p:sp>
    </p:spTree>
    <p:extLst>
      <p:ext uri="{BB962C8B-B14F-4D97-AF65-F5344CB8AC3E}">
        <p14:creationId xmlns:p14="http://schemas.microsoft.com/office/powerpoint/2010/main" val="3038936019"/>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159291</TotalTime>
  <Words>3008</Words>
  <Application>Microsoft Office PowerPoint</Application>
  <PresentationFormat>宽屏</PresentationFormat>
  <Paragraphs>458</Paragraphs>
  <Slides>32</Slides>
  <Notes>0</Notes>
  <HiddenSlides>0</HiddenSlides>
  <MMClips>0</MMClips>
  <ScaleCrop>false</ScaleCrop>
  <HeadingPairs>
    <vt:vector size="8" baseType="variant">
      <vt:variant>
        <vt:lpstr>已用的字体</vt:lpstr>
      </vt:variant>
      <vt:variant>
        <vt:i4>10</vt:i4>
      </vt:variant>
      <vt:variant>
        <vt:lpstr>主题</vt:lpstr>
      </vt:variant>
      <vt:variant>
        <vt:i4>1</vt:i4>
      </vt:variant>
      <vt:variant>
        <vt:lpstr>嵌入 OLE 服务器</vt:lpstr>
      </vt:variant>
      <vt:variant>
        <vt:i4>1</vt:i4>
      </vt:variant>
      <vt:variant>
        <vt:lpstr>幻灯片标题</vt:lpstr>
      </vt:variant>
      <vt:variant>
        <vt:i4>32</vt:i4>
      </vt:variant>
    </vt:vector>
  </HeadingPairs>
  <TitlesOfParts>
    <vt:vector size="44" baseType="lpstr">
      <vt:lpstr>Arial Unicode MS</vt:lpstr>
      <vt:lpstr>Monotype Sorts</vt:lpstr>
      <vt:lpstr>MS Gothic</vt:lpstr>
      <vt:lpstr>MS PGothic</vt:lpstr>
      <vt:lpstr>SimSun</vt:lpstr>
      <vt:lpstr>Arial</vt:lpstr>
      <vt:lpstr>Arial Black</vt:lpstr>
      <vt:lpstr>Calibri</vt:lpstr>
      <vt:lpstr>Cambria</vt:lpstr>
      <vt:lpstr>Times New Roman</vt:lpstr>
      <vt:lpstr>802-11-Submission-16-9</vt:lpstr>
      <vt:lpstr>Document</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Agenda for the week</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Mr. Bo Sun</Manager>
  <Company>Sanechips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AMP SG Meeting Agenda</dc:title>
  <dc:subject>IEEE 802.11 AMP SG Meeting Agenda</dc:subject>
  <dc:creator>Mr. Bo Sun</dc:creator>
  <cp:keywords>Sep 2023</cp:keywords>
  <cp:lastModifiedBy>0318003590</cp:lastModifiedBy>
  <cp:revision>40</cp:revision>
  <cp:lastPrinted>2014-11-04T15:04:00Z</cp:lastPrinted>
  <dcterms:created xsi:type="dcterms:W3CDTF">2007-04-17T18:10:00Z</dcterms:created>
  <dcterms:modified xsi:type="dcterms:W3CDTF">2023-09-13T04:44:53Z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2052-11.8.2.8411</vt:lpwstr>
  </property>
</Properties>
</file>