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3"/>
  </p:notesMasterIdLst>
  <p:handoutMasterIdLst>
    <p:handoutMasterId r:id="rId34"/>
  </p:handoutMasterIdLst>
  <p:sldIdLst>
    <p:sldId id="1263" r:id="rId2"/>
    <p:sldId id="1266" r:id="rId3"/>
    <p:sldId id="1267" r:id="rId4"/>
    <p:sldId id="1268" r:id="rId5"/>
    <p:sldId id="1269" r:id="rId6"/>
    <p:sldId id="1270" r:id="rId7"/>
    <p:sldId id="1271" r:id="rId8"/>
    <p:sldId id="1272" r:id="rId9"/>
    <p:sldId id="1273" r:id="rId10"/>
    <p:sldId id="1274" r:id="rId11"/>
    <p:sldId id="1275" r:id="rId12"/>
    <p:sldId id="1276" r:id="rId13"/>
    <p:sldId id="1277" r:id="rId14"/>
    <p:sldId id="1278" r:id="rId15"/>
    <p:sldId id="1279" r:id="rId16"/>
    <p:sldId id="1280" r:id="rId17"/>
    <p:sldId id="1281" r:id="rId18"/>
    <p:sldId id="1282" r:id="rId19"/>
    <p:sldId id="1283" r:id="rId20"/>
    <p:sldId id="1284" r:id="rId21"/>
    <p:sldId id="1295" r:id="rId22"/>
    <p:sldId id="1285" r:id="rId23"/>
    <p:sldId id="1286" r:id="rId24"/>
    <p:sldId id="1287" r:id="rId25"/>
    <p:sldId id="1288" r:id="rId26"/>
    <p:sldId id="1290" r:id="rId27"/>
    <p:sldId id="1289" r:id="rId28"/>
    <p:sldId id="1291" r:id="rId29"/>
    <p:sldId id="1292" r:id="rId30"/>
    <p:sldId id="1293" r:id="rId31"/>
    <p:sldId id="1294" r:id="rId32"/>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93" autoAdjust="0"/>
    <p:restoredTop sz="95405"/>
  </p:normalViewPr>
  <p:slideViewPr>
    <p:cSldViewPr showGuides="1">
      <p:cViewPr varScale="1">
        <p:scale>
          <a:sx n="69" d="100"/>
          <a:sy n="69" d="100"/>
        </p:scale>
        <p:origin x="608" y="4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Sep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Sep 2023</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Sep 2023</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Sep 2023</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23</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/1348</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3/11-23-1439-00-0amp-amp-sg-telecon-minutes-august-29th.docx" TargetMode="External"/><Relationship Id="rId2" Type="http://schemas.openxmlformats.org/officeDocument/2006/relationships/hyperlink" Target="https://mentor.ieee.org/802.11/dcn/23/11-23-1312-00-0amp-802-11-amp-sg-meeting-minutes-for-july-2023-plenary.docx"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smtClean="0"/>
              <a:t>Sep 2023</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SG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Interim</a:t>
            </a:r>
            <a:r>
              <a:rPr lang="en-US" altLang="en-US" kern="0" dirty="0" smtClean="0"/>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2023</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2023-09-01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extLst>
              <p:ext uri="{D42A27DB-BD31-4B8C-83A1-F6EECF244321}">
                <p14:modId xmlns:p14="http://schemas.microsoft.com/office/powerpoint/2010/main" val="597281801"/>
              </p:ext>
            </p:extLst>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152" name="Document" r:id="rId3" imgW="8335379" imgH="1017693" progId="Word.Document.8">
                  <p:embed/>
                </p:oleObj>
              </mc:Choice>
              <mc:Fallback>
                <p:oleObj name="Document" r:id="rId3" imgW="8335379" imgH="1017693" progId="Word.Document.8">
                  <p:embed/>
                  <p:pic>
                    <p:nvPicPr>
                      <p:cNvPr id="14342"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extLst>
      <p:ext uri="{BB962C8B-B14F-4D97-AF65-F5344CB8AC3E}">
        <p14:creationId xmlns:p14="http://schemas.microsoft.com/office/powerpoint/2010/main" val="4954677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Tree>
    <p:extLst>
      <p:ext uri="{BB962C8B-B14F-4D97-AF65-F5344CB8AC3E}">
        <p14:creationId xmlns:p14="http://schemas.microsoft.com/office/powerpoint/2010/main" val="42220208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Tree>
    <p:extLst>
      <p:ext uri="{BB962C8B-B14F-4D97-AF65-F5344CB8AC3E}">
        <p14:creationId xmlns:p14="http://schemas.microsoft.com/office/powerpoint/2010/main" val="23633100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Tree>
    <p:extLst>
      <p:ext uri="{BB962C8B-B14F-4D97-AF65-F5344CB8AC3E}">
        <p14:creationId xmlns:p14="http://schemas.microsoft.com/office/powerpoint/2010/main" val="41794454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a:spLocks/>
          </p:cNvSpPr>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Guideline for Straw Polls during AMP TIG Teleconference/E-meeting</a:t>
            </a:r>
            <a:endParaRPr lang="en-US" altLang="zh-CN" sz="3200" kern="0" dirty="0"/>
          </a:p>
        </p:txBody>
      </p:sp>
      <p:sp>
        <p:nvSpPr>
          <p:cNvPr id="6" name="文本占位符 2"/>
          <p:cNvSpPr txBox="1">
            <a:spLocks/>
          </p:cNvSpPr>
          <p:nvPr/>
        </p:nvSpPr>
        <p:spPr>
          <a:xfrm>
            <a:off x="914400" y="1822376"/>
            <a:ext cx="10361930" cy="4425950"/>
          </a:xfrm>
          <a:prstGeom prst="rect">
            <a:avLst/>
          </a:prstGeom>
        </p:spPr>
        <p:txBody>
          <a:bodyPr>
            <a:no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spcBef>
                <a:spcPts val="0"/>
              </a:spcBef>
            </a:pPr>
            <a:r>
              <a:rPr lang="en-US" altLang="zh-CN" sz="1200" kern="0" dirty="0" smtClean="0">
                <a:latin typeface="Arial" panose="020B0604020202020204" pitchFamily="34" charset="0"/>
                <a:cs typeface="Arial" panose="020B0604020202020204" pitchFamily="34" charset="0"/>
              </a:rPr>
              <a:t>Each member that intends to join the conference call (</a:t>
            </a:r>
            <a:r>
              <a:rPr lang="en-US" altLang="zh-CN" sz="1200" kern="0" dirty="0" err="1" smtClean="0">
                <a:latin typeface="Arial" panose="020B0604020202020204" pitchFamily="34" charset="0"/>
                <a:cs typeface="Arial" panose="020B0604020202020204" pitchFamily="34" charset="0"/>
              </a:rPr>
              <a:t>webex</a:t>
            </a:r>
            <a:r>
              <a:rPr lang="en-US" altLang="zh-CN" sz="1200" kern="0" dirty="0" smtClean="0">
                <a:latin typeface="Arial" panose="020B0604020202020204" pitchFamily="34" charset="0"/>
                <a:cs typeface="Arial" panose="020B0604020202020204" pitchFamily="34" charset="0"/>
              </a:rPr>
              <a:t>) and vote needs to:</a:t>
            </a:r>
          </a:p>
          <a:p>
            <a:pPr>
              <a:spcBef>
                <a:spcPts val="0"/>
              </a:spcBef>
            </a:pPr>
            <a:r>
              <a:rPr lang="en-US" altLang="zh-CN" sz="1200" b="0" kern="0" dirty="0" smtClean="0">
                <a:latin typeface="Arial" panose="020B0604020202020204" pitchFamily="34" charset="0"/>
                <a:cs typeface="Arial" panose="020B0604020202020204" pitchFamily="34" charset="0"/>
              </a:rPr>
              <a:t>1)    Ensure that their name and affiliation is listed in the participants list</a:t>
            </a:r>
          </a:p>
          <a:p>
            <a:pPr>
              <a:spcBef>
                <a:spcPts val="0"/>
              </a:spcBef>
            </a:pPr>
            <a:r>
              <a:rPr lang="en-US" altLang="zh-CN" sz="1200" b="0" kern="0" dirty="0" smtClean="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a:spcBef>
                <a:spcPts val="0"/>
              </a:spcBef>
            </a:pPr>
            <a:r>
              <a:rPr lang="en-US" altLang="zh-CN" sz="1200" b="0" kern="0" dirty="0" smtClean="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a:spcBef>
                <a:spcPts val="0"/>
              </a:spcBef>
            </a:pPr>
            <a:r>
              <a:rPr lang="en-US" altLang="zh-CN" sz="1200" b="0" kern="0" dirty="0" smtClean="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kern="0" dirty="0" smtClean="0">
              <a:latin typeface="Arial" panose="020B0604020202020204" pitchFamily="34" charset="0"/>
              <a:cs typeface="Arial" panose="020B0604020202020204" pitchFamily="34" charset="0"/>
            </a:endParaRPr>
          </a:p>
          <a:p>
            <a:pPr>
              <a:spcBef>
                <a:spcPts val="0"/>
              </a:spcBef>
            </a:pP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One or more Straw Polls can be run for each presentation (no motions allowed)</a:t>
            </a:r>
          </a:p>
          <a:p>
            <a:pPr>
              <a:spcBef>
                <a:spcPts val="0"/>
              </a:spcBef>
            </a:pPr>
            <a:r>
              <a:rPr lang="en-US" altLang="zh-CN" sz="1200" b="0" kern="0" dirty="0" smtClean="0">
                <a:latin typeface="Arial" panose="020B0604020202020204" pitchFamily="34" charset="0"/>
                <a:cs typeface="Arial" panose="020B0604020202020204" pitchFamily="34" charset="0"/>
              </a:rPr>
              <a:t>1)    Straw Poll will first be shown on the screen (after discussions as usual))</a:t>
            </a:r>
          </a:p>
          <a:p>
            <a:pPr>
              <a:spcBef>
                <a:spcPts val="0"/>
              </a:spcBef>
            </a:pPr>
            <a:r>
              <a:rPr lang="en-US" altLang="zh-CN" sz="1200" b="0" kern="0" dirty="0" smtClean="0">
                <a:latin typeface="Arial" panose="020B0604020202020204" pitchFamily="34" charset="0"/>
                <a:cs typeface="Arial" panose="020B0604020202020204" pitchFamily="34" charset="0"/>
              </a:rPr>
              <a:t>2)    Chair will then copy the straw poll and display it via the conference call’s polling system</a:t>
            </a:r>
          </a:p>
          <a:p>
            <a:pPr>
              <a:spcBef>
                <a:spcPts val="0"/>
              </a:spcBef>
            </a:pPr>
            <a:r>
              <a:rPr lang="en-US" altLang="zh-CN" sz="1200" b="0" kern="0" dirty="0" smtClean="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a:spcBef>
                <a:spcPts val="0"/>
              </a:spcBef>
            </a:pPr>
            <a:r>
              <a:rPr lang="en-US" altLang="zh-CN" sz="1200" b="0" kern="0" dirty="0" smtClean="0">
                <a:latin typeface="Arial" panose="020B0604020202020204" pitchFamily="34" charset="0"/>
                <a:cs typeface="Arial" panose="020B0604020202020204" pitchFamily="34" charset="0"/>
              </a:rPr>
              <a:t>3)    A Pop-Up window with the SP will appear for each member that is online</a:t>
            </a:r>
          </a:p>
          <a:p>
            <a:pPr>
              <a:spcBef>
                <a:spcPts val="0"/>
              </a:spcBef>
            </a:pPr>
            <a:r>
              <a:rPr lang="en-US" altLang="zh-CN" sz="1200" b="0" kern="0" dirty="0" smtClean="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a:spcBef>
                <a:spcPts val="0"/>
              </a:spcBef>
            </a:pPr>
            <a:r>
              <a:rPr lang="en-US" altLang="zh-CN" sz="1200" b="0" kern="0" dirty="0" smtClean="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a:spcBef>
                <a:spcPts val="0"/>
              </a:spcBef>
            </a:pPr>
            <a:r>
              <a:rPr lang="en-US" altLang="zh-CN" sz="1200" b="0" kern="0" dirty="0" smtClean="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a:spcBef>
                <a:spcPts val="0"/>
              </a:spcBef>
            </a:pPr>
            <a:r>
              <a:rPr lang="en-US" altLang="zh-CN" sz="1200" b="0" kern="0" dirty="0" smtClean="0">
                <a:latin typeface="Arial" panose="020B0604020202020204" pitchFamily="34" charset="0"/>
                <a:cs typeface="Arial" panose="020B0604020202020204" pitchFamily="34" charset="0"/>
              </a:rPr>
              <a:t>	- After a reasonable time (1 min or so) the chair will close the poll</a:t>
            </a:r>
          </a:p>
          <a:p>
            <a:pPr>
              <a:spcBef>
                <a:spcPts val="0"/>
              </a:spcBef>
            </a:pPr>
            <a:r>
              <a:rPr lang="en-US" altLang="zh-CN" sz="1200" b="0" kern="0" dirty="0" smtClean="0">
                <a:latin typeface="Arial" panose="020B0604020202020204" pitchFamily="34" charset="0"/>
                <a:cs typeface="Arial" panose="020B0604020202020204" pitchFamily="34" charset="0"/>
              </a:rPr>
              <a:t>4)    The Outcome of the SP is reported to the group and will be noted in the meeting minutes, as usual</a:t>
            </a:r>
          </a:p>
          <a:p>
            <a:pPr>
              <a:spcBef>
                <a:spcPts val="0"/>
              </a:spcBef>
            </a:pPr>
            <a:r>
              <a:rPr lang="en-US" altLang="zh-CN" sz="1200" b="0" kern="0" dirty="0" smtClean="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kern="0" dirty="0" smtClean="0">
              <a:latin typeface="Arial" panose="020B0604020202020204" pitchFamily="34" charset="0"/>
              <a:cs typeface="Arial" panose="020B0604020202020204" pitchFamily="34" charset="0"/>
            </a:endParaRPr>
          </a:p>
          <a:p>
            <a:pPr>
              <a:spcBef>
                <a:spcPts val="0"/>
              </a:spcBef>
            </a:pP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a:spcBef>
                <a:spcPts val="0"/>
              </a:spcBef>
            </a:pPr>
            <a:r>
              <a:rPr lang="en-US" altLang="zh-CN" sz="1200" kern="0" dirty="0" smtClean="0">
                <a:latin typeface="Arial" panose="020B0604020202020204" pitchFamily="34" charset="0"/>
                <a:cs typeface="Arial" panose="020B0604020202020204" pitchFamily="34" charset="0"/>
              </a:rPr>
              <a:t>Note 2: This is the first time that such a system is being used for this purpose and as such the guideline is subject to change.</a:t>
            </a:r>
            <a:endParaRPr lang="en-US" altLang="zh-CN" sz="1200" kern="0" dirty="0">
              <a:latin typeface="Arial" panose="020B0604020202020204" pitchFamily="34" charset="0"/>
              <a:cs typeface="Arial" panose="020B060402020202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Tree>
    <p:extLst>
      <p:ext uri="{BB962C8B-B14F-4D97-AF65-F5344CB8AC3E}">
        <p14:creationId xmlns:p14="http://schemas.microsoft.com/office/powerpoint/2010/main" val="5920454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a:spLocks/>
          </p:cNvSpPr>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Suggested Best Practices in Mix-mode Meetings</a:t>
            </a:r>
            <a:endParaRPr lang="zh-CN" altLang="en-US" sz="3200" kern="0" dirty="0"/>
          </a:p>
        </p:txBody>
      </p:sp>
      <p:sp>
        <p:nvSpPr>
          <p:cNvPr id="6" name="内容占位符 2"/>
          <p:cNvSpPr txBox="1">
            <a:spLocks/>
          </p:cNvSpPr>
          <p:nvPr/>
        </p:nvSpPr>
        <p:spPr>
          <a:xfrm>
            <a:off x="928680" y="1866106"/>
            <a:ext cx="10361613" cy="4494213"/>
          </a:xfrm>
          <a:prstGeom prst="rect">
            <a:avLst/>
          </a:prstGeom>
        </p:spPr>
        <p:txBody>
          <a:bodyPr>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smtClean="0"/>
              <a:t>In-room Attendees:</a:t>
            </a:r>
          </a:p>
          <a:p>
            <a:pPr lvl="1">
              <a:lnSpc>
                <a:spcPct val="120000"/>
              </a:lnSpc>
              <a:spcBef>
                <a:spcPts val="0"/>
              </a:spcBef>
            </a:pPr>
            <a:r>
              <a:rPr lang="en-US" sz="1800" kern="0" smtClean="0"/>
              <a:t>In Webex choose connect without audio before you join</a:t>
            </a:r>
          </a:p>
          <a:p>
            <a:pPr lvl="1">
              <a:lnSpc>
                <a:spcPct val="120000"/>
              </a:lnSpc>
              <a:spcBef>
                <a:spcPts val="0"/>
              </a:spcBef>
            </a:pPr>
            <a:r>
              <a:rPr lang="en-US" sz="1800" kern="0" smtClean="0"/>
              <a:t>Use the Webex queue to indicate you want to speak</a:t>
            </a:r>
          </a:p>
          <a:p>
            <a:pPr lvl="1">
              <a:lnSpc>
                <a:spcPct val="120000"/>
              </a:lnSpc>
              <a:spcBef>
                <a:spcPts val="0"/>
              </a:spcBef>
            </a:pPr>
            <a:r>
              <a:rPr lang="en-US" sz="1800" kern="0" smtClean="0"/>
              <a:t>Wait to be called on while standing/holding a microphone to make a comment</a:t>
            </a:r>
          </a:p>
          <a:p>
            <a:pPr lvl="1">
              <a:lnSpc>
                <a:spcPct val="120000"/>
              </a:lnSpc>
              <a:spcBef>
                <a:spcPts val="0"/>
              </a:spcBef>
            </a:pPr>
            <a:r>
              <a:rPr lang="en-US" sz="1800" kern="0" smtClean="0"/>
              <a:t>Repeat any questions that are inadvertently asked away from the microphone</a:t>
            </a:r>
          </a:p>
          <a:p>
            <a:pPr>
              <a:lnSpc>
                <a:spcPct val="120000"/>
              </a:lnSpc>
            </a:pPr>
            <a:r>
              <a:rPr lang="en-US" sz="2000" kern="0" smtClean="0"/>
              <a:t>Remote Attendees:</a:t>
            </a:r>
          </a:p>
          <a:p>
            <a:pPr lvl="1">
              <a:lnSpc>
                <a:spcPct val="120000"/>
              </a:lnSpc>
              <a:spcBef>
                <a:spcPts val="0"/>
              </a:spcBef>
            </a:pPr>
            <a:r>
              <a:rPr lang="en-US" sz="1800" kern="0" smtClean="0"/>
              <a:t>Join Webex and set Webex audio as ‘music’</a:t>
            </a:r>
          </a:p>
          <a:p>
            <a:pPr lvl="1">
              <a:lnSpc>
                <a:spcPct val="120000"/>
              </a:lnSpc>
              <a:spcBef>
                <a:spcPts val="0"/>
              </a:spcBef>
            </a:pPr>
            <a:r>
              <a:rPr lang="en-US" sz="1800" kern="0" smtClean="0"/>
              <a:t>Use the Webex chat window to indicate you want to speak (“q”)</a:t>
            </a:r>
          </a:p>
          <a:p>
            <a:pPr lvl="1">
              <a:lnSpc>
                <a:spcPct val="120000"/>
              </a:lnSpc>
              <a:spcBef>
                <a:spcPts val="0"/>
              </a:spcBef>
            </a:pPr>
            <a:r>
              <a:rPr lang="en-US" sz="1800" kern="0" smtClean="0"/>
              <a:t>Wait to be called on to speak</a:t>
            </a:r>
          </a:p>
          <a:p>
            <a:pPr>
              <a:lnSpc>
                <a:spcPct val="120000"/>
              </a:lnSpc>
            </a:pPr>
            <a:r>
              <a:rPr lang="en-US" sz="2000" kern="0" smtClean="0"/>
              <a:t>Host:</a:t>
            </a:r>
          </a:p>
          <a:p>
            <a:pPr lvl="1">
              <a:lnSpc>
                <a:spcPct val="120000"/>
              </a:lnSpc>
              <a:spcBef>
                <a:spcPts val="0"/>
              </a:spcBef>
            </a:pPr>
            <a:r>
              <a:rPr lang="en-US" sz="1800" kern="0" smtClean="0"/>
              <a:t>Disable Video for participants</a:t>
            </a:r>
          </a:p>
          <a:p>
            <a:pPr lvl="1">
              <a:lnSpc>
                <a:spcPct val="120000"/>
              </a:lnSpc>
              <a:spcBef>
                <a:spcPts val="0"/>
              </a:spcBef>
            </a:pPr>
            <a:r>
              <a:rPr lang="en-US" sz="1800" kern="0" smtClean="0"/>
              <a:t>Set up participants to mute on entry</a:t>
            </a:r>
          </a:p>
          <a:p>
            <a:pPr lvl="1">
              <a:lnSpc>
                <a:spcPct val="120000"/>
              </a:lnSpc>
              <a:spcBef>
                <a:spcPts val="0"/>
              </a:spcBef>
            </a:pPr>
            <a:r>
              <a:rPr lang="en-US" sz="1800" kern="0" smtClean="0"/>
              <a:t>Set up Audio Options: </a:t>
            </a:r>
          </a:p>
          <a:p>
            <a:pPr lvl="1">
              <a:lnSpc>
                <a:spcPct val="120000"/>
              </a:lnSpc>
              <a:spcBef>
                <a:spcPts val="0"/>
              </a:spcBef>
            </a:pPr>
            <a:r>
              <a:rPr lang="en-US" sz="1800" kern="0" smtClean="0"/>
              <a:t>	Microphone -&gt; USB,  Speaker -&gt; USB,  Smart Audio -&gt; Music</a:t>
            </a:r>
          </a:p>
          <a:p>
            <a:pPr lvl="1">
              <a:lnSpc>
                <a:spcPct val="120000"/>
              </a:lnSpc>
              <a:spcBef>
                <a:spcPts val="0"/>
              </a:spcBef>
            </a:pPr>
            <a:r>
              <a:rPr lang="en-US" sz="1800" kern="0" smtClean="0"/>
              <a:t>Use a designated person to monitor speaking requests (manage the queue).</a:t>
            </a:r>
            <a:endParaRPr lang="en-US" altLang="zh-CN" kern="0" smtClean="0">
              <a:solidFill>
                <a:schemeClr val="tx1"/>
              </a:solidFill>
            </a:endParaRPr>
          </a:p>
          <a:p>
            <a:pPr>
              <a:lnSpc>
                <a:spcPct val="120000"/>
              </a:lnSpc>
            </a:pPr>
            <a:r>
              <a:rPr lang="en-US" altLang="zh-CN" sz="2100" kern="0" smtClean="0"/>
              <a:t>Reference:</a:t>
            </a:r>
          </a:p>
          <a:p>
            <a:pPr marL="99695" indent="0">
              <a:lnSpc>
                <a:spcPct val="120000"/>
              </a:lnSpc>
            </a:pPr>
            <a:r>
              <a:rPr lang="en-US" altLang="zh-CN" sz="1800" b="0" u="sng" kern="0" smtClean="0">
                <a:hlinkClick r:id="rId2"/>
              </a:rPr>
              <a:t>https://mentor.ieee.org/802-ec/dcn/22/ec-22-0204-00-00EC-2022-nov-ieee-802-mixed-mode-plenary-meeting-av-training.pptx</a:t>
            </a:r>
            <a:r>
              <a:rPr lang="en-US" altLang="zh-CN" sz="1800" b="0" u="sng" kern="0" smtClean="0"/>
              <a:t> </a:t>
            </a:r>
            <a:endParaRPr lang="en-US" altLang="zh-CN" sz="1800" b="0" u="sng" kern="0" dirty="0" smtClean="0"/>
          </a:p>
        </p:txBody>
      </p:sp>
    </p:spTree>
    <p:extLst>
      <p:ext uri="{BB962C8B-B14F-4D97-AF65-F5344CB8AC3E}">
        <p14:creationId xmlns:p14="http://schemas.microsoft.com/office/powerpoint/2010/main" val="6815940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a:spLocks/>
          </p:cNvSpPr>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for the September IEEE 802 wireless interim session</a:t>
            </a:r>
            <a:endParaRPr lang="en-US" sz="3200" kern="0" dirty="0"/>
          </a:p>
        </p:txBody>
      </p:sp>
      <p:sp>
        <p:nvSpPr>
          <p:cNvPr id="6" name="Content Placeholder 2"/>
          <p:cNvSpPr txBox="1">
            <a:spLocks/>
          </p:cNvSpPr>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kern="0" dirty="0" smtClean="0"/>
              <a:t>This meeting is part of the September IEEE 802 wireless interim session</a:t>
            </a:r>
          </a:p>
          <a:p>
            <a:pPr>
              <a:buFont typeface="Arial" panose="020B0604020202020204" pitchFamily="34" charset="0"/>
              <a:buChar char="•"/>
            </a:pPr>
            <a:endParaRPr lang="en-US" sz="2400" kern="0" dirty="0" smtClean="0"/>
          </a:p>
          <a:p>
            <a:pPr>
              <a:buFont typeface="Arial" panose="020B0604020202020204" pitchFamily="34" charset="0"/>
              <a:buChar char="•"/>
            </a:pPr>
            <a:r>
              <a:rPr lang="en-US" sz="2400" kern="0" dirty="0" smtClean="0"/>
              <a:t>You must pay the registration fee whether attending in-person or remotely</a:t>
            </a:r>
          </a:p>
          <a:p>
            <a:pPr>
              <a:buFont typeface="Arial" panose="020B0604020202020204" pitchFamily="34" charset="0"/>
              <a:buChar char="•"/>
            </a:pPr>
            <a:endParaRPr lang="en-US" sz="2400" kern="0" dirty="0" smtClean="0"/>
          </a:p>
          <a:p>
            <a:pPr>
              <a:buFont typeface="Arial" panose="020B0604020202020204" pitchFamily="34" charset="0"/>
              <a:buChar char="•"/>
            </a:pPr>
            <a:r>
              <a:rPr lang="en-US" sz="2400" kern="0" dirty="0" smtClean="0"/>
              <a:t>If you have not already done so, you can register here: </a:t>
            </a:r>
            <a:r>
              <a:rPr lang="en-US" sz="2400" kern="0" dirty="0" smtClean="0">
                <a:hlinkClick r:id="rId2"/>
              </a:rPr>
              <a:t>https://web.cvent.com/event/fc97a8df-9809-496b-9a5f-25b524bfd641/summary</a:t>
            </a:r>
            <a:endParaRPr lang="en-US" sz="2400" kern="0" dirty="0" smtClean="0"/>
          </a:p>
          <a:p>
            <a:pPr>
              <a:buFont typeface="Arial" panose="020B0604020202020204" pitchFamily="34" charset="0"/>
              <a:buChar char="•"/>
            </a:pPr>
            <a:endParaRPr lang="en-US" sz="2400" kern="0" dirty="0" smtClean="0"/>
          </a:p>
          <a:p>
            <a:pPr>
              <a:buFont typeface="Arial" panose="020B0604020202020204" pitchFamily="34" charset="0"/>
              <a:buChar char="•"/>
            </a:pPr>
            <a:r>
              <a:rPr lang="en-US" sz="2400" kern="0" dirty="0" smtClean="0"/>
              <a:t>If you do not intend to register for this session you must leave this meeting and, if you have logged attendance on IMAT, email the 802.11 chair or vice chairs to have your attendance cancelled</a:t>
            </a:r>
          </a:p>
          <a:p>
            <a:endParaRPr lang="en-US" sz="2400" kern="0" dirty="0"/>
          </a:p>
        </p:txBody>
      </p:sp>
    </p:spTree>
    <p:extLst>
      <p:ext uri="{BB962C8B-B14F-4D97-AF65-F5344CB8AC3E}">
        <p14:creationId xmlns:p14="http://schemas.microsoft.com/office/powerpoint/2010/main" val="2558420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a:spLocks/>
          </p:cNvSpPr>
          <p:nvPr/>
        </p:nvSpPr>
        <p:spPr>
          <a:xfrm>
            <a:off x="696988" y="687431"/>
            <a:ext cx="10896450"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zh-CN" sz="3200" kern="0" dirty="0" smtClean="0"/>
              <a:t>AMP SG Meeting Plan during the 802 Sep Interim Session</a:t>
            </a:r>
            <a:endParaRPr lang="zh-CN" altLang="en-US" sz="3200" kern="0" dirty="0"/>
          </a:p>
        </p:txBody>
      </p:sp>
      <p:sp>
        <p:nvSpPr>
          <p:cNvPr id="6" name="内容占位符 2"/>
          <p:cNvSpPr>
            <a:spLocks noGrp="1"/>
          </p:cNvSpPr>
          <p:nvPr/>
        </p:nvSpPr>
        <p:spPr>
          <a:xfrm>
            <a:off x="1600318" y="2252296"/>
            <a:ext cx="9143759" cy="3843634"/>
          </a:xfrm>
          <a:prstGeom prst="rect">
            <a:avLst/>
          </a:prstGeom>
          <a:noFill/>
          <a:ln w="9525">
            <a:noFill/>
          </a:ln>
        </p:spPr>
        <p:txBody>
          <a:bodyPr vert="horz" wrap="square" lIns="92160" tIns="46080" rIns="92160" bIns="46080" anchor="t" anchorCtr="0">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Sep 11</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a:t>
            </a:r>
            <a:r>
              <a:rPr lang="en-US" altLang="zh-CN" sz="2800" dirty="0">
                <a:solidFill>
                  <a:schemeClr val="tx1"/>
                </a:solidFill>
                <a:cs typeface="+mn-ea"/>
                <a:sym typeface="+mn-ea"/>
              </a:rPr>
              <a:t>Monday), </a:t>
            </a:r>
            <a:r>
              <a:rPr lang="en-US" altLang="zh-CN" sz="2800" dirty="0" smtClean="0">
                <a:solidFill>
                  <a:schemeClr val="tx1"/>
                </a:solidFill>
                <a:cs typeface="+mn-ea"/>
                <a:sym typeface="+mn-ea"/>
              </a:rPr>
              <a:t>10:30 </a:t>
            </a:r>
            <a:r>
              <a:rPr lang="en-US" altLang="zh-CN" sz="2800" dirty="0">
                <a:solidFill>
                  <a:schemeClr val="tx1"/>
                </a:solidFill>
                <a:cs typeface="+mn-ea"/>
                <a:sym typeface="+mn-ea"/>
              </a:rPr>
              <a:t>~ </a:t>
            </a:r>
            <a:r>
              <a:rPr lang="en-US" altLang="zh-CN" sz="2800" dirty="0" smtClean="0">
                <a:solidFill>
                  <a:schemeClr val="tx1"/>
                </a:solidFill>
                <a:cs typeface="+mn-ea"/>
                <a:sym typeface="+mn-ea"/>
              </a:rPr>
              <a:t>12:30, mixed mode</a:t>
            </a:r>
          </a:p>
          <a:p>
            <a:pPr marL="796925" lvl="1" indent="-334963">
              <a:lnSpc>
                <a:spcPct val="120000"/>
              </a:lnSpc>
              <a:spcAft>
                <a:spcPts val="600"/>
              </a:spcAft>
              <a:buFont typeface="Arial" panose="020B0604020202020204" pitchFamily="34" charset="0"/>
              <a:buChar char="•"/>
            </a:pPr>
            <a:r>
              <a:rPr lang="en-US" altLang="zh-CN" sz="2400" dirty="0" smtClean="0">
                <a:solidFill>
                  <a:schemeClr val="tx1"/>
                </a:solidFill>
                <a:sym typeface="+mn-ea"/>
              </a:rPr>
              <a:t>Local: Buckhead Ballroom 1; </a:t>
            </a:r>
            <a:r>
              <a:rPr lang="en-US" altLang="zh-CN" sz="2400" dirty="0" err="1">
                <a:solidFill>
                  <a:schemeClr val="tx1"/>
                </a:solidFill>
                <a:sym typeface="+mn-ea"/>
              </a:rPr>
              <a:t>Webex</a:t>
            </a:r>
            <a:r>
              <a:rPr lang="en-US" altLang="zh-CN" sz="2400" dirty="0">
                <a:solidFill>
                  <a:schemeClr val="tx1"/>
                </a:solidFill>
                <a:sym typeface="+mn-ea"/>
              </a:rPr>
              <a:t>: </a:t>
            </a:r>
            <a:r>
              <a:rPr lang="en-US" altLang="zh-CN" sz="2400" dirty="0">
                <a:solidFill>
                  <a:schemeClr val="tx1"/>
                </a:solidFill>
              </a:rPr>
              <a:t>2331 855 6532</a:t>
            </a:r>
            <a:endParaRPr lang="en-US" altLang="zh-CN" sz="2400" dirty="0">
              <a:solidFill>
                <a:schemeClr val="tx1"/>
              </a:solidFill>
              <a:sym typeface="+mn-ea"/>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Sep 12</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(Wednesday), 13:30 ~ 15:30, mixed mode</a:t>
            </a:r>
          </a:p>
          <a:p>
            <a:pPr marL="796925" lvl="1" indent="-334963">
              <a:lnSpc>
                <a:spcPct val="120000"/>
              </a:lnSpc>
              <a:spcAft>
                <a:spcPts val="600"/>
              </a:spcAft>
              <a:buFont typeface="Arial" panose="020B0604020202020204" pitchFamily="34" charset="0"/>
              <a:buChar char="•"/>
            </a:pPr>
            <a:r>
              <a:rPr lang="en-US" sz="2400" dirty="0" smtClean="0">
                <a:solidFill>
                  <a:schemeClr val="tx1"/>
                </a:solidFill>
              </a:rPr>
              <a:t>Local: </a:t>
            </a:r>
            <a:r>
              <a:rPr lang="en-US" altLang="zh-CN" sz="2400" dirty="0">
                <a:solidFill>
                  <a:schemeClr val="tx1"/>
                </a:solidFill>
                <a:sym typeface="+mn-ea"/>
              </a:rPr>
              <a:t>Buckhead Ballroom </a:t>
            </a:r>
            <a:r>
              <a:rPr lang="en-US" altLang="zh-CN" sz="2400" dirty="0" smtClean="0">
                <a:solidFill>
                  <a:schemeClr val="tx1"/>
                </a:solidFill>
                <a:sym typeface="+mn-ea"/>
              </a:rPr>
              <a:t>2</a:t>
            </a:r>
            <a:r>
              <a:rPr lang="en-US" sz="2400" dirty="0" smtClean="0">
                <a:solidFill>
                  <a:schemeClr val="tx1"/>
                </a:solidFill>
              </a:rPr>
              <a:t>; </a:t>
            </a:r>
            <a:r>
              <a:rPr lang="en-US" sz="2400" dirty="0" err="1">
                <a:solidFill>
                  <a:schemeClr val="tx1"/>
                </a:solidFill>
              </a:rPr>
              <a:t>Webex</a:t>
            </a:r>
            <a:r>
              <a:rPr lang="en-US" sz="2400" dirty="0">
                <a:solidFill>
                  <a:schemeClr val="tx1"/>
                </a:solidFill>
              </a:rPr>
              <a:t>: </a:t>
            </a:r>
            <a:r>
              <a:rPr lang="en-US" altLang="zh-CN" sz="2400" dirty="0">
                <a:solidFill>
                  <a:schemeClr val="tx1"/>
                </a:solidFill>
              </a:rPr>
              <a:t>2333 787 5104</a:t>
            </a:r>
            <a:endParaRPr lang="en-US" sz="2400" dirty="0">
              <a:solidFill>
                <a:schemeClr val="tx1"/>
              </a:solidFill>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Sep 13</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(Wednesday), </a:t>
            </a:r>
            <a:r>
              <a:rPr lang="en-US" altLang="zh-CN" sz="2800" dirty="0">
                <a:solidFill>
                  <a:schemeClr val="tx1"/>
                </a:solidFill>
                <a:cs typeface="+mn-ea"/>
                <a:sym typeface="+mn-ea"/>
              </a:rPr>
              <a:t>8:00 ~ 10:00, mixed mode</a:t>
            </a:r>
          </a:p>
          <a:p>
            <a:pPr marL="796925" lvl="1" indent="-334963">
              <a:lnSpc>
                <a:spcPct val="120000"/>
              </a:lnSpc>
              <a:spcAft>
                <a:spcPts val="600"/>
              </a:spcAft>
              <a:buFont typeface="Arial" panose="020B0604020202020204" pitchFamily="34" charset="0"/>
              <a:buChar char="•"/>
            </a:pPr>
            <a:r>
              <a:rPr lang="en-US" altLang="zh-CN" sz="2400" dirty="0">
                <a:solidFill>
                  <a:schemeClr val="tx1"/>
                </a:solidFill>
                <a:sym typeface="+mn-ea"/>
              </a:rPr>
              <a:t>Local: Buckhead Ballroom 1; </a:t>
            </a:r>
            <a:r>
              <a:rPr lang="en-US" altLang="zh-CN" sz="2400" dirty="0" err="1">
                <a:solidFill>
                  <a:schemeClr val="tx1"/>
                </a:solidFill>
                <a:sym typeface="+mn-ea"/>
              </a:rPr>
              <a:t>Webex</a:t>
            </a:r>
            <a:r>
              <a:rPr lang="en-US" altLang="zh-CN" sz="2400" dirty="0">
                <a:solidFill>
                  <a:schemeClr val="tx1"/>
                </a:solidFill>
                <a:sym typeface="+mn-ea"/>
              </a:rPr>
              <a:t>: </a:t>
            </a:r>
            <a:r>
              <a:rPr lang="en-US" altLang="zh-CN" sz="2400" dirty="0">
                <a:solidFill>
                  <a:schemeClr val="tx1"/>
                </a:solidFill>
              </a:rPr>
              <a:t>2333 908 6657</a:t>
            </a:r>
            <a:endParaRPr lang="en-US" altLang="zh-CN" sz="2400" dirty="0">
              <a:solidFill>
                <a:schemeClr val="tx1"/>
              </a:solidFill>
              <a:sym typeface="+mn-ea"/>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Sep 14</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(Thursday), 13:30 ~ 15:30, mixed mode</a:t>
            </a:r>
          </a:p>
          <a:p>
            <a:pPr marL="796925" lvl="1" indent="-334963">
              <a:lnSpc>
                <a:spcPct val="120000"/>
              </a:lnSpc>
              <a:spcAft>
                <a:spcPts val="600"/>
              </a:spcAft>
              <a:buFont typeface="Arial" panose="020B0604020202020204" pitchFamily="34" charset="0"/>
              <a:buChar char="•"/>
            </a:pPr>
            <a:r>
              <a:rPr lang="en-US" altLang="zh-CN" sz="2400" dirty="0" smtClean="0">
                <a:solidFill>
                  <a:schemeClr val="tx1"/>
                </a:solidFill>
                <a:sym typeface="+mn-ea"/>
              </a:rPr>
              <a:t>Local: </a:t>
            </a:r>
            <a:r>
              <a:rPr lang="en-US" altLang="zh-CN" sz="2400" dirty="0">
                <a:solidFill>
                  <a:schemeClr val="tx1"/>
                </a:solidFill>
                <a:sym typeface="+mn-ea"/>
              </a:rPr>
              <a:t>Buckhead Ballroom 1</a:t>
            </a:r>
            <a:r>
              <a:rPr lang="en-US" altLang="zh-CN" sz="2400" dirty="0" smtClean="0">
                <a:solidFill>
                  <a:schemeClr val="tx1"/>
                </a:solidFill>
                <a:sym typeface="+mn-ea"/>
              </a:rPr>
              <a:t>; </a:t>
            </a:r>
            <a:r>
              <a:rPr lang="en-US" altLang="zh-CN" sz="2400" dirty="0" err="1">
                <a:solidFill>
                  <a:schemeClr val="tx1"/>
                </a:solidFill>
                <a:sym typeface="+mn-ea"/>
              </a:rPr>
              <a:t>Webex</a:t>
            </a:r>
            <a:r>
              <a:rPr lang="en-US" altLang="zh-CN" sz="2400" dirty="0">
                <a:solidFill>
                  <a:schemeClr val="tx1"/>
                </a:solidFill>
                <a:sym typeface="+mn-ea"/>
              </a:rPr>
              <a:t>: </a:t>
            </a:r>
            <a:r>
              <a:rPr lang="en-US" altLang="zh-CN" sz="2400" dirty="0">
                <a:solidFill>
                  <a:schemeClr val="tx1"/>
                </a:solidFill>
              </a:rPr>
              <a:t>2330 187 8694</a:t>
            </a:r>
            <a:endParaRPr lang="en-US" altLang="zh-CN" sz="2400" dirty="0">
              <a:solidFill>
                <a:schemeClr val="tx1"/>
              </a:solidFill>
              <a:sym typeface="+mn-ea"/>
            </a:endParaRPr>
          </a:p>
        </p:txBody>
      </p:sp>
    </p:spTree>
    <p:extLst>
      <p:ext uri="{BB962C8B-B14F-4D97-AF65-F5344CB8AC3E}">
        <p14:creationId xmlns:p14="http://schemas.microsoft.com/office/powerpoint/2010/main" val="21347192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a:spLocks/>
          </p:cNvSpPr>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(Cont.)</a:t>
            </a:r>
            <a:endParaRPr lang="en-US" altLang="zh-CN" sz="3200" kern="0" dirty="0"/>
          </a:p>
        </p:txBody>
      </p:sp>
      <p:sp>
        <p:nvSpPr>
          <p:cNvPr id="7" name="文本占位符 2"/>
          <p:cNvSpPr txBox="1">
            <a:spLocks/>
          </p:cNvSpPr>
          <p:nvPr/>
        </p:nvSpPr>
        <p:spPr>
          <a:xfrm>
            <a:off x="943946" y="1676446"/>
            <a:ext cx="10210532" cy="4724276"/>
          </a:xfrm>
          <a:prstGeom prst="rect">
            <a:avLst/>
          </a:prstGeom>
          <a:noFill/>
        </p:spPr>
        <p:txBody>
          <a:bodyPr>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11-23/0744, WUR applicability for AMP downlink,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11-23/0806, par-scope-text, Dave </a:t>
            </a:r>
            <a:r>
              <a:rPr lang="en-US" altLang="en-US" sz="1800" kern="0" dirty="0" err="1" smtClean="0">
                <a:solidFill>
                  <a:srgbClr val="00B050"/>
                </a:solidFill>
                <a:latin typeface="Calibri" panose="020F0502020204030204" pitchFamily="34" charset="0"/>
                <a:cs typeface="Calibri" panose="020F0502020204030204" pitchFamily="34" charset="0"/>
              </a:rPr>
              <a:t>Halasz</a:t>
            </a:r>
            <a:r>
              <a:rPr lang="en-US" altLang="en-US" sz="1800" kern="0" dirty="0" smtClean="0">
                <a:solidFill>
                  <a:srgbClr val="00B050"/>
                </a:solidFill>
                <a:latin typeface="Calibri" panose="020F0502020204030204" pitchFamily="34" charset="0"/>
                <a:cs typeface="Calibri" panose="020F0502020204030204" pitchFamily="34" charset="0"/>
              </a:rPr>
              <a:t> (Morse Micro)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11-23/0827,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Medium Access,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11-23/0835, Use cases and Requirements,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11-23/0836, Discussion of Existing Technologies and Technical Challenges in AMP,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11-23/0837, Discussion on AMP PAR Scope,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11-23/0876, X-band Operation,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11-23/1005, Discussion on Requirements for AMP Use Cases,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11-23/1006, ieee-802-11-amp-sg-proposed-par,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11-23/1063, </a:t>
            </a:r>
            <a:r>
              <a:rPr lang="en-US" altLang="zh-CN" sz="1800" kern="0" dirty="0" smtClean="0">
                <a:solidFill>
                  <a:srgbClr val="00B050"/>
                </a:solidFill>
                <a:latin typeface="Calibri" panose="020F0502020204030204" pitchFamily="34" charset="0"/>
                <a:cs typeface="Calibri" panose="020F0502020204030204" pitchFamily="34" charset="0"/>
              </a:rPr>
              <a:t>Further Discussion on Requirements for AMP Use Cases,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11-23/1064, </a:t>
            </a:r>
            <a:r>
              <a:rPr lang="en-US" altLang="zh-CN" sz="1800" kern="0" dirty="0" smtClean="0">
                <a:solidFill>
                  <a:srgbClr val="00B050"/>
                </a:solidFill>
                <a:latin typeface="Calibri" panose="020F0502020204030204" pitchFamily="34" charset="0"/>
                <a:cs typeface="Calibri" panose="020F0502020204030204" pitchFamily="34" charset="0"/>
              </a:rPr>
              <a:t>Discussion on Frequency Band, Channel Bandwidth and Data Rate ,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11-23/1073, device density in logistics,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11-23/1074, Suggested PAR changes,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11-23/1135, AMP STA,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11-23/1140, Considerations for AMP Devices,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11-23/1168, AMP PAR Interoperability and Backward Compatibility,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11-23/1189, Discussion on AMP Security,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11-23/1190,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11-23/1192, Distributed Microphone Smart Home Application for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devices, </a:t>
            </a:r>
            <a:r>
              <a:rPr lang="en-US" altLang="en-US" sz="1800" kern="0" dirty="0" err="1" smtClean="0">
                <a:solidFill>
                  <a:srgbClr val="00B050"/>
                </a:solidFill>
                <a:latin typeface="Calibri" panose="020F0502020204030204" pitchFamily="34" charset="0"/>
                <a:cs typeface="Calibri" panose="020F0502020204030204" pitchFamily="34" charset="0"/>
              </a:rPr>
              <a:t>Vytas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Kezys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Haila</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11-23/1195, Thoughts on AMP IOT and PAR, Bin Tian (Qualcomm)</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11-23/1212, </a:t>
            </a:r>
            <a:r>
              <a:rPr lang="en-US" altLang="en-US" sz="1800" kern="0" dirty="0" err="1" smtClean="0">
                <a:solidFill>
                  <a:srgbClr val="00B050"/>
                </a:solidFill>
                <a:latin typeface="Calibri" panose="020F0502020204030204" pitchFamily="34" charset="0"/>
                <a:cs typeface="Calibri" panose="020F0502020204030204" pitchFamily="34" charset="0"/>
              </a:rPr>
              <a:t>Ieee</a:t>
            </a:r>
            <a:r>
              <a:rPr lang="en-US" altLang="en-US" sz="1800" kern="0" dirty="0" smtClean="0">
                <a:solidFill>
                  <a:srgbClr val="00B050"/>
                </a:solidFill>
                <a:latin typeface="Calibri" panose="020F0502020204030204" pitchFamily="34" charset="0"/>
                <a:cs typeface="Calibri" panose="020F0502020204030204" pitchFamily="34" charset="0"/>
              </a:rPr>
              <a:t> 802.11 AMP SG Proposed CSD,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111131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a:spLocks/>
          </p:cNvSpPr>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(up to now)</a:t>
            </a:r>
            <a:endParaRPr lang="en-US" altLang="zh-CN" sz="3200" kern="0" dirty="0"/>
          </a:p>
        </p:txBody>
      </p:sp>
      <p:sp>
        <p:nvSpPr>
          <p:cNvPr id="8" name="文本占位符 2"/>
          <p:cNvSpPr txBox="1">
            <a:spLocks/>
          </p:cNvSpPr>
          <p:nvPr/>
        </p:nvSpPr>
        <p:spPr>
          <a:xfrm>
            <a:off x="943946" y="1830388"/>
            <a:ext cx="10210532" cy="4570334"/>
          </a:xfrm>
          <a:prstGeom prst="rect">
            <a:avLst/>
          </a:prstGeom>
          <a:noFill/>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11-23/1220, AMP Device Density, </a:t>
            </a:r>
            <a:r>
              <a:rPr lang="en-US" altLang="en-US" sz="1800" kern="0" dirty="0" err="1">
                <a:solidFill>
                  <a:srgbClr val="00B050"/>
                </a:solidFill>
                <a:latin typeface="Calibri" panose="020F0502020204030204" pitchFamily="34" charset="0"/>
                <a:cs typeface="Calibri" panose="020F0502020204030204" pitchFamily="34" charset="0"/>
              </a:rPr>
              <a:t>Joerg</a:t>
            </a:r>
            <a:r>
              <a:rPr lang="en-US" altLang="en-US"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11-23/1221, Clock generation for X-Band Operation, </a:t>
            </a:r>
            <a:r>
              <a:rPr lang="en-US" altLang="en-US" sz="1800" kern="0" dirty="0" err="1">
                <a:solidFill>
                  <a:srgbClr val="00B050"/>
                </a:solidFill>
                <a:latin typeface="Calibri" panose="020F0502020204030204" pitchFamily="34" charset="0"/>
                <a:cs typeface="Calibri" panose="020F0502020204030204" pitchFamily="34" charset="0"/>
              </a:rPr>
              <a:t>Joerg</a:t>
            </a:r>
            <a:r>
              <a:rPr lang="en-US" altLang="en-US"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zh-CN" sz="1800" kern="0" dirty="0">
                <a:solidFill>
                  <a:srgbClr val="00B050"/>
                </a:solidFill>
                <a:latin typeface="Calibri" panose="020F0502020204030204" pitchFamily="34" charset="0"/>
                <a:cs typeface="Calibri" panose="020F0502020204030204" pitchFamily="34" charset="0"/>
              </a:rPr>
              <a:t>11-23/1232, Power Consumption </a:t>
            </a:r>
            <a:r>
              <a:rPr lang="en-US" altLang="zh-CN" sz="1800" kern="0" dirty="0" err="1">
                <a:solidFill>
                  <a:srgbClr val="00B050"/>
                </a:solidFill>
                <a:latin typeface="Calibri" panose="020F0502020204030204" pitchFamily="34" charset="0"/>
                <a:cs typeface="Calibri" panose="020F0502020204030204" pitchFamily="34" charset="0"/>
              </a:rPr>
              <a:t>Calculaton</a:t>
            </a:r>
            <a:r>
              <a:rPr lang="en-US" altLang="zh-CN" sz="1800" kern="0" dirty="0">
                <a:solidFill>
                  <a:srgbClr val="00B050"/>
                </a:solidFill>
                <a:latin typeface="Calibri" panose="020F0502020204030204" pitchFamily="34" charset="0"/>
                <a:cs typeface="Calibri" panose="020F0502020204030204" pitchFamily="34" charset="0"/>
              </a:rPr>
              <a:t>, </a:t>
            </a:r>
            <a:r>
              <a:rPr lang="en-US" altLang="zh-CN" sz="1800" kern="0" dirty="0" err="1">
                <a:solidFill>
                  <a:srgbClr val="00B050"/>
                </a:solidFill>
                <a:latin typeface="Calibri" panose="020F0502020204030204" pitchFamily="34" charset="0"/>
                <a:cs typeface="Calibri" panose="020F0502020204030204" pitchFamily="34" charset="0"/>
              </a:rPr>
              <a:t>Joerg</a:t>
            </a:r>
            <a:r>
              <a:rPr lang="en-US" altLang="zh-CN"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11-23/1271, AMP PAR Scope Modification Suggestions, Rakesh </a:t>
            </a:r>
            <a:r>
              <a:rPr lang="en-US" altLang="en-US" sz="1800" kern="0" dirty="0" err="1">
                <a:solidFill>
                  <a:srgbClr val="00B050"/>
                </a:solidFill>
                <a:latin typeface="Calibri" panose="020F0502020204030204" pitchFamily="34" charset="0"/>
                <a:cs typeface="Calibri" panose="020F0502020204030204" pitchFamily="34" charset="0"/>
              </a:rPr>
              <a:t>Taori</a:t>
            </a:r>
            <a:r>
              <a:rPr lang="en-US" altLang="en-US" sz="1800" kern="0" dirty="0">
                <a:solidFill>
                  <a:srgbClr val="00B050"/>
                </a:solidFill>
                <a:latin typeface="Calibri" panose="020F0502020204030204" pitchFamily="34" charset="0"/>
                <a:cs typeface="Calibri" panose="020F0502020204030204" pitchFamily="34" charset="0"/>
              </a:rPr>
              <a:t> (Infineon Technologies)</a:t>
            </a:r>
          </a:p>
          <a:p>
            <a:pPr marL="800100" lvl="1" indent="-342900" algn="just">
              <a:buFontTx/>
              <a:buChar char="•"/>
              <a:defRPr/>
            </a:pPr>
            <a:r>
              <a:rPr lang="en-US" altLang="en-US" sz="1800" kern="0" dirty="0">
                <a:solidFill>
                  <a:srgbClr val="00B050"/>
                </a:solidFill>
              </a:rPr>
              <a:t>11-23/1287, Revision Proposal for AMP CSD, </a:t>
            </a:r>
            <a:r>
              <a:rPr lang="en-US" altLang="en-US" sz="1800" kern="0" dirty="0" err="1">
                <a:solidFill>
                  <a:srgbClr val="00B050"/>
                </a:solidFill>
              </a:rPr>
              <a:t>Weijie</a:t>
            </a:r>
            <a:r>
              <a:rPr lang="en-US" altLang="en-US" sz="1800" kern="0" dirty="0">
                <a:solidFill>
                  <a:srgbClr val="00B050"/>
                </a:solidFill>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11-23/1354, AMP Device Channel Occupancy Analysis,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11-23/1355,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11-23/1356, Discussion on AMP Power link,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a:t>
            </a:r>
            <a:r>
              <a:rPr lang="en-US" altLang="zh-CN" sz="1800" kern="0" dirty="0" smtClean="0">
                <a:solidFill>
                  <a:srgbClr val="00B050"/>
                </a:solidFill>
                <a:latin typeface="Calibri" panose="020F0502020204030204" pitchFamily="34" charset="0"/>
                <a:cs typeface="Calibri" panose="020F0502020204030204" pitchFamily="34" charset="0"/>
              </a:rPr>
              <a:t>(OPPO)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11-23/1379, </a:t>
            </a:r>
            <a:r>
              <a:rPr lang="en-US" altLang="zh-CN" sz="1800" kern="0" dirty="0" smtClean="0">
                <a:solidFill>
                  <a:srgbClr val="00B050"/>
                </a:solidFill>
                <a:latin typeface="Calibri" panose="020F0502020204030204" pitchFamily="34" charset="0"/>
                <a:cs typeface="Calibri" panose="020F0502020204030204" pitchFamily="34" charset="0"/>
              </a:rPr>
              <a:t>AMP Interference example</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11-23/1521, AMP Use Case in Smart Photovoltaics, </a:t>
            </a:r>
            <a:r>
              <a:rPr lang="en-US" altLang="en-US" sz="1800" kern="0" dirty="0" err="1" smtClean="0">
                <a:solidFill>
                  <a:srgbClr val="00B050"/>
                </a:solidFill>
                <a:latin typeface="Calibri" panose="020F0502020204030204" pitchFamily="34" charset="0"/>
                <a:cs typeface="Calibri" panose="020F0502020204030204" pitchFamily="34" charset="0"/>
              </a:rPr>
              <a:t>Shuqiao</a:t>
            </a:r>
            <a:r>
              <a:rPr lang="en-US" altLang="en-US" sz="1800" kern="0" dirty="0" smtClean="0">
                <a:solidFill>
                  <a:srgbClr val="00B050"/>
                </a:solidFill>
                <a:latin typeface="Calibri" panose="020F0502020204030204" pitchFamily="34" charset="0"/>
                <a:cs typeface="Calibri" panose="020F0502020204030204" pitchFamily="34" charset="0"/>
              </a:rPr>
              <a:t> Chen (Huawei)</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11-23/1528, AMP operation @ 2.4 GHz,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800" kern="0" dirty="0" smtClean="0">
                <a:solidFill>
                  <a:schemeClr val="tx1"/>
                </a:solidFill>
                <a:latin typeface="Calibri" panose="020F0502020204030204" pitchFamily="34" charset="0"/>
                <a:cs typeface="Calibri" panose="020F0502020204030204" pitchFamily="34" charset="0"/>
              </a:rPr>
              <a:t>11-23/1529, Summary of AMP SG, </a:t>
            </a:r>
            <a:r>
              <a:rPr lang="en-US" altLang="en-US" sz="1800" kern="0" dirty="0" err="1" smtClean="0">
                <a:solidFill>
                  <a:schemeClr val="tx1"/>
                </a:solidFill>
                <a:latin typeface="Calibri" panose="020F0502020204030204" pitchFamily="34" charset="0"/>
                <a:cs typeface="Calibri" panose="020F0502020204030204" pitchFamily="34" charset="0"/>
              </a:rPr>
              <a:t>Yinan</a:t>
            </a:r>
            <a:r>
              <a:rPr lang="en-US" altLang="en-US" sz="1800" kern="0" dirty="0" smtClean="0">
                <a:solidFill>
                  <a:schemeClr val="tx1"/>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chemeClr val="tx1"/>
                </a:solidFill>
                <a:latin typeface="Calibri" panose="020F0502020204030204" pitchFamily="34" charset="0"/>
                <a:cs typeface="Calibri" panose="020F0502020204030204" pitchFamily="34" charset="0"/>
              </a:rPr>
              <a:t>11-23/1534, Discussion on AMP </a:t>
            </a:r>
            <a:r>
              <a:rPr lang="en-US" altLang="en-US" sz="1800" kern="0" dirty="0" err="1" smtClean="0">
                <a:solidFill>
                  <a:schemeClr val="tx1"/>
                </a:solidFill>
                <a:latin typeface="Calibri" panose="020F0502020204030204" pitchFamily="34" charset="0"/>
                <a:cs typeface="Calibri" panose="020F0502020204030204" pitchFamily="34" charset="0"/>
              </a:rPr>
              <a:t>IoT</a:t>
            </a:r>
            <a:r>
              <a:rPr lang="en-US" altLang="en-US" sz="1800" kern="0" dirty="0" smtClean="0">
                <a:solidFill>
                  <a:schemeClr val="tx1"/>
                </a:solidFill>
                <a:latin typeface="Calibri" panose="020F0502020204030204" pitchFamily="34" charset="0"/>
                <a:cs typeface="Calibri" panose="020F0502020204030204" pitchFamily="34" charset="0"/>
              </a:rPr>
              <a:t> PAR, You-Wei Chen (</a:t>
            </a:r>
            <a:r>
              <a:rPr lang="en-US" altLang="en-US" sz="1800" kern="0" dirty="0" err="1" smtClean="0">
                <a:solidFill>
                  <a:schemeClr val="tx1"/>
                </a:solidFill>
                <a:latin typeface="Calibri" panose="020F0502020204030204" pitchFamily="34" charset="0"/>
                <a:cs typeface="Calibri" panose="020F0502020204030204" pitchFamily="34" charset="0"/>
              </a:rPr>
              <a:t>MediaTek</a:t>
            </a:r>
            <a:r>
              <a:rPr lang="en-US" altLang="en-US" sz="1800" kern="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rPr>
              <a:t>T</a:t>
            </a:r>
            <a:r>
              <a:rPr lang="en-US" altLang="en-US" sz="1800" kern="0" dirty="0" smtClean="0">
                <a:solidFill>
                  <a:schemeClr val="tx1"/>
                </a:solidFill>
                <a:latin typeface="Calibri" panose="020F0502020204030204" pitchFamily="34" charset="0"/>
                <a:cs typeface="Calibri" panose="020F0502020204030204" pitchFamily="34" charset="0"/>
              </a:rPr>
              <a:t>BC (call for submissions)</a:t>
            </a:r>
            <a:endParaRPr lang="en-US" altLang="en-US" sz="1800" kern="0" dirty="0" smtClean="0">
              <a:solidFill>
                <a:schemeClr val="tx1"/>
              </a:solidFill>
            </a:endParaRPr>
          </a:p>
          <a:p>
            <a:pPr marL="800100" lvl="1" indent="-342900" algn="just">
              <a:lnSpc>
                <a:spcPct val="120000"/>
              </a:lnSpc>
              <a:buFontTx/>
              <a:buChar char="•"/>
              <a:defRPr/>
            </a:pPr>
            <a:endParaRPr lang="en-US" altLang="zh-CN" sz="1800" kern="0" dirty="0" smtClean="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8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11378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a:spLocks/>
          </p:cNvSpPr>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2023</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11</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Tree>
    <p:extLst>
      <p:ext uri="{BB962C8B-B14F-4D97-AF65-F5344CB8AC3E}">
        <p14:creationId xmlns:p14="http://schemas.microsoft.com/office/powerpoint/2010/main" val="21465762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and if in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teleconference,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a:spLocks/>
          </p:cNvSpPr>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Tree>
    <p:extLst>
      <p:ext uri="{BB962C8B-B14F-4D97-AF65-F5344CB8AC3E}">
        <p14:creationId xmlns:p14="http://schemas.microsoft.com/office/powerpoint/2010/main" val="36085563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Approve meeting </a:t>
            </a:r>
            <a:r>
              <a:rPr lang="en-GB" altLang="en-US" dirty="0" smtClean="0"/>
              <a:t>agenda</a:t>
            </a:r>
          </a:p>
          <a:p>
            <a:pPr lvl="0" eaLnBrk="0" hangingPunct="0">
              <a:defRPr/>
            </a:pPr>
            <a:r>
              <a:rPr lang="en-US" altLang="zh-CN" dirty="0" smtClean="0"/>
              <a:t>Approve past meeting minutes</a:t>
            </a:r>
          </a:p>
          <a:p>
            <a:pPr lvl="0" eaLnBrk="0" hangingPunct="0">
              <a:defRPr/>
            </a:pPr>
            <a:r>
              <a:rPr lang="en-GB" altLang="en-US" dirty="0" smtClean="0"/>
              <a:t>AMP SG timeline and progress review</a:t>
            </a:r>
          </a:p>
          <a:p>
            <a:pPr eaLnBrk="0" hangingPunct="0">
              <a:defRPr/>
            </a:pPr>
            <a:r>
              <a:rPr lang="en-US" altLang="en-GB" dirty="0" smtClean="0"/>
              <a:t>Contribution discussion</a:t>
            </a:r>
          </a:p>
          <a:p>
            <a:pPr lvl="1" eaLnBrk="0" hangingPunct="0">
              <a:defRPr/>
            </a:pPr>
            <a:r>
              <a:rPr lang="en-US" altLang="en-US" dirty="0">
                <a:solidFill>
                  <a:srgbClr val="00B050"/>
                </a:solidFill>
              </a:rPr>
              <a:t>11-23/1521, AMP Use Case in Smart Photovoltaics, </a:t>
            </a:r>
            <a:r>
              <a:rPr lang="en-US" altLang="en-US" dirty="0" err="1">
                <a:solidFill>
                  <a:srgbClr val="00B050"/>
                </a:solidFill>
              </a:rPr>
              <a:t>Shuqiao</a:t>
            </a:r>
            <a:r>
              <a:rPr lang="en-US" altLang="en-US" dirty="0">
                <a:solidFill>
                  <a:srgbClr val="00B050"/>
                </a:solidFill>
              </a:rPr>
              <a:t> Chen (Huawei)</a:t>
            </a:r>
          </a:p>
          <a:p>
            <a:pPr lvl="1" eaLnBrk="0" hangingPunct="0">
              <a:defRPr/>
            </a:pPr>
            <a:r>
              <a:rPr lang="en-US" altLang="en-US" dirty="0">
                <a:solidFill>
                  <a:srgbClr val="00B050"/>
                </a:solidFill>
              </a:rPr>
              <a:t>11-23/1528, AMP operation @ 2.4 GHz, </a:t>
            </a:r>
            <a:r>
              <a:rPr lang="en-US" altLang="en-US" dirty="0" err="1">
                <a:solidFill>
                  <a:srgbClr val="00B050"/>
                </a:solidFill>
              </a:rPr>
              <a:t>Weijie</a:t>
            </a:r>
            <a:r>
              <a:rPr lang="en-US" altLang="en-US" dirty="0">
                <a:solidFill>
                  <a:srgbClr val="00B050"/>
                </a:solidFill>
              </a:rPr>
              <a:t> Xu (OPPO)</a:t>
            </a:r>
          </a:p>
          <a:p>
            <a:pPr lvl="1" eaLnBrk="0" hangingPunct="0">
              <a:defRPr/>
            </a:pPr>
            <a:r>
              <a:rPr lang="en-US" altLang="en-US" dirty="0"/>
              <a:t>11-23/1529, Summary of AMP SG, </a:t>
            </a:r>
            <a:r>
              <a:rPr lang="en-US" altLang="en-US" dirty="0" err="1"/>
              <a:t>Yinan</a:t>
            </a:r>
            <a:r>
              <a:rPr lang="en-US" altLang="en-US" dirty="0"/>
              <a:t> Qi (OPPO)</a:t>
            </a:r>
          </a:p>
          <a:p>
            <a:pPr lvl="1" eaLnBrk="0" hangingPunct="0">
              <a:defRPr/>
            </a:pPr>
            <a:r>
              <a:rPr lang="en-US" altLang="en-US" dirty="0"/>
              <a:t>11-23/1534, Discussion on AMP </a:t>
            </a:r>
            <a:r>
              <a:rPr lang="en-US" altLang="en-US" dirty="0" err="1"/>
              <a:t>IoT</a:t>
            </a:r>
            <a:r>
              <a:rPr lang="en-US" altLang="en-US" dirty="0"/>
              <a:t> PAR, You-Wei Chen (</a:t>
            </a:r>
            <a:r>
              <a:rPr lang="en-US" altLang="en-US" dirty="0" err="1"/>
              <a:t>MediaTek</a:t>
            </a:r>
            <a:r>
              <a:rPr lang="en-US" altLang="en-US" dirty="0"/>
              <a:t>)</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Tree>
    <p:extLst>
      <p:ext uri="{BB962C8B-B14F-4D97-AF65-F5344CB8AC3E}">
        <p14:creationId xmlns:p14="http://schemas.microsoft.com/office/powerpoint/2010/main" val="22553015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Approve AMP SG </a:t>
            </a:r>
            <a:r>
              <a:rPr lang="en-US" altLang="en-US" sz="3200" b="1" dirty="0" smtClean="0">
                <a:solidFill>
                  <a:schemeClr val="tx2"/>
                </a:solidFill>
              </a:rPr>
              <a:t>Meeting</a:t>
            </a:r>
            <a:r>
              <a:rPr lang="en-US" altLang="en-US" sz="3200" b="1" dirty="0" smtClean="0">
                <a:solidFill>
                  <a:schemeClr val="tx2"/>
                </a:solidFill>
                <a:latin typeface="Times New Roman" panose="02020603050405020304" pitchFamily="18" charset="0"/>
              </a:rPr>
              <a:t>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smtClean="0"/>
              <a:t>Approve the meeting minutes for AMP SG meetings during 802 </a:t>
            </a:r>
            <a:r>
              <a:rPr lang="en-US" altLang="zh-CN" dirty="0" smtClean="0"/>
              <a:t>Jul plenary </a:t>
            </a:r>
            <a:r>
              <a:rPr lang="en-GB" altLang="en-US" dirty="0" smtClean="0"/>
              <a:t>session and for AMP SG teleconferences after Jul plenary session/ as below:</a:t>
            </a:r>
          </a:p>
          <a:p>
            <a:pPr lvl="1" indent="-342900" eaLnBrk="0" hangingPunct="0">
              <a:buFontTx/>
              <a:buChar char="-"/>
              <a:defRPr/>
            </a:pPr>
            <a:r>
              <a:rPr lang="en-GB" altLang="en-US" dirty="0">
                <a:hlinkClick r:id="rId2"/>
              </a:rPr>
              <a:t>https://</a:t>
            </a:r>
            <a:r>
              <a:rPr lang="en-GB" altLang="en-US" dirty="0" smtClean="0">
                <a:hlinkClick r:id="rId2"/>
              </a:rPr>
              <a:t>mentor.ieee.org/802.11/dcn/23/11-23-1312-00-0amp-802-11-amp-sg-meeting-minutes-for-july-2023-plenary.docx</a:t>
            </a:r>
            <a:endParaRPr lang="en-GB" altLang="en-US" dirty="0" smtClean="0"/>
          </a:p>
          <a:p>
            <a:pPr lvl="1" indent="-342900" eaLnBrk="0" hangingPunct="0">
              <a:buFontTx/>
              <a:buChar char="-"/>
              <a:defRPr/>
            </a:pPr>
            <a:r>
              <a:rPr lang="en-GB" altLang="en-US" dirty="0">
                <a:hlinkClick r:id="rId3"/>
              </a:rPr>
              <a:t>https://</a:t>
            </a:r>
            <a:r>
              <a:rPr lang="en-GB" altLang="en-US" dirty="0" smtClean="0">
                <a:hlinkClick r:id="rId3"/>
              </a:rPr>
              <a:t>mentor.ieee.org/802.11/dcn/23/11-23-1439-00-0amp-amp-sg-telecon-minutes-august-29th.docx</a:t>
            </a:r>
            <a:endParaRPr lang="en-GB" altLang="en-US" dirty="0" smtClean="0"/>
          </a:p>
          <a:p>
            <a:pPr marL="0" lvl="0" indent="0" eaLnBrk="0" hangingPunct="0">
              <a:buNone/>
              <a:defRPr/>
            </a:pPr>
            <a:endParaRPr lang="en-GB" altLang="en-US" dirty="0" smtClean="0"/>
          </a:p>
          <a:p>
            <a:pPr marL="0" lvl="0" indent="0" eaLnBrk="0" hangingPunct="0">
              <a:buNone/>
              <a:defRPr/>
            </a:pPr>
            <a:r>
              <a:rPr lang="en-GB" altLang="en-US" dirty="0" smtClean="0"/>
              <a:t>Moved: Harry </a:t>
            </a:r>
            <a:r>
              <a:rPr lang="en-GB" altLang="en-US" dirty="0" err="1" smtClean="0"/>
              <a:t>Hao</a:t>
            </a:r>
            <a:r>
              <a:rPr lang="en-GB" altLang="en-US" dirty="0" smtClean="0"/>
              <a:t> Wang</a:t>
            </a:r>
          </a:p>
          <a:p>
            <a:pPr marL="0" lvl="0" indent="0" eaLnBrk="0" hangingPunct="0">
              <a:buNone/>
              <a:defRPr/>
            </a:pPr>
            <a:r>
              <a:rPr lang="en-GB" altLang="en-US" dirty="0" smtClean="0"/>
              <a:t>Seconded: </a:t>
            </a:r>
            <a:r>
              <a:rPr lang="en-GB" altLang="en-US" dirty="0" err="1" smtClean="0"/>
              <a:t>Weijie</a:t>
            </a:r>
            <a:r>
              <a:rPr lang="en-GB" altLang="en-US" dirty="0" smtClean="0"/>
              <a:t> Xu</a:t>
            </a:r>
          </a:p>
          <a:p>
            <a:pPr marL="0" lvl="0" indent="0" eaLnBrk="0" hangingPunct="0">
              <a:buNone/>
              <a:defRPr/>
            </a:pPr>
            <a:r>
              <a:rPr lang="en-GB" altLang="en-US" dirty="0" smtClean="0"/>
              <a:t>Result: approved</a:t>
            </a:r>
            <a:endParaRPr lang="en-GB" altLang="en-US" dirty="0"/>
          </a:p>
        </p:txBody>
      </p:sp>
    </p:spTree>
    <p:extLst>
      <p:ext uri="{BB962C8B-B14F-4D97-AF65-F5344CB8AC3E}">
        <p14:creationId xmlns:p14="http://schemas.microsoft.com/office/powerpoint/2010/main" val="97487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a:spLocks/>
          </p:cNvSpPr>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AMP TIG/SG Timeline Plan</a:t>
            </a:r>
            <a:endParaRPr lang="zh-CN" altLang="en-US" sz="2800" kern="0" dirty="0"/>
          </a:p>
        </p:txBody>
      </p:sp>
      <p:sp>
        <p:nvSpPr>
          <p:cNvPr id="6" name="内容占位符 2"/>
          <p:cNvSpPr txBox="1">
            <a:spLocks/>
          </p:cNvSpPr>
          <p:nvPr/>
        </p:nvSpPr>
        <p:spPr>
          <a:xfrm>
            <a:off x="914400" y="1828843"/>
            <a:ext cx="10361613" cy="2970103"/>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285750">
              <a:lnSpc>
                <a:spcPct val="120000"/>
              </a:lnSpc>
              <a:spcAft>
                <a:spcPts val="600"/>
              </a:spcAft>
              <a:buFontTx/>
              <a:buChar char="-"/>
              <a:defRPr/>
            </a:pPr>
            <a:r>
              <a:rPr lang="en-US" altLang="zh-CN" sz="1800" kern="0" dirty="0" smtClean="0">
                <a:sym typeface="+mn-ea"/>
              </a:rPr>
              <a:t>The AMP TIG was formed at the 2022 May session and kicked off during 2022 Jul session</a:t>
            </a:r>
          </a:p>
          <a:p>
            <a:pPr marL="285750">
              <a:lnSpc>
                <a:spcPct val="120000"/>
              </a:lnSpc>
              <a:spcAft>
                <a:spcPts val="600"/>
              </a:spcAft>
              <a:buFontTx/>
              <a:buChar char="-"/>
              <a:defRPr/>
            </a:pPr>
            <a:r>
              <a:rPr lang="en-US" altLang="zh-CN" sz="1800" kern="0" dirty="0" smtClean="0">
                <a:sym typeface="+mn-ea"/>
              </a:rPr>
              <a:t>The AMP TIG completed its work in 2023 Mar session and decided to move forward to SG.</a:t>
            </a:r>
          </a:p>
          <a:p>
            <a:pPr marL="285750">
              <a:lnSpc>
                <a:spcPct val="120000"/>
              </a:lnSpc>
              <a:spcAft>
                <a:spcPts val="600"/>
              </a:spcAft>
              <a:buFontTx/>
              <a:buChar char="-"/>
              <a:defRPr/>
            </a:pPr>
            <a:r>
              <a:rPr lang="en-US" altLang="zh-CN" sz="1800" kern="0" dirty="0" smtClean="0">
                <a:sym typeface="+mn-ea"/>
              </a:rPr>
              <a:t>The AMP SG was formed in Mar 2023 to develop AMP PAR/CSD.</a:t>
            </a:r>
          </a:p>
          <a:p>
            <a:pPr marL="586105" lvl="1">
              <a:lnSpc>
                <a:spcPct val="120000"/>
              </a:lnSpc>
              <a:spcAft>
                <a:spcPts val="600"/>
              </a:spcAft>
              <a:buFontTx/>
              <a:buChar char="-"/>
            </a:pPr>
            <a:r>
              <a:rPr lang="en-US" sz="1400" kern="0" dirty="0" smtClean="0"/>
              <a:t>The Study Group will investigate MAC and PHY capabilities to enable 802.11 WLAN support of ultra-low complexity and ultra-low power consumption (e.g. less than one </a:t>
            </a:r>
            <a:r>
              <a:rPr lang="en-US" sz="1400" kern="0" dirty="0" err="1" smtClean="0"/>
              <a:t>milliwatt</a:t>
            </a:r>
            <a:r>
              <a:rPr lang="en-US" sz="1400" kern="0" dirty="0" smtClean="0"/>
              <a:t>) devices powered by ambient power source</a:t>
            </a:r>
            <a:r>
              <a:rPr lang="en-US" sz="1400" kern="0" dirty="0" smtClean="0">
                <a:solidFill>
                  <a:schemeClr val="tx1"/>
                </a:solidFill>
              </a:rPr>
              <a:t>, and reuse existing 802.11 features as much as possible, with a target start of the task group in Jan 2024</a:t>
            </a:r>
            <a:endParaRPr lang="en-US" altLang="zh-CN" sz="1400" kern="0" dirty="0">
              <a:sym typeface="+mn-ea"/>
            </a:endParaRPr>
          </a:p>
        </p:txBody>
      </p:sp>
      <p:grpSp>
        <p:nvGrpSpPr>
          <p:cNvPr id="23" name="组合 22"/>
          <p:cNvGrpSpPr/>
          <p:nvPr/>
        </p:nvGrpSpPr>
        <p:grpSpPr>
          <a:xfrm>
            <a:off x="914536" y="4876762"/>
            <a:ext cx="10134334" cy="1101873"/>
            <a:chOff x="914536" y="4876762"/>
            <a:chExt cx="10134334" cy="1101873"/>
          </a:xfrm>
        </p:grpSpPr>
        <p:cxnSp>
          <p:nvCxnSpPr>
            <p:cNvPr id="7" name="直接箭头连接符 6"/>
            <p:cNvCxnSpPr/>
            <p:nvPr/>
          </p:nvCxnSpPr>
          <p:spPr bwMode="auto">
            <a:xfrm>
              <a:off x="990734" y="5569727"/>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8" name="文本框 7"/>
            <p:cNvSpPr txBox="1"/>
            <p:nvPr/>
          </p:nvSpPr>
          <p:spPr>
            <a:xfrm>
              <a:off x="1027715" y="5697167"/>
              <a:ext cx="990574" cy="276999"/>
            </a:xfrm>
            <a:prstGeom prst="rect">
              <a:avLst/>
            </a:prstGeom>
            <a:noFill/>
          </p:spPr>
          <p:txBody>
            <a:bodyPr wrap="square" rtlCol="0">
              <a:spAutoFit/>
            </a:bodyPr>
            <a:lstStyle/>
            <a:p>
              <a:r>
                <a:rPr lang="en-US" dirty="0" smtClean="0"/>
                <a:t>May 2023</a:t>
              </a:r>
              <a:endParaRPr lang="en-US" dirty="0"/>
            </a:p>
          </p:txBody>
        </p:sp>
        <p:sp>
          <p:nvSpPr>
            <p:cNvPr id="9" name="文本框 8"/>
            <p:cNvSpPr txBox="1"/>
            <p:nvPr/>
          </p:nvSpPr>
          <p:spPr>
            <a:xfrm>
              <a:off x="3285360" y="5697167"/>
              <a:ext cx="990574" cy="276999"/>
            </a:xfrm>
            <a:prstGeom prst="rect">
              <a:avLst/>
            </a:prstGeom>
            <a:noFill/>
          </p:spPr>
          <p:txBody>
            <a:bodyPr wrap="square" rtlCol="0">
              <a:spAutoFit/>
            </a:bodyPr>
            <a:lstStyle/>
            <a:p>
              <a:r>
                <a:rPr lang="en-US" dirty="0" smtClean="0"/>
                <a:t>Jul 2023</a:t>
              </a:r>
              <a:endParaRPr lang="en-US" dirty="0"/>
            </a:p>
          </p:txBody>
        </p:sp>
        <p:sp>
          <p:nvSpPr>
            <p:cNvPr id="10" name="文本框 9"/>
            <p:cNvSpPr txBox="1"/>
            <p:nvPr/>
          </p:nvSpPr>
          <p:spPr>
            <a:xfrm>
              <a:off x="5543005" y="5697167"/>
              <a:ext cx="990574" cy="276999"/>
            </a:xfrm>
            <a:prstGeom prst="rect">
              <a:avLst/>
            </a:prstGeom>
            <a:noFill/>
          </p:spPr>
          <p:txBody>
            <a:bodyPr wrap="square" rtlCol="0">
              <a:spAutoFit/>
            </a:bodyPr>
            <a:lstStyle/>
            <a:p>
              <a:r>
                <a:rPr lang="en-US" dirty="0" smtClean="0">
                  <a:solidFill>
                    <a:srgbClr val="FF0000"/>
                  </a:solidFill>
                  <a:effectLst>
                    <a:outerShdw blurRad="38100" dist="38100" dir="2700000" algn="tl">
                      <a:srgbClr val="000000">
                        <a:alpha val="43137"/>
                      </a:srgbClr>
                    </a:outerShdw>
                  </a:effectLst>
                </a:rPr>
                <a:t>Sep 2023</a:t>
              </a:r>
              <a:endParaRPr lang="en-US" dirty="0">
                <a:solidFill>
                  <a:srgbClr val="FF0000"/>
                </a:solidFill>
                <a:effectLst>
                  <a:outerShdw blurRad="38100" dist="38100" dir="2700000" algn="tl">
                    <a:srgbClr val="000000">
                      <a:alpha val="43137"/>
                    </a:srgbClr>
                  </a:outerShdw>
                </a:effectLst>
              </a:endParaRPr>
            </a:p>
          </p:txBody>
        </p:sp>
        <p:sp>
          <p:nvSpPr>
            <p:cNvPr id="11" name="文本框 10"/>
            <p:cNvSpPr txBox="1"/>
            <p:nvPr/>
          </p:nvSpPr>
          <p:spPr>
            <a:xfrm>
              <a:off x="7800650" y="5697166"/>
              <a:ext cx="990574" cy="276999"/>
            </a:xfrm>
            <a:prstGeom prst="rect">
              <a:avLst/>
            </a:prstGeom>
            <a:noFill/>
          </p:spPr>
          <p:txBody>
            <a:bodyPr wrap="square" rtlCol="0">
              <a:spAutoFit/>
            </a:bodyPr>
            <a:lstStyle/>
            <a:p>
              <a:r>
                <a:rPr lang="en-US" dirty="0" smtClean="0"/>
                <a:t>Nov 2023</a:t>
              </a:r>
              <a:endParaRPr lang="en-US" dirty="0"/>
            </a:p>
          </p:txBody>
        </p:sp>
        <p:sp>
          <p:nvSpPr>
            <p:cNvPr id="12" name="文本框 11"/>
            <p:cNvSpPr txBox="1"/>
            <p:nvPr/>
          </p:nvSpPr>
          <p:spPr>
            <a:xfrm>
              <a:off x="10058296" y="5701636"/>
              <a:ext cx="990574" cy="276999"/>
            </a:xfrm>
            <a:prstGeom prst="rect">
              <a:avLst/>
            </a:prstGeom>
            <a:noFill/>
          </p:spPr>
          <p:txBody>
            <a:bodyPr wrap="square" rtlCol="0">
              <a:spAutoFit/>
            </a:bodyPr>
            <a:lstStyle/>
            <a:p>
              <a:r>
                <a:rPr lang="en-US" dirty="0" smtClean="0"/>
                <a:t>Jan 2024</a:t>
              </a:r>
              <a:endParaRPr lang="en-US" dirty="0"/>
            </a:p>
          </p:txBody>
        </p:sp>
        <p:sp>
          <p:nvSpPr>
            <p:cNvPr id="13" name="椭圆 12"/>
            <p:cNvSpPr/>
            <p:nvPr/>
          </p:nvSpPr>
          <p:spPr bwMode="auto">
            <a:xfrm>
              <a:off x="1419911" y="5519151"/>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4" name="椭圆 13"/>
            <p:cNvSpPr/>
            <p:nvPr/>
          </p:nvSpPr>
          <p:spPr bwMode="auto">
            <a:xfrm>
              <a:off x="3646821" y="5493529"/>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5873731" y="5519085"/>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8100641" y="552626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10327550" y="5525854"/>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8" name="文本框 17"/>
            <p:cNvSpPr txBox="1"/>
            <p:nvPr/>
          </p:nvSpPr>
          <p:spPr>
            <a:xfrm>
              <a:off x="914536" y="4876762"/>
              <a:ext cx="1312346" cy="461665"/>
            </a:xfrm>
            <a:prstGeom prst="rect">
              <a:avLst/>
            </a:prstGeom>
            <a:noFill/>
          </p:spPr>
          <p:txBody>
            <a:bodyPr wrap="square" rtlCol="0">
              <a:spAutoFit/>
            </a:bodyPr>
            <a:lstStyle/>
            <a:p>
              <a:r>
                <a:rPr lang="en-US" dirty="0" smtClean="0"/>
                <a:t>SG Kick-off</a:t>
              </a:r>
            </a:p>
            <a:p>
              <a:r>
                <a:rPr lang="en-US" dirty="0" smtClean="0"/>
                <a:t>PAR/CSD draft</a:t>
              </a:r>
              <a:endParaRPr lang="en-US" dirty="0"/>
            </a:p>
          </p:txBody>
        </p:sp>
        <p:sp>
          <p:nvSpPr>
            <p:cNvPr id="19" name="文本框 18"/>
            <p:cNvSpPr txBox="1"/>
            <p:nvPr/>
          </p:nvSpPr>
          <p:spPr>
            <a:xfrm>
              <a:off x="5001971" y="4894322"/>
              <a:ext cx="1997561" cy="461665"/>
            </a:xfrm>
            <a:prstGeom prst="rect">
              <a:avLst/>
            </a:prstGeom>
            <a:noFill/>
          </p:spPr>
          <p:txBody>
            <a:bodyPr wrap="square" rtlCol="0">
              <a:spAutoFit/>
            </a:bodyPr>
            <a:lstStyle/>
            <a:p>
              <a:r>
                <a:rPr lang="en-US" b="1" dirty="0" smtClean="0">
                  <a:solidFill>
                    <a:srgbClr val="FF0000"/>
                  </a:solidFill>
                </a:rPr>
                <a:t>WG approve PAR/CSD submitted to EC for review </a:t>
              </a:r>
              <a:endParaRPr lang="en-US" b="1" dirty="0">
                <a:solidFill>
                  <a:srgbClr val="FF0000"/>
                </a:solidFill>
              </a:endParaRPr>
            </a:p>
          </p:txBody>
        </p:sp>
        <p:sp>
          <p:nvSpPr>
            <p:cNvPr id="20" name="文本框 19"/>
            <p:cNvSpPr txBox="1"/>
            <p:nvPr/>
          </p:nvSpPr>
          <p:spPr>
            <a:xfrm>
              <a:off x="7467564" y="4876762"/>
              <a:ext cx="1506984" cy="461665"/>
            </a:xfrm>
            <a:prstGeom prst="rect">
              <a:avLst/>
            </a:prstGeom>
            <a:noFill/>
          </p:spPr>
          <p:txBody>
            <a:bodyPr wrap="square" rtlCol="0">
              <a:spAutoFit/>
            </a:bodyPr>
            <a:lstStyle/>
            <a:p>
              <a:r>
                <a:rPr lang="en-US" dirty="0" smtClean="0"/>
                <a:t>Comments reply and potential update</a:t>
              </a:r>
              <a:endParaRPr lang="en-US" dirty="0"/>
            </a:p>
          </p:txBody>
        </p:sp>
        <p:sp>
          <p:nvSpPr>
            <p:cNvPr id="21" name="文本框 20"/>
            <p:cNvSpPr txBox="1"/>
            <p:nvPr/>
          </p:nvSpPr>
          <p:spPr>
            <a:xfrm>
              <a:off x="9964176" y="5061428"/>
              <a:ext cx="990574" cy="276999"/>
            </a:xfrm>
            <a:prstGeom prst="rect">
              <a:avLst/>
            </a:prstGeom>
            <a:noFill/>
          </p:spPr>
          <p:txBody>
            <a:bodyPr wrap="square" rtlCol="0">
              <a:spAutoFit/>
            </a:bodyPr>
            <a:lstStyle/>
            <a:p>
              <a:r>
                <a:rPr lang="en-US" dirty="0" smtClean="0"/>
                <a:t>TG kickoff</a:t>
              </a:r>
              <a:endParaRPr lang="en-US" dirty="0"/>
            </a:p>
          </p:txBody>
        </p:sp>
        <p:sp>
          <p:nvSpPr>
            <p:cNvPr id="22" name="文本框 21"/>
            <p:cNvSpPr txBox="1"/>
            <p:nvPr/>
          </p:nvSpPr>
          <p:spPr>
            <a:xfrm>
              <a:off x="3200476" y="4876762"/>
              <a:ext cx="990574" cy="461665"/>
            </a:xfrm>
            <a:prstGeom prst="rect">
              <a:avLst/>
            </a:prstGeom>
            <a:noFill/>
          </p:spPr>
          <p:txBody>
            <a:bodyPr wrap="square" rtlCol="0">
              <a:spAutoFit/>
            </a:bodyPr>
            <a:lstStyle/>
            <a:p>
              <a:r>
                <a:rPr lang="en-US" dirty="0" smtClean="0"/>
                <a:t>PAR/CSD development</a:t>
              </a:r>
              <a:endParaRPr lang="en-US" dirty="0"/>
            </a:p>
          </p:txBody>
        </p:sp>
      </p:grpSp>
    </p:spTree>
    <p:extLst>
      <p:ext uri="{BB962C8B-B14F-4D97-AF65-F5344CB8AC3E}">
        <p14:creationId xmlns:p14="http://schemas.microsoft.com/office/powerpoint/2010/main" val="23771898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a:spLocks/>
          </p:cNvSpPr>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2023</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12</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Tree>
    <p:extLst>
      <p:ext uri="{BB962C8B-B14F-4D97-AF65-F5344CB8AC3E}">
        <p14:creationId xmlns:p14="http://schemas.microsoft.com/office/powerpoint/2010/main" val="21898471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a:t>Approve </a:t>
            </a:r>
            <a:r>
              <a:rPr lang="en-GB" altLang="en-US" dirty="0" smtClean="0"/>
              <a:t>AMP SG meeting minutes</a:t>
            </a:r>
            <a:endParaRPr lang="en-GB" altLang="en-US" dirty="0"/>
          </a:p>
          <a:p>
            <a:pPr eaLnBrk="0" hangingPunct="0">
              <a:defRPr/>
            </a:pPr>
            <a:r>
              <a:rPr lang="en-US" altLang="en-GB" dirty="0" smtClean="0"/>
              <a:t>Contribution </a:t>
            </a:r>
            <a:r>
              <a:rPr lang="en-US" altLang="en-GB" dirty="0"/>
              <a:t>discussion</a:t>
            </a:r>
          </a:p>
          <a:p>
            <a:pPr lvl="1" eaLnBrk="0" hangingPunct="0">
              <a:defRPr/>
            </a:pPr>
            <a:r>
              <a:rPr lang="en-US" altLang="en-US" sz="2400" dirty="0"/>
              <a:t>11-23/1529, Summary of AMP SG, </a:t>
            </a:r>
            <a:r>
              <a:rPr lang="en-US" altLang="en-US" sz="2400" dirty="0" err="1"/>
              <a:t>Yinan</a:t>
            </a:r>
            <a:r>
              <a:rPr lang="en-US" altLang="en-US" sz="2400" dirty="0"/>
              <a:t> Qi (OPPO)</a:t>
            </a:r>
          </a:p>
          <a:p>
            <a:pPr lvl="1" eaLnBrk="0" hangingPunct="0">
              <a:defRPr/>
            </a:pPr>
            <a:r>
              <a:rPr lang="en-US" altLang="en-US" sz="2400" dirty="0"/>
              <a:t>11-23/1534, Discussion on AMP </a:t>
            </a:r>
            <a:r>
              <a:rPr lang="en-US" altLang="en-US" sz="2400" dirty="0" err="1"/>
              <a:t>IoT</a:t>
            </a:r>
            <a:r>
              <a:rPr lang="en-US" altLang="en-US" sz="2400" dirty="0"/>
              <a:t> PAR, You-Wei Chen (</a:t>
            </a:r>
            <a:r>
              <a:rPr lang="en-US" altLang="en-US" sz="2400" dirty="0" err="1"/>
              <a:t>MediaTek</a:t>
            </a:r>
            <a:r>
              <a:rPr lang="en-US" altLang="en-US" sz="2400" dirty="0"/>
              <a:t>)</a:t>
            </a:r>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Recess</a:t>
            </a:r>
            <a:endParaRPr lang="en-GB" altLang="en-US" dirty="0"/>
          </a:p>
        </p:txBody>
      </p:sp>
    </p:spTree>
    <p:extLst>
      <p:ext uri="{BB962C8B-B14F-4D97-AF65-F5344CB8AC3E}">
        <p14:creationId xmlns:p14="http://schemas.microsoft.com/office/powerpoint/2010/main" val="38515855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a:spLocks/>
          </p:cNvSpPr>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2023</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13</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Tree>
    <p:extLst>
      <p:ext uri="{BB962C8B-B14F-4D97-AF65-F5344CB8AC3E}">
        <p14:creationId xmlns:p14="http://schemas.microsoft.com/office/powerpoint/2010/main" val="9995680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a:t>Contribution discussion</a:t>
            </a:r>
          </a:p>
          <a:p>
            <a:pPr lvl="1" eaLnBrk="0" hangingPunct="0">
              <a:defRPr/>
            </a:pPr>
            <a:r>
              <a:rPr lang="en-US" altLang="en-US" sz="2100" dirty="0"/>
              <a:t>TBD</a:t>
            </a:r>
          </a:p>
          <a:p>
            <a:pPr eaLnBrk="0" hangingPunct="0">
              <a:defRPr/>
            </a:pPr>
            <a:r>
              <a:rPr lang="en-US" altLang="en-GB" dirty="0" smtClean="0"/>
              <a:t>PAR/CSD SPs </a:t>
            </a:r>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Recess</a:t>
            </a:r>
            <a:endParaRPr lang="en-GB" altLang="en-US" dirty="0"/>
          </a:p>
        </p:txBody>
      </p:sp>
    </p:spTree>
    <p:extLst>
      <p:ext uri="{BB962C8B-B14F-4D97-AF65-F5344CB8AC3E}">
        <p14:creationId xmlns:p14="http://schemas.microsoft.com/office/powerpoint/2010/main" val="16264685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a:spLocks/>
          </p:cNvSpPr>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2023</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14</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Tree>
    <p:extLst>
      <p:ext uri="{BB962C8B-B14F-4D97-AF65-F5344CB8AC3E}">
        <p14:creationId xmlns:p14="http://schemas.microsoft.com/office/powerpoint/2010/main" val="11416615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lvl="0" eaLnBrk="0" hangingPunct="0">
              <a:defRPr/>
            </a:pPr>
            <a:r>
              <a:rPr lang="en-GB" altLang="en-US" dirty="0" smtClean="0"/>
              <a:t>PAR motion (11-23/1006)  and CSD motion (11-23/1212)</a:t>
            </a:r>
            <a:endParaRPr lang="en-GB" altLang="en-US" dirty="0"/>
          </a:p>
          <a:p>
            <a:pPr eaLnBrk="0" hangingPunct="0">
              <a:defRPr/>
            </a:pPr>
            <a:r>
              <a:rPr lang="en-US" altLang="en-GB" dirty="0"/>
              <a:t>Contribution discussion</a:t>
            </a:r>
          </a:p>
          <a:p>
            <a:pPr lvl="1" eaLnBrk="0" hangingPunct="0">
              <a:defRPr/>
            </a:pPr>
            <a:r>
              <a:rPr lang="en-US" altLang="en-US" dirty="0" smtClean="0"/>
              <a:t>TBD</a:t>
            </a:r>
            <a:endParaRPr lang="en-US" altLang="zh-CN" dirty="0"/>
          </a:p>
          <a:p>
            <a:pPr eaLnBrk="0" hangingPunct="0">
              <a:defRPr/>
            </a:pPr>
            <a:r>
              <a:rPr lang="en-US" altLang="en-GB" dirty="0" smtClean="0"/>
              <a:t>Teleconference Plan</a:t>
            </a:r>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Adjourn</a:t>
            </a:r>
            <a:endParaRPr lang="en-GB" altLang="en-US" dirty="0"/>
          </a:p>
        </p:txBody>
      </p:sp>
    </p:spTree>
    <p:extLst>
      <p:ext uri="{BB962C8B-B14F-4D97-AF65-F5344CB8AC3E}">
        <p14:creationId xmlns:p14="http://schemas.microsoft.com/office/powerpoint/2010/main" val="42736846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Motion #1: AMP PAR</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40295" y="1855932"/>
            <a:ext cx="10375582" cy="4517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smtClean="0"/>
              <a:t>Approve the content included in 11-23/1006r2 as the AMP PAR document and requesting WG for approval to submit 11-23/1006r2 to 802 EC for review and approval </a:t>
            </a:r>
          </a:p>
          <a:p>
            <a:pPr lvl="0" eaLnBrk="0" hangingPunct="0">
              <a:defRPr/>
            </a:pPr>
            <a:endParaRPr lang="en-GB" altLang="zh-CN" sz="2000" dirty="0">
              <a:ea typeface="SimSun" panose="02010600030101010101" pitchFamily="2" charset="-122"/>
            </a:endParaRPr>
          </a:p>
          <a:p>
            <a:pPr marL="0" marR="0" indent="0" eaLnBrk="0" hangingPunct="0">
              <a:buNone/>
              <a:defRPr/>
            </a:pPr>
            <a:endParaRPr lang="en-GB" altLang="zh-CN" i="1" dirty="0"/>
          </a:p>
          <a:p>
            <a:pPr marL="0" marR="0" indent="0" eaLnBrk="0" hangingPunct="0">
              <a:buNone/>
              <a:defRPr/>
            </a:pPr>
            <a:r>
              <a:rPr lang="en-GB" altLang="zh-CN" i="1" dirty="0" smtClean="0"/>
              <a:t>Moved:</a:t>
            </a:r>
          </a:p>
          <a:p>
            <a:pPr marL="0" marR="0" indent="0" eaLnBrk="0" hangingPunct="0">
              <a:buNone/>
              <a:defRPr/>
            </a:pPr>
            <a:r>
              <a:rPr lang="en-GB" altLang="zh-CN" i="1" dirty="0" smtClean="0"/>
              <a:t>Seconded:</a:t>
            </a:r>
          </a:p>
          <a:p>
            <a:pPr marL="0" marR="0" indent="0" eaLnBrk="0" hangingPunct="0">
              <a:buNone/>
              <a:defRPr/>
            </a:pPr>
            <a:endParaRPr lang="en-GB" altLang="zh-CN" i="1" dirty="0"/>
          </a:p>
          <a:p>
            <a:pPr marL="0" marR="0" indent="0" eaLnBrk="0" hangingPunct="0">
              <a:buNone/>
              <a:defRPr/>
            </a:pPr>
            <a:r>
              <a:rPr lang="en-GB" altLang="zh-CN" i="1" dirty="0" smtClean="0"/>
              <a:t>Result: Y/N/A</a:t>
            </a:r>
            <a:endParaRPr lang="en-GB" altLang="zh-CN" i="1" dirty="0"/>
          </a:p>
        </p:txBody>
      </p:sp>
    </p:spTree>
    <p:extLst>
      <p:ext uri="{BB962C8B-B14F-4D97-AF65-F5344CB8AC3E}">
        <p14:creationId xmlns:p14="http://schemas.microsoft.com/office/powerpoint/2010/main" val="2747135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117491735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Motion #2: AMP CSD</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40295" y="1855932"/>
            <a:ext cx="10375582" cy="4517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smtClean="0"/>
              <a:t>Approve the content included in 11-23/1212r1 as the AMP CSD document and requesting WG for approval to submit 11-23/1006r2 to 802 EC for review and approval </a:t>
            </a:r>
          </a:p>
          <a:p>
            <a:pPr lvl="0" eaLnBrk="0" hangingPunct="0">
              <a:defRPr/>
            </a:pPr>
            <a:endParaRPr lang="en-GB" altLang="zh-CN" sz="2000" dirty="0">
              <a:ea typeface="SimSun" panose="02010600030101010101" pitchFamily="2" charset="-122"/>
            </a:endParaRPr>
          </a:p>
          <a:p>
            <a:pPr marL="0" marR="0" indent="0" eaLnBrk="0" hangingPunct="0">
              <a:buNone/>
              <a:defRPr/>
            </a:pPr>
            <a:endParaRPr lang="en-GB" altLang="zh-CN" i="1" dirty="0"/>
          </a:p>
          <a:p>
            <a:pPr marL="0" marR="0" indent="0" eaLnBrk="0" hangingPunct="0">
              <a:buNone/>
              <a:defRPr/>
            </a:pPr>
            <a:r>
              <a:rPr lang="en-GB" altLang="zh-CN" i="1" dirty="0" smtClean="0"/>
              <a:t>Moved:</a:t>
            </a:r>
          </a:p>
          <a:p>
            <a:pPr marL="0" marR="0" indent="0" eaLnBrk="0" hangingPunct="0">
              <a:buNone/>
              <a:defRPr/>
            </a:pPr>
            <a:r>
              <a:rPr lang="en-GB" altLang="zh-CN" i="1" dirty="0" smtClean="0"/>
              <a:t>Seconded:</a:t>
            </a:r>
          </a:p>
          <a:p>
            <a:pPr marL="0" marR="0" indent="0" eaLnBrk="0" hangingPunct="0">
              <a:buNone/>
              <a:defRPr/>
            </a:pPr>
            <a:endParaRPr lang="en-GB" altLang="zh-CN" i="1" dirty="0"/>
          </a:p>
          <a:p>
            <a:pPr marL="0" marR="0" indent="0" eaLnBrk="0" hangingPunct="0">
              <a:buNone/>
              <a:defRPr/>
            </a:pPr>
            <a:r>
              <a:rPr lang="en-GB" altLang="zh-CN" i="1" dirty="0" smtClean="0"/>
              <a:t>Result: Y/N/A</a:t>
            </a:r>
            <a:endParaRPr lang="en-GB" altLang="zh-CN" i="1" dirty="0"/>
          </a:p>
        </p:txBody>
      </p:sp>
    </p:spTree>
    <p:extLst>
      <p:ext uri="{BB962C8B-B14F-4D97-AF65-F5344CB8AC3E}">
        <p14:creationId xmlns:p14="http://schemas.microsoft.com/office/powerpoint/2010/main" val="6577280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a:spLocks/>
          </p:cNvSpPr>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AMP SG Teleconference Plan</a:t>
            </a:r>
            <a:endParaRPr lang="en-US" sz="3200" kern="0" dirty="0"/>
          </a:p>
        </p:txBody>
      </p:sp>
      <p:sp>
        <p:nvSpPr>
          <p:cNvPr id="6" name="内容占位符 2"/>
          <p:cNvSpPr txBox="1">
            <a:spLocks/>
          </p:cNvSpPr>
          <p:nvPr/>
        </p:nvSpPr>
        <p:spPr>
          <a:xfrm>
            <a:off x="914400" y="198120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50000"/>
              </a:lnSpc>
              <a:spcBef>
                <a:spcPts val="600"/>
              </a:spcBef>
              <a:spcAft>
                <a:spcPts val="600"/>
              </a:spcAft>
            </a:pPr>
            <a:r>
              <a:rPr lang="en-US" sz="2400" kern="0" dirty="0" smtClean="0"/>
              <a:t>Proposed AMP SG teleconference plan after Sep 802 interim session:</a:t>
            </a:r>
          </a:p>
          <a:p>
            <a:pPr marL="586105" lvl="1" indent="-285750">
              <a:lnSpc>
                <a:spcPct val="150000"/>
              </a:lnSpc>
              <a:spcBef>
                <a:spcPts val="600"/>
              </a:spcBef>
              <a:spcAft>
                <a:spcPts val="600"/>
              </a:spcAft>
              <a:buFont typeface="Arial" panose="020B0604020202020204" pitchFamily="34" charset="0"/>
              <a:buChar char="•"/>
            </a:pPr>
            <a:r>
              <a:rPr lang="en-US" sz="2400" kern="0" dirty="0" smtClean="0"/>
              <a:t>Oct 10</a:t>
            </a:r>
            <a:r>
              <a:rPr lang="en-US" sz="2400" kern="0" baseline="30000" dirty="0" smtClean="0"/>
              <a:t>th</a:t>
            </a:r>
            <a:r>
              <a:rPr lang="en-US" sz="2400" kern="0" dirty="0" smtClean="0"/>
              <a:t>, 10:00am, ET; 2 hours, </a:t>
            </a:r>
            <a:r>
              <a:rPr lang="en-US" sz="2400" kern="0" dirty="0" err="1" smtClean="0"/>
              <a:t>webex</a:t>
            </a:r>
            <a:endParaRPr lang="en-US" sz="2400" kern="0" dirty="0" smtClean="0"/>
          </a:p>
          <a:p>
            <a:pPr marL="586105" lvl="1" indent="-285750">
              <a:lnSpc>
                <a:spcPct val="150000"/>
              </a:lnSpc>
              <a:spcBef>
                <a:spcPts val="600"/>
              </a:spcBef>
              <a:spcAft>
                <a:spcPts val="600"/>
              </a:spcAft>
              <a:buFont typeface="Arial" panose="020B0604020202020204" pitchFamily="34" charset="0"/>
              <a:buChar char="•"/>
            </a:pPr>
            <a:r>
              <a:rPr lang="en-US" sz="2400" kern="0" dirty="0" smtClean="0"/>
              <a:t>Oct 24</a:t>
            </a:r>
            <a:r>
              <a:rPr lang="en-US" sz="2400" kern="0" baseline="30000" dirty="0" smtClean="0"/>
              <a:t>th</a:t>
            </a:r>
            <a:r>
              <a:rPr lang="en-US" sz="2400" kern="0" dirty="0" smtClean="0"/>
              <a:t>, 10:00am, ET; 2 hours, </a:t>
            </a:r>
            <a:r>
              <a:rPr lang="en-US" sz="2400" kern="0" dirty="0" err="1" smtClean="0"/>
              <a:t>webex</a:t>
            </a:r>
            <a:endParaRPr lang="en-US" sz="2400" kern="0" dirty="0" smtClean="0"/>
          </a:p>
        </p:txBody>
      </p:sp>
    </p:spTree>
    <p:extLst>
      <p:ext uri="{BB962C8B-B14F-4D97-AF65-F5344CB8AC3E}">
        <p14:creationId xmlns:p14="http://schemas.microsoft.com/office/powerpoint/2010/main" val="1759757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a:spLocks/>
          </p:cNvSpPr>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a:spLocks/>
          </p:cNvSpPr>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Tree>
    <p:extLst>
      <p:ext uri="{BB962C8B-B14F-4D97-AF65-F5344CB8AC3E}">
        <p14:creationId xmlns:p14="http://schemas.microsoft.com/office/powerpoint/2010/main" val="36697459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extLst>
      <p:ext uri="{BB962C8B-B14F-4D97-AF65-F5344CB8AC3E}">
        <p14:creationId xmlns:p14="http://schemas.microsoft.com/office/powerpoint/2010/main" val="35192913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extLst>
      <p:ext uri="{BB962C8B-B14F-4D97-AF65-F5344CB8AC3E}">
        <p14:creationId xmlns:p14="http://schemas.microsoft.com/office/powerpoint/2010/main" val="10995300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Tree>
    <p:extLst>
      <p:ext uri="{BB962C8B-B14F-4D97-AF65-F5344CB8AC3E}">
        <p14:creationId xmlns:p14="http://schemas.microsoft.com/office/powerpoint/2010/main" val="35892377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Tree>
    <p:extLst>
      <p:ext uri="{BB962C8B-B14F-4D97-AF65-F5344CB8AC3E}">
        <p14:creationId xmlns:p14="http://schemas.microsoft.com/office/powerpoint/2010/main" val="27128864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Tree>
    <p:extLst>
      <p:ext uri="{BB962C8B-B14F-4D97-AF65-F5344CB8AC3E}">
        <p14:creationId xmlns:p14="http://schemas.microsoft.com/office/powerpoint/2010/main" val="303893601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158963</TotalTime>
  <Words>2801</Words>
  <Application>Microsoft Office PowerPoint</Application>
  <PresentationFormat>宽屏</PresentationFormat>
  <Paragraphs>418</Paragraphs>
  <Slides>31</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31</vt:i4>
      </vt:variant>
    </vt:vector>
  </HeadingPairs>
  <TitlesOfParts>
    <vt:vector size="43" baseType="lpstr">
      <vt:lpstr>Arial Unicode MS</vt:lpstr>
      <vt:lpstr>Monotype Sorts</vt:lpstr>
      <vt:lpstr>MS Gothic</vt:lpstr>
      <vt:lpstr>MS PGothic</vt:lpstr>
      <vt:lpstr>SimSun</vt:lpstr>
      <vt:lpstr>Arial</vt:lpstr>
      <vt:lpstr>Arial Black</vt:lpstr>
      <vt:lpstr>Calibri</vt:lpstr>
      <vt:lpstr>Cambria</vt:lpstr>
      <vt:lpstr>Times New Roman</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 SG Meeting Agenda</dc:title>
  <dc:subject>IEEE 802.11 AMP SG Meeting Agenda</dc:subject>
  <dc:creator>Mr. Bo Sun</dc:creator>
  <cp:keywords>Sep 2023</cp:keywords>
  <cp:lastModifiedBy>0318003590</cp:lastModifiedBy>
  <cp:revision>28</cp:revision>
  <cp:lastPrinted>2014-11-04T15:04:00Z</cp:lastPrinted>
  <dcterms:created xsi:type="dcterms:W3CDTF">2007-04-17T18:10:00Z</dcterms:created>
  <dcterms:modified xsi:type="dcterms:W3CDTF">2023-09-12T03:48:27Z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