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omments/comment1.xml" ContentType="application/vnd.openxmlformats-officedocument.presentationml.comment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160" r:id="rId18"/>
    <p:sldId id="1066" r:id="rId19"/>
    <p:sldId id="877" r:id="rId20"/>
    <p:sldId id="1289" r:id="rId21"/>
    <p:sldId id="897" r:id="rId22"/>
    <p:sldId id="1290" r:id="rId23"/>
    <p:sldId id="1291" r:id="rId24"/>
    <p:sldId id="905" r:id="rId25"/>
    <p:sldId id="1292" r:id="rId26"/>
    <p:sldId id="1293" r:id="rId27"/>
    <p:sldId id="1205" r:id="rId28"/>
    <p:sldId id="842" r:id="rId29"/>
    <p:sldId id="1024" r:id="rId3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3213" autoAdjust="0"/>
  </p:normalViewPr>
  <p:slideViewPr>
    <p:cSldViewPr>
      <p:cViewPr varScale="1">
        <p:scale>
          <a:sx n="104" d="100"/>
          <a:sy n="104" d="100"/>
        </p:scale>
        <p:origin x="342"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D2.0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980157424"/>
        <c:axId val="1980154160"/>
      </c:barChart>
      <c:catAx>
        <c:axId val="198015742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980154160"/>
        <c:crosses val="autoZero"/>
        <c:auto val="1"/>
        <c:lblAlgn val="ctr"/>
        <c:lblOffset val="100"/>
        <c:noMultiLvlLbl val="0"/>
      </c:catAx>
      <c:valAx>
        <c:axId val="198015416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980157424"/>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33236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105006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142977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37939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35767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72216897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43151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802.11-23/</a:t>
            </a:r>
            <a:r>
              <a:rPr lang="en-US" altLang="zh-CN" sz="1800" b="1" dirty="0" smtClean="0"/>
              <a:t>1345</a:t>
            </a:r>
            <a:r>
              <a:rPr lang="en-US" altLang="en-US" sz="1800" b="1" dirty="0" smtClean="0"/>
              <a:t>r0</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3/11-23-1284-00-00bf-ieee-802-11bf-july-2023-plenary-meeting-minutes.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3/11-23-1460-01-00bf-ieee-802-11bf-teleconference-minutes-august-september-2023.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September Interim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2023-09-06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 11 </a:t>
            </a:r>
            <a:r>
              <a:rPr lang="en-US" altLang="en-US" sz="3200" dirty="0" smtClean="0">
                <a:solidFill>
                  <a:srgbClr val="0000FF"/>
                </a:solidFill>
                <a:cs typeface="Times New Roman" panose="02020603050405020304" pitchFamily="18" charset="0"/>
              </a:rPr>
              <a:t>(</a:t>
            </a:r>
            <a:r>
              <a:rPr lang="en-US" altLang="en-US" sz="3200" dirty="0" smtClean="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r>
              <a:rPr lang="en-US" altLang="zh-CN" sz="1400" dirty="0" smtClean="0"/>
              <a:t>Motion </a:t>
            </a:r>
            <a:r>
              <a:rPr lang="en-US" altLang="zh-CN" sz="1400" dirty="0" smtClean="0"/>
              <a:t>(</a:t>
            </a:r>
            <a:r>
              <a:rPr lang="en-US" altLang="zh-CN" sz="1400" dirty="0" smtClean="0">
                <a:solidFill>
                  <a:srgbClr val="0000FF"/>
                </a:solidFill>
              </a:rPr>
              <a:t>XXX-XXX</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179926605"/>
              </p:ext>
            </p:extLst>
          </p:nvPr>
        </p:nvGraphicFramePr>
        <p:xfrm>
          <a:off x="3429000" y="1600200"/>
          <a:ext cx="8305801" cy="286948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23/1456</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Comment Resolution for Sensing NDPA Frame Format</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23/1457</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rgbClr val="0000FF"/>
                          </a:solidFill>
                          <a:latin typeface="+mn-lt"/>
                          <a:ea typeface="+mn-ea"/>
                          <a:cs typeface="+mn-cs"/>
                        </a:rPr>
                        <a:t>Update Sensing NDPA Frame Format</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23/1435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276 CR for </a:t>
                      </a:r>
                      <a:r>
                        <a:rPr lang="en-US" altLang="zh-CN" sz="1200" kern="1200" dirty="0" err="1" smtClean="0">
                          <a:solidFill>
                            <a:schemeClr val="tx1"/>
                          </a:solidFill>
                          <a:latin typeface="+mn-lt"/>
                          <a:ea typeface="+mn-ea"/>
                          <a:cs typeface="+mn-cs"/>
                        </a:rPr>
                        <a:t>Misc</a:t>
                      </a:r>
                      <a:r>
                        <a:rPr lang="en-US" altLang="zh-CN" sz="1200" kern="1200" dirty="0" smtClean="0">
                          <a:solidFill>
                            <a:schemeClr val="tx1"/>
                          </a:solidFill>
                          <a:latin typeface="+mn-lt"/>
                          <a:ea typeface="+mn-ea"/>
                          <a:cs typeface="+mn-cs"/>
                        </a:rPr>
                        <a:t> Comments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smtClean="0">
                          <a:solidFill>
                            <a:schemeClr val="tx1"/>
                          </a:solidFill>
                          <a:latin typeface="+mn-lt"/>
                          <a:ea typeface="+mn-ea"/>
                          <a:cs typeface="+mn-cs"/>
                        </a:rPr>
                        <a:t>23/1430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dirty="0" smtClean="0">
                          <a:solidFill>
                            <a:schemeClr val="tx1"/>
                          </a:solidFill>
                          <a:latin typeface="+mn-lt"/>
                          <a:ea typeface="+mn-ea"/>
                          <a:cs typeface="+mn-cs"/>
                        </a:rPr>
                        <a:t>Alecsander Eitan (Qualcomm)</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dirty="0" smtClean="0">
                          <a:solidFill>
                            <a:schemeClr val="tx1"/>
                          </a:solidFill>
                          <a:latin typeface="+mn-lt"/>
                          <a:ea typeface="+mn-ea"/>
                          <a:cs typeface="+mn-cs"/>
                        </a:rPr>
                        <a:t>lb276-dmg-cid-set1.docx</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23/1473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 (Xiaomi)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SBP part1 in LB 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23/1463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Resolutions for Reporting category</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23/1479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Exchange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23/1492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OST CIDs (11.55.1 Sensing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23/1501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 (Xiaomi)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SBP part2 in LB 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4123751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Sept 14 </a:t>
            </a:r>
            <a:r>
              <a:rPr lang="en-US" altLang="en-US" sz="3200" dirty="0" smtClean="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r>
              <a:rPr lang="en-US" altLang="zh-CN" sz="1600" dirty="0" smtClean="0"/>
              <a:t>Motion </a:t>
            </a:r>
            <a:r>
              <a:rPr lang="en-US" altLang="zh-CN" sz="1600" dirty="0" smtClean="0"/>
              <a:t>(</a:t>
            </a:r>
            <a:r>
              <a:rPr lang="en-US" altLang="zh-CN" sz="1600" dirty="0" smtClean="0">
                <a:solidFill>
                  <a:srgbClr val="0000FF"/>
                </a:solidFill>
              </a:rPr>
              <a:t>XXX </a:t>
            </a:r>
            <a:r>
              <a:rPr lang="en-US" altLang="zh-CN" sz="1600" dirty="0" smtClean="0">
                <a:solidFill>
                  <a:srgbClr val="0000FF"/>
                </a:solidFill>
              </a:rPr>
              <a:t>-</a:t>
            </a:r>
            <a:r>
              <a:rPr lang="en-US" altLang="zh-CN" sz="1600" dirty="0" smtClean="0">
                <a:solidFill>
                  <a:srgbClr val="0000FF"/>
                </a:solidFill>
              </a:rPr>
              <a:t> XXX</a:t>
            </a:r>
            <a:r>
              <a:rPr lang="en-US" altLang="zh-CN" sz="1600" dirty="0" smtClean="0"/>
              <a:t>)</a:t>
            </a:r>
            <a:endParaRPr lang="en-US" altLang="en-US" sz="1600" dirty="0" smtClean="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July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a:t>July </a:t>
            </a:r>
            <a:r>
              <a:rPr lang="en-US" altLang="zh-CN" sz="1600" dirty="0" smtClean="0"/>
              <a:t>Plenary</a:t>
            </a:r>
            <a:r>
              <a:rPr lang="en-US" altLang="zh-CN" sz="1600" dirty="0" smtClean="0"/>
              <a:t>: </a:t>
            </a:r>
            <a:endParaRPr lang="en-US" altLang="zh-CN" sz="1600" dirty="0" smtClean="0"/>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mentor.ieee.org/802.11/dcn/23/11-23-1284-00-00bf-ieee-802-11bf-july-2023-plenary-meeting-minutes.docx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r>
              <a:rPr lang="en-US" altLang="zh-CN" sz="1600" dirty="0" smtClean="0"/>
              <a:t>Teleconferences </a:t>
            </a:r>
            <a:r>
              <a:rPr lang="en-US" altLang="zh-CN" sz="1600" dirty="0" smtClean="0"/>
              <a:t>August- </a:t>
            </a:r>
            <a:r>
              <a:rPr lang="en-US" altLang="zh-CN" sz="1600" dirty="0" smtClean="0"/>
              <a:t>September: </a:t>
            </a:r>
            <a:endParaRPr lang="en-US" altLang="zh-CN" sz="1600" dirty="0" smtClean="0"/>
          </a:p>
          <a:p>
            <a:pPr marL="457200" lvl="1" indent="0" algn="just">
              <a:buNone/>
            </a:pPr>
            <a:r>
              <a:rPr lang="en-US" altLang="zh-CN" sz="1600" dirty="0"/>
              <a:t>	</a:t>
            </a:r>
            <a:r>
              <a:rPr lang="en-US" altLang="zh-CN" sz="1600" dirty="0"/>
              <a:t> </a:t>
            </a:r>
            <a:r>
              <a:rPr lang="en-US" altLang="zh-CN" sz="1600" dirty="0">
                <a:hlinkClick r:id="rId4"/>
              </a:rPr>
              <a:t>https://</a:t>
            </a:r>
            <a:r>
              <a:rPr lang="en-US" altLang="zh-CN" sz="1600" dirty="0" smtClean="0">
                <a:hlinkClick r:id="rId4"/>
              </a:rPr>
              <a:t>mentor.ieee.org/802.11/dcn/23/11-23-1460-01-00bf-ieee-802-11bf-teleconference-minutes-august-september-2023.docx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a:t>
            </a:r>
            <a:r>
              <a:rPr lang="en-US" altLang="zh-CN" sz="2000" dirty="0" smtClean="0"/>
              <a:t>Wilhelmsson </a:t>
            </a:r>
            <a:r>
              <a:rPr lang="en-US" altLang="zh-CN" sz="2000" dirty="0"/>
              <a:t>	Second</a:t>
            </a:r>
            <a:r>
              <a:rPr lang="en-US" altLang="zh-CN" sz="2000" dirty="0" smtClean="0"/>
              <a:t>:</a:t>
            </a:r>
          </a:p>
          <a:p>
            <a:pPr algn="just"/>
            <a:endParaRPr lang="en-US" altLang="zh-CN" sz="2000" dirty="0" smtClean="0"/>
          </a:p>
          <a:p>
            <a:pPr algn="just"/>
            <a:r>
              <a:rPr lang="en-US" altLang="zh-CN" sz="2000" dirty="0" smtClean="0"/>
              <a:t>Result</a:t>
            </a:r>
            <a:r>
              <a:rPr lang="en-US" altLang="zh-CN" sz="2000" dirty="0" smtClean="0"/>
              <a: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30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a:t>
            </a:r>
            <a:r>
              <a:rPr lang="en-US" altLang="zh-CN" sz="1600" kern="0" dirty="0" smtClean="0">
                <a:solidFill>
                  <a:srgbClr val="00B050"/>
                </a:solidFill>
              </a:rPr>
              <a:t>Sep </a:t>
            </a:r>
            <a:r>
              <a:rPr lang="en-US" altLang="zh-CN" sz="1600" kern="0" dirty="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a:t>
            </a:r>
            <a:r>
              <a:rPr lang="en-US" altLang="zh-CN" sz="1600" kern="0" dirty="0" smtClean="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a:t>
            </a:r>
            <a:r>
              <a:rPr lang="en-US" altLang="zh-CN" sz="1600" kern="0" dirty="0" smtClean="0">
                <a:solidFill>
                  <a:srgbClr val="00B050"/>
                </a:solidFill>
              </a:rPr>
              <a:t>)</a:t>
            </a:r>
            <a:r>
              <a:rPr lang="en-US" altLang="zh-CN" sz="1600" kern="0" dirty="0">
                <a:solidFill>
                  <a:srgbClr val="00B050"/>
                </a:solidFill>
              </a:rPr>
              <a:t>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a:t>
            </a:r>
            <a:r>
              <a:rPr lang="en-US" altLang="zh-CN" sz="1600" i="1" strike="sngStrike" kern="0" dirty="0" smtClean="0">
                <a:solidFill>
                  <a:schemeClr val="bg1">
                    <a:lumMod val="50000"/>
                  </a:schemeClr>
                </a:solidFill>
                <a:sym typeface="Wingdings" panose="05000000000000000000" pitchFamily="2" charset="2"/>
              </a:rPr>
              <a:t>2022</a:t>
            </a:r>
            <a:r>
              <a:rPr lang="en-US" altLang="zh-CN" sz="1600" i="1" kern="0" dirty="0" smtClean="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smtClean="0">
                <a:solidFill>
                  <a:schemeClr val="bg1">
                    <a:lumMod val="50000"/>
                  </a:schemeClr>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smtClean="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a:t>
            </a:r>
            <a:r>
              <a:rPr lang="en-US" altLang="zh-CN" sz="1600" i="1" strike="sngStrike" kern="0" dirty="0" smtClean="0">
                <a:solidFill>
                  <a:schemeClr val="bg1">
                    <a:lumMod val="50000"/>
                  </a:schemeClr>
                </a:solidFill>
              </a:rPr>
              <a:t>2022</a:t>
            </a:r>
            <a:r>
              <a:rPr lang="en-US" altLang="zh-CN" sz="1600" i="1" strike="sngStrike" kern="0" dirty="0" smtClean="0">
                <a:solidFill>
                  <a:schemeClr val="bg1">
                    <a:lumMod val="50000"/>
                  </a:schemeClr>
                </a:solidFill>
                <a:sym typeface="Wingdings" panose="05000000000000000000" pitchFamily="2" charset="2"/>
              </a:rPr>
              <a:t> Nov</a:t>
            </a:r>
            <a:r>
              <a:rPr lang="en-US" altLang="zh-CN" sz="1600" i="1" strike="sngStrike" kern="0" dirty="0" smtClean="0">
                <a:solidFill>
                  <a:schemeClr val="bg1">
                    <a:lumMod val="50000"/>
                  </a:schemeClr>
                </a:solidFill>
              </a:rPr>
              <a:t> 2022</a:t>
            </a:r>
            <a:r>
              <a:rPr lang="en-US" altLang="zh-CN" sz="1600" i="1" kern="0" dirty="0" smtClean="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smtClean="0">
                <a:solidFill>
                  <a:srgbClr val="FF000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smtClean="0">
                <a:solidFill>
                  <a:schemeClr val="bg1">
                    <a:lumMod val="50000"/>
                  </a:schemeClr>
                </a:solidFill>
              </a:rPr>
              <a:t>Jan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 </a:t>
            </a:r>
            <a:r>
              <a:rPr lang="en-US" altLang="zh-CN" sz="1600" i="1" strike="sngStrike" kern="0" dirty="0" smtClean="0">
                <a:solidFill>
                  <a:schemeClr val="bg1">
                    <a:lumMod val="50000"/>
                  </a:schemeClr>
                </a:solidFill>
                <a:sym typeface="Wingdings" panose="05000000000000000000" pitchFamily="2" charset="2"/>
              </a:rPr>
              <a:t>Mar 2023</a:t>
            </a:r>
            <a:r>
              <a:rPr lang="en-US" altLang="zh-CN" sz="1600" i="1" kern="0" dirty="0">
                <a:solidFill>
                  <a:srgbClr val="00B050"/>
                </a:solidFill>
                <a:sym typeface="Wingdings" panose="05000000000000000000" pitchFamily="2" charset="2"/>
              </a:rPr>
              <a:t> </a:t>
            </a:r>
            <a:endParaRPr lang="en-US" altLang="zh-CN" sz="1600" i="1" kern="0" dirty="0" smtClean="0">
              <a:solidFill>
                <a:srgbClr val="00B050"/>
              </a:solidFill>
              <a:sym typeface="Wingdings" panose="05000000000000000000" pitchFamily="2" charset="2"/>
            </a:endParaRP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kern="0" dirty="0" smtClean="0">
                <a:solidFill>
                  <a:srgbClr val="00B050"/>
                </a:solidFill>
              </a:rPr>
              <a:t> </a:t>
            </a:r>
            <a:r>
              <a:rPr lang="en-US" altLang="zh-CN" sz="1600" kern="0" dirty="0">
                <a:solidFill>
                  <a:srgbClr val="00B050"/>
                </a:solidFill>
              </a:rPr>
              <a:t>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smtClean="0">
                <a:solidFill>
                  <a:schemeClr val="bg1">
                    <a:lumMod val="50000"/>
                  </a:schemeClr>
                </a:solidFill>
              </a:rPr>
              <a:t>May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smtClean="0">
                <a:solidFill>
                  <a:srgbClr val="FF0000"/>
                </a:solidFill>
              </a:rPr>
              <a:t> </a:t>
            </a:r>
            <a:r>
              <a:rPr lang="en-US" altLang="zh-CN" sz="1600" kern="0" dirty="0">
                <a:solidFill>
                  <a:srgbClr val="FF0000"/>
                </a:solidFill>
              </a:rPr>
              <a:t>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kern="0" dirty="0" smtClean="0"/>
              <a:t>July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kern="0" dirty="0" smtClean="0"/>
              <a:t>Sep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t>
            </a:r>
            <a:r>
              <a:rPr lang="en-US" altLang="zh-CN" sz="1600" kern="0" dirty="0" smtClean="0"/>
              <a:t>approval	Sep 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D2.0)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smtClean="0">
                <a:solidFill>
                  <a:schemeClr val="bg1">
                    <a:lumMod val="50000"/>
                  </a:schemeClr>
                </a:solidFill>
                <a:latin typeface="Times New Roman"/>
              </a:rPr>
              <a:t>July 14, </a:t>
            </a:r>
            <a:r>
              <a:rPr lang="en-US" altLang="zh-CN" sz="1600" kern="0" dirty="0">
                <a:solidFill>
                  <a:schemeClr val="bg1">
                    <a:lumMod val="50000"/>
                  </a:schemeClr>
                </a:solidFill>
                <a:latin typeface="Times New Roman"/>
              </a:rPr>
              <a:t>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a:t>
            </a:r>
            <a:r>
              <a:rPr lang="en-US" altLang="zh-CN" sz="1400" kern="0" dirty="0" smtClean="0">
                <a:solidFill>
                  <a:schemeClr val="bg1">
                    <a:lumMod val="50000"/>
                  </a:schemeClr>
                </a:solidFill>
                <a:latin typeface="Times New Roman"/>
              </a:rPr>
              <a:t>2.0 </a:t>
            </a:r>
            <a:r>
              <a:rPr lang="en-US" altLang="zh-CN" sz="1400" kern="0" dirty="0">
                <a:solidFill>
                  <a:schemeClr val="bg1">
                    <a:lumMod val="50000"/>
                  </a:schemeClr>
                </a:solidFill>
                <a:latin typeface="Times New Roman"/>
              </a:rPr>
              <a:t>and </a:t>
            </a:r>
            <a:r>
              <a:rPr lang="en-US" altLang="zh-CN" sz="1400" kern="0" dirty="0" smtClean="0">
                <a:solidFill>
                  <a:schemeClr val="bg1">
                    <a:lumMod val="50000"/>
                  </a:schemeClr>
                </a:solidFill>
                <a:latin typeface="Times New Roman"/>
              </a:rPr>
              <a:t>Re-circulation Letter Ballot</a:t>
            </a:r>
            <a:endParaRPr lang="en-US" altLang="zh-CN" sz="1400" kern="0" dirty="0">
              <a:solidFill>
                <a:schemeClr val="bg1">
                  <a:lumMod val="50000"/>
                </a:schemeClr>
              </a:solidFill>
              <a:latin typeface="Times New Roman"/>
            </a:endParaRP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Wed </a:t>
            </a:r>
            <a:r>
              <a:rPr lang="en-US" altLang="zh-CN" sz="1600" kern="0" dirty="0">
                <a:solidFill>
                  <a:schemeClr val="bg1">
                    <a:lumMod val="50000"/>
                  </a:schemeClr>
                </a:solidFill>
                <a:latin typeface="Times New Roman"/>
              </a:rPr>
              <a:t>July 26, 2023 at 23:59 Eastern Time USA (11:59 PM</a:t>
            </a:r>
            <a:r>
              <a:rPr lang="en-US" altLang="zh-CN" sz="1600" kern="0" dirty="0" smtClean="0">
                <a:solidFill>
                  <a:schemeClr val="bg1">
                    <a:lumMod val="50000"/>
                  </a:schemeClr>
                </a:solidFill>
                <a:latin typeface="Times New Roman"/>
              </a:rPr>
              <a:t>)</a:t>
            </a:r>
            <a:endParaRPr lang="en-US" altLang="zh-CN" sz="1600" kern="0" dirty="0">
              <a:solidFill>
                <a:schemeClr val="bg1">
                  <a:lumMod val="50000"/>
                </a:schemeClr>
              </a:solidFill>
              <a:latin typeface="Times New Roman"/>
            </a:endParaRP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Sun </a:t>
            </a:r>
            <a:r>
              <a:rPr lang="en-US" altLang="zh-CN" sz="1600" kern="0" dirty="0">
                <a:solidFill>
                  <a:schemeClr val="bg1">
                    <a:lumMod val="50000"/>
                  </a:schemeClr>
                </a:solidFill>
                <a:latin typeface="Times New Roman"/>
              </a:rPr>
              <a:t>August 20, 2023 at 23:59 Eastern Time USA (11:59 PM</a:t>
            </a:r>
            <a:r>
              <a:rPr lang="en-US" altLang="zh-CN" sz="1600" kern="0" dirty="0" smtClean="0">
                <a:solidFill>
                  <a:schemeClr val="bg1">
                    <a:lumMod val="50000"/>
                  </a:schemeClr>
                </a:solidFill>
                <a:latin typeface="Times New Roman"/>
              </a:rPr>
              <a:t>)</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Assign </a:t>
            </a:r>
            <a:r>
              <a:rPr lang="en-US" altLang="zh-CN" sz="1400" kern="0" dirty="0">
                <a:solidFill>
                  <a:schemeClr val="bg1">
                    <a:lumMod val="50000"/>
                  </a:schemeClr>
                </a:solidFill>
                <a:latin typeface="Times New Roman"/>
              </a:rPr>
              <a:t>the comments</a:t>
            </a: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Target for </a:t>
            </a:r>
            <a:r>
              <a:rPr lang="en-US" altLang="zh-CN" sz="1600" kern="0" dirty="0">
                <a:solidFill>
                  <a:srgbClr val="FF0000"/>
                </a:solidFill>
              </a:rPr>
              <a:t>Recirculation LB (D3.0) </a:t>
            </a:r>
            <a:r>
              <a:rPr lang="en-US" altLang="zh-CN" sz="1600" kern="0" dirty="0" smtClean="0"/>
              <a:t>in</a:t>
            </a:r>
            <a:r>
              <a:rPr lang="en-US" altLang="zh-CN" sz="1600" kern="0" dirty="0" smtClean="0">
                <a:solidFill>
                  <a:srgbClr val="FF0000"/>
                </a:solidFill>
              </a:rPr>
              <a:t> </a:t>
            </a:r>
            <a:r>
              <a:rPr lang="en-US" altLang="zh-CN" sz="1600" kern="0" dirty="0" smtClean="0">
                <a:solidFill>
                  <a:srgbClr val="FF0000"/>
                </a:solidFill>
                <a:latin typeface="Times New Roman"/>
              </a:rPr>
              <a:t>November</a:t>
            </a:r>
            <a:r>
              <a:rPr lang="en-US" altLang="zh-CN" sz="1600" kern="0" dirty="0" smtClean="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917672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May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18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20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31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8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10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2"/>
                </a:solidFill>
                <a:cs typeface="Times New Roman" panose="02020603050405020304" pitchFamily="18" charset="0"/>
              </a:rPr>
              <a:t>Aug </a:t>
            </a:r>
            <a:r>
              <a:rPr lang="en-US" altLang="zh-CN" sz="1100" strike="sngStrike" dirty="0">
                <a:solidFill>
                  <a:schemeClr val="bg2"/>
                </a:solidFill>
                <a:cs typeface="Times New Roman" panose="02020603050405020304" pitchFamily="18" charset="0"/>
              </a:rPr>
              <a:t>	17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22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24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29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31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September Interim 2023 (Sept 10-15)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(Monday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12    (Tuesday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		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13    (Wednesday AM 2),		10:30-12:30 Atlanta time </a:t>
            </a:r>
          </a:p>
          <a:p>
            <a:pPr marL="400050" lvl="2" indent="0" algn="just">
              <a:spcBef>
                <a:spcPct val="0"/>
              </a:spcBef>
              <a:spcAft>
                <a:spcPts val="0"/>
              </a:spcAft>
              <a:buNone/>
              <a:defRPr/>
            </a:pPr>
            <a:endParaRPr lang="en-US" altLang="zh-CN"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2),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dirty="0">
                <a:solidFill>
                  <a:srgbClr val="00B0F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22010428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September Interim)</a:t>
            </a:r>
            <a:endParaRPr lang="en-US" altLang="en-US" b="0" dirty="0">
              <a:solidFill>
                <a:schemeClr val="tx2"/>
              </a:solidFill>
            </a:endParaRPr>
          </a:p>
        </p:txBody>
      </p:sp>
      <p:sp>
        <p:nvSpPr>
          <p:cNvPr id="6" name="Rectangle 3"/>
          <p:cNvSpPr txBox="1">
            <a:spLocks noChangeArrowheads="1"/>
          </p:cNvSpPr>
          <p:nvPr/>
        </p:nvSpPr>
        <p:spPr bwMode="auto">
          <a:xfrm>
            <a:off x="157348" y="917156"/>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400" b="1" smtClean="0">
                <a:solidFill>
                  <a:srgbClr val="FF0000"/>
                </a:solidFill>
                <a:cs typeface="Times New Roman" panose="02020603050405020304" pitchFamily="18" charset="0"/>
              </a:rPr>
              <a:t>Confirmed</a:t>
            </a:r>
            <a:r>
              <a:rPr lang="en-US" altLang="zh-CN" sz="14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18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Sept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19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 	21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25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26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28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strike="sngStrike"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2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3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holiday</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5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9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 	12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19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23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24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 	26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30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31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 	2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 	6	(Monday),	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 	7	(Tuesday),	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Nov 	9	(Thursday),	22</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00 - 00:00 ET</a:t>
            </a:r>
            <a:endParaRPr lang="en-US" altLang="zh-CN" sz="1100" b="1"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05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14299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November Plenary 2023 (Nov 12-17)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cs typeface="Times New Roman" panose="02020603050405020304" pitchFamily="18" charset="0"/>
              </a:rPr>
              <a:t>Nov 13    (Monday PM 1),		 13:30-15:30 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385D8B"/>
                </a:solidFill>
                <a:cs typeface="Times New Roman" panose="02020603050405020304" pitchFamily="18" charset="0"/>
              </a:rPr>
              <a:t>Nov 13    (Monday PM 2),		 16:00-18:00 Hawaii time </a:t>
            </a:r>
          </a:p>
          <a:p>
            <a:pPr marL="400050" lvl="2" indent="0" algn="just">
              <a:spcBef>
                <a:spcPct val="0"/>
              </a:spcBef>
              <a:spcAft>
                <a:spcPts val="0"/>
              </a:spcAft>
              <a:buClr>
                <a:srgbClr val="000000"/>
              </a:buClr>
              <a:buNone/>
              <a:defRPr/>
            </a:pPr>
            <a:endParaRPr lang="en-US" altLang="zh-CN" dirty="0">
              <a:solidFill>
                <a:srgbClr val="385D8B"/>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 14    (Tuesday AM 1),		 08:00-10:00 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Nov 14    (Tuesday AM 2),		 10:30-12:30 Hawaii time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385D8B"/>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Nov 15    (Wednesday AM 2),		 10:30-12:30 Hawaii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7030A0"/>
                </a:solidFill>
                <a:cs typeface="Times New Roman" panose="02020603050405020304" pitchFamily="18" charset="0"/>
              </a:rPr>
              <a:t>Nov</a:t>
            </a:r>
            <a:r>
              <a:rPr lang="en-US" altLang="zh-CN" dirty="0">
                <a:solidFill>
                  <a:srgbClr val="7030A0"/>
                </a:solidFill>
                <a:ea typeface="宋体" panose="02010600030101010101" pitchFamily="2" charset="-122"/>
              </a:rPr>
              <a:t> 15    (Wednesday PM 1),		 </a:t>
            </a:r>
            <a:r>
              <a:rPr lang="en-US" altLang="zh-CN" dirty="0">
                <a:solidFill>
                  <a:srgbClr val="7030A0"/>
                </a:solidFill>
                <a:cs typeface="Times New Roman" panose="02020603050405020304" pitchFamily="18" charset="0"/>
              </a:rPr>
              <a:t>13:30-15:30 Hawaii time </a:t>
            </a:r>
            <a:endParaRPr lang="en-US" altLang="zh-CN" dirty="0">
              <a:solidFill>
                <a:srgbClr val="7030A0"/>
              </a:solidFill>
              <a:ea typeface="宋体" panose="02010600030101010101" pitchFamily="2" charset="-122"/>
            </a:endParaRPr>
          </a:p>
          <a:p>
            <a:pPr marL="400050" lvl="2" indent="0" algn="just">
              <a:spcBef>
                <a:spcPct val="0"/>
              </a:spcBef>
              <a:spcAft>
                <a:spcPts val="0"/>
              </a:spcAft>
              <a:buNone/>
              <a:defRPr/>
            </a:pPr>
            <a:endParaRPr lang="en-US" altLang="zh-CN" dirty="0">
              <a:solidFill>
                <a:srgbClr val="385D8B"/>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cs typeface="Times New Roman" panose="02020603050405020304" pitchFamily="18" charset="0"/>
              </a:rPr>
              <a:t>Nov 16    (Thursday PM 1),		 13:30-15:30 Hawaii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385D8B"/>
                </a:solidFill>
                <a:cs typeface="Times New Roman" panose="02020603050405020304" pitchFamily="18" charset="0"/>
              </a:rPr>
              <a:t>Nov 16    (Thursday PM 2),		</a:t>
            </a:r>
            <a:r>
              <a:rPr lang="en-US" altLang="zh-CN" dirty="0">
                <a:solidFill>
                  <a:srgbClr val="385D8B"/>
                </a:solidFill>
                <a:ea typeface="宋体" panose="02010600030101010101" pitchFamily="2" charset="-122"/>
              </a:rPr>
              <a:t> </a:t>
            </a:r>
            <a:r>
              <a:rPr lang="en-US" altLang="zh-CN" dirty="0">
                <a:solidFill>
                  <a:srgbClr val="385D8B"/>
                </a:solidFill>
                <a:cs typeface="Times New Roman" panose="02020603050405020304" pitchFamily="18" charset="0"/>
              </a:rPr>
              <a:t>16:00-18:00 Hawaii time </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p:txBody>
      </p:sp>
      <p:graphicFrame>
        <p:nvGraphicFramePr>
          <p:cNvPr id="8" name="表格 7"/>
          <p:cNvGraphicFramePr>
            <a:graphicFrameLocks noGrp="1"/>
          </p:cNvGraphicFramePr>
          <p:nvPr>
            <p:extLst/>
          </p:nvPr>
        </p:nvGraphicFramePr>
        <p:xfrm>
          <a:off x="6548252" y="383012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19:00-21:00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13:00-15:00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10:00-12:00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21:30-23:30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15:30-17:30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12:30-14:30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03:00-05:00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21:00-23:00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18:00-20:00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385D8B"/>
                          </a:solidFill>
                          <a:effectLst/>
                          <a:latin typeface="Calibri" panose="020F0502020204030204" pitchFamily="34" charset="0"/>
                          <a:ea typeface="宋体" panose="02010600030101010101" pitchFamily="2" charset="-122"/>
                          <a:cs typeface="+mn-cs"/>
                        </a:rPr>
                        <a:t>19:30-21:30</a:t>
                      </a:r>
                      <a:endParaRPr lang="zh-CN" sz="90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06:30-08:30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00:30-02:30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21:30-23:30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3957894" y="5841492"/>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7912742"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spTree>
    <p:extLst>
      <p:ext uri="{BB962C8B-B14F-4D97-AF65-F5344CB8AC3E}">
        <p14:creationId xmlns:p14="http://schemas.microsoft.com/office/powerpoint/2010/main" val="20625903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November Interim</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a:t>
            </a:r>
            <a:r>
              <a:rPr lang="en-US" altLang="zh-CN" sz="1400" dirty="0" smtClean="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D2.0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D2.0 </a:t>
            </a:r>
            <a:r>
              <a:rPr lang="en-US" sz="2000" dirty="0"/>
              <a:t>(802.11bf </a:t>
            </a:r>
            <a:r>
              <a:rPr lang="en-US" sz="2000" dirty="0" smtClean="0"/>
              <a:t>LB276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0.0 </a:t>
            </a:r>
            <a:r>
              <a:rPr lang="en-US" altLang="zh-CN" sz="1600" dirty="0" smtClean="0"/>
              <a:t>% </a:t>
            </a:r>
            <a:r>
              <a:rPr lang="en-US" altLang="zh-CN" sz="1600" dirty="0"/>
              <a:t>of all </a:t>
            </a:r>
            <a:r>
              <a:rPr lang="en-US" altLang="zh-CN" sz="1600" dirty="0" smtClean="0"/>
              <a:t>LB276 </a:t>
            </a:r>
            <a:r>
              <a:rPr lang="en-US" altLang="zh-CN" sz="1600" dirty="0"/>
              <a:t>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0 /545,</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7" name="Chart 6">
            <a:extLst>
              <a:ext uri="{FF2B5EF4-FFF2-40B4-BE49-F238E27FC236}">
                <a16:creationId xmlns:a16="http://schemas.microsoft.com/office/drawing/2014/main" xmlns="" id="{C0807CB6-20C1-45B5-8F67-26150D548148}"/>
              </a:ext>
            </a:extLst>
          </p:cNvPr>
          <p:cNvGraphicFramePr/>
          <p:nvPr>
            <p:extLst/>
          </p:nvPr>
        </p:nvGraphicFramePr>
        <p:xfrm>
          <a:off x="77724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27652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nvPr>
        </p:nvGraphicFramePr>
        <p:xfrm>
          <a:off x="1917834" y="667352"/>
          <a:ext cx="8369166" cy="5789996"/>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Claudio (E)</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dirty="0">
                        <a:solidFill>
                          <a:schemeClr val="tx1"/>
                        </a:solidFill>
                        <a:effectLst/>
                        <a:latin typeface="Times New Roman" panose="02020603050405020304" pitchFamily="18" charset="0"/>
                      </a:endParaRPr>
                    </a:p>
                  </a:txBody>
                  <a:tcPr marL="68580" marR="68580" marT="0" marB="0" anchor="b">
                    <a:noFill/>
                  </a:tcPr>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3142296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November Interim</a:t>
            </a:r>
            <a:endParaRPr lang="en-US" altLang="en-US" sz="4000" dirty="0" smtClean="0">
              <a:solidFill>
                <a:srgbClr val="0000FF"/>
              </a:solidFill>
            </a:endParaRPr>
          </a:p>
          <a:p>
            <a:pPr algn="ctr">
              <a:buFontTx/>
              <a:buNone/>
            </a:pPr>
            <a:r>
              <a:rPr lang="en-US" altLang="zh-CN" sz="2800" dirty="0">
                <a:solidFill>
                  <a:srgbClr val="00B0F0"/>
                </a:solidFill>
                <a:cs typeface="Times New Roman" panose="02020603050405020304" pitchFamily="18" charset="0"/>
              </a:rPr>
              <a:t>Sept 11    (Monday AM 2</a:t>
            </a:r>
            <a:r>
              <a:rPr lang="en-US" altLang="zh-CN" sz="2800" dirty="0" smtClean="0">
                <a:solidFill>
                  <a:srgbClr val="00B0F0"/>
                </a:solidFill>
                <a:cs typeface="Times New Roman" panose="02020603050405020304" pitchFamily="18" charset="0"/>
              </a:rPr>
              <a:t>), 10:30-12:30 </a:t>
            </a:r>
            <a:r>
              <a:rPr lang="en-US" altLang="zh-CN" sz="2800" dirty="0">
                <a:solidFill>
                  <a:srgbClr val="00B0F0"/>
                </a:solidFill>
                <a:cs typeface="Times New Roman" panose="02020603050405020304" pitchFamily="18" charset="0"/>
              </a:rPr>
              <a:t>Atlanta </a:t>
            </a:r>
            <a:r>
              <a:rPr lang="en-US" altLang="zh-CN" sz="2800" dirty="0" smtClean="0">
                <a:solidFill>
                  <a:srgbClr val="00B0F0"/>
                </a:solidFill>
                <a:cs typeface="Times New Roman" panose="02020603050405020304" pitchFamily="18" charset="0"/>
              </a:rPr>
              <a:t>time</a:t>
            </a:r>
            <a:endParaRPr lang="en-US" altLang="en-US" sz="4000" dirty="0" smtClean="0"/>
          </a:p>
          <a:p>
            <a:pPr lvl="1"/>
            <a:endParaRPr lang="en-US" altLang="en-US" sz="3600" dirty="0"/>
          </a:p>
          <a:p>
            <a:pPr lvl="1"/>
            <a:endParaRPr lang="en-US" altLang="en-US" sz="3600" dirty="0"/>
          </a:p>
        </p:txBody>
      </p:sp>
    </p:spTree>
    <p:extLst>
      <p:ext uri="{BB962C8B-B14F-4D97-AF65-F5344CB8AC3E}">
        <p14:creationId xmlns:p14="http://schemas.microsoft.com/office/powerpoint/2010/main" val="8080163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(Monday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12    (Tuesday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		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13    (Wednesday AM 2),		10:30-12:30 Atlanta time </a:t>
            </a:r>
          </a:p>
          <a:p>
            <a:pPr marL="400050" lvl="2" indent="0" algn="just">
              <a:spcBef>
                <a:spcPct val="0"/>
              </a:spcBef>
              <a:spcAft>
                <a:spcPts val="0"/>
              </a:spcAft>
              <a:buNone/>
              <a:defRPr/>
            </a:pPr>
            <a:endParaRPr lang="en-US" altLang="zh-CN"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2),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dirty="0">
                <a:solidFill>
                  <a:srgbClr val="00B0F0"/>
                </a:solidFill>
                <a:cs typeface="Times New Roman" panose="02020603050405020304" pitchFamily="18" charset="0"/>
              </a:rPr>
              <a:t>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dirty="0">
                <a:solidFill>
                  <a:srgbClr val="0000FF"/>
                </a:solidFill>
              </a:rPr>
              <a:t>September</a:t>
            </a:r>
            <a:r>
              <a:rPr lang="en-US" dirty="0"/>
              <a:t> IEEE 802 wireless </a:t>
            </a:r>
            <a:r>
              <a:rPr lang="en-US" dirty="0">
                <a:solidFill>
                  <a:srgbClr val="0000FF"/>
                </a:solidFill>
              </a:rPr>
              <a:t>interim</a:t>
            </a:r>
            <a:r>
              <a:rPr lang="en-US" dirty="0"/>
              <a:t>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September</a:t>
            </a:r>
            <a:r>
              <a:rPr lang="en-US" dirty="0"/>
              <a:t> IEEE 802 wireless </a:t>
            </a:r>
            <a:r>
              <a:rPr lang="en-US" dirty="0">
                <a:solidFill>
                  <a:srgbClr val="0000FF"/>
                </a:solidFill>
              </a:rPr>
              <a:t>interim</a:t>
            </a:r>
            <a:r>
              <a:rPr lang="en-US" dirty="0"/>
              <a:t>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https://web.cvent.com/event/fc97a8df-9809-496b-9a5f-25b524bfd641/summary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a:t>September 2023</a:t>
            </a:r>
            <a:endParaRPr lang="en-GB" dirty="0"/>
          </a:p>
        </p:txBody>
      </p:sp>
    </p:spTree>
    <p:extLst>
      <p:ext uri="{BB962C8B-B14F-4D97-AF65-F5344CB8AC3E}">
        <p14:creationId xmlns:p14="http://schemas.microsoft.com/office/powerpoint/2010/main" val="2977637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140369</TotalTime>
  <Words>2557</Words>
  <Application>Microsoft Office PowerPoint</Application>
  <PresentationFormat>宽屏</PresentationFormat>
  <Paragraphs>619</Paragraphs>
  <Slides>29</Slides>
  <Notes>28</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29</vt:i4>
      </vt:variant>
    </vt:vector>
  </HeadingPairs>
  <TitlesOfParts>
    <vt:vector size="40"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September Interim 2023</vt:lpstr>
      <vt:lpstr>IEEE 802.11 Task Group bf WLAN Sensing </vt:lpstr>
      <vt:lpstr>PowerPoint 演示文稿</vt:lpstr>
      <vt:lpstr>PowerPoint 演示文稿</vt:lpstr>
      <vt:lpstr>Registration for the September IEEE 802 wireless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6213</cp:revision>
  <cp:lastPrinted>2014-11-04T15:04:57Z</cp:lastPrinted>
  <dcterms:created xsi:type="dcterms:W3CDTF">2007-04-17T18:10:23Z</dcterms:created>
  <dcterms:modified xsi:type="dcterms:W3CDTF">2023-09-06T03:53:30Z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(3)3OHLV8OfNeNlNepXIAjF7MjYIsLDRJVjstUy1lCm5drOcqZbWZGZVKajoeelKZ6IAoGCHGr3
Ldl/U1otjEvOhfWQY/Chle4vBuNqYZs9cBYwFVOkeObAswVGy0aT9d+Ym6z3PIk5v10cSTA2
QlKkdqhHwaGN0963E/tez6+WuAv6vMBNsJkGCl7DJTmn+7Oggvss6gqk8fuLHZoZGcR54eG+
3+nujpHQmg1oe1O5v8</vt:lpwstr>
  </property>
  <property fmtid="{D5CDD505-2E9C-101B-9397-08002B2CF9AE}" pid="27" name="_2015_ms_pID_7253431">
    <vt:lpwstr>Olli1octyEJPX+Kp6Cq1+0w/E4BOFF/0AzcifpL29oYkVi/qaSVaZw
rFy/RqiRs77XP1xYvzvnVe+J0q15o9/pt7B/yyJh1manRD3hUR4BVdU4rf5uuxtIElMU3PY2
b/ld1UIgerSzDtgmSqUHBMEtD+r73gwtxtBf2OXex0WZO4/y/zyBdIhmjtFfxJhePVE2380s
xppiVWNAXh/n//QD3vsLTfQYuwx377/hr/K3</vt:lpwstr>
  </property>
  <property fmtid="{D5CDD505-2E9C-101B-9397-08002B2CF9AE}" pid="28" name="_2015_ms_pID_7253432">
    <vt:lpwstr>JFEjzKtYwMJzB4kDGQKe5O8=</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