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8"/>
  </p:notesMasterIdLst>
  <p:handoutMasterIdLst>
    <p:handoutMasterId r:id="rId239"/>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650" r:id="rId28"/>
    <p:sldId id="2074" r:id="rId29"/>
    <p:sldId id="2102" r:id="rId30"/>
    <p:sldId id="2465" r:id="rId31"/>
    <p:sldId id="2107" r:id="rId32"/>
    <p:sldId id="2075" r:id="rId33"/>
    <p:sldId id="2629" r:id="rId34"/>
    <p:sldId id="2654" r:id="rId35"/>
    <p:sldId id="2631" r:id="rId36"/>
    <p:sldId id="2632" r:id="rId37"/>
    <p:sldId id="2633" r:id="rId38"/>
    <p:sldId id="2634" r:id="rId39"/>
    <p:sldId id="2439" r:id="rId40"/>
    <p:sldId id="2292" r:id="rId41"/>
    <p:sldId id="2669" r:id="rId42"/>
    <p:sldId id="2331" r:id="rId43"/>
    <p:sldId id="2438" r:id="rId44"/>
    <p:sldId id="2464" r:id="rId45"/>
    <p:sldId id="2483" r:id="rId46"/>
    <p:sldId id="2485" r:id="rId47"/>
    <p:sldId id="2486" r:id="rId48"/>
    <p:sldId id="2611" r:id="rId49"/>
    <p:sldId id="2612" r:id="rId50"/>
    <p:sldId id="2610" r:id="rId51"/>
    <p:sldId id="2648" r:id="rId52"/>
    <p:sldId id="2655" r:id="rId53"/>
    <p:sldId id="2008" r:id="rId54"/>
    <p:sldId id="2291" r:id="rId55"/>
    <p:sldId id="2552" r:id="rId56"/>
    <p:sldId id="2621" r:id="rId57"/>
    <p:sldId id="2637" r:id="rId58"/>
    <p:sldId id="2638" r:id="rId59"/>
    <p:sldId id="2639" r:id="rId60"/>
    <p:sldId id="2640" r:id="rId61"/>
    <p:sldId id="2641" r:id="rId62"/>
    <p:sldId id="2642" r:id="rId63"/>
    <p:sldId id="2643" r:id="rId64"/>
    <p:sldId id="1688" r:id="rId65"/>
    <p:sldId id="2664" r:id="rId66"/>
    <p:sldId id="2293" r:id="rId67"/>
    <p:sldId id="1708" r:id="rId68"/>
    <p:sldId id="2524" r:id="rId69"/>
    <p:sldId id="2548" r:id="rId70"/>
    <p:sldId id="1709" r:id="rId71"/>
    <p:sldId id="1710" r:id="rId72"/>
    <p:sldId id="1790" r:id="rId73"/>
    <p:sldId id="2199" r:id="rId74"/>
    <p:sldId id="2319" r:id="rId75"/>
    <p:sldId id="2320" r:id="rId76"/>
    <p:sldId id="2321" r:id="rId77"/>
    <p:sldId id="2635" r:id="rId78"/>
    <p:sldId id="2665" r:id="rId79"/>
    <p:sldId id="2666" r:id="rId80"/>
    <p:sldId id="2667" r:id="rId81"/>
    <p:sldId id="2668" r:id="rId82"/>
    <p:sldId id="2354" r:id="rId83"/>
    <p:sldId id="2628" r:id="rId84"/>
    <p:sldId id="2294" r:id="rId85"/>
    <p:sldId id="2644" r:id="rId86"/>
    <p:sldId id="2559" r:id="rId87"/>
    <p:sldId id="2623" r:id="rId88"/>
    <p:sldId id="2624" r:id="rId89"/>
    <p:sldId id="2625" r:id="rId90"/>
    <p:sldId id="2626" r:id="rId91"/>
    <p:sldId id="2661" r:id="rId92"/>
    <p:sldId id="2570" r:id="rId93"/>
    <p:sldId id="2571" r:id="rId94"/>
    <p:sldId id="2572" r:id="rId95"/>
    <p:sldId id="2560" r:id="rId96"/>
    <p:sldId id="2627" r:id="rId97"/>
    <p:sldId id="2562" r:id="rId98"/>
    <p:sldId id="2561" r:id="rId99"/>
    <p:sldId id="2622" r:id="rId100"/>
    <p:sldId id="2564" r:id="rId101"/>
    <p:sldId id="2466" r:id="rId102"/>
    <p:sldId id="2467" r:id="rId103"/>
    <p:sldId id="2670" r:id="rId104"/>
    <p:sldId id="2672" r:id="rId105"/>
    <p:sldId id="2671" r:id="rId106"/>
    <p:sldId id="2336" r:id="rId107"/>
    <p:sldId id="2605" r:id="rId108"/>
    <p:sldId id="2649" r:id="rId109"/>
    <p:sldId id="2663" r:id="rId110"/>
    <p:sldId id="2324" r:id="rId111"/>
    <p:sldId id="1375" r:id="rId112"/>
    <p:sldId id="1376" r:id="rId113"/>
    <p:sldId id="1400" r:id="rId114"/>
    <p:sldId id="2479" r:id="rId115"/>
    <p:sldId id="2616" r:id="rId116"/>
    <p:sldId id="2480" r:id="rId117"/>
    <p:sldId id="2617" r:id="rId118"/>
    <p:sldId id="619" r:id="rId119"/>
    <p:sldId id="621" r:id="rId120"/>
    <p:sldId id="1561" r:id="rId121"/>
    <p:sldId id="1555" r:id="rId122"/>
    <p:sldId id="1601" r:id="rId123"/>
    <p:sldId id="1585" r:id="rId124"/>
    <p:sldId id="1586" r:id="rId125"/>
    <p:sldId id="1587" r:id="rId126"/>
    <p:sldId id="1588" r:id="rId127"/>
    <p:sldId id="1589" r:id="rId128"/>
    <p:sldId id="1590" r:id="rId129"/>
    <p:sldId id="1771" r:id="rId130"/>
    <p:sldId id="1772" r:id="rId131"/>
    <p:sldId id="1591" r:id="rId132"/>
    <p:sldId id="1592" r:id="rId133"/>
    <p:sldId id="1593" r:id="rId134"/>
    <p:sldId id="1594" r:id="rId135"/>
    <p:sldId id="1595" r:id="rId136"/>
    <p:sldId id="1596" r:id="rId137"/>
    <p:sldId id="1597" r:id="rId138"/>
    <p:sldId id="1598" r:id="rId139"/>
    <p:sldId id="1599" r:id="rId140"/>
    <p:sldId id="1600" r:id="rId141"/>
    <p:sldId id="1628" r:id="rId142"/>
    <p:sldId id="1638" r:id="rId143"/>
    <p:sldId id="1725" r:id="rId144"/>
    <p:sldId id="1726" r:id="rId145"/>
    <p:sldId id="1947" r:id="rId146"/>
    <p:sldId id="1975" r:id="rId147"/>
    <p:sldId id="1976" r:id="rId148"/>
    <p:sldId id="1977" r:id="rId149"/>
    <p:sldId id="2039" r:id="rId150"/>
    <p:sldId id="2060" r:id="rId151"/>
    <p:sldId id="2061" r:id="rId152"/>
    <p:sldId id="2097" r:id="rId153"/>
    <p:sldId id="2103" r:id="rId154"/>
    <p:sldId id="2063" r:id="rId155"/>
    <p:sldId id="2064" r:id="rId156"/>
    <p:sldId id="2065" r:id="rId157"/>
    <p:sldId id="2066" r:id="rId158"/>
    <p:sldId id="2067" r:id="rId159"/>
    <p:sldId id="2068" r:id="rId160"/>
    <p:sldId id="2069" r:id="rId161"/>
    <p:sldId id="2146" r:id="rId162"/>
    <p:sldId id="2147" r:id="rId163"/>
    <p:sldId id="2148" r:id="rId164"/>
    <p:sldId id="2158" r:id="rId165"/>
    <p:sldId id="2159" r:id="rId166"/>
    <p:sldId id="2157" r:id="rId167"/>
    <p:sldId id="2160" r:id="rId168"/>
    <p:sldId id="2216" r:id="rId169"/>
    <p:sldId id="2217" r:id="rId170"/>
    <p:sldId id="2219" r:id="rId171"/>
    <p:sldId id="2238" r:id="rId172"/>
    <p:sldId id="2239" r:id="rId173"/>
    <p:sldId id="2240" r:id="rId174"/>
    <p:sldId id="2242" r:id="rId175"/>
    <p:sldId id="2263" r:id="rId176"/>
    <p:sldId id="2276" r:id="rId177"/>
    <p:sldId id="2277" r:id="rId178"/>
    <p:sldId id="2278" r:id="rId179"/>
    <p:sldId id="2281" r:id="rId180"/>
    <p:sldId id="2282" r:id="rId181"/>
    <p:sldId id="2283" r:id="rId182"/>
    <p:sldId id="2284" r:id="rId183"/>
    <p:sldId id="2318" r:id="rId184"/>
    <p:sldId id="2329" r:id="rId185"/>
    <p:sldId id="2356" r:id="rId186"/>
    <p:sldId id="1701" r:id="rId187"/>
    <p:sldId id="1969" r:id="rId188"/>
    <p:sldId id="2112" r:id="rId189"/>
    <p:sldId id="1965" r:id="rId190"/>
    <p:sldId id="2114" r:id="rId191"/>
    <p:sldId id="1705" r:id="rId192"/>
    <p:sldId id="1706" r:id="rId193"/>
    <p:sldId id="1707" r:id="rId194"/>
    <p:sldId id="2113" r:id="rId195"/>
    <p:sldId id="2037" r:id="rId196"/>
    <p:sldId id="2431" r:id="rId197"/>
    <p:sldId id="2429" r:id="rId198"/>
    <p:sldId id="2436" r:id="rId199"/>
    <p:sldId id="1968" r:id="rId200"/>
    <p:sldId id="2104" r:id="rId201"/>
    <p:sldId id="2317" r:id="rId202"/>
    <p:sldId id="1967" r:id="rId203"/>
    <p:sldId id="2167" r:id="rId204"/>
    <p:sldId id="2351" r:id="rId205"/>
    <p:sldId id="2333" r:id="rId206"/>
    <p:sldId id="2335" r:id="rId207"/>
    <p:sldId id="2334" r:id="rId208"/>
    <p:sldId id="2352" r:id="rId209"/>
    <p:sldId id="2218" r:id="rId210"/>
    <p:sldId id="1945" r:id="rId211"/>
    <p:sldId id="2071" r:id="rId212"/>
    <p:sldId id="2036" r:id="rId213"/>
    <p:sldId id="2323" r:id="rId214"/>
    <p:sldId id="2353" r:id="rId215"/>
    <p:sldId id="2332" r:id="rId216"/>
    <p:sldId id="2437" r:id="rId217"/>
    <p:sldId id="2426" r:id="rId218"/>
    <p:sldId id="2427" r:id="rId219"/>
    <p:sldId id="2328" r:id="rId220"/>
    <p:sldId id="2563" r:id="rId221"/>
    <p:sldId id="2355" r:id="rId222"/>
    <p:sldId id="2461" r:id="rId223"/>
    <p:sldId id="2460" r:id="rId224"/>
    <p:sldId id="2463" r:id="rId225"/>
    <p:sldId id="2609" r:id="rId226"/>
    <p:sldId id="2481" r:id="rId227"/>
    <p:sldId id="2482" r:id="rId228"/>
    <p:sldId id="2651" r:id="rId229"/>
    <p:sldId id="2489" r:id="rId230"/>
    <p:sldId id="2556" r:id="rId231"/>
    <p:sldId id="2653" r:id="rId232"/>
    <p:sldId id="2647" r:id="rId233"/>
    <p:sldId id="2657" r:id="rId234"/>
    <p:sldId id="2658" r:id="rId235"/>
    <p:sldId id="2660" r:id="rId236"/>
    <p:sldId id="2659" r:id="rId23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03" autoAdjust="0"/>
    <p:restoredTop sz="94660" autoAdjust="0"/>
  </p:normalViewPr>
  <p:slideViewPr>
    <p:cSldViewPr>
      <p:cViewPr varScale="1">
        <p:scale>
          <a:sx n="124" d="100"/>
          <a:sy n="124" d="100"/>
        </p:scale>
        <p:origin x="2288"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4216" y="4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notesMaster" Target="notesMasters/notesMaster1.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handoutMaster" Target="handoutMasters/handoutMaster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presProps" Target="presProp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802.11-23/0622r0</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2023</a:t>
            </a:r>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802.11-23/0622r1</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2023</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802.11-23/1344r00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31"/>
            <a:ext cx="15725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September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https://ieeesa.webex.com/ieeesa/j.php?MTID=m5c9991c56d1cfaddc54914f16dc5f43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290-01-0jtc-minutes-of-mixed-mode-meeting-in-july-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1.xml"/><Relationship Id="rId6" Type="http://schemas.openxmlformats.org/officeDocument/2006/relationships/oleObject" Target="../embeddings/oleObject7.bin"/><Relationship Id="rId5" Type="http://schemas.openxmlformats.org/officeDocument/2006/relationships/image" Target="../media/image7.emf"/><Relationship Id="rId4" Type="http://schemas.openxmlformats.org/officeDocument/2006/relationships/oleObject" Target="../embeddings/oleObject6.bin"/></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July 2023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September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12 September 2023 in the PM2 slot in </a:t>
            </a:r>
            <a:r>
              <a:rPr lang="en-US" sz="2400" b="1" dirty="0">
                <a:latin typeface="+mj-lt"/>
              </a:rPr>
              <a:t>Atlanta</a:t>
            </a:r>
            <a:endParaRPr lang="en-US" dirty="0"/>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12 September 2023</a:t>
            </a:r>
            <a:br>
              <a:rPr lang="en-US" sz="1600" b="1" dirty="0">
                <a:latin typeface="+mj-lt"/>
              </a:rPr>
            </a:br>
            <a:r>
              <a:rPr lang="en-US" sz="1600" b="1" dirty="0">
                <a:latin typeface="+mj-lt"/>
              </a:rPr>
              <a:t>@ 4:00pm (Atlanta)</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a:latin typeface="+mn-lt"/>
              </a:rPr>
              <a:t>Slide </a:t>
            </a:r>
            <a:fld id="{CE9E285F-F601-43F1-B60E-9449BADFF5FA}" type="slidenum">
              <a:rPr lang="en-US" smtClean="0">
                <a:latin typeface="+mn-lt"/>
              </a:rPr>
              <a:pPr/>
              <a:t>10</a:t>
            </a:fld>
            <a:endParaRPr lang="en-US">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https://ieeesa.webex.com/ieeesa/j.php?MTID=m5c9991c56d1cfaddc54914f16dc5f433</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2338 270 6080</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apparently)</a:t>
            </a:r>
            <a:endParaRPr kumimoji="0" lang="en-US" sz="1600" i="0" u="none" strike="noStrike" cap="none" normalizeH="0" baseline="0" dirty="0">
              <a:ln>
                <a:noFill/>
              </a:ln>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15567559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8068247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6142137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22230226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8802-21:2018 – </a:t>
            </a:r>
            <a:r>
              <a:rPr lang="en-US" dirty="0"/>
              <a:t>closed </a:t>
            </a:r>
            <a:r>
              <a:rPr lang="it-IT" dirty="0"/>
              <a:t>3 </a:t>
            </a:r>
            <a:r>
              <a:rPr lang="it-IT" dirty="0" err="1"/>
              <a:t>September</a:t>
            </a:r>
            <a:r>
              <a:rPr lang="it-IT" dirty="0"/>
              <a:t> 2023</a:t>
            </a:r>
          </a:p>
          <a:p>
            <a:pPr lvl="2"/>
            <a:r>
              <a:rPr lang="it-IT" dirty="0"/>
              <a:t>Vote 6/0/0/1/12/0 </a:t>
            </a:r>
            <a:r>
              <a:rPr lang="en-US" dirty="0"/>
              <a:t>(Confirm/Revise/Withdraw/Abst1/Abst2/Stabilize) (N18110)</a:t>
            </a:r>
            <a:endParaRPr lang="en-AU" dirty="0"/>
          </a:p>
          <a:p>
            <a:pPr lvl="1"/>
            <a:r>
              <a:rPr lang="it-IT" dirty="0"/>
              <a:t>ISO/IEC/IEEE 8802-21-1:2018 – </a:t>
            </a:r>
            <a:r>
              <a:rPr lang="en-US" dirty="0"/>
              <a:t>closed </a:t>
            </a:r>
            <a:r>
              <a:rPr lang="it-IT" dirty="0"/>
              <a:t>3 </a:t>
            </a:r>
            <a:r>
              <a:rPr lang="it-IT" dirty="0" err="1"/>
              <a:t>September</a:t>
            </a:r>
            <a:r>
              <a:rPr lang="it-IT" dirty="0"/>
              <a:t> 2023</a:t>
            </a:r>
          </a:p>
          <a:p>
            <a:pPr lvl="2"/>
            <a:r>
              <a:rPr lang="it-IT" dirty="0"/>
              <a:t>Vote 6/0/0/1/12/0 </a:t>
            </a:r>
            <a:r>
              <a:rPr lang="en-US" dirty="0"/>
              <a:t>(Confirm/Revise/Withdraw/Abst1/Abst2/Stabilize)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32371713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29155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40150213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have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(N18072)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30 Oct 2023: WG1 calling notice</a:t>
            </a:r>
          </a:p>
          <a:p>
            <a:pPr lvl="1"/>
            <a:r>
              <a:rPr lang="en-AU" sz="1800" kern="0" dirty="0"/>
              <a:t>30 Oct 2023: Proposals for new WG1 agenda items / Proposals for the addition of new WG1 work item proposals</a:t>
            </a:r>
          </a:p>
          <a:p>
            <a:pPr lvl="1"/>
            <a:r>
              <a:rPr lang="en-AU" sz="1800" kern="0" dirty="0"/>
              <a:t>27 Nov 2023: Contributions on existing WG1 agenda items and submitted documents</a:t>
            </a:r>
          </a:p>
          <a:p>
            <a:pPr lvl="1"/>
            <a:r>
              <a:rPr lang="en-AU" sz="1800" kern="0" dirty="0"/>
              <a:t>4 Dec 2023: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 this time</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Tree>
    <p:extLst>
      <p:ext uri="{BB962C8B-B14F-4D97-AF65-F5344CB8AC3E}">
        <p14:creationId xmlns:p14="http://schemas.microsoft.com/office/powerpoint/2010/main" val="3735417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It’s not clear if Mr. </a:t>
            </a:r>
            <a:r>
              <a:rPr lang="en-US" b="0" dirty="0" err="1"/>
              <a:t>Zhenhai</a:t>
            </a:r>
            <a:r>
              <a:rPr lang="en-US" b="0" dirty="0"/>
              <a:t> Huang no longer wishes to continue in the role or if this is purely a periodic call for convenor</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Needless to say, IEEE experts are not qualified to hold this position unless they are also members of a National Body. </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1131704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July 2023</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12432047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22850212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9312439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liaisons to SC 6</a:t>
            </a:r>
          </a:p>
        </p:txBody>
      </p:sp>
      <p:sp>
        <p:nvSpPr>
          <p:cNvPr id="3" name="Content Placeholder 2"/>
          <p:cNvSpPr>
            <a:spLocks noGrp="1"/>
          </p:cNvSpPr>
          <p:nvPr>
            <p:ph sz="half" idx="1"/>
          </p:nvPr>
        </p:nvSpPr>
        <p:spPr/>
        <p:txBody>
          <a:bodyPr/>
          <a:lstStyle/>
          <a:p>
            <a:r>
              <a:rPr lang="en-AU" sz="1600" dirty="0"/>
              <a:t>IEEE liaisons to SC 6</a:t>
            </a:r>
          </a:p>
          <a:p>
            <a:pPr lvl="1"/>
            <a:r>
              <a:rPr lang="en-AU" sz="1600" dirty="0"/>
              <a:t>Christy Bahn (staff)</a:t>
            </a:r>
          </a:p>
          <a:p>
            <a:pPr lvl="1"/>
            <a:r>
              <a:rPr lang="en-AU" sz="1600" dirty="0"/>
              <a:t>Adrien Bastos (staff)</a:t>
            </a:r>
          </a:p>
          <a:p>
            <a:pPr lvl="1"/>
            <a:r>
              <a:rPr lang="en-AU" sz="1600" dirty="0"/>
              <a:t>Phil Beecher (802.15)</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a:t>
            </a:r>
            <a:r>
              <a:rPr lang="en-AU" sz="1600" dirty="0" err="1"/>
              <a:t>Nikolich</a:t>
            </a:r>
            <a:r>
              <a:rPr lang="en-AU" sz="1600" dirty="0"/>
              <a:t> (802)</a:t>
            </a:r>
          </a:p>
          <a:p>
            <a:pPr lvl="1"/>
            <a:r>
              <a:rPr lang="en-AU" sz="1600" dirty="0"/>
              <a:t>Clint Powell (802.15)</a:t>
            </a:r>
          </a:p>
          <a:p>
            <a:pPr lvl="1"/>
            <a:r>
              <a:rPr lang="en-AU" sz="1600" dirty="0"/>
              <a:t>Karen Randall (802.1)</a:t>
            </a:r>
          </a:p>
          <a:p>
            <a:pPr lvl="1"/>
            <a:r>
              <a:rPr lang="en-AU" sz="1600" dirty="0"/>
              <a:t>Peter Yee (802)</a:t>
            </a:r>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15941415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 6/WG 1</a:t>
            </a:r>
          </a:p>
          <a:p>
            <a:pPr lvl="1"/>
            <a:r>
              <a:rPr lang="en-AU" sz="1600" dirty="0"/>
              <a:t>Adrien Bastos (staff)</a:t>
            </a:r>
          </a:p>
          <a:p>
            <a:pPr lvl="1"/>
            <a:r>
              <a:rPr lang="en-AU" sz="1600" dirty="0"/>
              <a:t>Phil Beecher (802.15)</a:t>
            </a:r>
          </a:p>
          <a:p>
            <a:pPr lvl="1"/>
            <a:r>
              <a:rPr lang="en-AU" sz="1600" dirty="0"/>
              <a:t>Dave Cavalcanti (802.11)</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a:t>
            </a:r>
          </a:p>
          <a:p>
            <a:pPr lvl="1"/>
            <a:r>
              <a:rPr lang="en-AU" sz="1600" dirty="0"/>
              <a:t>Paul </a:t>
            </a:r>
            <a:r>
              <a:rPr lang="en-AU" sz="1600" dirty="0" err="1"/>
              <a:t>Nikolich</a:t>
            </a:r>
            <a:r>
              <a:rPr lang="en-AU" sz="1600" dirty="0"/>
              <a:t> (802)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Eldad Perahia (802.11)</a:t>
            </a:r>
          </a:p>
          <a:p>
            <a:pPr lvl="1"/>
            <a:r>
              <a:rPr lang="en-AU" sz="1600" dirty="0"/>
              <a:t>Al </a:t>
            </a:r>
            <a:r>
              <a:rPr lang="en-AU" sz="1600" dirty="0" err="1"/>
              <a:t>Petrick</a:t>
            </a:r>
            <a:r>
              <a:rPr lang="en-AU" sz="1600" dirty="0"/>
              <a:t> (802)</a:t>
            </a:r>
          </a:p>
          <a:p>
            <a:pPr lvl="1"/>
            <a:r>
              <a:rPr lang="en-US" sz="1600" dirty="0">
                <a:latin typeface="+mj-lt"/>
              </a:rPr>
              <a:t>Clint Powell (802.15)</a:t>
            </a:r>
          </a:p>
          <a:p>
            <a:pPr lvl="1"/>
            <a:r>
              <a:rPr lang="en-AU" sz="1600" dirty="0"/>
              <a:t>Karen Randall (802.1)</a:t>
            </a:r>
          </a:p>
          <a:p>
            <a:pPr lvl="1"/>
            <a:r>
              <a:rPr lang="en-AU" sz="1600" dirty="0"/>
              <a:t>Mick Seaman (802.1)</a:t>
            </a:r>
          </a:p>
          <a:p>
            <a:pPr lvl="1"/>
            <a:r>
              <a:rPr lang="en-AU" sz="1600" dirty="0"/>
              <a:t>Ian Sherlock (802.11)</a:t>
            </a:r>
          </a:p>
          <a:p>
            <a:pPr lvl="1"/>
            <a:r>
              <a:rPr lang="en-AU" sz="1600" dirty="0">
                <a:latin typeface="+mj-lt"/>
              </a:rPr>
              <a:t>Peter Yee (802)</a:t>
            </a:r>
          </a:p>
        </p:txBody>
      </p:sp>
      <p:sp>
        <p:nvSpPr>
          <p:cNvPr id="4" name="Footer Placeholder 3"/>
          <p:cNvSpPr>
            <a:spLocks noGrp="1"/>
          </p:cNvSpPr>
          <p:nvPr>
            <p:ph type="ftr" sz="quarter" idx="10"/>
          </p:nvPr>
        </p:nvSpPr>
        <p:spPr>
          <a:xfrm>
            <a:off x="8543861" y="6475413"/>
            <a:ext cx="64"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37995756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 6/WG 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a:p>
        </p:txBody>
      </p:sp>
      <p:sp>
        <p:nvSpPr>
          <p:cNvPr id="4" name="Footer Placeholder 3"/>
          <p:cNvSpPr>
            <a:spLocks noGrp="1"/>
          </p:cNvSpPr>
          <p:nvPr>
            <p:ph type="ftr" sz="quarter" idx="10"/>
          </p:nvPr>
        </p:nvSpPr>
        <p:spPr>
          <a:xfrm>
            <a:off x="8543861" y="6475413"/>
            <a:ext cx="64" cy="184666"/>
          </a:xfrm>
        </p:spPr>
        <p:txBody>
          <a:bodyPr/>
          <a:lstStyle/>
          <a:p>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36712043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7</a:t>
            </a:r>
          </a:p>
        </p:txBody>
      </p:sp>
      <p:sp>
        <p:nvSpPr>
          <p:cNvPr id="3" name="Content Placeholder 2"/>
          <p:cNvSpPr>
            <a:spLocks noGrp="1"/>
          </p:cNvSpPr>
          <p:nvPr>
            <p:ph sz="half" idx="1"/>
          </p:nvPr>
        </p:nvSpPr>
        <p:spPr/>
        <p:txBody>
          <a:bodyPr/>
          <a:lstStyle/>
          <a:p>
            <a:r>
              <a:rPr lang="en-AU" sz="1600" dirty="0"/>
              <a:t>IEEE experts to SC 6/WG 7</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a:t>
            </a:r>
            <a:r>
              <a:rPr lang="en-AU" sz="1600" dirty="0" err="1"/>
              <a:t>Petrick</a:t>
            </a:r>
            <a:r>
              <a:rPr lang="en-AU" sz="1600" dirty="0"/>
              <a:t>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116</a:t>
            </a:fld>
            <a:endParaRPr lang="en-US"/>
          </a:p>
        </p:txBody>
      </p:sp>
    </p:spTree>
    <p:extLst>
      <p:ext uri="{BB962C8B-B14F-4D97-AF65-F5344CB8AC3E}">
        <p14:creationId xmlns:p14="http://schemas.microsoft.com/office/powerpoint/2010/main" val="23356313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7</a:t>
            </a:r>
          </a:p>
        </p:txBody>
      </p:sp>
      <p:sp>
        <p:nvSpPr>
          <p:cNvPr id="3" name="Content Placeholder 2"/>
          <p:cNvSpPr>
            <a:spLocks noGrp="1"/>
          </p:cNvSpPr>
          <p:nvPr>
            <p:ph sz="half" idx="1"/>
          </p:nvPr>
        </p:nvSpPr>
        <p:spPr/>
        <p:txBody>
          <a:bodyPr/>
          <a:lstStyle/>
          <a:p>
            <a:r>
              <a:rPr lang="en-AU" sz="1600" dirty="0"/>
              <a:t>NB experts to SC 6/WG 7</a:t>
            </a:r>
          </a:p>
          <a:p>
            <a:pPr lvl="1"/>
            <a:r>
              <a:rPr lang="en-AU" sz="1600" dirty="0"/>
              <a:t>Dorothy Stanley (US NB/802.11)</a:t>
            </a:r>
          </a:p>
          <a:p>
            <a:pPr lvl="1"/>
            <a:r>
              <a:rPr lang="en-AU" sz="1600" dirty="0"/>
              <a:t>Bill Carney (US NB/802.11)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a:p>
          <a:p>
            <a:pPr lvl="1"/>
            <a:endParaRPr lang="en-AU" sz="1600"/>
          </a:p>
          <a:p>
            <a:pPr lvl="1"/>
            <a:endParaRPr lang="en-AU" sz="1600"/>
          </a:p>
          <a:p>
            <a:endParaRPr lang="en-AU" sz="160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Tree>
    <p:extLst>
      <p:ext uri="{BB962C8B-B14F-4D97-AF65-F5344CB8AC3E}">
        <p14:creationId xmlns:p14="http://schemas.microsoft.com/office/powerpoint/2010/main" val="37692351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September 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12 September 2023,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3233178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3176505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32852344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May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July 2023, as documented in </a:t>
            </a:r>
            <a:r>
              <a:rPr lang="en-AU" i="1" dirty="0">
                <a:solidFill>
                  <a:srgbClr val="FF0000"/>
                </a:solidFill>
                <a:hlinkClick r:id="rId3"/>
              </a:rPr>
              <a:t>11-23/1290r01</a:t>
            </a:r>
            <a:r>
              <a:rPr lang="en-AU" i="1" dirty="0"/>
              <a:t>.</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 1/SC 6</a:t>
            </a:r>
          </a:p>
          <a:p>
            <a:pPr lvl="1"/>
            <a:r>
              <a:rPr lang="en-AU" i="1" dirty="0"/>
              <a:t>Recommends positions to ExCom on ISO/IEC JTC 1/SC 6 actions affecting IEEE 802</a:t>
            </a:r>
          </a:p>
          <a:p>
            <a:pPr lvl="2"/>
            <a:r>
              <a:rPr lang="en-AU" i="1" dirty="0"/>
              <a:t>Note that IEEE 802 LMSC holds the liaison to SC 6, not the IEEE 802.11 WG</a:t>
            </a:r>
          </a:p>
          <a:p>
            <a:pPr lvl="1"/>
            <a:r>
              <a:rPr lang="en-AU" i="1" dirty="0"/>
              <a:t>Participates in dialog with IEEE staff and 802 ExCom on issues concerning IEEE’s relationship with ISO/IEC</a:t>
            </a:r>
          </a:p>
          <a:p>
            <a:pPr lvl="1"/>
            <a:r>
              <a:rPr lang="en-AU" i="1" dirty="0"/>
              <a:t>Organises IEEE 802 members to contribute to liaisons and other documents relevant to the ISO/IEC JTC 1/SC 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8392705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36632216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168930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EC Secretary notified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3739555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28463028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67686202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8368451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8794734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42685064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42018839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4251679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36761449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77085799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22320007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3405875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4006628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0292585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98 standards through the PSDO adoption process, with 46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990355"/>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46</a:t>
                      </a:r>
                    </a:p>
                  </a:txBody>
                  <a:tcPr/>
                </a:tc>
                <a:tc>
                  <a:txBody>
                    <a:bodyPr/>
                    <a:lstStyle/>
                    <a:p>
                      <a:pPr algn="ctr"/>
                      <a:r>
                        <a:rPr lang="en-US" dirty="0"/>
                        <a:t>1</a:t>
                      </a:r>
                      <a:r>
                        <a:rPr lang="en-AU" dirty="0"/>
                        <a:t>1</a:t>
                      </a:r>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13</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98</a:t>
                      </a:r>
                    </a:p>
                  </a:txBody>
                  <a:tcPr>
                    <a:lnT w="12700" cap="flat" cmpd="sng" algn="ctr">
                      <a:solidFill>
                        <a:schemeClr val="tx1"/>
                      </a:solidFill>
                      <a:prstDash val="solid"/>
                      <a:round/>
                      <a:headEnd type="none" w="med" len="med"/>
                      <a:tailEnd type="none" w="med" len="med"/>
                    </a:lnT>
                  </a:tcPr>
                </a:tc>
                <a:tc>
                  <a:txBody>
                    <a:bodyPr/>
                    <a:lstStyle/>
                    <a:p>
                      <a:pPr algn="ctr"/>
                      <a:r>
                        <a:rPr lang="en-US" b="1" dirty="0"/>
                        <a:t>46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1530012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413894898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77131772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140662244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187047836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5753137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2365210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48260552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425217684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3151496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87490177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16329326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27065229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1455639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420483707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5498353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83270670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311479235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170742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September 2023</a:t>
            </a:r>
          </a:p>
        </p:txBody>
      </p:sp>
      <p:sp>
        <p:nvSpPr>
          <p:cNvPr id="3075" name="Rectangle 5"/>
          <p:cNvSpPr>
            <a:spLocks noGrp="1" noChangeArrowheads="1"/>
          </p:cNvSpPr>
          <p:nvPr>
            <p:ph idx="1"/>
          </p:nvPr>
        </p:nvSpPr>
        <p:spPr/>
        <p:txBody>
          <a:bodyPr/>
          <a:lstStyle/>
          <a:p>
            <a:pPr lvl="1"/>
            <a:r>
              <a:rPr lang="en-US"/>
              <a:t>This presentation contains a proposed running order for any IEEE 802 JTC1 Standing Committee meeting, including</a:t>
            </a:r>
          </a:p>
          <a:p>
            <a:pPr lvl="2"/>
            <a:r>
              <a:rPr lang="en-US"/>
              <a:t>Proposed agenda</a:t>
            </a:r>
          </a:p>
          <a:p>
            <a:pPr lvl="2"/>
            <a:r>
              <a:rPr lang="en-US"/>
              <a:t>Other supporting material</a:t>
            </a:r>
          </a:p>
          <a:p>
            <a:pPr lvl="1"/>
            <a:r>
              <a:rPr lang="en-US"/>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52807937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51483189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73529566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401948644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86434475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20571891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04982112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22248121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146292715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729440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80038477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05473442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90960923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99963472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92438325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355252743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01100134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42973167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183338930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1169263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2465180"/>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424994543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239449517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28574700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84687464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38357677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225</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224812210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134313464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228</a:t>
            </a:fld>
            <a:endParaRPr lang="en-US"/>
          </a:p>
        </p:txBody>
      </p:sp>
    </p:spTree>
    <p:extLst>
      <p:ext uri="{BB962C8B-B14F-4D97-AF65-F5344CB8AC3E}">
        <p14:creationId xmlns:p14="http://schemas.microsoft.com/office/powerpoint/2010/main" val="416592176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229</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230</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231</a:t>
            </a:fld>
            <a:endParaRPr lang="en-US"/>
          </a:p>
        </p:txBody>
      </p:sp>
    </p:spTree>
    <p:extLst>
      <p:ext uri="{BB962C8B-B14F-4D97-AF65-F5344CB8AC3E}">
        <p14:creationId xmlns:p14="http://schemas.microsoft.com/office/powerpoint/2010/main" val="91690267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232</a:t>
            </a:fld>
            <a:endParaRPr lang="en-US"/>
          </a:p>
        </p:txBody>
      </p:sp>
    </p:spTree>
    <p:extLst>
      <p:ext uri="{BB962C8B-B14F-4D97-AF65-F5344CB8AC3E}">
        <p14:creationId xmlns:p14="http://schemas.microsoft.com/office/powerpoint/2010/main" val="61132028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233</a:t>
            </a:fld>
            <a:endParaRPr lang="en-US"/>
          </a:p>
        </p:txBody>
      </p:sp>
    </p:spTree>
    <p:extLst>
      <p:ext uri="{BB962C8B-B14F-4D97-AF65-F5344CB8AC3E}">
        <p14:creationId xmlns:p14="http://schemas.microsoft.com/office/powerpoint/2010/main" val="221712824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234</a:t>
            </a:fld>
            <a:endParaRPr lang="en-US"/>
          </a:p>
        </p:txBody>
      </p:sp>
    </p:spTree>
    <p:extLst>
      <p:ext uri="{BB962C8B-B14F-4D97-AF65-F5344CB8AC3E}">
        <p14:creationId xmlns:p14="http://schemas.microsoft.com/office/powerpoint/2010/main" val="224319498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235</a:t>
            </a:fld>
            <a:endParaRPr lang="en-US"/>
          </a:p>
        </p:txBody>
      </p:sp>
    </p:spTree>
    <p:extLst>
      <p:ext uri="{BB962C8B-B14F-4D97-AF65-F5344CB8AC3E}">
        <p14:creationId xmlns:p14="http://schemas.microsoft.com/office/powerpoint/2010/main" val="318475298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236</a:t>
            </a:fld>
            <a:endParaRPr lang="en-US"/>
          </a:p>
        </p:txBody>
      </p:sp>
    </p:spTree>
    <p:extLst>
      <p:ext uri="{BB962C8B-B14F-4D97-AF65-F5344CB8AC3E}">
        <p14:creationId xmlns:p14="http://schemas.microsoft.com/office/powerpoint/2010/main" val="3172472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September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640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dirty="0" err="1"/>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61632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004834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644522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933179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4155674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545083466"/>
              </p:ext>
            </p:extLst>
          </p:nvPr>
        </p:nvGraphicFramePr>
        <p:xfrm>
          <a:off x="152399" y="1828800"/>
          <a:ext cx="8839199" cy="4582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mn-cs"/>
                        </a:rPr>
                        <a:t>J</a:t>
                      </a:r>
                      <a:r>
                        <a:rPr lang="en-AU" sz="1600" b="0" kern="1200" dirty="0" err="1">
                          <a:solidFill>
                            <a:schemeClr val="accent2"/>
                          </a:solidFill>
                          <a:latin typeface="+mn-lt"/>
                          <a:ea typeface="+mn-ea"/>
                          <a:cs typeface="+mn-cs"/>
                        </a:rPr>
                        <a:t>ul</a:t>
                      </a:r>
                      <a:r>
                        <a:rPr lang="en-AU" sz="1600" b="0" kern="1200" dirty="0">
                          <a:solidFill>
                            <a:schemeClr val="accent2"/>
                          </a:solidFill>
                          <a:latin typeface="+mn-lt"/>
                          <a:ea typeface="+mn-ea"/>
                          <a:cs typeface="+mn-cs"/>
                        </a:rPr>
                        <a:t>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Sep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47675878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a:t>Regular participants &amp; stakeholders</a:t>
            </a:r>
          </a:p>
          <a:p>
            <a:pPr lvl="1"/>
            <a:r>
              <a:rPr lang="en-AU"/>
              <a:t>Karen Randall</a:t>
            </a:r>
          </a:p>
          <a:p>
            <a:pPr lvl="1"/>
            <a:r>
              <a:rPr lang="en-AU"/>
              <a:t>Paul Congdon</a:t>
            </a:r>
          </a:p>
          <a:p>
            <a:pPr lvl="1"/>
            <a:r>
              <a:rPr lang="en-AU"/>
              <a:t>Glen Parsons (802.1 WG Chair)</a:t>
            </a:r>
          </a:p>
          <a:p>
            <a:pPr lvl="1"/>
            <a:r>
              <a:rPr lang="en-AU"/>
              <a:t>Mick Seaman</a:t>
            </a:r>
          </a:p>
          <a:p>
            <a:pPr lvl="1"/>
            <a:r>
              <a:rPr lang="en-AU"/>
              <a:t>Jessy </a:t>
            </a:r>
            <a:r>
              <a:rPr lang="en-AU" err="1"/>
              <a:t>Rouyer</a:t>
            </a:r>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42120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8802-1AC:2018 – </a:t>
            </a:r>
            <a:r>
              <a:rPr lang="en-US" dirty="0"/>
              <a:t>closed </a:t>
            </a:r>
            <a:r>
              <a:rPr lang="it-IT" dirty="0"/>
              <a:t>3 </a:t>
            </a:r>
            <a:r>
              <a:rPr lang="it-IT" dirty="0" err="1"/>
              <a:t>September</a:t>
            </a:r>
            <a:r>
              <a:rPr lang="it-IT" dirty="0"/>
              <a:t> 2023</a:t>
            </a:r>
          </a:p>
          <a:p>
            <a:pPr lvl="2"/>
            <a:r>
              <a:rPr lang="it-IT" dirty="0"/>
              <a:t>Vote 6/0/1/1/11/0 </a:t>
            </a:r>
            <a:r>
              <a:rPr lang="en-US" dirty="0"/>
              <a:t>(Confirm/Revise/Withdraw/Abst1/Abst2/Stabilize)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spTree>
    <p:extLst>
      <p:ext uri="{BB962C8B-B14F-4D97-AF65-F5344CB8AC3E}">
        <p14:creationId xmlns:p14="http://schemas.microsoft.com/office/powerpoint/2010/main" val="3680008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42</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 so it’s not quite ready for balloting</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p>
          <a:p>
            <a:pPr lvl="2"/>
            <a:r>
              <a:rPr lang="en-US" dirty="0">
                <a:latin typeface="Arial" panose="020B0604020202020204" pitchFamily="34" charset="0"/>
              </a:rPr>
              <a:t>(August 2023) submitted for approval as it was published on 5 June 2023</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43</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Will be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54689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Will be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39080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Will be published as ISO/IEC/IEEE 8802-1BA:2023</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759266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Will be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593603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p>
          <a:p>
            <a:pPr lvl="1"/>
            <a:r>
              <a:rPr lang="en-GB" dirty="0">
                <a:latin typeface="Arial" panose="020B0604020202020204" pitchFamily="34" charset="0"/>
              </a:rPr>
              <a:t>(Mar 2023) Motion for </a:t>
            </a:r>
            <a:r>
              <a:rPr lang="en-GB" dirty="0" err="1">
                <a:latin typeface="Arial" panose="020B0604020202020204" pitchFamily="34" charset="0"/>
              </a:rPr>
              <a:t>RevCom</a:t>
            </a:r>
            <a:r>
              <a:rPr lang="en-GB" dirty="0">
                <a:latin typeface="Arial" panose="020B0604020202020204" pitchFamily="34" charset="0"/>
              </a:rPr>
              <a:t> and publication expected. Motion passed to send for SC 6 adoption upon IEEE publication.</a:t>
            </a:r>
            <a:endParaRPr lang="en-AU" dirty="0"/>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Formally submitted for approval on 22 August 2023</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195263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2"/>
                </a:solidFill>
              </a:rPr>
              <a:t>YANG Data Model for </a:t>
            </a:r>
            <a:r>
              <a:rPr lang="en-AU" sz="1600" err="1">
                <a:solidFill>
                  <a:schemeClr val="accent2"/>
                </a:solidFill>
              </a:rPr>
              <a:t>Ethertypes</a:t>
            </a:r>
            <a:br>
              <a:rPr lang="en-AU">
                <a:solidFill>
                  <a:schemeClr val="accent2"/>
                </a:solidFill>
              </a:rPr>
            </a:br>
            <a:r>
              <a:rPr lang="en-AU"/>
              <a:t>IEEE 802f was liaised for information in Feb 2023</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73841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471756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2"/>
                </a:solidFill>
              </a:rPr>
              <a:t>Automatic Attachment to Provider Backbone Bridging (PBB) services</a:t>
            </a:r>
            <a:br>
              <a:rPr lang="en-US">
                <a:solidFill>
                  <a:schemeClr val="accent2"/>
                </a:solidFill>
              </a:rPr>
            </a:br>
            <a:r>
              <a:rPr lang="en-AU"/>
              <a:t>IEEE 802.1Qcj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74976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will be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not yet</a:t>
            </a:r>
          </a:p>
          <a:p>
            <a:pPr lvl="1"/>
            <a:r>
              <a:rPr lang="en-AU" dirty="0">
                <a:latin typeface="+mj-lt"/>
              </a:rPr>
              <a:t>During March 2023 plenary, WG approved sending draft upon start of SA ballot.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05222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8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4395306"/>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kern="120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David Law (802.3 Chair)</a:t>
            </a:r>
          </a:p>
          <a:p>
            <a:pPr lvl="1"/>
            <a:r>
              <a:rPr lang="en-AU"/>
              <a:t>Adam Healey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latin typeface="+mj-lt"/>
              </a:rPr>
              <a:t>Pre-ballot had been scheduled for 27 April 2023, but was cancelled by SC 6 due to the discovery of negative </a:t>
            </a:r>
            <a:r>
              <a:rPr lang="en-AU" b="0" dirty="0" err="1">
                <a:latin typeface="+mj-lt"/>
              </a:rPr>
              <a:t>LoAs</a:t>
            </a:r>
            <a:r>
              <a:rPr lang="en-AU" b="0" dirty="0">
                <a:latin typeface="+mj-lt"/>
              </a:rPr>
              <a:t>.</a:t>
            </a:r>
          </a:p>
          <a:p>
            <a:pPr>
              <a:buFont typeface="Arial" panose="020B0604020202020204" pitchFamily="34" charset="0"/>
              <a:buChar char="•"/>
            </a:pPr>
            <a:r>
              <a:rPr lang="en-AU" b="0" dirty="0">
                <a:latin typeface="+mj-lt"/>
              </a:rPr>
              <a:t>SC 6 CM indicated he did this in consultation with ISO TPM</a:t>
            </a:r>
          </a:p>
          <a:p>
            <a:pPr>
              <a:buFont typeface="Arial" panose="020B0604020202020204" pitchFamily="34" charset="0"/>
              <a:buChar char="•"/>
            </a:pPr>
            <a:r>
              <a:rPr lang="en-AU" b="0" dirty="0">
                <a:latin typeface="+mj-lt"/>
              </a:rPr>
              <a:t>SC 6 did not (need to) make this decision</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480872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41235205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302682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2024561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1525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007960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343128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35651996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4878495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13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3540609"/>
              </p:ext>
            </p:extLst>
          </p:nvPr>
        </p:nvGraphicFramePr>
        <p:xfrm>
          <a:off x="152399" y="2161466"/>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F0000"/>
                          </a:solidFill>
                          <a:latin typeface="+mn-lt"/>
                          <a:ea typeface="+mn-ea"/>
                          <a:cs typeface="Arial" panose="020B0604020202020204" pitchFamily="34" charset="0"/>
                        </a:rPr>
                        <a:t>Failed</a:t>
                      </a:r>
                      <a:endParaRPr lang="en-AU" sz="1600" b="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416955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13 standards in the pipeline for adoption under the PSDO (continued)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6159965"/>
              </p:ext>
            </p:extLst>
          </p:nvPr>
        </p:nvGraphicFramePr>
        <p:xfrm>
          <a:off x="152399" y="2161466"/>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264221835"/>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38221848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203830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4850500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420780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Enhanced Throughput for Operation in License-exempt Bands above 45 GHz</a:t>
            </a:r>
            <a:br>
              <a:rPr lang="en-US">
                <a:solidFill>
                  <a:schemeClr val="accent6"/>
                </a:solidFill>
              </a:rPr>
            </a:br>
            <a:r>
              <a:rPr lang="en-AU">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4752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64000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9424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2597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14506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solidFill>
                  <a:srgbClr val="FF0000"/>
                </a:solidFill>
              </a:rPr>
              <a:t>Has it happened yet?</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11226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07342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752145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15861090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99066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4599420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37703779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0333576"/>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392915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225186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6661224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Clint Powell</a:t>
            </a:r>
          </a:p>
          <a:p>
            <a:pPr lvl="1"/>
            <a:r>
              <a:rPr lang="en-AU"/>
              <a:t>Phil Beecher</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680289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38366647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waiting [formally submitted for consideration 22-Aug-2023]</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2580874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5059860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11836860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48878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24486911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8885516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6954695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15606376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37103657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a:t>
            </a:r>
          </a:p>
          <a:p>
            <a:pPr lvl="2"/>
            <a:r>
              <a:rPr lang="en-US" dirty="0"/>
              <a:t>IEEE 802.15.3 is now on </a:t>
            </a:r>
            <a:r>
              <a:rPr lang="en-US" dirty="0" err="1"/>
              <a:t>RevCom</a:t>
            </a:r>
            <a:r>
              <a:rPr lang="en-US" dirty="0"/>
              <a:t> agenda for June 2023.</a:t>
            </a:r>
          </a:p>
          <a:p>
            <a:pPr lvl="1"/>
            <a:r>
              <a:rPr lang="en-US" dirty="0"/>
              <a:t>(September 2023)</a:t>
            </a:r>
          </a:p>
          <a:p>
            <a:pPr lvl="2"/>
            <a:r>
              <a:rPr lang="en-US" dirty="0"/>
              <a:t>IEEE 802.15.3 is now on </a:t>
            </a:r>
            <a:r>
              <a:rPr lang="en-US" dirty="0" err="1"/>
              <a:t>RevCom</a:t>
            </a:r>
            <a:r>
              <a:rPr lang="en-US" dirty="0"/>
              <a:t> agenda for September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4652629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8439480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27511148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waiting</a:t>
            </a:r>
          </a:p>
          <a:p>
            <a:pPr marL="184150" lvl="2" indent="0">
              <a:buNone/>
            </a:pPr>
            <a:r>
              <a:rPr lang="en-AU" dirty="0"/>
              <a:t>- Formally submitted on 22-Aug-2023</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12301126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93565566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24645</Words>
  <Application>Microsoft Macintosh PowerPoint</Application>
  <PresentationFormat>On-screen Show (4:3)</PresentationFormat>
  <Paragraphs>3366</Paragraphs>
  <Slides>236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236</vt:i4>
      </vt:variant>
    </vt:vector>
  </HeadingPairs>
  <TitlesOfParts>
    <vt:vector size="241" baseType="lpstr">
      <vt:lpstr>Arial</vt:lpstr>
      <vt:lpstr>Calibri</vt:lpstr>
      <vt:lpstr>Times New Roman</vt:lpstr>
      <vt:lpstr>802-11-Submission</vt:lpstr>
      <vt:lpstr>Acrobat Document</vt:lpstr>
      <vt:lpstr>IEEE 802 JTC1 Standing Committee July 2023 agenda (mixed mode)</vt:lpstr>
      <vt:lpstr>This document will be used to provide information for any IEEE 802 JTC1 SC meetings in September 2023</vt:lpstr>
      <vt:lpstr>Registration is not required for the IEEE 802 JTC1 SC session in September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12 September 2023 in the PM2 slot in Atlanta</vt:lpstr>
      <vt:lpstr>The IEEE 802 JTC1 SC regular meeting has a high-level list of agenda items to be considered</vt:lpstr>
      <vt:lpstr>The IEEE 802 JTC1 SC will consider approving its agenda</vt:lpstr>
      <vt:lpstr>The IEEE 802 JTC1 SC will consider approval of the minutes of its May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98 standards through the PSDO adoption process, with 46 in-process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11 standards in the pipeline for adoption under the PSDO</vt:lpstr>
      <vt:lpstr>IEEE 802.1 WG has a number of regular participants in IEEE 802 JTC1 SC activities</vt:lpstr>
      <vt:lpstr>The ISO version of one IEEE 802.1 standard completed systematic review</vt:lpstr>
      <vt:lpstr>Bridges &amp; Bridged Networks IEEE 802.1Q-REV-2022 passed 60-day pre-ballot </vt:lpstr>
      <vt:lpstr>Bridges &amp; Bridged Networks: Congestion Isolation IEEE 802.1Qcz was liaised for information in Aug 2020</vt:lpstr>
      <vt:lpstr>MAC Connectivity Discovery: YANG Data Model IEEE 802.1ABcu passed FDIS ballot in June 2023</vt:lpstr>
      <vt:lpstr>Support for Multi-frame Protocol Data Units IEEE 802.1ABdh passed FDIS ballot in June 2023</vt:lpstr>
      <vt:lpstr>Audio Video Bridging (AVB) Systems IEEE 802.1BA-Rev passed FDIS ballot in Mar 2023</vt:lpstr>
      <vt:lpstr>MAC Service Definition: Support for IEEE Std 802.15.3 IEEE 802.1ACct passed FDIS ballot in Mar 2023</vt:lpstr>
      <vt:lpstr>MAC Privacy Protection IEEE 802.1AEdk D2.1 liaised for information in Sep 2022</vt:lpstr>
      <vt:lpstr>YANG Data Model for Ethertypes IEEE 802f was liaised for information in Feb 2023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Automatic Attachment to Provider Backbone Bridging (PBB) services IEEE 802.1CS-2020/Cor-1 will be liaised for information</vt:lpstr>
      <vt:lpstr>IEEE 802.3 has 8 standards in the pipeline for adoption under the PSDO process</vt:lpstr>
      <vt:lpstr>IEEE 802.3 WG has a number of regular participants in IEEE 802 JTC1 SC activities</vt:lpstr>
      <vt:lpstr>IEEE 802.3-REV was submitted into the PSDO process in Feb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IEEE 802.11 has 13 standards in the pipeline for adoption under the PSDO</vt:lpstr>
      <vt:lpstr>IEEE 802.11 has 13 standards in the pipeline for adoption under the PSDO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The ISO version of one IEEE 802.15 standard completed systematic review</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The ISO versions of two IEEE 802.21 standards completed systematic review</vt:lpstr>
      <vt:lpstr>IEEE 802.22 has no standard  in the pipeline for adoption under the PSDO</vt:lpstr>
      <vt:lpstr>IEEE 802.22 WG had a number of regular participants in IEEE 802 JTC1 SC activities</vt:lpstr>
      <vt:lpstr>SC 6 will have a plenary meeting in December 2023 in China</vt:lpstr>
      <vt:lpstr>The JTC1 SC chair will develop a liaison report for the SC 6 plenary meeting in December 2023</vt:lpstr>
      <vt:lpstr>Call for Convenor for JTC 1/SC 6/WG 1</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Various names have been added as IEEE liaisons to SC 6</vt:lpstr>
      <vt:lpstr>Various names have been added as IEEE experts to SC 6/WG 1</vt:lpstr>
      <vt:lpstr>Various people who often participate in IEEE 802 work have been added as NB experts to SC 6/WG 1</vt:lpstr>
      <vt:lpstr>Various names have been added as IEEE experts to SC 6/WG 7</vt:lpstr>
      <vt:lpstr>Various people who often participate in IEEE 802 work have been added as NB experts to SC 6/WG 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2023-09-09T01:40:54Z</dcterms:modified>
</cp:coreProperties>
</file>