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5"/>
  </p:notesMasterIdLst>
  <p:handoutMasterIdLst>
    <p:handoutMasterId r:id="rId26"/>
  </p:handoutMasterIdLst>
  <p:sldIdLst>
    <p:sldId id="256" r:id="rId2"/>
    <p:sldId id="257" r:id="rId3"/>
    <p:sldId id="268" r:id="rId4"/>
    <p:sldId id="265" r:id="rId5"/>
    <p:sldId id="302" r:id="rId6"/>
    <p:sldId id="269" r:id="rId7"/>
    <p:sldId id="260" r:id="rId8"/>
    <p:sldId id="261" r:id="rId9"/>
    <p:sldId id="262" r:id="rId10"/>
    <p:sldId id="263" r:id="rId11"/>
    <p:sldId id="283" r:id="rId12"/>
    <p:sldId id="284" r:id="rId13"/>
    <p:sldId id="287" r:id="rId14"/>
    <p:sldId id="288" r:id="rId15"/>
    <p:sldId id="289" r:id="rId16"/>
    <p:sldId id="295" r:id="rId17"/>
    <p:sldId id="294" r:id="rId18"/>
    <p:sldId id="303" r:id="rId19"/>
    <p:sldId id="293" r:id="rId20"/>
    <p:sldId id="304" r:id="rId21"/>
    <p:sldId id="299" r:id="rId22"/>
    <p:sldId id="305" r:id="rId23"/>
    <p:sldId id="306" r:id="rId24"/>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512" autoAdjust="0"/>
    <p:restoredTop sz="94660"/>
  </p:normalViewPr>
  <p:slideViewPr>
    <p:cSldViewPr>
      <p:cViewPr varScale="1">
        <p:scale>
          <a:sx n="78" d="100"/>
          <a:sy n="78" d="100"/>
        </p:scale>
        <p:origin x="273" y="3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20</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21</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57940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6397820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10</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9241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802.11-23/1342r2</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September 2023</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3/11-23-0838-01-0000-wba-liaison-re-qo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hyperlink" Target="https://mentor.ieee.org/802.11/dcn/23/11-23-1206-00-0000-wba-e2e-qos-qos-over-wi-fi-links.ppt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0/11-20-0174-00-0arc-epd-and-lpd-terminology-misalignment-in-ieee-std-802-1-and-802-11.ppt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hyperlink" Target="https://mentor.ieee.org/802.11/dcn/19/11-19-0106-00-000m-sta-and-ap.docx" TargetMode="Externa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3/11-23-1240-00-0arc-arc-sc-mixed-mode-minutes-july-2023-plenary.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3/11-23-1433-01-0000-cc45-p802-revc-d1-1-comments.xls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hyperlink" Target="https://mentor.ieee.org/802.11/dcn/23/11-23-1613-01-0arc-proposed-text-for-addition-of-glk-to-802revc-clause-b-2.docx" TargetMode="External"/><Relationship Id="rId5" Type="http://schemas.openxmlformats.org/officeDocument/2006/relationships/hyperlink" Target="https://mentor.ieee.org/802.1/dcn/23/1-23-0022-00-Mntg-p802-revc-d1-1-comments-pdis.ods" TargetMode="External"/><Relationship Id="rId4" Type="http://schemas.openxmlformats.org/officeDocument/2006/relationships/hyperlink" Target="https://mentor.ieee.org/802.1/dcn/23/1-23-0021-00-Mntg-p802-revc-d1-1-wg-ballot-results.od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3/11-23-1599-00-0arc-discussion-of-normative-text-understanding-of-frame-exchange-sequenc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fc97a8df-9809-496b-9a5f-25b524bfd641/summary"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ARC-SC-agenda-Sept-2023</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2023-09-14</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1"/>
            <a:ext cx="10361084" cy="6857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12 Sept 2023, 10:30 ET/</a:t>
            </a:r>
            <a:br>
              <a:rPr lang="en-US" altLang="en-US" dirty="0"/>
            </a:br>
            <a:r>
              <a:rPr lang="en-US" altLang="en-US" dirty="0"/>
              <a:t>14 Sept 2023, 10:30 ET</a:t>
            </a:r>
            <a:endParaRPr lang="en-GB" dirty="0"/>
          </a:p>
        </p:txBody>
      </p:sp>
      <p:sp>
        <p:nvSpPr>
          <p:cNvPr id="4098" name="Rectangle 2"/>
          <p:cNvSpPr>
            <a:spLocks noGrp="1" noChangeArrowheads="1"/>
          </p:cNvSpPr>
          <p:nvPr>
            <p:ph idx="1"/>
          </p:nvPr>
        </p:nvSpPr>
        <p:spPr>
          <a:xfrm>
            <a:off x="914401" y="1828800"/>
            <a:ext cx="10361084" cy="4570413"/>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Two meeting slots this week, Tues 10:30 and Thurs 10:30</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eaLnBrk="1" hangingPunct="1">
              <a:spcBef>
                <a:spcPts val="0"/>
              </a:spcBef>
              <a:spcAft>
                <a:spcPts val="0"/>
              </a:spcAft>
              <a:buFont typeface="Arial" panose="020B0604020202020204" pitchFamily="34" charset="0"/>
              <a:buChar char="•"/>
              <a:defRPr/>
            </a:pPr>
            <a:r>
              <a:rPr lang="en-US" sz="2400" dirty="0"/>
              <a:t>IEEE Std 802 project, - Tuesday review/comment, Thursday de-brief</a:t>
            </a:r>
          </a:p>
          <a:p>
            <a:pPr marL="800100" lvl="1" indent="-342900" eaLnBrk="1" hangingPunct="1">
              <a:spcBef>
                <a:spcPts val="0"/>
              </a:spcBef>
              <a:spcAft>
                <a:spcPts val="0"/>
              </a:spcAft>
              <a:buFont typeface="Arial" panose="020B0604020202020204" pitchFamily="34" charset="0"/>
              <a:buChar char="•"/>
              <a:defRPr/>
            </a:pPr>
            <a:r>
              <a:rPr lang="en-US" sz="2400" dirty="0"/>
              <a:t>Annex G way forward (slide 22) - Thursday</a:t>
            </a:r>
          </a:p>
          <a:p>
            <a:pPr marL="800100" lvl="1" indent="-342900" eaLnBrk="1" hangingPunct="1">
              <a:spcBef>
                <a:spcPts val="0"/>
              </a:spcBef>
              <a:spcAft>
                <a:spcPts val="0"/>
              </a:spcAft>
              <a:buFont typeface="Arial" panose="020B0604020202020204" pitchFamily="34" charset="0"/>
              <a:buChar char="•"/>
              <a:defRPr/>
            </a:pPr>
            <a:r>
              <a:rPr lang="en-US" sz="2400" dirty="0"/>
              <a:t>WBA liaison on QoS: </a:t>
            </a:r>
            <a:r>
              <a:rPr lang="en-US" sz="2400" dirty="0">
                <a:hlinkClick r:id="rId3"/>
              </a:rPr>
              <a:t>11-23/0838r1</a:t>
            </a:r>
            <a:r>
              <a:rPr lang="en-US" sz="2400" dirty="0"/>
              <a:t> , </a:t>
            </a:r>
            <a:r>
              <a:rPr lang="en-US" sz="2400" dirty="0">
                <a:hlinkClick r:id="rId4"/>
              </a:rPr>
              <a:t>11-23/1206r0</a:t>
            </a:r>
            <a:r>
              <a:rPr lang="en-US" sz="2400" dirty="0"/>
              <a:t> (Venkatesan) </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23)</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 unless/until contributions):</a:t>
            </a:r>
          </a:p>
          <a:p>
            <a:pPr marL="685800" lvl="2" indent="-342900">
              <a:lnSpc>
                <a:spcPct val="90000"/>
              </a:lnSpc>
              <a:buFont typeface="Arial" pitchFamily="34" charset="0"/>
              <a:buChar char="•"/>
              <a:defRPr/>
            </a:pPr>
            <a:r>
              <a:rPr lang="en-US" sz="2000" b="1" dirty="0"/>
              <a:t>Related to IEEE Std 802 updates:</a:t>
            </a:r>
          </a:p>
          <a:p>
            <a:pPr marL="1143000" lvl="3" indent="-342900">
              <a:lnSpc>
                <a:spcPct val="90000"/>
              </a:lnSpc>
              <a:buFont typeface="Arial" pitchFamily="34" charset="0"/>
              <a:buChar char="•"/>
              <a:defRPr/>
            </a:pPr>
            <a:r>
              <a:rPr lang="en-US" sz="2000" b="1" dirty="0"/>
              <a:t>802.1AC mapping from ISS to 802.11 MAC SAP interface</a:t>
            </a:r>
          </a:p>
          <a:p>
            <a:pPr marL="1143000" lvl="3" indent="-342900">
              <a:lnSpc>
                <a:spcPct val="90000"/>
              </a:lnSpc>
              <a:buFont typeface="Arial" pitchFamily="34" charset="0"/>
              <a:buChar char="•"/>
              <a:defRPr/>
            </a:pPr>
            <a:r>
              <a:rPr lang="en-US" sz="2000" b="1" dirty="0"/>
              <a:t>Consider any changes to remove 802.2/LLC terms?</a:t>
            </a:r>
          </a:p>
          <a:p>
            <a:pPr marL="1143000" lvl="3" indent="-342900">
              <a:lnSpc>
                <a:spcPct val="90000"/>
              </a:lnSpc>
              <a:buFont typeface="Arial" pitchFamily="34" charset="0"/>
              <a:buChar char="•"/>
              <a:defRPr/>
            </a:pPr>
            <a:r>
              <a:rPr lang="en-US" sz="2000" b="1" dirty="0"/>
              <a:t>Clarifying EPD/LPD: </a:t>
            </a:r>
            <a:r>
              <a:rPr lang="en-US" sz="2000" dirty="0">
                <a:hlinkClick r:id="rId3"/>
              </a:rPr>
              <a:t>11-20/0174r0</a:t>
            </a:r>
            <a:endParaRPr lang="en-US" sz="2000" b="1" dirty="0">
              <a:solidFill>
                <a:schemeClr val="accent2">
                  <a:lumMod val="75000"/>
                </a:schemeClr>
              </a:solidFill>
            </a:endParaRPr>
          </a:p>
          <a:p>
            <a:pPr marL="685800" lvl="2" indent="-342900">
              <a:lnSpc>
                <a:spcPct val="90000"/>
              </a:lnSpc>
              <a:buFont typeface="Arial" pitchFamily="34" charset="0"/>
              <a:buChar char="•"/>
              <a:defRPr/>
            </a:pPr>
            <a:r>
              <a:rPr lang="en-US" sz="2000" b="1" dirty="0"/>
              <a:t>“What is a STA?” (per </a:t>
            </a:r>
            <a:r>
              <a:rPr lang="en-US" sz="2000" b="1" dirty="0" err="1"/>
              <a:t>REVmd</a:t>
            </a:r>
            <a:r>
              <a:rPr lang="en-US" sz="2000" b="1" dirty="0"/>
              <a:t> discussion: </a:t>
            </a:r>
            <a:r>
              <a:rPr lang="en-US" sz="2000" b="1" dirty="0">
                <a:solidFill>
                  <a:schemeClr val="accent2">
                    <a:lumMod val="75000"/>
                  </a:schemeClr>
                </a:solidFill>
                <a:hlinkClick r:id="rId4">
                  <a:extLst>
                    <a:ext uri="{A12FA001-AC4F-418D-AE19-62706E023703}">
                      <ahyp:hlinkClr xmlns:ahyp="http://schemas.microsoft.com/office/drawing/2018/hyperlinkcolor" val="tx"/>
                    </a:ext>
                  </a:extLst>
                </a:hlinkClick>
              </a:rPr>
              <a:t>11-19/0106r0</a:t>
            </a:r>
            <a:r>
              <a:rPr lang="en-US" sz="2000" b="1" dirty="0"/>
              <a:t>)</a:t>
            </a:r>
          </a:p>
          <a:p>
            <a:pPr marL="685800" lvl="2" indent="-342900">
              <a:lnSpc>
                <a:spcPct val="90000"/>
              </a:lnSpc>
              <a:buFont typeface="Arial" pitchFamily="34" charset="0"/>
              <a:buChar char="•"/>
              <a:defRPr/>
            </a:pPr>
            <a:r>
              <a:rPr lang="en-US" sz="2000" b="1" dirty="0"/>
              <a:t>Off-channel TDLS architecture</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400" b="1" dirty="0">
                <a:solidFill>
                  <a:srgbClr val="000000"/>
                </a:solidFill>
              </a:rPr>
              <a:t>July plenary: </a:t>
            </a:r>
            <a:r>
              <a:rPr lang="en-US" sz="2400" b="1" dirty="0">
                <a:solidFill>
                  <a:srgbClr val="000000"/>
                </a:solidFill>
                <a:hlinkClick r:id="rId2"/>
              </a:rPr>
              <a:t>11-23/1240r0</a:t>
            </a:r>
            <a:r>
              <a:rPr lang="en-US" sz="2400" b="1" dirty="0">
                <a:solidFill>
                  <a:srgbClr val="000000"/>
                </a:solidFill>
              </a:rPr>
              <a:t> </a:t>
            </a:r>
          </a:p>
          <a:p>
            <a:pPr marL="400050" lvl="1" indent="0" eaLnBrk="1" hangingPunct="1">
              <a:lnSpc>
                <a:spcPct val="90000"/>
              </a:lnSpc>
              <a:spcBef>
                <a:spcPts val="300"/>
              </a:spcBef>
              <a:buNone/>
              <a:defRPr/>
            </a:pPr>
            <a:r>
              <a:rPr lang="en-US" sz="2400" b="1" dirty="0">
                <a:solidFill>
                  <a:srgbClr val="000000"/>
                </a:solidFill>
              </a:rPr>
              <a:t>Aug 7 and 28 telecons: 11-23/1393r1 (w/update to meeting stop times)</a:t>
            </a:r>
          </a:p>
          <a:p>
            <a:pPr lvl="1" indent="-342900" eaLnBrk="1" hangingPunct="1">
              <a:lnSpc>
                <a:spcPct val="90000"/>
              </a:lnSpc>
              <a:spcBef>
                <a:spcPts val="300"/>
              </a:spcBef>
              <a:defRPr/>
            </a:pPr>
            <a:endParaRPr lang="en-US" sz="2400" dirty="0">
              <a:solidFill>
                <a:srgbClr val="000000"/>
              </a:solidFill>
            </a:endParaRPr>
          </a:p>
          <a:p>
            <a:pPr marL="457200" indent="-457200">
              <a:lnSpc>
                <a:spcPct val="90000"/>
              </a:lnSpc>
              <a:spcBef>
                <a:spcPts val="0"/>
              </a:spcBef>
              <a:spcAft>
                <a:spcPts val="600"/>
              </a:spcAft>
              <a:buFont typeface="Arial" panose="020B0604020202020204" pitchFamily="34" charset="0"/>
              <a:buChar char="•"/>
              <a:defRPr/>
            </a:pPr>
            <a:r>
              <a:rPr lang="en-US" dirty="0"/>
              <a:t>Moved:</a:t>
            </a:r>
          </a:p>
          <a:p>
            <a:pPr marL="457200" indent="-457200">
              <a:lnSpc>
                <a:spcPct val="90000"/>
              </a:lnSpc>
              <a:spcBef>
                <a:spcPts val="0"/>
              </a:spcBef>
              <a:spcAft>
                <a:spcPts val="600"/>
              </a:spcAft>
              <a:buFont typeface="Arial" panose="020B0604020202020204" pitchFamily="34" charset="0"/>
              <a:buChar char="•"/>
              <a:defRPr/>
            </a:pPr>
            <a:r>
              <a:rPr lang="en-US" dirty="0"/>
              <a:t>Seconded:</a:t>
            </a:r>
          </a:p>
          <a:p>
            <a:pPr marL="457200" indent="-457200">
              <a:lnSpc>
                <a:spcPct val="90000"/>
              </a:lnSpc>
              <a:spcBef>
                <a:spcPts val="0"/>
              </a:spcBef>
              <a:spcAft>
                <a:spcPts val="600"/>
              </a:spcAft>
              <a:buFont typeface="Arial" panose="020B0604020202020204" pitchFamily="34" charset="0"/>
              <a:buChar char="•"/>
              <a:defRPr/>
            </a:pPr>
            <a:r>
              <a:rPr lang="en-US"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533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solidFill>
                  <a:srgbClr val="000000"/>
                </a:solidFill>
              </a:rPr>
              <a:t>IEEE Std 802 revision (P802REVc)</a:t>
            </a:r>
            <a:endParaRPr lang="en-GB" dirty="0"/>
          </a:p>
        </p:txBody>
      </p:sp>
      <p:sp>
        <p:nvSpPr>
          <p:cNvPr id="4098" name="Rectangle 2"/>
          <p:cNvSpPr>
            <a:spLocks noGrp="1" noChangeArrowheads="1"/>
          </p:cNvSpPr>
          <p:nvPr>
            <p:ph idx="1"/>
          </p:nvPr>
        </p:nvSpPr>
        <p:spPr>
          <a:xfrm>
            <a:off x="914401" y="1219200"/>
            <a:ext cx="10361084" cy="5103814"/>
          </a:xfrm>
          <a:ln/>
        </p:spPr>
        <p:txBody>
          <a:bodyPr/>
          <a:lstStyle/>
          <a:p>
            <a:pPr lvl="0">
              <a:buClr>
                <a:srgbClr val="000000"/>
              </a:buClr>
              <a:buSzPct val="100000"/>
              <a:buFont typeface="Arial" pitchFamily="34"/>
              <a:buChar char="•"/>
            </a:pPr>
            <a:r>
              <a:rPr lang="en-US" sz="3200" dirty="0"/>
              <a:t>Update from 802.11 representative (Joseph Levy)</a:t>
            </a:r>
          </a:p>
          <a:p>
            <a:pPr lvl="0">
              <a:buClr>
                <a:srgbClr val="000000"/>
              </a:buClr>
              <a:buSzPct val="100000"/>
              <a:buFont typeface="Arial" pitchFamily="34"/>
              <a:buChar char="•"/>
            </a:pPr>
            <a:r>
              <a:rPr lang="en-US" sz="3200" dirty="0"/>
              <a:t>Background:</a:t>
            </a:r>
          </a:p>
          <a:p>
            <a:pPr lvl="1">
              <a:lnSpc>
                <a:spcPct val="90000"/>
              </a:lnSpc>
              <a:spcBef>
                <a:spcPts val="0"/>
              </a:spcBef>
              <a:spcAft>
                <a:spcPts val="600"/>
              </a:spcAft>
              <a:buFont typeface="Arial" panose="020B0604020202020204" pitchFamily="34" charset="0"/>
              <a:buChar char="•"/>
              <a:defRPr/>
            </a:pPr>
            <a:r>
              <a:rPr lang="en-US" sz="2200" dirty="0"/>
              <a:t>IEEE Std 802 is undergoing a revision update</a:t>
            </a:r>
          </a:p>
          <a:p>
            <a:pPr lvl="2">
              <a:lnSpc>
                <a:spcPct val="90000"/>
              </a:lnSpc>
              <a:spcBef>
                <a:spcPts val="0"/>
              </a:spcBef>
              <a:spcAft>
                <a:spcPts val="600"/>
              </a:spcAft>
              <a:buFont typeface="Arial" panose="020B0604020202020204" pitchFamily="34" charset="0"/>
              <a:buChar char="•"/>
              <a:defRPr/>
            </a:pPr>
            <a:r>
              <a:rPr lang="en-US" sz="2200" dirty="0"/>
              <a:t>802.1 is handling the official process, and is holding 802.1 Working Group letter ballots</a:t>
            </a:r>
          </a:p>
          <a:p>
            <a:pPr lvl="1">
              <a:lnSpc>
                <a:spcPct val="90000"/>
              </a:lnSpc>
              <a:spcBef>
                <a:spcPts val="0"/>
              </a:spcBef>
              <a:spcAft>
                <a:spcPts val="600"/>
              </a:spcAft>
              <a:buFont typeface="Arial" panose="020B0604020202020204" pitchFamily="34" charset="0"/>
              <a:buChar char="•"/>
              <a:defRPr/>
            </a:pPr>
            <a:r>
              <a:rPr lang="en-US" sz="2200" dirty="0"/>
              <a:t>WG11 (802.11) held a comment collection on D1.1, ARC reviewed on Aug 28 telecon</a:t>
            </a:r>
          </a:p>
          <a:p>
            <a:pPr lvl="2">
              <a:lnSpc>
                <a:spcPct val="90000"/>
              </a:lnSpc>
              <a:spcBef>
                <a:spcPts val="0"/>
              </a:spcBef>
              <a:spcAft>
                <a:spcPts val="600"/>
              </a:spcAft>
              <a:buFont typeface="Arial" panose="020B0604020202020204" pitchFamily="34" charset="0"/>
              <a:buChar char="•"/>
              <a:defRPr/>
            </a:pPr>
            <a:r>
              <a:rPr lang="en-US" sz="2200" dirty="0"/>
              <a:t>Comments submitted from WG11: </a:t>
            </a:r>
            <a:r>
              <a:rPr lang="en-US" sz="2200" dirty="0">
                <a:hlinkClick r:id="rId3"/>
              </a:rPr>
              <a:t>11-23/1433r1</a:t>
            </a:r>
            <a:r>
              <a:rPr lang="en-US" sz="2200" dirty="0"/>
              <a:t> </a:t>
            </a:r>
          </a:p>
          <a:p>
            <a:pPr lvl="1">
              <a:lnSpc>
                <a:spcPct val="90000"/>
              </a:lnSpc>
              <a:spcBef>
                <a:spcPts val="0"/>
              </a:spcBef>
              <a:spcAft>
                <a:spcPts val="600"/>
              </a:spcAft>
              <a:buFont typeface="Arial" panose="020B0604020202020204" pitchFamily="34" charset="0"/>
              <a:buChar char="•"/>
              <a:defRPr/>
            </a:pPr>
            <a:r>
              <a:rPr lang="en-US" sz="2200" dirty="0"/>
              <a:t>Results: </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4"/>
              </a:rPr>
              <a:t>https://mentor.ieee.org/802.1/dcn/23/1-23-0021-00-Mntg-p802-revc-d1-1-wg-ballot-results.ods</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200" dirty="0"/>
          </a:p>
          <a:p>
            <a:pPr lvl="1">
              <a:lnSpc>
                <a:spcPct val="90000"/>
              </a:lnSpc>
              <a:spcBef>
                <a:spcPts val="0"/>
              </a:spcBef>
              <a:spcAft>
                <a:spcPts val="600"/>
              </a:spcAft>
              <a:buFont typeface="Arial" panose="020B0604020202020204" pitchFamily="34" charset="0"/>
              <a:buChar char="•"/>
              <a:defRPr/>
            </a:pPr>
            <a:r>
              <a:rPr lang="en-US" sz="2200" dirty="0"/>
              <a:t>Overall comments submitted/disposition:</a:t>
            </a:r>
            <a:r>
              <a:rPr lang="en-US" sz="2200" b="0" dirty="0">
                <a:solidFill>
                  <a:srgbClr val="333333"/>
                </a:solidFill>
                <a:latin typeface="+mj-lt"/>
              </a:rPr>
              <a:t> </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hlinkClick r:id="rId5"/>
              </a:rPr>
              <a:t>https://mentor.ieee.org/802.1/dcn/23/1-23-0022-00-Mntg-p802-revc-d1-1-comments-pdis.ods</a:t>
            </a:r>
            <a:r>
              <a:rPr lang="en-US" sz="2200" u="sng" dirty="0">
                <a:solidFill>
                  <a:srgbClr val="0563C1"/>
                </a:solidFill>
                <a:effectLst/>
                <a:latin typeface="Calibri" panose="020F0502020204030204" pitchFamily="34" charset="0"/>
                <a:ea typeface="Calibri" panose="020F0502020204030204" pitchFamily="34" charset="0"/>
                <a:cs typeface="Times New Roman" panose="02020603050405020304" pitchFamily="18" charset="0"/>
              </a:rPr>
              <a:t> </a:t>
            </a:r>
            <a:endParaRPr lang="en-US" sz="2200" b="0" dirty="0"/>
          </a:p>
          <a:p>
            <a:pPr lvl="1">
              <a:lnSpc>
                <a:spcPct val="90000"/>
              </a:lnSpc>
              <a:spcBef>
                <a:spcPts val="0"/>
              </a:spcBef>
              <a:spcAft>
                <a:spcPts val="600"/>
              </a:spcAft>
              <a:buFont typeface="Arial" panose="020B0604020202020204" pitchFamily="34" charset="0"/>
              <a:buChar char="•"/>
              <a:defRPr/>
            </a:pPr>
            <a:r>
              <a:rPr lang="en-US" sz="2200" dirty="0"/>
              <a:t>Comment resolution meets on Wed AM1</a:t>
            </a:r>
          </a:p>
          <a:p>
            <a:pPr lvl="1">
              <a:lnSpc>
                <a:spcPct val="90000"/>
              </a:lnSpc>
              <a:spcBef>
                <a:spcPts val="0"/>
              </a:spcBef>
              <a:spcAft>
                <a:spcPts val="600"/>
              </a:spcAft>
              <a:buFont typeface="Arial" panose="020B0604020202020204" pitchFamily="34" charset="0"/>
              <a:buChar char="•"/>
              <a:defRPr/>
            </a:pPr>
            <a:r>
              <a:rPr lang="en-US" sz="2200" dirty="0">
                <a:hlinkClick r:id="rId6"/>
              </a:rPr>
              <a:t>11-23/1613r1</a:t>
            </a:r>
            <a:r>
              <a:rPr lang="en-US" sz="2200" dirty="0"/>
              <a:t> (Joe Levy)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20342773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September 2023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P802REVc – Other ARC work</a:t>
            </a:r>
            <a:endParaRPr lang="en-GB" dirty="0"/>
          </a:p>
        </p:txBody>
      </p:sp>
      <p:sp>
        <p:nvSpPr>
          <p:cNvPr id="4098" name="Rectangle 2"/>
          <p:cNvSpPr>
            <a:spLocks noGrp="1" noChangeArrowheads="1"/>
          </p:cNvSpPr>
          <p:nvPr>
            <p:ph idx="1"/>
          </p:nvPr>
        </p:nvSpPr>
        <p:spPr>
          <a:xfrm>
            <a:off x="914401" y="1905000"/>
            <a:ext cx="10361084" cy="5103814"/>
          </a:xfrm>
          <a:ln/>
        </p:spPr>
        <p:txBody>
          <a:bodyPr/>
          <a:lstStyle/>
          <a:p>
            <a:pPr>
              <a:buFont typeface="Arial" pitchFamily="34"/>
              <a:buChar char="•"/>
            </a:pPr>
            <a:r>
              <a:rPr lang="en-US" sz="2800" dirty="0">
                <a:ea typeface="ＭＳ Ｐゴシック" pitchFamily="2"/>
              </a:rPr>
              <a:t>Other 802.11 relevant (or perhaps unique) topics:</a:t>
            </a:r>
          </a:p>
          <a:p>
            <a:pPr marL="1143000" lvl="3" indent="-342900">
              <a:lnSpc>
                <a:spcPct val="90000"/>
              </a:lnSpc>
              <a:spcBef>
                <a:spcPts val="0"/>
              </a:spcBef>
              <a:spcAft>
                <a:spcPts val="600"/>
              </a:spcAft>
              <a:buFont typeface="Arial" pitchFamily="34" charset="0"/>
              <a:buChar char="•"/>
              <a:defRPr/>
            </a:pPr>
            <a:r>
              <a:rPr lang="en-US" sz="2400" dirty="0"/>
              <a:t>Review 802.1AC mapping from ISS to 802.11 MAC SAP interface</a:t>
            </a:r>
          </a:p>
          <a:p>
            <a:pPr marL="1143000" lvl="3" indent="-342900">
              <a:lnSpc>
                <a:spcPct val="90000"/>
              </a:lnSpc>
              <a:spcBef>
                <a:spcPts val="0"/>
              </a:spcBef>
              <a:spcAft>
                <a:spcPts val="600"/>
              </a:spcAft>
              <a:buFont typeface="Arial" pitchFamily="34" charset="0"/>
              <a:buChar char="•"/>
              <a:defRPr/>
            </a:pPr>
            <a:r>
              <a:rPr lang="en-US" sz="2400" kern="0" dirty="0"/>
              <a:t>Consider any changes to remove 802.2/LLC terms?</a:t>
            </a:r>
          </a:p>
          <a:p>
            <a:pPr marL="1143000" lvl="3" indent="-342900">
              <a:lnSpc>
                <a:spcPct val="90000"/>
              </a:lnSpc>
              <a:spcBef>
                <a:spcPts val="0"/>
              </a:spcBef>
              <a:spcAft>
                <a:spcPts val="600"/>
              </a:spcAft>
              <a:buFont typeface="Arial" pitchFamily="34" charset="0"/>
              <a:buChar char="•"/>
              <a:defRPr/>
            </a:pPr>
            <a:r>
              <a:rPr lang="en-US" sz="2400" dirty="0"/>
              <a:t>802.11’s “Portal”, and mapping to/usage of IEEE Std 802 terminology</a:t>
            </a:r>
          </a:p>
          <a:p>
            <a:pPr lvl="1">
              <a:buFont typeface="Arial" pitchFamily="34"/>
              <a:buChar char="•"/>
            </a:pPr>
            <a:endParaRPr lang="en-US" sz="2400" dirty="0">
              <a:ea typeface="ＭＳ Ｐゴシック" pitchFamily="2"/>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20</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8381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Telecon notes on </a:t>
            </a:r>
            <a:r>
              <a:rPr lang="en-US" altLang="en-US" dirty="0" err="1"/>
              <a:t>REVc</a:t>
            </a:r>
            <a:r>
              <a:rPr lang="en-US" altLang="en-US" dirty="0"/>
              <a:t> topics – 6/21/2023</a:t>
            </a:r>
            <a:endParaRPr lang="en-GB" dirty="0"/>
          </a:p>
        </p:txBody>
      </p:sp>
      <p:sp>
        <p:nvSpPr>
          <p:cNvPr id="4098" name="Rectangle 2"/>
          <p:cNvSpPr>
            <a:spLocks noGrp="1" noChangeArrowheads="1"/>
          </p:cNvSpPr>
          <p:nvPr>
            <p:ph idx="1"/>
          </p:nvPr>
        </p:nvSpPr>
        <p:spPr>
          <a:xfrm>
            <a:off x="914401" y="1371600"/>
            <a:ext cx="10361084" cy="5103814"/>
          </a:xfrm>
          <a:ln/>
        </p:spPr>
        <p:txBody>
          <a:bodyPr/>
          <a:lstStyle/>
          <a:p>
            <a:pPr algn="l">
              <a:lnSpc>
                <a:spcPts val="2000"/>
              </a:lnSpc>
              <a:buFont typeface="Arial" panose="020B0604020202020204" pitchFamily="34" charset="0"/>
              <a:buChar char="•"/>
            </a:pPr>
            <a:r>
              <a:rPr lang="en-US" sz="2000" i="0" u="none" strike="noStrike" baseline="0" dirty="0">
                <a:latin typeface="Times New Roman" panose="02020603050405020304" pitchFamily="18" charset="0"/>
              </a:rPr>
              <a:t>Do something with “LAN”, “MAN”, (“PAN”), etc.?</a:t>
            </a:r>
          </a:p>
          <a:p>
            <a:pPr lvl="1">
              <a:lnSpc>
                <a:spcPts val="2000"/>
              </a:lnSpc>
              <a:buFont typeface="Arial" panose="020B0604020202020204" pitchFamily="34" charset="0"/>
              <a:buChar char="•"/>
            </a:pPr>
            <a:r>
              <a:rPr lang="en-US" sz="1800" b="1" dirty="0">
                <a:latin typeface="Times New Roman" panose="02020603050405020304" pitchFamily="18" charset="0"/>
              </a:rPr>
              <a:t>Are there definitions of these terms, anymore?</a:t>
            </a:r>
          </a:p>
          <a:p>
            <a:pPr>
              <a:lnSpc>
                <a:spcPts val="2000"/>
              </a:lnSpc>
              <a:buFont typeface="Arial" panose="020B0604020202020204" pitchFamily="34" charset="0"/>
              <a:buChar char="•"/>
            </a:pPr>
            <a:r>
              <a:rPr lang="en-US" sz="2200" dirty="0">
                <a:latin typeface="Times New Roman" panose="02020603050405020304" pitchFamily="18" charset="0"/>
              </a:rPr>
              <a:t>Access Domains: “802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Interconnection of Access Domains?</a:t>
            </a:r>
          </a:p>
          <a:p>
            <a:pPr lvl="1">
              <a:lnSpc>
                <a:spcPts val="2000"/>
              </a:lnSpc>
              <a:buFont typeface="Arial" panose="020B0604020202020204" pitchFamily="34" charset="0"/>
              <a:buChar char="•"/>
            </a:pPr>
            <a:r>
              <a:rPr lang="en-US" sz="1800" b="1" dirty="0">
                <a:latin typeface="Times New Roman" panose="02020603050405020304" pitchFamily="18" charset="0"/>
              </a:rPr>
              <a:t>In 802.11, Access Domain is BSS.  Is that still the view, for 802.11be/MLD?</a:t>
            </a:r>
          </a:p>
          <a:p>
            <a:pPr lvl="1">
              <a:lnSpc>
                <a:spcPts val="2000"/>
              </a:lnSpc>
              <a:buFont typeface="Arial" panose="020B0604020202020204" pitchFamily="34" charset="0"/>
              <a:buChar char="•"/>
            </a:pPr>
            <a:r>
              <a:rPr lang="en-US" sz="1800" b="1" dirty="0">
                <a:latin typeface="Times New Roman" panose="02020603050405020304" pitchFamily="18" charset="0"/>
              </a:rPr>
              <a:t>Other 802s?  802.3 Multi-carrier fiber – 1 Access Domain, or many?  We think it’s 1.  But, there are multiple transmitters, in parallel.</a:t>
            </a:r>
          </a:p>
          <a:p>
            <a:pPr>
              <a:lnSpc>
                <a:spcPts val="2000"/>
              </a:lnSpc>
              <a:buFont typeface="Arial" panose="020B0604020202020204" pitchFamily="34" charset="0"/>
              <a:buChar char="•"/>
            </a:pPr>
            <a:r>
              <a:rPr lang="en-US" sz="2200" dirty="0">
                <a:latin typeface="Times New Roman" panose="02020603050405020304" pitchFamily="18" charset="0"/>
              </a:rPr>
              <a:t>IEEE 802 Network (non-bridged): Set of Access Domains plus their interconnection.  (In 802.11, an ESS)</a:t>
            </a:r>
          </a:p>
          <a:p>
            <a:pPr>
              <a:lnSpc>
                <a:spcPts val="2000"/>
              </a:lnSpc>
              <a:buFont typeface="Arial" panose="020B0604020202020204" pitchFamily="34" charset="0"/>
              <a:buChar char="•"/>
            </a:pPr>
            <a:r>
              <a:rPr lang="en-US" sz="2200" dirty="0">
                <a:latin typeface="Times New Roman" panose="02020603050405020304" pitchFamily="18" charset="0"/>
              </a:rPr>
              <a:t>What if we make the DS a bridge (small ‘b’)?</a:t>
            </a:r>
          </a:p>
          <a:p>
            <a:pPr>
              <a:lnSpc>
                <a:spcPts val="2000"/>
              </a:lnSpc>
              <a:buFont typeface="Arial" panose="020B0604020202020204" pitchFamily="34" charset="0"/>
              <a:buChar char="•"/>
            </a:pPr>
            <a:r>
              <a:rPr lang="en-US" sz="2200" dirty="0">
                <a:latin typeface="Times New Roman" panose="02020603050405020304" pitchFamily="18" charset="0"/>
              </a:rPr>
              <a:t>Essential aspects of 802 Network:</a:t>
            </a:r>
          </a:p>
          <a:p>
            <a:pPr lvl="1">
              <a:lnSpc>
                <a:spcPts val="2000"/>
              </a:lnSpc>
              <a:buFont typeface="Arial" panose="020B0604020202020204" pitchFamily="34" charset="0"/>
              <a:buChar char="•"/>
            </a:pPr>
            <a:r>
              <a:rPr lang="en-US" sz="1800" dirty="0" err="1">
                <a:latin typeface="Times New Roman" panose="02020603050405020304" pitchFamily="18" charset="0"/>
              </a:rPr>
              <a:t>EtherType</a:t>
            </a:r>
            <a:endParaRPr lang="en-US" sz="1800" dirty="0">
              <a:latin typeface="Times New Roman" panose="02020603050405020304" pitchFamily="18" charset="0"/>
            </a:endParaRPr>
          </a:p>
          <a:p>
            <a:pPr lvl="1">
              <a:lnSpc>
                <a:spcPts val="2000"/>
              </a:lnSpc>
              <a:buFont typeface="Arial" panose="020B0604020202020204" pitchFamily="34" charset="0"/>
              <a:buChar char="•"/>
            </a:pPr>
            <a:r>
              <a:rPr lang="en-US" sz="1800" dirty="0">
                <a:latin typeface="Times New Roman" panose="02020603050405020304" pitchFamily="18" charset="0"/>
              </a:rPr>
              <a:t>ISS</a:t>
            </a:r>
          </a:p>
          <a:p>
            <a:pPr lvl="1">
              <a:lnSpc>
                <a:spcPts val="2000"/>
              </a:lnSpc>
              <a:buFont typeface="Arial" panose="020B0604020202020204" pitchFamily="34" charset="0"/>
              <a:buChar char="•"/>
            </a:pPr>
            <a:r>
              <a:rPr lang="en-US" sz="1800" dirty="0">
                <a:latin typeface="Times New Roman" panose="02020603050405020304" pitchFamily="18" charset="0"/>
              </a:rPr>
              <a:t>Data frames are forwarded according to 802 MAC addresses, and endpoints are identified by 802 MAC addresses.</a:t>
            </a:r>
          </a:p>
          <a:p>
            <a:pPr>
              <a:lnSpc>
                <a:spcPts val="2000"/>
              </a:lnSpc>
              <a:buFont typeface="Arial" panose="020B0604020202020204" pitchFamily="34" charset="0"/>
              <a:buChar char="•"/>
            </a:pPr>
            <a:r>
              <a:rPr lang="en-US" sz="2200" dirty="0">
                <a:latin typeface="Times New Roman" panose="02020603050405020304" pitchFamily="18" charset="0"/>
              </a:rPr>
              <a:t>Access Network (suggestion): Fronthaul versus Backhaul; </a:t>
            </a:r>
          </a:p>
          <a:p>
            <a:pPr>
              <a:lnSpc>
                <a:spcPts val="2000"/>
              </a:lnSpc>
              <a:buFont typeface="Arial" panose="020B0604020202020204" pitchFamily="34" charset="0"/>
              <a:buChar char="•"/>
            </a:pPr>
            <a:endParaRPr lang="en-US" sz="2200" dirty="0">
              <a:latin typeface="Times New Roman" panose="02020603050405020304" pitchFamily="18" charset="0"/>
            </a:endParaRPr>
          </a:p>
          <a:p>
            <a:pPr>
              <a:lnSpc>
                <a:spcPts val="2000"/>
              </a:lnSpc>
              <a:buFont typeface="Arial" panose="020B0604020202020204" pitchFamily="34" charset="0"/>
              <a:buChar char="•"/>
            </a:pPr>
            <a:endParaRPr lang="en-US" sz="22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800" b="1" dirty="0">
              <a:latin typeface="Times New Roman" panose="02020603050405020304" pitchFamily="18" charset="0"/>
            </a:endParaRPr>
          </a:p>
          <a:p>
            <a:pPr lvl="1">
              <a:lnSpc>
                <a:spcPts val="2000"/>
              </a:lnSpc>
              <a:buFont typeface="Arial" panose="020B0604020202020204" pitchFamily="34" charset="0"/>
              <a:buChar char="•"/>
            </a:pPr>
            <a:endParaRPr lang="en-US" sz="1600" b="1" i="0" u="none" strike="noStrike" baseline="0" dirty="0">
              <a:latin typeface="Times New Roman" panose="02020603050405020304" pitchFamily="18"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21</a:t>
            </a:fld>
            <a:endParaRPr lang="en-GB"/>
          </a:p>
        </p:txBody>
      </p:sp>
    </p:spTree>
    <p:extLst>
      <p:ext uri="{BB962C8B-B14F-4D97-AF65-F5344CB8AC3E}">
        <p14:creationId xmlns:p14="http://schemas.microsoft.com/office/powerpoint/2010/main" val="251150825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p:txBody>
          <a:bodyPr/>
          <a:lstStyle/>
          <a:p>
            <a:pPr marL="0" indent="0" eaLnBrk="1" hangingPunct="1">
              <a:lnSpc>
                <a:spcPct val="90000"/>
              </a:lnSpc>
              <a:spcBef>
                <a:spcPts val="1200"/>
              </a:spcBef>
              <a:buNone/>
              <a:defRPr/>
            </a:pPr>
            <a:r>
              <a:rPr lang="en-US" sz="28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sz="2400"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sz="2400"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sz="2400" dirty="0"/>
              <a:t>Continue discussion on a “replacement” Annex G</a:t>
            </a:r>
          </a:p>
          <a:p>
            <a:pPr marL="1085850" lvl="3" indent="-400050" eaLnBrk="1" hangingPunct="1">
              <a:lnSpc>
                <a:spcPct val="90000"/>
              </a:lnSpc>
              <a:spcBef>
                <a:spcPts val="300"/>
              </a:spcBef>
              <a:buFont typeface="Arial" pitchFamily="34" charset="0"/>
              <a:buChar char="•"/>
              <a:defRPr/>
            </a:pPr>
            <a:r>
              <a:rPr lang="en-US" sz="2200" b="0" dirty="0">
                <a:hlinkClick r:id="rId2"/>
              </a:rPr>
              <a:t>11-23/1599r0</a:t>
            </a:r>
            <a:r>
              <a:rPr lang="en-US" sz="2200" dirty="0"/>
              <a:t> (Harry </a:t>
            </a:r>
            <a:r>
              <a:rPr lang="en-US" sz="2200" dirty="0" err="1"/>
              <a:t>Bims</a:t>
            </a:r>
            <a:r>
              <a:rPr lang="en-US" sz="2200" dirty="0"/>
              <a:t>)</a:t>
            </a:r>
            <a:endParaRPr lang="en-US" sz="2200" b="0" dirty="0"/>
          </a:p>
          <a:p>
            <a:endParaRPr lang="en-US" dirty="0"/>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600200"/>
            <a:ext cx="10361084" cy="4875213"/>
          </a:xfrm>
        </p:spPr>
        <p:txBody>
          <a:bodyPr/>
          <a:lstStyle/>
          <a:p>
            <a:pPr eaLnBrk="1" hangingPunct="1">
              <a:spcBef>
                <a:spcPts val="300"/>
              </a:spcBef>
            </a:pPr>
            <a:r>
              <a:rPr lang="en-US" altLang="en-US" dirty="0"/>
              <a:t>Contributions requested/expected:</a:t>
            </a:r>
          </a:p>
          <a:p>
            <a:pPr lvl="1" eaLnBrk="1" hangingPunct="1">
              <a:spcBef>
                <a:spcPts val="300"/>
              </a:spcBef>
            </a:pPr>
            <a:r>
              <a:rPr lang="en-US" altLang="en-US" dirty="0"/>
              <a:t>Annex G (reflector discussion)</a:t>
            </a:r>
          </a:p>
          <a:p>
            <a:pPr lvl="1" eaLnBrk="1" hangingPunct="1">
              <a:spcBef>
                <a:spcPts val="300"/>
              </a:spcBef>
            </a:pPr>
            <a:r>
              <a:rPr lang="en-US" altLang="en-US" dirty="0"/>
              <a:t>Anything on 802REV before November?</a:t>
            </a:r>
          </a:p>
          <a:p>
            <a:pPr lvl="1" eaLnBrk="1" hangingPunct="1">
              <a:spcBef>
                <a:spcPts val="300"/>
              </a:spcBef>
            </a:pPr>
            <a:r>
              <a:rPr lang="en-US" altLang="en-US" dirty="0"/>
              <a:t>QoS topic</a:t>
            </a:r>
          </a:p>
          <a:p>
            <a:pPr eaLnBrk="1" hangingPunct="1">
              <a:spcBef>
                <a:spcPts val="300"/>
              </a:spcBef>
            </a:pPr>
            <a:r>
              <a:rPr lang="en-US" altLang="en-US" dirty="0"/>
              <a:t>September session planning</a:t>
            </a:r>
          </a:p>
          <a:p>
            <a:pPr lvl="1" eaLnBrk="1" hangingPunct="1">
              <a:spcBef>
                <a:spcPts val="300"/>
              </a:spcBef>
            </a:pPr>
            <a:r>
              <a:rPr lang="en-US" altLang="en-US" dirty="0"/>
              <a:t>1 or 2 slots?  2</a:t>
            </a:r>
          </a:p>
          <a:p>
            <a:pPr lvl="1" eaLnBrk="1" hangingPunct="1">
              <a:spcBef>
                <a:spcPts val="300"/>
              </a:spcBef>
            </a:pPr>
            <a:r>
              <a:rPr lang="en-US" altLang="en-US" dirty="0"/>
              <a:t>Topics? Annex G, 802REVc, WBA QoS liaison follow-up</a:t>
            </a:r>
          </a:p>
          <a:p>
            <a:pPr eaLnBrk="1" hangingPunct="1">
              <a:spcBef>
                <a:spcPts val="300"/>
              </a:spcBef>
            </a:pPr>
            <a:r>
              <a:rPr lang="en-US" altLang="en-US" dirty="0"/>
              <a:t>Next Teleconference(s):</a:t>
            </a:r>
          </a:p>
          <a:p>
            <a:pPr lvl="1" eaLnBrk="1" hangingPunct="1">
              <a:spcBef>
                <a:spcPts val="300"/>
              </a:spcBef>
            </a:pPr>
            <a:r>
              <a:rPr lang="en-US" altLang="en-US" dirty="0"/>
              <a:t>September to November teleconference plan…  Any/How many telecons?  </a:t>
            </a:r>
            <a:endParaRPr lang="en-US" altLang="en-US" dirty="0">
              <a:solidFill>
                <a:srgbClr val="FF0000"/>
              </a:solidFill>
            </a:endParaRPr>
          </a:p>
          <a:p>
            <a:pPr lvl="2" eaLnBrk="1" hangingPunct="1">
              <a:spcBef>
                <a:spcPts val="300"/>
              </a:spcBef>
            </a:pPr>
            <a:r>
              <a:rPr lang="en-US" altLang="en-US" dirty="0"/>
              <a:t>Conflicts to avoid: TGbe, </a:t>
            </a:r>
            <a:r>
              <a:rPr lang="en-US" altLang="en-US" dirty="0" err="1"/>
              <a:t>REVme</a:t>
            </a:r>
            <a:r>
              <a:rPr lang="en-US" altLang="en-US" dirty="0"/>
              <a:t>, TGbh, 802REVc</a:t>
            </a:r>
          </a:p>
          <a:p>
            <a:pPr lvl="2" eaLnBrk="1" hangingPunct="1">
              <a:spcBef>
                <a:spcPts val="300"/>
              </a:spcBef>
            </a:pPr>
            <a:r>
              <a:rPr lang="en-US" altLang="en-US" dirty="0"/>
              <a:t>Continue with Monday 1PM ET  (2 hours) or 2PM ET (1 hour)?  </a:t>
            </a:r>
          </a:p>
          <a:p>
            <a:pPr lvl="2" eaLnBrk="1" hangingPunct="1">
              <a:spcBef>
                <a:spcPts val="300"/>
              </a:spcBef>
            </a:pPr>
            <a:r>
              <a:rPr lang="en-US" altLang="en-US" dirty="0"/>
              <a:t>Dates to avoid?? </a:t>
            </a:r>
          </a:p>
          <a:p>
            <a:pPr lvl="1" eaLnBrk="1" hangingPunct="1">
              <a:spcBef>
                <a:spcPts val="300"/>
              </a:spcBef>
            </a:pPr>
            <a:r>
              <a:rPr lang="en-US" altLang="en-US"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September 2023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62000" y="685801"/>
            <a:ext cx="10513485"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Registration for the September 802 wireless interim session</a:t>
            </a:r>
            <a:endParaRPr lang="en-GB" dirty="0"/>
          </a:p>
        </p:txBody>
      </p:sp>
      <p:sp>
        <p:nvSpPr>
          <p:cNvPr id="4098" name="Rectangle 2"/>
          <p:cNvSpPr>
            <a:spLocks noGrp="1" noChangeArrowheads="1"/>
          </p:cNvSpPr>
          <p:nvPr>
            <p:ph idx="1"/>
          </p:nvPr>
        </p:nvSpPr>
        <p:spPr>
          <a:xfrm>
            <a:off x="659342" y="1830387"/>
            <a:ext cx="10972799" cy="4113213"/>
          </a:xfrm>
          <a:ln/>
        </p:spPr>
        <p:txBody>
          <a:bodyPr/>
          <a:lstStyle/>
          <a:p>
            <a:pPr>
              <a:buFont typeface="Arial" panose="020B0604020202020204" pitchFamily="34" charset="0"/>
              <a:buChar char="•"/>
            </a:pPr>
            <a:r>
              <a:rPr lang="en-US" dirty="0"/>
              <a:t>This meeting is part of the September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a:buFont typeface="Arial" panose="020B0604020202020204" pitchFamily="34" charset="0"/>
              <a:buChar char="•"/>
            </a:pPr>
            <a:r>
              <a:rPr lang="en-US" dirty="0">
                <a:latin typeface="+mj-lt"/>
                <a:hlinkClick r:id="rId3"/>
              </a:rPr>
              <a:t>https://web.cvent.com/event/fc97a8df-9809-496b-9a5f-25b524bfd641/summary</a:t>
            </a:r>
            <a:endParaRPr lang="en-US" dirty="0">
              <a:effectLst/>
              <a:latin typeface="+mj-lt"/>
              <a:ea typeface="Calibri" panose="020F0502020204030204" pitchFamily="34" charset="0"/>
            </a:endParaRPr>
          </a:p>
          <a:p>
            <a:pPr marL="0" indent="0"/>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Tree>
    <p:extLst>
      <p:ext uri="{BB962C8B-B14F-4D97-AF65-F5344CB8AC3E}">
        <p14:creationId xmlns:p14="http://schemas.microsoft.com/office/powerpoint/2010/main" val="253571111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17032</TotalTime>
  <Words>2397</Words>
  <Application>Microsoft Office PowerPoint</Application>
  <PresentationFormat>Widescreen</PresentationFormat>
  <Paragraphs>253</Paragraphs>
  <Slides>23</Slides>
  <Notes>11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23</vt:i4>
      </vt:variant>
    </vt:vector>
  </HeadingPairs>
  <TitlesOfParts>
    <vt:vector size="30" baseType="lpstr">
      <vt:lpstr>Arial</vt:lpstr>
      <vt:lpstr>Calibri</vt:lpstr>
      <vt:lpstr>Helvetica</vt:lpstr>
      <vt:lpstr>Monotype Sorts</vt:lpstr>
      <vt:lpstr>Times New Roman</vt:lpstr>
      <vt:lpstr>Office Theme</vt:lpstr>
      <vt:lpstr>Document</vt:lpstr>
      <vt:lpstr>ARC-SC-agenda-Sept-2023</vt:lpstr>
      <vt:lpstr>Abstract</vt:lpstr>
      <vt:lpstr>IEEE 802.11   Architecture Standing Committee</vt:lpstr>
      <vt:lpstr>Registration for the September 802 wireless interim session</vt:lpstr>
      <vt:lpstr>Attendance, etc.</vt:lpstr>
      <vt:lpstr>Meeting Protocol</vt:lpstr>
      <vt:lpstr>Participants have a duty to inform the IEEE</vt:lpstr>
      <vt:lpstr>Ways to inform IEEE</vt:lpstr>
      <vt:lpstr>Other guidelines for IEEE WG meetings</vt:lpstr>
      <vt:lpstr>Patent-related information</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12 Sept 2023, 10:30 ET/ 14 Sept 2023, 10:30 ET</vt:lpstr>
      <vt:lpstr>ARC (Architecture) – Other</vt:lpstr>
      <vt:lpstr>Prior meeting minutes</vt:lpstr>
      <vt:lpstr>IEEE Std 802 revision (P802REVc)</vt:lpstr>
      <vt:lpstr>P802REVc – Other ARC work</vt:lpstr>
      <vt:lpstr>Telecon notes on REVc topics – 6/21/2023</vt:lpstr>
      <vt:lpstr>Annex G way forward – Step 2</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122</cp:revision>
  <cp:lastPrinted>1601-01-01T00:00:00Z</cp:lastPrinted>
  <dcterms:created xsi:type="dcterms:W3CDTF">2021-01-26T19:12:38Z</dcterms:created>
  <dcterms:modified xsi:type="dcterms:W3CDTF">2023-09-14T14:21:29Z</dcterms:modified>
</cp:coreProperties>
</file>