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2" r:id="rId18"/>
    <p:sldId id="2395" r:id="rId19"/>
    <p:sldId id="2383" r:id="rId20"/>
    <p:sldId id="301" r:id="rId21"/>
    <p:sldId id="2394" r:id="rId22"/>
    <p:sldId id="2398"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8" d="100"/>
          <a:sy n="78" d="100"/>
        </p:scale>
        <p:origin x="267"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1075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697638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802.11-23/1341r5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1536-00-00bh-cid-79-80-resolutions.docx" TargetMode="External"/><Relationship Id="rId13"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3/11-23-1314-03-00bh-cr-for-use-case-4-8.docx" TargetMode="External"/><Relationship Id="rId12"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1453-01-00bh-when-is-an-id-fixed.pptx" TargetMode="External"/><Relationship Id="rId11"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3/11-23-1533-00-00bh-use-of-status-field-for-not-recognized-mismatch-and-duplicate.pptx" TargetMode="External"/><Relationship Id="rId10"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3/11-23-1152-18-00bh-ieee-802-11bh-lb274-comments.xlsx" TargetMode="External"/><Relationship Id="rId9"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11" Type="http://schemas.openxmlformats.org/officeDocument/2006/relationships/hyperlink" Target="https://mentor.ieee.org/802.11/dcn/23/11-23-1453-01-00bh-when-is-an-id-fixed.pptx" TargetMode="External"/><Relationship Id="rId5" Type="http://schemas.openxmlformats.org/officeDocument/2006/relationships/hyperlink" Target="https://mentor.ieee.org/802.11/dcn/21/11-21-1141-00-00bh-excerpts-of-wba-document-wi-fi-id-scope.pptx" TargetMode="External"/><Relationship Id="rId10" Type="http://schemas.openxmlformats.org/officeDocument/2006/relationships/hyperlink" Target="https://mentor.ieee.org/802.11/dcn/23/11-23-1392-02-00bh-cid-7-21-114-resolutions-for-duplicate-irm.docx" TargetMode="External"/><Relationship Id="rId4" Type="http://schemas.openxmlformats.org/officeDocument/2006/relationships/hyperlink" Target="https://mentor.ieee.org/802.11/dcn/21/11-21-0703-00-0000-2021-april-liaison-from-wba.docx" TargetMode="External"/><Relationship Id="rId9" Type="http://schemas.openxmlformats.org/officeDocument/2006/relationships/hyperlink" Target="https://mentor.ieee.org/802.11/dcn/23/11-23-1245-19-00bh-cid-resolutions-irm-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438-00-00bh-802-11bh-telecon-minutes-august-29-2023.docx" TargetMode="External"/><Relationship Id="rId3" Type="http://schemas.openxmlformats.org/officeDocument/2006/relationships/hyperlink" Target="https://mentor.ieee.org/802.11/dcn/23/11-23-1269-00-00bh-minutes-tgbh-plenary-meeting-july-2023.docx" TargetMode="External"/><Relationship Id="rId7" Type="http://schemas.openxmlformats.org/officeDocument/2006/relationships/hyperlink" Target="https://mentor.ieee.org/802.11/dcn/23/11-23-1397-00-00bh-802-11bh-telecon-minutes-august-22-2023.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3/11-23-1366-00-00bh-802-11bh-telecon-minutes-august-8-2023.docx" TargetMode="External"/><Relationship Id="rId5" Type="http://schemas.openxmlformats.org/officeDocument/2006/relationships/hyperlink" Target="https://mentor.ieee.org/802.11/dcn/23/11-23-1326-01-00bh-802-11bh-telecon-minutes-august-1-2023.docx" TargetMode="External"/><Relationship Id="rId4" Type="http://schemas.openxmlformats.org/officeDocument/2006/relationships/hyperlink" Target="https://mentor.ieee.org/802.11/dcn/23/11-23-1317-01-00bh-802-11bh-telecon-minutes-july-25-2023.docx" TargetMode="External"/><Relationship Id="rId9" Type="http://schemas.openxmlformats.org/officeDocument/2006/relationships/hyperlink" Target="https://mentor.ieee.org/802.11/dcn/23/11-23-1589-00-00bh-802-11bh-telecon-minutes-september-5-202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3-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2/11-22-0651-24-00bh-tgbh-motions-list.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427-02-00bh-cid18-and-cid111-resolution-for-lb274.pptx" TargetMode="External"/><Relationship Id="rId13" Type="http://schemas.openxmlformats.org/officeDocument/2006/relationships/hyperlink" Target="https://mentor.ieee.org/802.11/dcn/23/11-23-1314-03-00bh-cr-for-use-case-4-8.docx" TargetMode="External"/><Relationship Id="rId3" Type="http://schemas.openxmlformats.org/officeDocument/2006/relationships/hyperlink" Target="https://mentor.ieee.org/802.11/dcn/23/11-23-1152-19-00bh-ieee-802-11bh-lb274-comments.xlsx" TargetMode="External"/><Relationship Id="rId7" Type="http://schemas.openxmlformats.org/officeDocument/2006/relationships/hyperlink" Target="https://mentor.ieee.org/802.11/dcn/23/11-23-1536-00-00bh-cid-79-80-resolutions.docx" TargetMode="External"/><Relationship Id="rId12" Type="http://schemas.openxmlformats.org/officeDocument/2006/relationships/hyperlink" Target="https://mentor.ieee.org/802.11/dcn/23/11-23-1500-00-00bh-resolving-some-annex-ad-cid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3/11-23-1392-04-00bh-cid-7-21-114-resolutions-for-duplicate-irm.docx" TargetMode="External"/><Relationship Id="rId11" Type="http://schemas.openxmlformats.org/officeDocument/2006/relationships/hyperlink" Target="https://mentor.ieee.org/802.11/dcn/23/11-23-1369-00-00bh-cr-for-cids-in-subclause-9.docx" TargetMode="External"/><Relationship Id="rId5" Type="http://schemas.openxmlformats.org/officeDocument/2006/relationships/hyperlink" Target="https://mentor.ieee.org/802.11/dcn/23/11-23-1245-20-00bh-cid-resolutions-irm-1.docx" TargetMode="External"/><Relationship Id="rId10" Type="http://schemas.openxmlformats.org/officeDocument/2006/relationships/hyperlink" Target="https://mentor.ieee.org/802.11/dcn/23/11-23-1353-02-00bh-cr-for-cids-relevant-to-device-id-part-2.docx" TargetMode="External"/><Relationship Id="rId4" Type="http://schemas.openxmlformats.org/officeDocument/2006/relationships/hyperlink" Target="https://mentor.ieee.org/802.11/dcn/23/11-23-1533-00-00bh-use-of-status-field-for-not-recognized-mismatch-and-duplicate.pptx" TargetMode="External"/><Relationship Id="rId9" Type="http://schemas.openxmlformats.org/officeDocument/2006/relationships/hyperlink" Target="https://mentor.ieee.org/802.11/dcn/23/11-23-1316-08-00bh-cr-for-cids-relevant-to-device-id-part-1.docx" TargetMode="External"/><Relationship Id="rId14" Type="http://schemas.openxmlformats.org/officeDocument/2006/relationships/hyperlink" Target="https://mentor.ieee.org/802.11/dcn/23/11-23-1373-01-00bh-cid-resolutions-irm-2.doc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TGbh-agenda-2023-Sept-Interim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Sept 2023, 13:30-15:30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Interim meetings: Monday, 13:30-15:30; Tuesday, 13:30-15:30; Wednesday 10:30-12:30;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200" strike="sngStrike" dirty="0"/>
              <a:t>Approve July plenary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11-22/0651r23</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Discussion topics: </a:t>
            </a:r>
            <a:r>
              <a:rPr lang="en-US" sz="2200" b="0" dirty="0">
                <a:hlinkClick r:id="rId5"/>
              </a:rPr>
              <a:t>11-23/1533r0</a:t>
            </a:r>
            <a:r>
              <a:rPr lang="en-US" sz="2200" b="0" dirty="0"/>
              <a:t>, </a:t>
            </a:r>
            <a:r>
              <a:rPr lang="en-US" sz="2200" b="0" dirty="0">
                <a:hlinkClick r:id="rId6"/>
              </a:rPr>
              <a:t>11-23/1453r1</a:t>
            </a:r>
            <a:r>
              <a:rPr lang="en-US" sz="2200" b="0" dirty="0"/>
              <a:t> (update/revisit?), </a:t>
            </a:r>
            <a:r>
              <a:rPr lang="en-US" sz="2200" b="0" dirty="0">
                <a:hlinkClick r:id="rId7"/>
              </a:rPr>
              <a:t>11-23/1314r3</a:t>
            </a:r>
            <a:r>
              <a:rPr lang="en-US" sz="2200" b="0" dirty="0"/>
              <a:t>, </a:t>
            </a:r>
            <a:r>
              <a:rPr lang="en-US" sz="2200" b="0" dirty="0">
                <a:hlinkClick r:id="rId8"/>
              </a:rPr>
              <a:t>11-23/1536r0</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9"/>
              </a:rPr>
              <a:t>11-21/0703r0</a:t>
            </a:r>
            <a:r>
              <a:rPr lang="en-US" sz="2200" b="0" dirty="0"/>
              <a:t>, </a:t>
            </a:r>
            <a:r>
              <a:rPr lang="en-US" sz="2200" b="0" dirty="0">
                <a:hlinkClick r:id="rId10"/>
              </a:rPr>
              <a:t>11-21/1141r0</a:t>
            </a:r>
            <a:r>
              <a:rPr lang="en-US" sz="2200" b="0" dirty="0"/>
              <a:t>, </a:t>
            </a:r>
            <a:r>
              <a:rPr lang="en-US" sz="2200" b="0" dirty="0">
                <a:hlinkClick r:id="rId11"/>
              </a:rPr>
              <a:t>11-22/0668r0</a:t>
            </a:r>
            <a:r>
              <a:rPr lang="en-US" sz="2200" b="0" dirty="0"/>
              <a:t>, </a:t>
            </a:r>
            <a:r>
              <a:rPr lang="en-US" sz="2200" b="0" dirty="0">
                <a:hlinkClick r:id="rId12"/>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13"/>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Sept 2023, 13:30-15:30 ET</a:t>
            </a:r>
            <a:endParaRPr lang="en-GB" dirty="0"/>
          </a:p>
        </p:txBody>
      </p:sp>
      <p:sp>
        <p:nvSpPr>
          <p:cNvPr id="4098" name="Rectangle 2"/>
          <p:cNvSpPr>
            <a:spLocks noGrp="1" noChangeArrowheads="1"/>
          </p:cNvSpPr>
          <p:nvPr>
            <p:ph idx="1"/>
          </p:nvPr>
        </p:nvSpPr>
        <p:spPr>
          <a:xfrm>
            <a:off x="685800" y="1144586"/>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857250" lvl="1" indent="-457200">
              <a:lnSpc>
                <a:spcPct val="70000"/>
              </a:lnSpc>
              <a:spcBef>
                <a:spcPts val="300"/>
              </a:spcBef>
              <a:spcAft>
                <a:spcPts val="600"/>
              </a:spcAft>
              <a:buFont typeface="Arial" panose="020B0604020202020204" pitchFamily="34" charset="0"/>
              <a:buChar char="•"/>
              <a:defRPr/>
            </a:pPr>
            <a:r>
              <a:rPr lang="en-US" sz="2000" dirty="0"/>
              <a:t>Approve July plenary and teleconference minutes (next slide)</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a:p>
            <a:pPr marL="857250" lvl="1" indent="-457200">
              <a:spcBef>
                <a:spcPts val="300"/>
              </a:spcBef>
              <a:spcAft>
                <a:spcPts val="0"/>
              </a:spcAft>
              <a:buFont typeface="Arial" panose="020B0604020202020204" pitchFamily="34" charset="0"/>
              <a:buChar char="•"/>
              <a:defRPr/>
            </a:pPr>
            <a:r>
              <a:rPr lang="en-US" dirty="0">
                <a:hlinkClick r:id="rId9"/>
              </a:rPr>
              <a:t>11-23/1245r19</a:t>
            </a:r>
            <a:r>
              <a:rPr lang="en-US" dirty="0"/>
              <a:t> (Smith): Return to CIDs 135, 224, 257</a:t>
            </a:r>
          </a:p>
          <a:p>
            <a:pPr marL="857250" lvl="1" indent="-457200">
              <a:spcBef>
                <a:spcPts val="300"/>
              </a:spcBef>
              <a:spcAft>
                <a:spcPts val="0"/>
              </a:spcAft>
              <a:buFont typeface="Arial" panose="020B0604020202020204" pitchFamily="34" charset="0"/>
              <a:buChar char="•"/>
              <a:defRPr/>
            </a:pPr>
            <a:r>
              <a:rPr lang="en-US" dirty="0"/>
              <a:t>CIDs 7, 21, 114 (Duplicate IRM): </a:t>
            </a:r>
            <a:r>
              <a:rPr lang="en-US" dirty="0">
                <a:hlinkClick r:id="rId10"/>
              </a:rPr>
              <a:t>11-23/1392r2</a:t>
            </a:r>
            <a:r>
              <a:rPr lang="en-US" dirty="0"/>
              <a:t> (Smith)</a:t>
            </a:r>
          </a:p>
          <a:p>
            <a:pPr marL="857250" lvl="1" indent="-457200">
              <a:spcBef>
                <a:spcPts val="300"/>
              </a:spcBef>
              <a:spcAft>
                <a:spcPts val="0"/>
              </a:spcAft>
              <a:buFont typeface="Arial" panose="020B0604020202020204" pitchFamily="34" charset="0"/>
              <a:buChar char="•"/>
              <a:defRPr/>
            </a:pPr>
            <a:r>
              <a:rPr lang="en-US" sz="2000" b="0" dirty="0">
                <a:hlinkClick r:id="rId11"/>
              </a:rPr>
              <a:t>11-23/1453r1</a:t>
            </a:r>
            <a:r>
              <a:rPr lang="en-US" sz="2000" b="0" dirty="0"/>
              <a:t> (update/revisit?),</a:t>
            </a:r>
            <a:endParaRPr lang="en-US" dirty="0"/>
          </a:p>
          <a:p>
            <a:pPr marL="857250" lvl="1" indent="-457200">
              <a:spcBef>
                <a:spcPts val="300"/>
              </a:spcBef>
              <a:spcAft>
                <a:spcPts val="0"/>
              </a:spcAft>
              <a:buFont typeface="Arial" panose="020B0604020202020204" pitchFamily="34" charset="0"/>
              <a:buChar char="•"/>
              <a:defRPr/>
            </a:pPr>
            <a:r>
              <a:rPr lang="en-US" dirty="0"/>
              <a:t>Continue with Comment Resolution queue</a:t>
            </a:r>
          </a:p>
          <a:p>
            <a:pPr marL="857250" lvl="1" indent="-457200">
              <a:lnSpc>
                <a:spcPct val="70000"/>
              </a:lnSpc>
              <a:spcBef>
                <a:spcPts val="300"/>
              </a:spcBef>
              <a:spcAft>
                <a:spcPts val="600"/>
              </a:spcAft>
              <a:buFont typeface="Arial" panose="020B0604020202020204" pitchFamily="34" charset="0"/>
              <a:buChar char="•"/>
              <a:defRPr/>
            </a:pPr>
            <a:endParaRPr lang="en-US" sz="16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1430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July plenary session: </a:t>
            </a:r>
            <a:r>
              <a:rPr lang="en-US" sz="2800" dirty="0">
                <a:hlinkClick r:id="rId3"/>
              </a:rPr>
              <a:t>11-23/1269r0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July 25: </a:t>
            </a:r>
            <a:r>
              <a:rPr lang="en-US" sz="2800" dirty="0">
                <a:hlinkClick r:id="rId4"/>
              </a:rPr>
              <a:t>11-23/1317r1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1: </a:t>
            </a:r>
            <a:r>
              <a:rPr lang="en-US" sz="2800" dirty="0">
                <a:hlinkClick r:id="rId5"/>
              </a:rPr>
              <a:t>11-23/1326r1</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8: </a:t>
            </a:r>
            <a:r>
              <a:rPr lang="en-US" sz="2800" dirty="0">
                <a:hlinkClick r:id="rId6"/>
              </a:rPr>
              <a:t>11-23/1366r0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22: </a:t>
            </a:r>
            <a:r>
              <a:rPr lang="en-US" sz="2800" dirty="0">
                <a:hlinkClick r:id="rId7"/>
              </a:rPr>
              <a:t>11-23/1397r0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Aug 29: </a:t>
            </a:r>
            <a:r>
              <a:rPr lang="en-US" sz="2800" dirty="0">
                <a:hlinkClick r:id="rId8"/>
              </a:rPr>
              <a:t>11-23/1438r0</a:t>
            </a:r>
            <a:r>
              <a:rPr lang="en-US" sz="2800" dirty="0"/>
              <a:t> </a:t>
            </a:r>
          </a:p>
          <a:p>
            <a:pPr marL="1257300" lvl="2" indent="-457200">
              <a:lnSpc>
                <a:spcPct val="90000"/>
              </a:lnSpc>
              <a:spcBef>
                <a:spcPts val="0"/>
              </a:spcBef>
              <a:spcAft>
                <a:spcPts val="600"/>
              </a:spcAft>
              <a:buFont typeface="Arial" panose="020B0604020202020204" pitchFamily="34" charset="0"/>
              <a:buChar char="•"/>
              <a:defRPr/>
            </a:pPr>
            <a:r>
              <a:rPr lang="en-US" sz="2800" dirty="0"/>
              <a:t>Sept 5: </a:t>
            </a:r>
            <a:r>
              <a:rPr lang="en-US" sz="2800" dirty="0">
                <a:hlinkClick r:id="rId9"/>
              </a:rPr>
              <a:t>11-23/1589r0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Sept 2023, 10:30-12:30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September Interim meetings: Monday, 13:30-15:30; Tuesday, 13:30-15:30; Wednesday 10:30-</a:t>
            </a:r>
            <a:r>
              <a:rPr lang="en-US" altLang="en-US" dirty="0"/>
              <a:t>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11-22/0651r23</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4"/>
              </a:rPr>
              <a:t>11-21/0703r0</a:t>
            </a:r>
            <a:r>
              <a:rPr lang="en-US" b="0" dirty="0"/>
              <a:t>, </a:t>
            </a:r>
            <a:r>
              <a:rPr lang="en-US" b="0" dirty="0">
                <a:hlinkClick r:id="rId5"/>
              </a:rPr>
              <a:t>11-21/1141r0</a:t>
            </a:r>
            <a:r>
              <a:rPr lang="en-US" b="0" dirty="0"/>
              <a:t>, </a:t>
            </a:r>
            <a:r>
              <a:rPr lang="en-US" b="0" dirty="0">
                <a:hlinkClick r:id="rId6"/>
              </a:rPr>
              <a:t>11-22/0668r0</a:t>
            </a:r>
            <a:r>
              <a:rPr lang="en-US" b="0" dirty="0"/>
              <a:t>, </a:t>
            </a:r>
            <a:r>
              <a:rPr lang="en-US" b="0" dirty="0">
                <a:hlinkClick r:id="rId7"/>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8"/>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Sept 2023, 8:00-10:00 ET</a:t>
            </a:r>
            <a:endParaRPr lang="en-GB" dirty="0"/>
          </a:p>
        </p:txBody>
      </p:sp>
      <p:sp>
        <p:nvSpPr>
          <p:cNvPr id="4098" name="Rectangle 2"/>
          <p:cNvSpPr>
            <a:spLocks noGrp="1" noChangeArrowheads="1"/>
          </p:cNvSpPr>
          <p:nvPr>
            <p:ph idx="1"/>
          </p:nvPr>
        </p:nvSpPr>
        <p:spPr>
          <a:xfrm>
            <a:off x="685800" y="1295400"/>
            <a:ext cx="10820399" cy="5562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September Interim meetings: Monday, 13:30-15:30; Tuesday, 13:30-15:30; Wednesday 10:30-12:30; Thursday 8:00-10:00</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b="0" dirty="0">
                <a:hlinkClick r:id="rId3"/>
              </a:rPr>
              <a:t>11-22/0651r24</a:t>
            </a:r>
            <a:endParaRPr lang="en-US" b="0"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November planning </a:t>
            </a:r>
            <a:r>
              <a:rPr lang="en-US" sz="2800" b="0" dirty="0"/>
              <a:t>(slides 25,26)</a:t>
            </a:r>
          </a:p>
          <a:p>
            <a:pPr marL="457200" indent="-457200">
              <a:lnSpc>
                <a:spcPct val="70000"/>
              </a:lnSpc>
              <a:spcBef>
                <a:spcPts val="300"/>
              </a:spcBef>
              <a:spcAft>
                <a:spcPts val="600"/>
              </a:spcAft>
              <a:buFont typeface="Arial" panose="020B0604020202020204" pitchFamily="34" charset="0"/>
              <a:buChar char="•"/>
              <a:defRPr/>
            </a:pPr>
            <a:r>
              <a:rPr lang="en-US" sz="2800" dirty="0"/>
              <a:t>Motion on completed resolutions </a:t>
            </a:r>
            <a:r>
              <a:rPr lang="en-US" sz="2800" b="0" dirty="0"/>
              <a:t>(</a:t>
            </a:r>
            <a:r>
              <a:rPr lang="en-US" sz="2800" b="0" dirty="0">
                <a:hlinkClick r:id="rId3"/>
              </a:rPr>
              <a:t>11-22/0651r24</a:t>
            </a:r>
            <a:r>
              <a:rPr lang="en-US" sz="2800" b="0" dirty="0"/>
              <a:t>, Motion #21)</a:t>
            </a:r>
          </a:p>
          <a:p>
            <a:pPr marL="457200" indent="-457200">
              <a:lnSpc>
                <a:spcPct val="70000"/>
              </a:lnSpc>
              <a:spcBef>
                <a:spcPts val="300"/>
              </a:spcBef>
              <a:spcAft>
                <a:spcPts val="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sz="2400" b="0" u="sng" dirty="0">
                <a:hlinkClick r:id="rId4"/>
              </a:rPr>
              <a:t>11-21/0703r0</a:t>
            </a:r>
            <a:r>
              <a:rPr lang="en-US" sz="2400" b="0" dirty="0"/>
              <a:t>, </a:t>
            </a:r>
            <a:r>
              <a:rPr lang="en-US" sz="2400" b="0" dirty="0">
                <a:hlinkClick r:id="rId5"/>
              </a:rPr>
              <a:t>11-21/1141r0</a:t>
            </a:r>
            <a:r>
              <a:rPr lang="en-US" sz="2400" b="0" dirty="0"/>
              <a:t>, </a:t>
            </a:r>
            <a:r>
              <a:rPr lang="en-US" sz="2400" b="0" dirty="0">
                <a:hlinkClick r:id="rId6"/>
              </a:rPr>
              <a:t>11-22/0668r0</a:t>
            </a:r>
            <a:r>
              <a:rPr lang="en-US" sz="2400" b="0" dirty="0"/>
              <a:t>, </a:t>
            </a:r>
            <a:r>
              <a:rPr lang="en-US" sz="2400" b="0" dirty="0">
                <a:hlinkClick r:id="rId7"/>
              </a:rPr>
              <a:t>11-22/0653r0</a:t>
            </a:r>
            <a:r>
              <a:rPr lang="en-US" sz="24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8"/>
              </a:rPr>
              <a:t>11-23/0888r0</a:t>
            </a:r>
            <a:r>
              <a:rPr lang="en-US" sz="2400" b="0" dirty="0"/>
              <a:t> Stephen Orr</a:t>
            </a:r>
            <a:endParaRPr lang="en-US" sz="2400" dirty="0"/>
          </a:p>
          <a:p>
            <a:pPr marL="457200" indent="-457200">
              <a:lnSpc>
                <a:spcPct val="70000"/>
              </a:lnSpc>
              <a:spcBef>
                <a:spcPts val="300"/>
              </a:spcBef>
              <a:spcAft>
                <a:spcPts val="0"/>
              </a:spcAft>
              <a:buFont typeface="Arial" panose="020B0604020202020204" pitchFamily="34" charset="0"/>
              <a:buChar char="•"/>
              <a:defRPr/>
            </a:pPr>
            <a:r>
              <a:rPr lang="en-US" sz="2800" dirty="0"/>
              <a:t>Comment Resolution</a:t>
            </a: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9431634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410200"/>
          </a:xfrm>
          <a:ln/>
        </p:spPr>
        <p:txBody>
          <a:bodyPr/>
          <a:lstStyle/>
          <a:p>
            <a:pPr marL="0" indent="0">
              <a:lnSpc>
                <a:spcPct val="70000"/>
              </a:lnSpc>
              <a:spcBef>
                <a:spcPts val="300"/>
              </a:spcBef>
              <a:spcAft>
                <a:spcPts val="600"/>
              </a:spcAft>
              <a:defRPr/>
            </a:pPr>
            <a:r>
              <a:rPr lang="en-US" dirty="0"/>
              <a:t>Comment Resolution spreadsheet -</a:t>
            </a:r>
            <a:r>
              <a:rPr lang="en-US" b="0" dirty="0"/>
              <a:t> </a:t>
            </a:r>
            <a:r>
              <a:rPr lang="en-US" b="0" dirty="0">
                <a:hlinkClick r:id="rId3"/>
              </a:rPr>
              <a:t>11-23/1152r19</a:t>
            </a:r>
            <a:r>
              <a:rPr lang="en-US" b="0" dirty="0"/>
              <a:t> </a:t>
            </a:r>
            <a:endParaRPr lang="en-US" sz="2000" dirty="0"/>
          </a:p>
          <a:p>
            <a:pPr marL="457200" indent="-457200">
              <a:spcBef>
                <a:spcPts val="300"/>
              </a:spcBef>
              <a:spcAft>
                <a:spcPts val="0"/>
              </a:spcAft>
              <a:buFont typeface="Arial" panose="020B0604020202020204" pitchFamily="34" charset="0"/>
              <a:buChar char="•"/>
              <a:defRPr/>
            </a:pPr>
            <a:r>
              <a:rPr lang="en-US" sz="2000" strike="sngStrike" dirty="0"/>
              <a:t>Status field discussion (CIDs 7, 21, 114, 224, 135, 257): </a:t>
            </a:r>
            <a:r>
              <a:rPr lang="en-US" sz="2000" strike="sngStrike" dirty="0">
                <a:hlinkClick r:id="rId4"/>
              </a:rPr>
              <a:t>11-23/1533r0</a:t>
            </a:r>
            <a:r>
              <a:rPr lang="en-US" sz="2000" strike="sngStrike" dirty="0"/>
              <a:t> (Smith)</a:t>
            </a:r>
            <a:r>
              <a:rPr lang="en-US" sz="2000" dirty="0"/>
              <a:t> (done)</a:t>
            </a:r>
          </a:p>
          <a:p>
            <a:pPr marL="457200" indent="-457200">
              <a:spcBef>
                <a:spcPts val="300"/>
              </a:spcBef>
              <a:spcAft>
                <a:spcPts val="0"/>
              </a:spcAft>
              <a:buFont typeface="Arial" panose="020B0604020202020204" pitchFamily="34" charset="0"/>
              <a:buChar char="•"/>
              <a:defRPr/>
            </a:pPr>
            <a:r>
              <a:rPr lang="en-US" sz="2000" strike="sngStrike" dirty="0"/>
              <a:t>Continue </a:t>
            </a:r>
            <a:r>
              <a:rPr lang="en-US" sz="2000" strike="sngStrike" dirty="0">
                <a:hlinkClick r:id="rId5"/>
              </a:rPr>
              <a:t>11-23/1245r20</a:t>
            </a:r>
            <a:r>
              <a:rPr lang="en-US" sz="2000" strike="sngStrike" dirty="0"/>
              <a:t> (Numerous CIDs) (Smith): Return to CIDs 135, 224, 257</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strike="sngStrike" dirty="0"/>
              <a:t>CIDs 7, 21, 114 (Duplicate IRM): </a:t>
            </a:r>
            <a:r>
              <a:rPr lang="en-US" sz="2000" strike="sngStrike" dirty="0">
                <a:hlinkClick r:id="rId6"/>
              </a:rPr>
              <a:t>11-23/1392r4</a:t>
            </a:r>
            <a:r>
              <a:rPr lang="en-US" sz="2000" strike="sngStrike" dirty="0"/>
              <a:t> (Smith)</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strike="sngStrike" dirty="0"/>
              <a:t>Clause 6 editorials: </a:t>
            </a:r>
            <a:r>
              <a:rPr lang="en-US" sz="2000" strike="sngStrike" dirty="0">
                <a:hlinkClick r:id="rId7"/>
              </a:rPr>
              <a:t>11-23/1536r0</a:t>
            </a:r>
            <a:r>
              <a:rPr lang="en-US" sz="2000" strike="sngStrike" dirty="0"/>
              <a:t> (Levy)</a:t>
            </a:r>
            <a:r>
              <a:rPr lang="en-US" sz="2000" dirty="0"/>
              <a:t> (done)</a:t>
            </a:r>
            <a:endParaRPr lang="en-US" sz="2000" strike="sngStrike" dirty="0"/>
          </a:p>
          <a:p>
            <a:pPr marL="457200" indent="-457200">
              <a:spcBef>
                <a:spcPts val="300"/>
              </a:spcBef>
              <a:spcAft>
                <a:spcPts val="0"/>
              </a:spcAft>
              <a:buFont typeface="Arial" panose="020B0604020202020204" pitchFamily="34" charset="0"/>
              <a:buChar char="•"/>
              <a:defRPr/>
            </a:pPr>
            <a:r>
              <a:rPr lang="en-US" sz="2000" dirty="0"/>
              <a:t>CIDs 18 and 111 (client to client): </a:t>
            </a:r>
            <a:r>
              <a:rPr lang="en-US" sz="2000" dirty="0">
                <a:hlinkClick r:id="rId8"/>
              </a:rPr>
              <a:t>11-23/1427r2</a:t>
            </a:r>
            <a:r>
              <a:rPr lang="en-US" sz="2000" dirty="0"/>
              <a:t> (Mutgan)</a:t>
            </a:r>
          </a:p>
          <a:p>
            <a:pPr marL="457200" indent="-457200">
              <a:spcBef>
                <a:spcPts val="300"/>
              </a:spcBef>
              <a:spcAft>
                <a:spcPts val="0"/>
              </a:spcAft>
              <a:buFont typeface="Arial" panose="020B0604020202020204" pitchFamily="34" charset="0"/>
              <a:buChar char="•"/>
              <a:defRPr/>
            </a:pPr>
            <a:r>
              <a:rPr lang="en-US" sz="2000" dirty="0"/>
              <a:t>Numerous CIDs/topics (mostly Device ID): </a:t>
            </a:r>
            <a:r>
              <a:rPr lang="en-US" sz="2000" dirty="0">
                <a:hlinkClick r:id="rId9"/>
              </a:rPr>
              <a:t>11-23/1316r8</a:t>
            </a:r>
            <a:r>
              <a:rPr lang="en-US" sz="2000" dirty="0"/>
              <a:t> (Yang): Restart at CIDs 247/13/236/237/238; Return to 248/1/246/174/83; Return to 75/123, 244, 104/170 and 106 (when reflector discussions are ready)</a:t>
            </a:r>
          </a:p>
          <a:p>
            <a:pPr marL="457200" indent="-457200">
              <a:spcBef>
                <a:spcPts val="300"/>
              </a:spcBef>
              <a:spcAft>
                <a:spcPts val="0"/>
              </a:spcAft>
              <a:buFont typeface="Arial" panose="020B0604020202020204" pitchFamily="34" charset="0"/>
              <a:buChar char="•"/>
              <a:defRPr/>
            </a:pPr>
            <a:r>
              <a:rPr lang="en-US" sz="2000" dirty="0"/>
              <a:t>Numerous CIDs/topics, Part 2 (mostly Device ID): </a:t>
            </a:r>
            <a:r>
              <a:rPr lang="en-US" sz="2000" dirty="0">
                <a:hlinkClick r:id="rId10"/>
              </a:rPr>
              <a:t>11-23/1353r2</a:t>
            </a:r>
            <a:r>
              <a:rPr lang="en-US" sz="2000" dirty="0"/>
              <a:t> (Yang)</a:t>
            </a:r>
          </a:p>
          <a:p>
            <a:pPr marL="457200" indent="-457200">
              <a:spcBef>
                <a:spcPts val="300"/>
              </a:spcBef>
              <a:spcAft>
                <a:spcPts val="0"/>
              </a:spcAft>
              <a:buFont typeface="Arial" panose="020B0604020202020204" pitchFamily="34" charset="0"/>
              <a:buChar char="•"/>
              <a:defRPr/>
            </a:pPr>
            <a:r>
              <a:rPr lang="en-US" sz="2000" dirty="0"/>
              <a:t>Clause 9 </a:t>
            </a:r>
            <a:r>
              <a:rPr lang="en-US" sz="2000" dirty="0">
                <a:hlinkClick r:id="rId11"/>
              </a:rPr>
              <a:t>11-23/1369r0</a:t>
            </a:r>
            <a:r>
              <a:rPr lang="en-US" sz="2000" dirty="0"/>
              <a:t> (Yang)</a:t>
            </a:r>
          </a:p>
          <a:p>
            <a:pPr marL="457200" indent="-457200">
              <a:spcBef>
                <a:spcPts val="300"/>
              </a:spcBef>
              <a:spcAft>
                <a:spcPts val="0"/>
              </a:spcAft>
              <a:buFont typeface="Arial" panose="020B0604020202020204" pitchFamily="34" charset="0"/>
              <a:buChar char="•"/>
              <a:defRPr/>
            </a:pPr>
            <a:r>
              <a:rPr lang="en-US" sz="2000" dirty="0"/>
              <a:t>Annex AD CIDs: </a:t>
            </a:r>
            <a:r>
              <a:rPr lang="en-US" sz="2000" dirty="0">
                <a:hlinkClick r:id="rId12"/>
              </a:rPr>
              <a:t>11-23/1500r0</a:t>
            </a:r>
            <a:r>
              <a:rPr lang="en-US" sz="2000" dirty="0"/>
              <a:t> (Harkins)</a:t>
            </a:r>
          </a:p>
          <a:p>
            <a:pPr marL="457200" indent="-457200">
              <a:spcBef>
                <a:spcPts val="300"/>
              </a:spcBef>
              <a:spcAft>
                <a:spcPts val="0"/>
              </a:spcAft>
              <a:buFont typeface="Arial" panose="020B0604020202020204" pitchFamily="34" charset="0"/>
              <a:buChar char="•"/>
              <a:defRPr/>
            </a:pPr>
            <a:r>
              <a:rPr lang="en-US" sz="2000" dirty="0"/>
              <a:t>Use Case 4.8/randomized probes (CIDs 20, 89, 98): </a:t>
            </a:r>
            <a:r>
              <a:rPr lang="en-US" sz="2000" dirty="0">
                <a:hlinkClick r:id="rId13"/>
              </a:rPr>
              <a:t>11-23/1314r3</a:t>
            </a:r>
            <a:r>
              <a:rPr lang="en-US" sz="2000" dirty="0"/>
              <a:t> (Yang) </a:t>
            </a:r>
          </a:p>
          <a:p>
            <a:pPr marL="457200" indent="-457200">
              <a:spcBef>
                <a:spcPts val="300"/>
              </a:spcBef>
              <a:spcAft>
                <a:spcPts val="0"/>
              </a:spcAft>
              <a:buFont typeface="Arial" panose="020B0604020202020204" pitchFamily="34" charset="0"/>
              <a:buChar char="•"/>
              <a:defRPr/>
            </a:pPr>
            <a:r>
              <a:rPr lang="en-US" sz="2000" dirty="0"/>
              <a:t>Continue </a:t>
            </a:r>
            <a:r>
              <a:rPr lang="en-US" sz="2000" dirty="0">
                <a:hlinkClick r:id="rId5"/>
              </a:rPr>
              <a:t>11-23/1245r20</a:t>
            </a:r>
            <a:r>
              <a:rPr lang="en-US" sz="2000" dirty="0"/>
              <a:t> (Numerous CIDs) (Smith): restart on CID 109</a:t>
            </a:r>
          </a:p>
          <a:p>
            <a:pPr marL="457200" indent="-457200">
              <a:spcBef>
                <a:spcPts val="300"/>
              </a:spcBef>
              <a:spcAft>
                <a:spcPts val="0"/>
              </a:spcAft>
              <a:buFont typeface="Arial" panose="020B0604020202020204" pitchFamily="34" charset="0"/>
              <a:buChar char="•"/>
              <a:defRPr/>
            </a:pPr>
            <a:r>
              <a:rPr lang="en-US" sz="2000" dirty="0"/>
              <a:t>IRM topics: </a:t>
            </a:r>
            <a:r>
              <a:rPr lang="en-US" sz="2000" dirty="0">
                <a:hlinkClick r:id="rId14"/>
              </a:rPr>
              <a:t>11-23/1373r1</a:t>
            </a:r>
            <a:r>
              <a:rPr lang="en-US" sz="2000" dirty="0"/>
              <a:t> (Smith)</a:t>
            </a:r>
          </a:p>
          <a:p>
            <a:pPr marL="457200" indent="-457200">
              <a:spcBef>
                <a:spcPts val="300"/>
              </a:spcBef>
              <a:spcAft>
                <a:spcPts val="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Complete 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November session? 6 (7?) on Tuesdays: Sep 26, Oct 3 (WBA response), 10, 17?, 24, 31, Nov 7</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Oct 17?,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September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513485" cy="1065213"/>
          </a:xfrm>
        </p:spPr>
        <p:txBody>
          <a:bodyPr/>
          <a:lstStyle/>
          <a:p>
            <a:r>
              <a:rPr lang="en-US" dirty="0"/>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dirty="0">
                <a:latin typeface="+mj-lt"/>
                <a:hlinkClick r:id="rId2"/>
              </a:rPr>
              <a:t>https://web.cvent.com/event/fc97a8df-9809-496b-9a5f-25b524bfd641/summary</a:t>
            </a:r>
            <a:r>
              <a:rPr lang="en-US" dirty="0">
                <a:latin typeface="+mj-lt"/>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68570</TotalTime>
  <Words>3034</Words>
  <Application>Microsoft Office PowerPoint</Application>
  <PresentationFormat>Widescreen</PresentationFormat>
  <Paragraphs>354</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TGbh-agenda-2023-Sept-Interim</vt:lpstr>
      <vt:lpstr>Abstract</vt:lpstr>
      <vt:lpstr>IEEE 802.11 TGbh   Randomized and Changing MAC Addresses (RCM)</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Sept 2023, 13:30-15:30 ET </vt:lpstr>
      <vt:lpstr>Timeline</vt:lpstr>
      <vt:lpstr>TGbh D1.0 WG Letter Ballot results</vt:lpstr>
      <vt:lpstr>TGbh Agenda – 12 Sept 2023, 13:30-15:30 ET</vt:lpstr>
      <vt:lpstr>Approve prior TGbh minutes</vt:lpstr>
      <vt:lpstr>TGbh Agenda – 13 Sept 2023, 10:30-12:30 ET</vt:lpstr>
      <vt:lpstr>TGbh Agenda – 14 Sept 2023, 8:00-10:00 ET</vt:lpstr>
      <vt:lpstr>Comment topics list</vt:lpstr>
      <vt:lpstr>Comment Resolution queue</vt:lpstr>
      <vt:lpstr>November plenary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476</cp:revision>
  <cp:lastPrinted>1601-01-01T00:00:00Z</cp:lastPrinted>
  <dcterms:created xsi:type="dcterms:W3CDTF">2021-01-26T19:12:38Z</dcterms:created>
  <dcterms:modified xsi:type="dcterms:W3CDTF">2023-09-14T16:35:20Z</dcterms:modified>
</cp:coreProperties>
</file>