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12" r:id="rId18"/>
    <p:sldId id="2395" r:id="rId19"/>
    <p:sldId id="2383" r:id="rId20"/>
    <p:sldId id="301" r:id="rId21"/>
    <p:sldId id="2394" r:id="rId22"/>
    <p:sldId id="2398" r:id="rId23"/>
    <p:sldId id="2397" r:id="rId24"/>
    <p:sldId id="314" r:id="rId25"/>
    <p:sldId id="2367" r:id="rId26"/>
    <p:sldId id="2393" r:id="rId27"/>
    <p:sldId id="310" r:id="rId28"/>
    <p:sldId id="311"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78" d="100"/>
          <a:sy n="78" d="100"/>
        </p:scale>
        <p:origin x="267" y="39"/>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46987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910750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440970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17</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6976389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802.11-23/1341r2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1536-00-00bh-cid-79-80-resolutions.docx" TargetMode="External"/><Relationship Id="rId13"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2/11-22-0651-23-00bh-tgbh-motions-list.pptx" TargetMode="External"/><Relationship Id="rId7" Type="http://schemas.openxmlformats.org/officeDocument/2006/relationships/hyperlink" Target="https://mentor.ieee.org/802.11/dcn/23/11-23-1314-03-00bh-cr-for-use-case-4-8.docx" TargetMode="External"/><Relationship Id="rId12"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3/11-23-1453-01-00bh-when-is-an-id-fixed.pptx" TargetMode="External"/><Relationship Id="rId11"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3/11-23-1533-00-00bh-use-of-status-field-for-not-recognized-mismatch-and-duplicate.pptx" TargetMode="External"/><Relationship Id="rId10"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3/11-23-1152-18-00bh-ieee-802-11bh-lb274-comments.xlsx" TargetMode="External"/><Relationship Id="rId9" Type="http://schemas.openxmlformats.org/officeDocument/2006/relationships/hyperlink" Target="https://mentor.ieee.org/802.11/dcn/21/11-21-0703-00-0000-2021-april-liaison-from-wba.doc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2/11-22-0651-23-00bh-tgbh-motions-list.ppt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11" Type="http://schemas.openxmlformats.org/officeDocument/2006/relationships/hyperlink" Target="https://mentor.ieee.org/802.11/dcn/23/11-23-1453-01-00bh-when-is-an-id-fixed.pptx" TargetMode="External"/><Relationship Id="rId5" Type="http://schemas.openxmlformats.org/officeDocument/2006/relationships/hyperlink" Target="https://mentor.ieee.org/802.11/dcn/21/11-21-1141-00-00bh-excerpts-of-wba-document-wi-fi-id-scope.pptx" TargetMode="External"/><Relationship Id="rId10" Type="http://schemas.openxmlformats.org/officeDocument/2006/relationships/hyperlink" Target="https://mentor.ieee.org/802.11/dcn/23/11-23-1392-02-00bh-cid-7-21-114-resolutions-for-duplicate-irm.docx" TargetMode="External"/><Relationship Id="rId4" Type="http://schemas.openxmlformats.org/officeDocument/2006/relationships/hyperlink" Target="https://mentor.ieee.org/802.11/dcn/21/11-21-0703-00-0000-2021-april-liaison-from-wba.docx" TargetMode="External"/><Relationship Id="rId9" Type="http://schemas.openxmlformats.org/officeDocument/2006/relationships/hyperlink" Target="https://mentor.ieee.org/802.11/dcn/23/11-23-1245-19-00bh-cid-resolutions-irm-1.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1438-00-00bh-802-11bh-telecon-minutes-august-29-2023.docx" TargetMode="External"/><Relationship Id="rId3" Type="http://schemas.openxmlformats.org/officeDocument/2006/relationships/hyperlink" Target="https://mentor.ieee.org/802.11/dcn/23/11-23-1269-00-00bh-minutes-tgbh-plenary-meeting-july-2023.docx" TargetMode="External"/><Relationship Id="rId7" Type="http://schemas.openxmlformats.org/officeDocument/2006/relationships/hyperlink" Target="https://mentor.ieee.org/802.11/dcn/23/11-23-1397-00-00bh-802-11bh-telecon-minutes-august-22-2023.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3/11-23-1366-00-00bh-802-11bh-telecon-minutes-august-8-2023.docx" TargetMode="External"/><Relationship Id="rId5" Type="http://schemas.openxmlformats.org/officeDocument/2006/relationships/hyperlink" Target="https://mentor.ieee.org/802.11/dcn/23/11-23-1326-01-00bh-802-11bh-telecon-minutes-august-1-2023.docx" TargetMode="External"/><Relationship Id="rId4" Type="http://schemas.openxmlformats.org/officeDocument/2006/relationships/hyperlink" Target="https://mentor.ieee.org/802.11/dcn/23/11-23-1317-01-00bh-802-11bh-telecon-minutes-july-25-2023.docx" TargetMode="External"/><Relationship Id="rId9" Type="http://schemas.openxmlformats.org/officeDocument/2006/relationships/hyperlink" Target="https://mentor.ieee.org/802.11/dcn/23/11-23-1589-00-00bh-802-11bh-telecon-minutes-september-5-202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2/11-22-0651-23-00bh-tgbh-motions-list.ppt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2/11-22-0651-23-00bh-tgbh-motions-list.ppt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2/11-22-0651-20-00bh-tgbh-motions-list.pptx" TargetMode="External"/><Relationship Id="rId9" Type="http://schemas.openxmlformats.org/officeDocument/2006/relationships/hyperlink" Target="https://mentor.ieee.org/802.11/dcn/23/11-23-0888-00-00bh-wba-liaison-discussion.ppt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1316-65-00bh-cr-for-cids-relevant-to-device-id-part-1.docx" TargetMode="External"/><Relationship Id="rId13" Type="http://schemas.openxmlformats.org/officeDocument/2006/relationships/hyperlink" Target="https://mentor.ieee.org/802.11/dcn/23/11-23-1500-00-00bh-resolving-some-annex-ad-cids.docx" TargetMode="External"/><Relationship Id="rId3" Type="http://schemas.openxmlformats.org/officeDocument/2006/relationships/hyperlink" Target="https://mentor.ieee.org/802.11/dcn/23/11-23-1152-18-00bh-ieee-802-11bh-lb274-comments.xlsx" TargetMode="External"/><Relationship Id="rId7" Type="http://schemas.openxmlformats.org/officeDocument/2006/relationships/hyperlink" Target="https://mentor.ieee.org/802.11/dcn/23/11-23-1536-00-00bh-cid-79-80-resolutions.docx" TargetMode="External"/><Relationship Id="rId12" Type="http://schemas.openxmlformats.org/officeDocument/2006/relationships/hyperlink" Target="https://mentor.ieee.org/802.11/dcn/23/11-23-1427-00-00bh-cid18-and-cid111-resolution-for-lb274.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3/11-23-1392-02-00bh-cid-7-21-114-resolutions-for-duplicate-irm.docx" TargetMode="External"/><Relationship Id="rId11" Type="http://schemas.openxmlformats.org/officeDocument/2006/relationships/hyperlink" Target="https://mentor.ieee.org/802.11/dcn/23/11-23-1369-00-00bh-cr-for-cids-in-subclause-9.docx" TargetMode="External"/><Relationship Id="rId5" Type="http://schemas.openxmlformats.org/officeDocument/2006/relationships/hyperlink" Target="https://mentor.ieee.org/802.11/dcn/23/11-23-1245-19-00bh-cid-resolutions-irm-1.docx" TargetMode="External"/><Relationship Id="rId10" Type="http://schemas.openxmlformats.org/officeDocument/2006/relationships/hyperlink" Target="https://mentor.ieee.org/802.11/dcn/23/11-23-1353-00-00bh-cr-for-cids-relevant-to-device-id-part-2.docx" TargetMode="External"/><Relationship Id="rId4" Type="http://schemas.openxmlformats.org/officeDocument/2006/relationships/hyperlink" Target="https://mentor.ieee.org/802.11/dcn/23/11-23-1533-00-00bh-use-of-status-field-for-not-recognized-mismatch-and-duplicate.pptx" TargetMode="External"/><Relationship Id="rId9" Type="http://schemas.openxmlformats.org/officeDocument/2006/relationships/hyperlink" Target="https://mentor.ieee.org/802.11/dcn/23/11-23-1373-01-00bh-cid-resolutions-irm-2.docx" TargetMode="External"/><Relationship Id="rId14" Type="http://schemas.openxmlformats.org/officeDocument/2006/relationships/hyperlink" Target="https://mentor.ieee.org/802.11/dcn/23/11-23-1314-03-00bh-cr-for-use-case-4-8.docx"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TGbh-agenda-2023-Sept-Interim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2023-09-11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11 Sept 2023, 13:30-15:30 ET </a:t>
            </a:r>
            <a:endParaRPr lang="en-GB" dirty="0"/>
          </a:p>
        </p:txBody>
      </p:sp>
      <p:sp>
        <p:nvSpPr>
          <p:cNvPr id="4098" name="Rectangle 2"/>
          <p:cNvSpPr>
            <a:spLocks noGrp="1" noChangeArrowheads="1"/>
          </p:cNvSpPr>
          <p:nvPr>
            <p:ph idx="1"/>
          </p:nvPr>
        </p:nvSpPr>
        <p:spPr>
          <a:xfrm>
            <a:off x="685800" y="1219200"/>
            <a:ext cx="11049000" cy="51784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September Interim meetings: Monday, 13:30-15:30; Tuesday, 13:30-15:30; Wednesday 10:30-12:30; Thursday 8:00-10:00</a:t>
            </a:r>
            <a:endParaRPr lang="en-US" altLang="en-US" sz="2400" u="sng" dirty="0"/>
          </a:p>
          <a:p>
            <a:pPr marL="857250" lvl="1" indent="-457200">
              <a:lnSpc>
                <a:spcPct val="90000"/>
              </a:lnSpc>
              <a:spcBef>
                <a:spcPts val="0"/>
              </a:spcBef>
              <a:spcAft>
                <a:spcPts val="600"/>
              </a:spcAft>
              <a:buFont typeface="Arial" panose="020B0604020202020204" pitchFamily="34" charset="0"/>
              <a:buChar char="•"/>
              <a:defRPr/>
            </a:pPr>
            <a:r>
              <a:rPr lang="en-US" sz="2200" strike="sngStrike" dirty="0"/>
              <a:t>Approve July plenary and teleconference minutes (next slide)</a:t>
            </a:r>
          </a:p>
          <a:p>
            <a:pPr marL="857250" lvl="1" indent="-457200">
              <a:lnSpc>
                <a:spcPct val="90000"/>
              </a:lnSpc>
              <a:spcBef>
                <a:spcPts val="0"/>
              </a:spcBef>
              <a:spcAft>
                <a:spcPts val="600"/>
              </a:spcAft>
              <a:buFont typeface="Arial" panose="020B0604020202020204" pitchFamily="34" charset="0"/>
              <a:buChar char="•"/>
              <a:defRPr/>
            </a:pPr>
            <a:r>
              <a:rPr lang="en-US" sz="2200" dirty="0"/>
              <a:t>Timeline review (slide 18)</a:t>
            </a:r>
          </a:p>
          <a:p>
            <a:pPr marL="457200"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b="0" dirty="0">
                <a:hlinkClick r:id="rId3"/>
              </a:rPr>
              <a:t>11-22/0651r23</a:t>
            </a:r>
            <a:endParaRPr lang="en-US" sz="2200" b="0" dirty="0"/>
          </a:p>
          <a:p>
            <a:pPr marL="457200" indent="-457200">
              <a:lnSpc>
                <a:spcPct val="70000"/>
              </a:lnSpc>
              <a:spcBef>
                <a:spcPts val="300"/>
              </a:spcBef>
              <a:spcAft>
                <a:spcPts val="600"/>
              </a:spcAft>
              <a:buFont typeface="Arial" panose="020B0604020202020204" pitchFamily="34" charset="0"/>
              <a:buChar char="•"/>
              <a:defRPr/>
            </a:pPr>
            <a:r>
              <a:rPr lang="en-US" sz="2200" dirty="0"/>
              <a:t>Results of Initial WG LB (on D1.0):</a:t>
            </a:r>
            <a:r>
              <a:rPr lang="en-US" sz="2200" b="0" dirty="0"/>
              <a:t> (slide 19), </a:t>
            </a:r>
            <a:r>
              <a:rPr lang="en-US" sz="2200" b="0" dirty="0">
                <a:hlinkClick r:id="rId4"/>
              </a:rPr>
              <a:t>11-23/1152r18</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Discussion topics: </a:t>
            </a:r>
            <a:r>
              <a:rPr lang="en-US" sz="2200" b="0" dirty="0">
                <a:hlinkClick r:id="rId5"/>
              </a:rPr>
              <a:t>11-23/1533r0</a:t>
            </a:r>
            <a:r>
              <a:rPr lang="en-US" sz="2200" b="0" dirty="0"/>
              <a:t>, </a:t>
            </a:r>
            <a:r>
              <a:rPr lang="en-US" sz="2200" b="0" dirty="0">
                <a:hlinkClick r:id="rId6"/>
              </a:rPr>
              <a:t>11-23/1453r1</a:t>
            </a:r>
            <a:r>
              <a:rPr lang="en-US" sz="2200" b="0" dirty="0"/>
              <a:t> (update/revisit?), </a:t>
            </a:r>
            <a:r>
              <a:rPr lang="en-US" sz="2200" b="0" dirty="0">
                <a:hlinkClick r:id="rId7"/>
              </a:rPr>
              <a:t>11-23/1314r3</a:t>
            </a:r>
            <a:r>
              <a:rPr lang="en-US" sz="2200" b="0" dirty="0"/>
              <a:t>, </a:t>
            </a:r>
            <a:r>
              <a:rPr lang="en-US" sz="2200" b="0" dirty="0">
                <a:hlinkClick r:id="rId8"/>
              </a:rPr>
              <a:t>11-23/1536r0</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a:t>
            </a:r>
            <a:r>
              <a:rPr lang="en-US" sz="2200" b="0" u="sng" dirty="0">
                <a:hlinkClick r:id="rId9"/>
              </a:rPr>
              <a:t>11-21/0703r0</a:t>
            </a:r>
            <a:r>
              <a:rPr lang="en-US" sz="2200" b="0" dirty="0"/>
              <a:t>, </a:t>
            </a:r>
            <a:r>
              <a:rPr lang="en-US" sz="2200" b="0" dirty="0">
                <a:hlinkClick r:id="rId10"/>
              </a:rPr>
              <a:t>11-21/1141r0</a:t>
            </a:r>
            <a:r>
              <a:rPr lang="en-US" sz="2200" b="0" dirty="0"/>
              <a:t>, </a:t>
            </a:r>
            <a:r>
              <a:rPr lang="en-US" sz="2200" b="0" dirty="0">
                <a:hlinkClick r:id="rId11"/>
              </a:rPr>
              <a:t>11-22/0668r0</a:t>
            </a:r>
            <a:r>
              <a:rPr lang="en-US" sz="2200" b="0" dirty="0"/>
              <a:t>, </a:t>
            </a:r>
            <a:r>
              <a:rPr lang="en-US" sz="2200" b="0" dirty="0">
                <a:hlinkClick r:id="rId12"/>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13"/>
              </a:rPr>
              <a:t>11-23/0888r0</a:t>
            </a:r>
            <a:r>
              <a:rPr lang="en-US" sz="2200" b="0" dirty="0"/>
              <a:t> Stephen Orr</a:t>
            </a: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TGbh D1.0 WG Letter Ballot results</a:t>
            </a:r>
          </a:p>
        </p:txBody>
      </p:sp>
      <p:graphicFrame>
        <p:nvGraphicFramePr>
          <p:cNvPr id="4" name="Table 3">
            <a:extLst>
              <a:ext uri="{FF2B5EF4-FFF2-40B4-BE49-F238E27FC236}">
                <a16:creationId xmlns:a16="http://schemas.microsoft.com/office/drawing/2014/main" id="{AB21B499-DD00-06B0-035A-7973C73D077E}"/>
              </a:ext>
            </a:extLst>
          </p:cNvPr>
          <p:cNvGraphicFramePr>
            <a:graphicFrameLocks noGrp="1"/>
          </p:cNvGraphicFramePr>
          <p:nvPr>
            <p:extLst>
              <p:ext uri="{D42A27DB-BD31-4B8C-83A1-F6EECF244321}">
                <p14:modId xmlns:p14="http://schemas.microsoft.com/office/powerpoint/2010/main" val="3008173672"/>
              </p:ext>
            </p:extLst>
          </p:nvPr>
        </p:nvGraphicFramePr>
        <p:xfrm>
          <a:off x="990600" y="1219200"/>
          <a:ext cx="10287000" cy="5222482"/>
        </p:xfrm>
        <a:graphic>
          <a:graphicData uri="http://schemas.openxmlformats.org/drawingml/2006/table">
            <a:tbl>
              <a:tblPr firstRow="1" firstCol="1" bandRow="1"/>
              <a:tblGrid>
                <a:gridCol w="5087286">
                  <a:extLst>
                    <a:ext uri="{9D8B030D-6E8A-4147-A177-3AD203B41FA5}">
                      <a16:colId xmlns:a16="http://schemas.microsoft.com/office/drawing/2014/main" val="1567718637"/>
                    </a:ext>
                  </a:extLst>
                </a:gridCol>
                <a:gridCol w="1911246">
                  <a:extLst>
                    <a:ext uri="{9D8B030D-6E8A-4147-A177-3AD203B41FA5}">
                      <a16:colId xmlns:a16="http://schemas.microsoft.com/office/drawing/2014/main" val="2699401728"/>
                    </a:ext>
                  </a:extLst>
                </a:gridCol>
                <a:gridCol w="1658287">
                  <a:extLst>
                    <a:ext uri="{9D8B030D-6E8A-4147-A177-3AD203B41FA5}">
                      <a16:colId xmlns:a16="http://schemas.microsoft.com/office/drawing/2014/main" val="2248300921"/>
                    </a:ext>
                  </a:extLst>
                </a:gridCol>
                <a:gridCol w="1630181">
                  <a:extLst>
                    <a:ext uri="{9D8B030D-6E8A-4147-A177-3AD203B41FA5}">
                      <a16:colId xmlns:a16="http://schemas.microsoft.com/office/drawing/2014/main" val="2994292620"/>
                    </a:ext>
                  </a:extLst>
                </a:gridCol>
              </a:tblGrid>
              <a:tr h="684864">
                <a:tc>
                  <a:txBody>
                    <a:bodyPr/>
                    <a:lstStyle/>
                    <a:p>
                      <a:pPr marL="0" marR="0" algn="ctr">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P802.11bh Ballot Series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pPr marL="0" marR="0" algn="ctr">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LB274</a:t>
                      </a:r>
                      <a:b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(D1.0)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extLst>
                  <a:ext uri="{0D108BD9-81ED-4DB2-BD59-A6C34878D82A}">
                    <a16:rowId xmlns:a16="http://schemas.microsoft.com/office/drawing/2014/main" val="4184929466"/>
                  </a:ext>
                </a:extLst>
              </a:tr>
              <a:tr h="328164">
                <a:tc>
                  <a:txBody>
                    <a:bodyPr/>
                    <a:lstStyle/>
                    <a:p>
                      <a:pPr marL="0" marR="0">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Approve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247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440671010"/>
                  </a:ext>
                </a:extLst>
              </a:tr>
              <a:tr h="328164">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Disapprove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443734011"/>
                  </a:ext>
                </a:extLst>
              </a:tr>
              <a:tr h="273945">
                <a:tc>
                  <a:txBody>
                    <a:bodyPr/>
                    <a:lstStyle/>
                    <a:p>
                      <a:pPr marL="0" marR="0">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Lack of expertise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478145059"/>
                  </a:ext>
                </a:extLst>
              </a:tr>
              <a:tr h="516501">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 disapprove w/o comment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790135557"/>
                  </a:ext>
                </a:extLst>
              </a:tr>
              <a:tr h="342432">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Lack of time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abstain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810488332"/>
                  </a:ext>
                </a:extLst>
              </a:tr>
              <a:tr h="313895">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Other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abstain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2981532699"/>
                  </a:ext>
                </a:extLst>
              </a:tr>
              <a:tr h="313895">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800136876"/>
                  </a:ext>
                </a:extLst>
              </a:tr>
              <a:tr h="273945">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436951010"/>
                  </a:ext>
                </a:extLst>
              </a:tr>
              <a:tr h="28536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Approval percentage (&gt;75%)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91.82%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extLst>
                  <a:ext uri="{0D108BD9-81ED-4DB2-BD59-A6C34878D82A}">
                    <a16:rowId xmlns:a16="http://schemas.microsoft.com/office/drawing/2014/main" val="208568736"/>
                  </a:ext>
                </a:extLst>
              </a:tr>
              <a:tr h="28536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Disapproval percentage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8.18%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416067291"/>
                  </a:ext>
                </a:extLst>
              </a:tr>
              <a:tr h="299628">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percentage (&lt;30%)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9.87%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extLst>
                  <a:ext uri="{0D108BD9-81ED-4DB2-BD59-A6C34878D82A}">
                    <a16:rowId xmlns:a16="http://schemas.microsoft.com/office/drawing/2014/main" val="1986261673"/>
                  </a:ext>
                </a:extLst>
              </a:tr>
              <a:tr h="273945">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Pool = Voters - Ex-officio</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527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4225604002"/>
                  </a:ext>
                </a:extLst>
              </a:tr>
              <a:tr h="35670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Return rate (&gt;50%)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62.43%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extLst>
                  <a:ext uri="{0D108BD9-81ED-4DB2-BD59-A6C34878D82A}">
                    <a16:rowId xmlns:a16="http://schemas.microsoft.com/office/drawing/2014/main" val="2778985695"/>
                  </a:ext>
                </a:extLst>
              </a:tr>
            </a:tbl>
          </a:graphicData>
        </a:graphic>
      </p:graphicFrame>
      <p:sp>
        <p:nvSpPr>
          <p:cNvPr id="5" name="Rectangle 2">
            <a:extLst>
              <a:ext uri="{FF2B5EF4-FFF2-40B4-BE49-F238E27FC236}">
                <a16:creationId xmlns:a16="http://schemas.microsoft.com/office/drawing/2014/main" id="{7ABF6EE4-4612-8EFA-1D2B-16E5583D0DDB}"/>
              </a:ext>
            </a:extLst>
          </p:cNvPr>
          <p:cNvSpPr>
            <a:spLocks noChangeArrowheads="1"/>
          </p:cNvSpPr>
          <p:nvPr/>
        </p:nvSpPr>
        <p:spPr bwMode="auto">
          <a:xfrm>
            <a:off x="3770313" y="2116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9114153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Sept 2023, 13:30-15:30 ET</a:t>
            </a:r>
            <a:endParaRPr lang="en-GB" dirty="0"/>
          </a:p>
        </p:txBody>
      </p:sp>
      <p:sp>
        <p:nvSpPr>
          <p:cNvPr id="4098" name="Rectangle 2"/>
          <p:cNvSpPr>
            <a:spLocks noGrp="1" noChangeArrowheads="1"/>
          </p:cNvSpPr>
          <p:nvPr>
            <p:ph idx="1"/>
          </p:nvPr>
        </p:nvSpPr>
        <p:spPr>
          <a:xfrm>
            <a:off x="685800" y="1144586"/>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000" dirty="0"/>
              <a:t>September Interim meetings: Monday, 13:30-15:30; Tuesday, 13:30-15:30; Wednesday 10:30-</a:t>
            </a:r>
            <a:r>
              <a:rPr lang="en-US" altLang="en-US" dirty="0"/>
              <a:t>12:30; Thursday 8:00-10:00</a:t>
            </a:r>
          </a:p>
          <a:p>
            <a:pPr marL="857250" lvl="1" indent="-457200">
              <a:lnSpc>
                <a:spcPct val="70000"/>
              </a:lnSpc>
              <a:spcBef>
                <a:spcPts val="300"/>
              </a:spcBef>
              <a:spcAft>
                <a:spcPts val="600"/>
              </a:spcAft>
              <a:buFont typeface="Arial" panose="020B0604020202020204" pitchFamily="34" charset="0"/>
              <a:buChar char="•"/>
              <a:defRPr/>
            </a:pPr>
            <a:r>
              <a:rPr lang="en-US" dirty="0"/>
              <a:t>Motions record:</a:t>
            </a:r>
            <a:r>
              <a:rPr lang="en-US" b="0" dirty="0"/>
              <a:t> </a:t>
            </a:r>
            <a:r>
              <a:rPr lang="en-US" b="0" dirty="0">
                <a:hlinkClick r:id="rId3"/>
              </a:rPr>
              <a:t>11-22/0651r23</a:t>
            </a:r>
            <a:endParaRPr lang="en-US" b="0" dirty="0"/>
          </a:p>
          <a:p>
            <a:pPr marL="857250" lvl="1" indent="-457200">
              <a:lnSpc>
                <a:spcPct val="70000"/>
              </a:lnSpc>
              <a:spcBef>
                <a:spcPts val="300"/>
              </a:spcBef>
              <a:spcAft>
                <a:spcPts val="600"/>
              </a:spcAft>
              <a:buFont typeface="Arial" panose="020B0604020202020204" pitchFamily="34" charset="0"/>
              <a:buChar char="•"/>
              <a:defRPr/>
            </a:pPr>
            <a:r>
              <a:rPr lang="en-US" sz="2000" dirty="0"/>
              <a:t>Approve July plenary and teleconference minutes (next slide)</a:t>
            </a:r>
            <a:endParaRPr lang="en-US" b="0" dirty="0"/>
          </a:p>
          <a:p>
            <a:pPr marL="457200" indent="-457200">
              <a:lnSpc>
                <a:spcPct val="70000"/>
              </a:lnSpc>
              <a:spcBef>
                <a:spcPts val="300"/>
              </a:spcBef>
              <a:spcAft>
                <a:spcPts val="600"/>
              </a:spcAft>
              <a:buFont typeface="Arial" panose="020B0604020202020204" pitchFamily="34" charset="0"/>
              <a:buChar char="•"/>
              <a:defRPr/>
            </a:pPr>
            <a:r>
              <a:rPr lang="en-US" sz="2800" dirty="0"/>
              <a:t>Discussion on response to WBA liaisons: </a:t>
            </a:r>
          </a:p>
          <a:p>
            <a:pPr marL="857250" lvl="1" indent="-457200">
              <a:lnSpc>
                <a:spcPct val="70000"/>
              </a:lnSpc>
              <a:spcBef>
                <a:spcPts val="300"/>
              </a:spcBef>
              <a:spcAft>
                <a:spcPts val="600"/>
              </a:spcAft>
              <a:buFont typeface="Arial" panose="020B0604020202020204" pitchFamily="34" charset="0"/>
              <a:buChar char="•"/>
              <a:defRPr/>
            </a:pPr>
            <a:r>
              <a:rPr lang="en-US" b="0" u="sng" dirty="0">
                <a:hlinkClick r:id="rId4"/>
              </a:rPr>
              <a:t>11-21/0703r0</a:t>
            </a:r>
            <a:r>
              <a:rPr lang="en-US" b="0" dirty="0"/>
              <a:t>, </a:t>
            </a:r>
            <a:r>
              <a:rPr lang="en-US" b="0" dirty="0">
                <a:hlinkClick r:id="rId5"/>
              </a:rPr>
              <a:t>11-21/1141r0</a:t>
            </a:r>
            <a:r>
              <a:rPr lang="en-US" b="0" dirty="0"/>
              <a:t>, </a:t>
            </a:r>
            <a:r>
              <a:rPr lang="en-US" b="0" dirty="0">
                <a:hlinkClick r:id="rId6"/>
              </a:rPr>
              <a:t>11-22/0668r0</a:t>
            </a:r>
            <a:r>
              <a:rPr lang="en-US" b="0" dirty="0"/>
              <a:t>, </a:t>
            </a:r>
            <a:r>
              <a:rPr lang="en-US" b="0" dirty="0">
                <a:hlinkClick r:id="rId7"/>
              </a:rPr>
              <a:t>11-22/0653r0</a:t>
            </a:r>
            <a:r>
              <a:rPr lang="en-US" b="0" dirty="0"/>
              <a:t> </a:t>
            </a:r>
          </a:p>
          <a:p>
            <a:pPr marL="857250" lvl="1" indent="-457200">
              <a:lnSpc>
                <a:spcPct val="70000"/>
              </a:lnSpc>
              <a:spcBef>
                <a:spcPts val="300"/>
              </a:spcBef>
              <a:spcAft>
                <a:spcPts val="600"/>
              </a:spcAft>
              <a:buFont typeface="Arial" panose="020B0604020202020204" pitchFamily="34" charset="0"/>
              <a:buChar char="•"/>
              <a:defRPr/>
            </a:pPr>
            <a:r>
              <a:rPr lang="en-US" dirty="0">
                <a:hlinkClick r:id="rId8"/>
              </a:rPr>
              <a:t>11-23/0888r0</a:t>
            </a:r>
            <a:r>
              <a:rPr lang="en-US" b="0" dirty="0"/>
              <a:t> Stephen Orr</a:t>
            </a:r>
            <a:endParaRPr lang="en-US" dirty="0"/>
          </a:p>
          <a:p>
            <a:pPr marL="457200" indent="-457200">
              <a:lnSpc>
                <a:spcPct val="70000"/>
              </a:lnSpc>
              <a:spcBef>
                <a:spcPts val="300"/>
              </a:spcBef>
              <a:spcAft>
                <a:spcPts val="600"/>
              </a:spcAft>
              <a:buFont typeface="Arial" panose="020B0604020202020204" pitchFamily="34" charset="0"/>
              <a:buChar char="•"/>
              <a:defRPr/>
            </a:pPr>
            <a:r>
              <a:rPr lang="en-US" sz="2800" dirty="0"/>
              <a:t>Comment Resolution</a:t>
            </a:r>
          </a:p>
          <a:p>
            <a:pPr marL="857250" lvl="1" indent="-457200">
              <a:spcBef>
                <a:spcPts val="300"/>
              </a:spcBef>
              <a:spcAft>
                <a:spcPts val="0"/>
              </a:spcAft>
              <a:buFont typeface="Arial" panose="020B0604020202020204" pitchFamily="34" charset="0"/>
              <a:buChar char="•"/>
              <a:defRPr/>
            </a:pPr>
            <a:r>
              <a:rPr lang="en-US" dirty="0">
                <a:hlinkClick r:id="rId9"/>
              </a:rPr>
              <a:t>11-23/1245r19</a:t>
            </a:r>
            <a:r>
              <a:rPr lang="en-US" dirty="0"/>
              <a:t> (Smith): Return to CIDs 135, 224, 257</a:t>
            </a:r>
          </a:p>
          <a:p>
            <a:pPr marL="857250" lvl="1" indent="-457200">
              <a:spcBef>
                <a:spcPts val="300"/>
              </a:spcBef>
              <a:spcAft>
                <a:spcPts val="0"/>
              </a:spcAft>
              <a:buFont typeface="Arial" panose="020B0604020202020204" pitchFamily="34" charset="0"/>
              <a:buChar char="•"/>
              <a:defRPr/>
            </a:pPr>
            <a:r>
              <a:rPr lang="en-US" dirty="0"/>
              <a:t>CIDs 7, 21, 114 (Duplicate IRM): </a:t>
            </a:r>
            <a:r>
              <a:rPr lang="en-US" dirty="0">
                <a:hlinkClick r:id="rId10"/>
              </a:rPr>
              <a:t>11-23/1392r2</a:t>
            </a:r>
            <a:r>
              <a:rPr lang="en-US" dirty="0"/>
              <a:t> (Smith)</a:t>
            </a:r>
          </a:p>
          <a:p>
            <a:pPr marL="857250" lvl="1" indent="-457200">
              <a:spcBef>
                <a:spcPts val="300"/>
              </a:spcBef>
              <a:spcAft>
                <a:spcPts val="0"/>
              </a:spcAft>
              <a:buFont typeface="Arial" panose="020B0604020202020204" pitchFamily="34" charset="0"/>
              <a:buChar char="•"/>
              <a:defRPr/>
            </a:pPr>
            <a:r>
              <a:rPr lang="en-US" sz="2000" b="0" dirty="0">
                <a:hlinkClick r:id="rId11"/>
              </a:rPr>
              <a:t>11-23/1453r1</a:t>
            </a:r>
            <a:r>
              <a:rPr lang="en-US" sz="2000" b="0" dirty="0"/>
              <a:t> (update/revisit?),</a:t>
            </a:r>
            <a:endParaRPr lang="en-US" dirty="0"/>
          </a:p>
          <a:p>
            <a:pPr marL="857250" lvl="1" indent="-457200">
              <a:spcBef>
                <a:spcPts val="300"/>
              </a:spcBef>
              <a:spcAft>
                <a:spcPts val="0"/>
              </a:spcAft>
              <a:buFont typeface="Arial" panose="020B0604020202020204" pitchFamily="34" charset="0"/>
              <a:buChar char="•"/>
              <a:defRPr/>
            </a:pPr>
            <a:r>
              <a:rPr lang="en-US" dirty="0"/>
              <a:t>Continue with Comment Resolution queue</a:t>
            </a:r>
          </a:p>
          <a:p>
            <a:pPr marL="857250" lvl="1" indent="-457200">
              <a:lnSpc>
                <a:spcPct val="70000"/>
              </a:lnSpc>
              <a:spcBef>
                <a:spcPts val="300"/>
              </a:spcBef>
              <a:spcAft>
                <a:spcPts val="600"/>
              </a:spcAft>
              <a:buFont typeface="Arial" panose="020B0604020202020204" pitchFamily="34" charset="0"/>
              <a:buChar char="•"/>
              <a:defRPr/>
            </a:pPr>
            <a:endParaRPr lang="en-US" sz="1600" dirty="0"/>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19</a:t>
            </a:fld>
            <a:endParaRPr lang="en-GB" dirty="0"/>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September 2023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1430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July plenary session: </a:t>
            </a:r>
            <a:r>
              <a:rPr lang="en-US" sz="2800" dirty="0">
                <a:hlinkClick r:id="rId3"/>
              </a:rPr>
              <a:t>11-23/1269r0</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July 25: </a:t>
            </a:r>
            <a:r>
              <a:rPr lang="en-US" sz="2800" dirty="0">
                <a:hlinkClick r:id="rId4"/>
              </a:rPr>
              <a:t>11-23/1317r1</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Aug 1: </a:t>
            </a:r>
            <a:r>
              <a:rPr lang="en-US" sz="2800" dirty="0">
                <a:hlinkClick r:id="rId5"/>
              </a:rPr>
              <a:t>11-23/1326r1</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Aug 8: </a:t>
            </a:r>
            <a:r>
              <a:rPr lang="en-US" sz="2800" dirty="0">
                <a:hlinkClick r:id="rId6"/>
              </a:rPr>
              <a:t>11-23/1366r0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Aug 22: </a:t>
            </a:r>
            <a:r>
              <a:rPr lang="en-US" sz="2800" dirty="0">
                <a:hlinkClick r:id="rId7"/>
              </a:rPr>
              <a:t>11-23/1397r0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Aug 29: </a:t>
            </a:r>
            <a:r>
              <a:rPr lang="en-US" sz="2800" dirty="0">
                <a:hlinkClick r:id="rId8"/>
              </a:rPr>
              <a:t>11-23/1438r0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Sept 5: </a:t>
            </a:r>
            <a:r>
              <a:rPr lang="en-US" sz="2800" dirty="0">
                <a:hlinkClick r:id="rId9"/>
              </a:rPr>
              <a:t>11-23/1589r0</a:t>
            </a:r>
            <a:r>
              <a:rPr lang="en-US" sz="28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a:t>
            </a:r>
          </a:p>
          <a:p>
            <a:pPr marL="457200" indent="-457200">
              <a:lnSpc>
                <a:spcPct val="90000"/>
              </a:lnSpc>
              <a:spcBef>
                <a:spcPts val="0"/>
              </a:spcBef>
              <a:spcAft>
                <a:spcPts val="600"/>
              </a:spcAft>
              <a:buFont typeface="Arial" panose="020B0604020202020204" pitchFamily="34" charset="0"/>
              <a:buChar char="•"/>
              <a:defRPr/>
            </a:pPr>
            <a:r>
              <a:rPr lang="en-US" sz="2800" dirty="0"/>
              <a:t>Seconded:</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Sept 2023, 10:30-12:30 ET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000" dirty="0"/>
              <a:t>September Interim meetings: Monday, 13:30-15:30; Tuesday, 13:30-15:30; Wednesday 10:30-</a:t>
            </a:r>
            <a:r>
              <a:rPr lang="en-US" altLang="en-US" dirty="0"/>
              <a:t>12:30; Thursday 8:00-10:00</a:t>
            </a:r>
          </a:p>
          <a:p>
            <a:pPr marL="857250" lvl="1" indent="-457200">
              <a:lnSpc>
                <a:spcPct val="70000"/>
              </a:lnSpc>
              <a:spcBef>
                <a:spcPts val="300"/>
              </a:spcBef>
              <a:spcAft>
                <a:spcPts val="600"/>
              </a:spcAft>
              <a:buFont typeface="Arial" panose="020B0604020202020204" pitchFamily="34" charset="0"/>
              <a:buChar char="•"/>
              <a:defRPr/>
            </a:pPr>
            <a:r>
              <a:rPr lang="en-US" dirty="0"/>
              <a:t>Motions record:</a:t>
            </a:r>
            <a:r>
              <a:rPr lang="en-US" b="0" dirty="0"/>
              <a:t> </a:t>
            </a:r>
            <a:r>
              <a:rPr lang="en-US" b="0" dirty="0">
                <a:hlinkClick r:id="rId3"/>
              </a:rPr>
              <a:t>11-22/0651r23</a:t>
            </a:r>
            <a:endParaRPr lang="en-US" b="0" dirty="0"/>
          </a:p>
          <a:p>
            <a:pPr marL="457200" indent="-457200">
              <a:lnSpc>
                <a:spcPct val="70000"/>
              </a:lnSpc>
              <a:spcBef>
                <a:spcPts val="300"/>
              </a:spcBef>
              <a:spcAft>
                <a:spcPts val="600"/>
              </a:spcAft>
              <a:buFont typeface="Arial" panose="020B0604020202020204" pitchFamily="34" charset="0"/>
              <a:buChar char="•"/>
              <a:defRPr/>
            </a:pPr>
            <a:r>
              <a:rPr lang="en-US" sz="2800" dirty="0"/>
              <a:t>Discussion on response to WBA liaisons: </a:t>
            </a:r>
          </a:p>
          <a:p>
            <a:pPr marL="857250" lvl="1" indent="-457200">
              <a:lnSpc>
                <a:spcPct val="70000"/>
              </a:lnSpc>
              <a:spcBef>
                <a:spcPts val="300"/>
              </a:spcBef>
              <a:spcAft>
                <a:spcPts val="600"/>
              </a:spcAft>
              <a:buFont typeface="Arial" panose="020B0604020202020204" pitchFamily="34" charset="0"/>
              <a:buChar char="•"/>
              <a:defRPr/>
            </a:pPr>
            <a:r>
              <a:rPr lang="en-US" b="0" u="sng" dirty="0">
                <a:hlinkClick r:id="rId4"/>
              </a:rPr>
              <a:t>11-21/0703r0</a:t>
            </a:r>
            <a:r>
              <a:rPr lang="en-US" b="0" dirty="0"/>
              <a:t>, </a:t>
            </a:r>
            <a:r>
              <a:rPr lang="en-US" b="0" dirty="0">
                <a:hlinkClick r:id="rId5"/>
              </a:rPr>
              <a:t>11-21/1141r0</a:t>
            </a:r>
            <a:r>
              <a:rPr lang="en-US" b="0" dirty="0"/>
              <a:t>, </a:t>
            </a:r>
            <a:r>
              <a:rPr lang="en-US" b="0" dirty="0">
                <a:hlinkClick r:id="rId6"/>
              </a:rPr>
              <a:t>11-22/0668r0</a:t>
            </a:r>
            <a:r>
              <a:rPr lang="en-US" b="0" dirty="0"/>
              <a:t>, </a:t>
            </a:r>
            <a:r>
              <a:rPr lang="en-US" b="0" dirty="0">
                <a:hlinkClick r:id="rId7"/>
              </a:rPr>
              <a:t>11-22/0653r0</a:t>
            </a:r>
            <a:r>
              <a:rPr lang="en-US" b="0" dirty="0"/>
              <a:t> </a:t>
            </a:r>
          </a:p>
          <a:p>
            <a:pPr marL="857250" lvl="1" indent="-457200">
              <a:lnSpc>
                <a:spcPct val="70000"/>
              </a:lnSpc>
              <a:spcBef>
                <a:spcPts val="300"/>
              </a:spcBef>
              <a:spcAft>
                <a:spcPts val="600"/>
              </a:spcAft>
              <a:buFont typeface="Arial" panose="020B0604020202020204" pitchFamily="34" charset="0"/>
              <a:buChar char="•"/>
              <a:defRPr/>
            </a:pPr>
            <a:r>
              <a:rPr lang="en-US" dirty="0">
                <a:hlinkClick r:id="rId8"/>
              </a:rPr>
              <a:t>11-23/0888r0</a:t>
            </a:r>
            <a:r>
              <a:rPr lang="en-US" b="0" dirty="0"/>
              <a:t> Stephen Orr</a:t>
            </a:r>
            <a:endParaRPr lang="en-US" dirty="0"/>
          </a:p>
          <a:p>
            <a:pPr marL="457200" indent="-457200">
              <a:lnSpc>
                <a:spcPct val="70000"/>
              </a:lnSpc>
              <a:spcBef>
                <a:spcPts val="300"/>
              </a:spcBef>
              <a:spcAft>
                <a:spcPts val="600"/>
              </a:spcAft>
              <a:buFont typeface="Arial" panose="020B0604020202020204" pitchFamily="34" charset="0"/>
              <a:buChar char="•"/>
              <a:defRPr/>
            </a:pPr>
            <a:r>
              <a:rPr lang="en-US" sz="2800" dirty="0"/>
              <a:t>Comment Resolution</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21</a:t>
            </a:fld>
            <a:endParaRPr lang="en-GB" dirty="0"/>
          </a:p>
        </p:txBody>
      </p:sp>
    </p:spTree>
    <p:extLst>
      <p:ext uri="{BB962C8B-B14F-4D97-AF65-F5344CB8AC3E}">
        <p14:creationId xmlns:p14="http://schemas.microsoft.com/office/powerpoint/2010/main" val="4964459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Sept 2023, 8:00-10:00 ET</a:t>
            </a:r>
            <a:endParaRPr lang="en-GB" dirty="0"/>
          </a:p>
        </p:txBody>
      </p:sp>
      <p:sp>
        <p:nvSpPr>
          <p:cNvPr id="4098" name="Rectangle 2"/>
          <p:cNvSpPr>
            <a:spLocks noGrp="1" noChangeArrowheads="1"/>
          </p:cNvSpPr>
          <p:nvPr>
            <p:ph idx="1"/>
          </p:nvPr>
        </p:nvSpPr>
        <p:spPr>
          <a:xfrm>
            <a:off x="685800" y="1295400"/>
            <a:ext cx="10820399" cy="55626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September Interim meetings: Monday, 13:30-15:30; Tuesday, 13:30-15:30; Wednesday 10:30-12:30; Thursday 8:00-10:00</a:t>
            </a:r>
          </a:p>
          <a:p>
            <a:pPr marL="857250" lvl="1" indent="-457200">
              <a:lnSpc>
                <a:spcPct val="70000"/>
              </a:lnSpc>
              <a:spcBef>
                <a:spcPts val="300"/>
              </a:spcBef>
              <a:spcAft>
                <a:spcPts val="600"/>
              </a:spcAft>
              <a:buFont typeface="Arial" panose="020B0604020202020204" pitchFamily="34" charset="0"/>
              <a:buChar char="•"/>
              <a:defRPr/>
            </a:pPr>
            <a:r>
              <a:rPr lang="en-US" dirty="0"/>
              <a:t>Motions record:</a:t>
            </a:r>
            <a:r>
              <a:rPr lang="en-US" b="0" dirty="0"/>
              <a:t> </a:t>
            </a:r>
            <a:r>
              <a:rPr lang="en-US" b="0" dirty="0">
                <a:hlinkClick r:id="rId3"/>
              </a:rPr>
              <a:t>11-22/0651r23</a:t>
            </a:r>
            <a:endParaRPr lang="en-US" b="0" dirty="0"/>
          </a:p>
          <a:p>
            <a:pPr marL="457200" indent="-457200">
              <a:lnSpc>
                <a:spcPct val="70000"/>
              </a:lnSpc>
              <a:spcBef>
                <a:spcPts val="300"/>
              </a:spcBef>
              <a:spcAft>
                <a:spcPts val="600"/>
              </a:spcAft>
              <a:buFont typeface="Arial" panose="020B0604020202020204" pitchFamily="34" charset="0"/>
              <a:buChar char="•"/>
              <a:defRPr/>
            </a:pPr>
            <a:r>
              <a:rPr lang="en-US" sz="2800" dirty="0"/>
              <a:t>Teleconference and November planning </a:t>
            </a:r>
            <a:r>
              <a:rPr lang="en-US" sz="2800" b="0" dirty="0"/>
              <a:t>(next slides)</a:t>
            </a:r>
          </a:p>
          <a:p>
            <a:pPr marL="457200" indent="-457200">
              <a:lnSpc>
                <a:spcPct val="70000"/>
              </a:lnSpc>
              <a:spcBef>
                <a:spcPts val="300"/>
              </a:spcBef>
              <a:spcAft>
                <a:spcPts val="600"/>
              </a:spcAft>
              <a:buFont typeface="Arial" panose="020B0604020202020204" pitchFamily="34" charset="0"/>
              <a:buChar char="•"/>
              <a:defRPr/>
            </a:pPr>
            <a:r>
              <a:rPr lang="en-US" sz="2800" dirty="0"/>
              <a:t>Motion on completed resolutions </a:t>
            </a:r>
            <a:r>
              <a:rPr lang="en-US" sz="2800" b="0" dirty="0"/>
              <a:t>(</a:t>
            </a:r>
            <a:r>
              <a:rPr lang="en-US" sz="2800" b="0" dirty="0">
                <a:hlinkClick r:id="rId4"/>
              </a:rPr>
              <a:t>11-22/0651r</a:t>
            </a:r>
            <a:r>
              <a:rPr lang="en-US" sz="2800" b="0" dirty="0"/>
              <a:t>xx, Motion #??)</a:t>
            </a:r>
          </a:p>
          <a:p>
            <a:pPr marL="457200" indent="-457200">
              <a:lnSpc>
                <a:spcPct val="70000"/>
              </a:lnSpc>
              <a:spcBef>
                <a:spcPts val="300"/>
              </a:spcBef>
              <a:spcAft>
                <a:spcPts val="0"/>
              </a:spcAft>
              <a:buFont typeface="Arial" panose="020B0604020202020204" pitchFamily="34" charset="0"/>
              <a:buChar char="•"/>
              <a:defRPr/>
            </a:pPr>
            <a:r>
              <a:rPr lang="en-US" sz="2800" dirty="0"/>
              <a:t>Discussion on response to WBA liaisons: </a:t>
            </a:r>
          </a:p>
          <a:p>
            <a:pPr marL="857250" lvl="1" indent="-457200">
              <a:lnSpc>
                <a:spcPct val="70000"/>
              </a:lnSpc>
              <a:spcBef>
                <a:spcPts val="300"/>
              </a:spcBef>
              <a:spcAft>
                <a:spcPts val="600"/>
              </a:spcAft>
              <a:buFont typeface="Arial" panose="020B0604020202020204" pitchFamily="34" charset="0"/>
              <a:buChar char="•"/>
              <a:defRPr/>
            </a:pPr>
            <a:r>
              <a:rPr lang="en-US" sz="2400" b="0" u="sng" dirty="0">
                <a:hlinkClick r:id="rId5"/>
              </a:rPr>
              <a:t>11-21/0703r0</a:t>
            </a:r>
            <a:r>
              <a:rPr lang="en-US" sz="2400" b="0" dirty="0"/>
              <a:t>, </a:t>
            </a:r>
            <a:r>
              <a:rPr lang="en-US" sz="2400" b="0" dirty="0">
                <a:hlinkClick r:id="rId6"/>
              </a:rPr>
              <a:t>11-21/1141r0</a:t>
            </a:r>
            <a:r>
              <a:rPr lang="en-US" sz="2400" b="0" dirty="0"/>
              <a:t>, </a:t>
            </a:r>
            <a:r>
              <a:rPr lang="en-US" sz="2400" b="0" dirty="0">
                <a:hlinkClick r:id="rId7"/>
              </a:rPr>
              <a:t>11-22/0668r0</a:t>
            </a:r>
            <a:r>
              <a:rPr lang="en-US" sz="2400" b="0" dirty="0"/>
              <a:t>, </a:t>
            </a:r>
            <a:r>
              <a:rPr lang="en-US" sz="2400" b="0" dirty="0">
                <a:hlinkClick r:id="rId8"/>
              </a:rPr>
              <a:t>11-22/0653r0</a:t>
            </a:r>
            <a:r>
              <a:rPr lang="en-US" sz="24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hlinkClick r:id="rId9"/>
              </a:rPr>
              <a:t>11-23/0888r0</a:t>
            </a:r>
            <a:r>
              <a:rPr lang="en-US" sz="2400" b="0" dirty="0"/>
              <a:t> Stephen Orr</a:t>
            </a:r>
            <a:endParaRPr lang="en-US" sz="2400" dirty="0"/>
          </a:p>
          <a:p>
            <a:pPr marL="457200" indent="-457200">
              <a:lnSpc>
                <a:spcPct val="70000"/>
              </a:lnSpc>
              <a:spcBef>
                <a:spcPts val="300"/>
              </a:spcBef>
              <a:spcAft>
                <a:spcPts val="0"/>
              </a:spcAft>
              <a:buFont typeface="Arial" panose="020B0604020202020204" pitchFamily="34" charset="0"/>
              <a:buChar char="•"/>
              <a:defRPr/>
            </a:pPr>
            <a:r>
              <a:rPr lang="en-US" sz="2800" dirty="0"/>
              <a:t>Comment Resolution</a:t>
            </a:r>
            <a:endParaRPr 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9431634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topics list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857250" lvl="1" indent="-457200">
              <a:lnSpc>
                <a:spcPct val="70000"/>
              </a:lnSpc>
              <a:spcBef>
                <a:spcPts val="300"/>
              </a:spcBef>
              <a:spcAft>
                <a:spcPts val="600"/>
              </a:spcAft>
              <a:buFont typeface="Arial" panose="020B0604020202020204" pitchFamily="34" charset="0"/>
              <a:buChar char="•"/>
              <a:defRPr/>
            </a:pPr>
            <a:r>
              <a:rPr lang="en-US" dirty="0"/>
              <a:t>CIDs 7, 21 &amp; 114 (duplicate identification problem) – Mutgan/Smith</a:t>
            </a:r>
          </a:p>
          <a:p>
            <a:pPr marL="857250" lvl="1" indent="-457200">
              <a:lnSpc>
                <a:spcPct val="70000"/>
              </a:lnSpc>
              <a:spcBef>
                <a:spcPts val="300"/>
              </a:spcBef>
              <a:spcAft>
                <a:spcPts val="600"/>
              </a:spcAft>
              <a:buFont typeface="Arial" panose="020B0604020202020204" pitchFamily="34" charset="0"/>
              <a:buChar char="•"/>
              <a:defRPr/>
            </a:pPr>
            <a:r>
              <a:rPr lang="en-US" sz="2000" dirty="0"/>
              <a:t>CIDs 224, 135, 257 (IRM and Device ID don’t match) – Smith </a:t>
            </a:r>
            <a:endParaRPr lang="en-US" dirty="0"/>
          </a:p>
          <a:p>
            <a:pPr marL="857250" lvl="1" indent="-457200">
              <a:lnSpc>
                <a:spcPct val="70000"/>
              </a:lnSpc>
              <a:spcBef>
                <a:spcPts val="300"/>
              </a:spcBef>
              <a:spcAft>
                <a:spcPts val="600"/>
              </a:spcAft>
              <a:buFont typeface="Arial" panose="020B0604020202020204" pitchFamily="34" charset="0"/>
              <a:buChar char="•"/>
              <a:defRPr/>
            </a:pPr>
            <a:r>
              <a:rPr lang="en-US" dirty="0"/>
              <a:t>Device ID and “opaque identifier” – parallel concepts, or is opaque a specific use of Device ID? (CIDs 8, 9) – Lumbatis</a:t>
            </a:r>
          </a:p>
          <a:p>
            <a:pPr marL="857250" lvl="1" indent="-457200">
              <a:lnSpc>
                <a:spcPct val="70000"/>
              </a:lnSpc>
              <a:spcBef>
                <a:spcPts val="300"/>
              </a:spcBef>
              <a:spcAft>
                <a:spcPts val="600"/>
              </a:spcAft>
              <a:buFont typeface="Arial" panose="020B0604020202020204" pitchFamily="34" charset="0"/>
              <a:buChar char="•"/>
              <a:defRPr/>
            </a:pPr>
            <a:r>
              <a:rPr lang="en-US" dirty="0"/>
              <a:t>P2P use of IRM (CID 18)</a:t>
            </a:r>
          </a:p>
          <a:p>
            <a:pPr marL="857250" lvl="1" indent="-457200">
              <a:lnSpc>
                <a:spcPct val="70000"/>
              </a:lnSpc>
              <a:spcBef>
                <a:spcPts val="300"/>
              </a:spcBef>
              <a:spcAft>
                <a:spcPts val="600"/>
              </a:spcAft>
              <a:buFont typeface="Arial" panose="020B0604020202020204" pitchFamily="34" charset="0"/>
              <a:buChar char="•"/>
              <a:defRPr/>
            </a:pPr>
            <a:r>
              <a:rPr lang="en-US" dirty="0"/>
              <a:t>MLO/MLD use of TGbh (CID 19) – Yang? De la Oliva? </a:t>
            </a:r>
          </a:p>
          <a:p>
            <a:pPr marL="857250" lvl="1" indent="-457200">
              <a:lnSpc>
                <a:spcPct val="70000"/>
              </a:lnSpc>
              <a:spcBef>
                <a:spcPts val="300"/>
              </a:spcBef>
              <a:spcAft>
                <a:spcPts val="600"/>
              </a:spcAft>
              <a:buFont typeface="Arial" panose="020B0604020202020204" pitchFamily="34" charset="0"/>
              <a:buChar char="•"/>
              <a:defRPr/>
            </a:pPr>
            <a:r>
              <a:rPr lang="en-US" dirty="0"/>
              <a:t>Use case 4.8 (probing) – does IRM address this? (CIDs 20, 89, 98) – Yang </a:t>
            </a:r>
          </a:p>
          <a:p>
            <a:pPr marL="857250" lvl="1" indent="-457200">
              <a:lnSpc>
                <a:spcPct val="70000"/>
              </a:lnSpc>
              <a:spcBef>
                <a:spcPts val="300"/>
              </a:spcBef>
              <a:spcAft>
                <a:spcPts val="600"/>
              </a:spcAft>
              <a:buFont typeface="Arial" panose="020B0604020202020204" pitchFamily="34" charset="0"/>
              <a:buChar char="•"/>
              <a:defRPr/>
            </a:pPr>
            <a:r>
              <a:rPr lang="en-US" dirty="0" err="1"/>
              <a:t>REVme</a:t>
            </a:r>
            <a:r>
              <a:rPr lang="en-US" dirty="0"/>
              <a:t> CID 4069 (when there’s time) – Malinen </a:t>
            </a:r>
          </a:p>
          <a:p>
            <a:pPr marL="857250" lvl="1" indent="-457200">
              <a:lnSpc>
                <a:spcPct val="70000"/>
              </a:lnSpc>
              <a:spcBef>
                <a:spcPts val="300"/>
              </a:spcBef>
              <a:spcAft>
                <a:spcPts val="600"/>
              </a:spcAft>
              <a:buFont typeface="Arial" panose="020B0604020202020204" pitchFamily="34" charset="0"/>
              <a:buChar char="•"/>
              <a:defRPr/>
            </a:pPr>
            <a:r>
              <a:rPr lang="en-US" dirty="0"/>
              <a:t>Encryption of Device ID and IRM (CIDs 84, 85, 87)</a:t>
            </a:r>
          </a:p>
          <a:p>
            <a:pPr marL="857250" lvl="1" indent="-457200">
              <a:lnSpc>
                <a:spcPct val="70000"/>
              </a:lnSpc>
              <a:spcBef>
                <a:spcPts val="300"/>
              </a:spcBef>
              <a:spcAft>
                <a:spcPts val="600"/>
              </a:spcAft>
              <a:buFont typeface="Arial" panose="020B0604020202020204" pitchFamily="34" charset="0"/>
              <a:buChar char="•"/>
              <a:defRPr/>
            </a:pPr>
            <a:r>
              <a:rPr lang="en-US" dirty="0"/>
              <a:t>TDLS operation (CID 111)</a:t>
            </a:r>
          </a:p>
          <a:p>
            <a:pPr marL="857250" lvl="1" indent="-457200">
              <a:lnSpc>
                <a:spcPct val="70000"/>
              </a:lnSpc>
              <a:spcBef>
                <a:spcPts val="300"/>
              </a:spcBef>
              <a:spcAft>
                <a:spcPts val="600"/>
              </a:spcAft>
              <a:buFont typeface="Arial" panose="020B0604020202020204" pitchFamily="34" charset="0"/>
              <a:buChar char="•"/>
              <a:defRPr/>
            </a:pPr>
            <a:r>
              <a:rPr lang="en-US" dirty="0"/>
              <a:t>Minimum length of a Device ID (CIDs 8, 9, 52, 53)</a:t>
            </a:r>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23</a:t>
            </a:fld>
            <a:endParaRPr lang="en-GB" dirty="0"/>
          </a:p>
        </p:txBody>
      </p:sp>
    </p:spTree>
    <p:extLst>
      <p:ext uri="{BB962C8B-B14F-4D97-AF65-F5344CB8AC3E}">
        <p14:creationId xmlns:p14="http://schemas.microsoft.com/office/powerpoint/2010/main" val="872270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410200"/>
          </a:xfrm>
          <a:ln/>
        </p:spPr>
        <p:txBody>
          <a:bodyPr/>
          <a:lstStyle/>
          <a:p>
            <a:pPr marL="0" indent="0">
              <a:lnSpc>
                <a:spcPct val="70000"/>
              </a:lnSpc>
              <a:spcBef>
                <a:spcPts val="300"/>
              </a:spcBef>
              <a:spcAft>
                <a:spcPts val="600"/>
              </a:spcAft>
              <a:defRPr/>
            </a:pPr>
            <a:r>
              <a:rPr lang="en-US" dirty="0"/>
              <a:t>Comment Resolution spreadsheet -</a:t>
            </a:r>
            <a:r>
              <a:rPr lang="en-US" b="0" dirty="0"/>
              <a:t> </a:t>
            </a:r>
            <a:r>
              <a:rPr lang="en-US" b="0" dirty="0">
                <a:hlinkClick r:id="rId3"/>
              </a:rPr>
              <a:t>11-23/1152r18</a:t>
            </a:r>
            <a:r>
              <a:rPr lang="en-US" b="0" dirty="0"/>
              <a:t> </a:t>
            </a:r>
            <a:endParaRPr lang="en-US" sz="2000" dirty="0"/>
          </a:p>
          <a:p>
            <a:pPr marL="457200" indent="-457200">
              <a:spcBef>
                <a:spcPts val="300"/>
              </a:spcBef>
              <a:spcAft>
                <a:spcPts val="0"/>
              </a:spcAft>
              <a:buFont typeface="Arial" panose="020B0604020202020204" pitchFamily="34" charset="0"/>
              <a:buChar char="•"/>
              <a:defRPr/>
            </a:pPr>
            <a:r>
              <a:rPr lang="en-US" sz="2000" strike="sngStrike" dirty="0"/>
              <a:t>Status field discussion (CIDs 7, 21, 114, 224, 135, 257): </a:t>
            </a:r>
            <a:r>
              <a:rPr lang="en-US" sz="2000" strike="sngStrike" dirty="0">
                <a:hlinkClick r:id="rId4"/>
              </a:rPr>
              <a:t>11-23/1533r0</a:t>
            </a:r>
            <a:r>
              <a:rPr lang="en-US" sz="2000" strike="sngStrike" dirty="0"/>
              <a:t> (Smith)</a:t>
            </a:r>
          </a:p>
          <a:p>
            <a:pPr marL="457200" indent="-457200">
              <a:spcBef>
                <a:spcPts val="300"/>
              </a:spcBef>
              <a:spcAft>
                <a:spcPts val="0"/>
              </a:spcAft>
              <a:buFont typeface="Arial" panose="020B0604020202020204" pitchFamily="34" charset="0"/>
              <a:buChar char="•"/>
              <a:defRPr/>
            </a:pPr>
            <a:r>
              <a:rPr lang="en-US" sz="2000" dirty="0"/>
              <a:t>Continue </a:t>
            </a:r>
            <a:r>
              <a:rPr lang="en-US" sz="2000" dirty="0">
                <a:hlinkClick r:id="rId5"/>
              </a:rPr>
              <a:t>11-23/1245r19</a:t>
            </a:r>
            <a:r>
              <a:rPr lang="en-US" sz="2000" dirty="0"/>
              <a:t> (Numerous CIDs) (Smith): Return to CIDs 135, 224, 257</a:t>
            </a:r>
          </a:p>
          <a:p>
            <a:pPr marL="457200" indent="-457200">
              <a:spcBef>
                <a:spcPts val="300"/>
              </a:spcBef>
              <a:spcAft>
                <a:spcPts val="0"/>
              </a:spcAft>
              <a:buFont typeface="Arial" panose="020B0604020202020204" pitchFamily="34" charset="0"/>
              <a:buChar char="•"/>
              <a:defRPr/>
            </a:pPr>
            <a:r>
              <a:rPr lang="en-US" sz="2000" dirty="0"/>
              <a:t>CIDs 7, 21, 114 (Duplicate IRM): </a:t>
            </a:r>
            <a:r>
              <a:rPr lang="en-US" sz="2000" dirty="0">
                <a:hlinkClick r:id="rId6"/>
              </a:rPr>
              <a:t>11-23/1392r2</a:t>
            </a:r>
            <a:r>
              <a:rPr lang="en-US" sz="2000" dirty="0"/>
              <a:t> (Smith)</a:t>
            </a:r>
          </a:p>
          <a:p>
            <a:pPr marL="457200" indent="-457200">
              <a:spcBef>
                <a:spcPts val="300"/>
              </a:spcBef>
              <a:spcAft>
                <a:spcPts val="0"/>
              </a:spcAft>
              <a:buFont typeface="Arial" panose="020B0604020202020204" pitchFamily="34" charset="0"/>
              <a:buChar char="•"/>
              <a:defRPr/>
            </a:pPr>
            <a:r>
              <a:rPr lang="en-US" sz="2000" dirty="0"/>
              <a:t>Continue </a:t>
            </a:r>
            <a:r>
              <a:rPr lang="en-US" sz="2000" dirty="0">
                <a:hlinkClick r:id="rId5"/>
              </a:rPr>
              <a:t>11-23/1245r19</a:t>
            </a:r>
            <a:r>
              <a:rPr lang="en-US" sz="2000" dirty="0"/>
              <a:t> (Numerous CIDs) (Smith): restart on CID 108; </a:t>
            </a:r>
          </a:p>
          <a:p>
            <a:pPr marL="457200" indent="-457200">
              <a:spcBef>
                <a:spcPts val="300"/>
              </a:spcBef>
              <a:spcAft>
                <a:spcPts val="0"/>
              </a:spcAft>
              <a:buFont typeface="Arial" panose="020B0604020202020204" pitchFamily="34" charset="0"/>
              <a:buChar char="•"/>
              <a:defRPr/>
            </a:pPr>
            <a:r>
              <a:rPr lang="en-US" sz="2000" dirty="0"/>
              <a:t>Clause 6 editorials: </a:t>
            </a:r>
            <a:r>
              <a:rPr lang="en-US" sz="2000" dirty="0">
                <a:hlinkClick r:id="rId7"/>
              </a:rPr>
              <a:t>11-23/1536r0</a:t>
            </a:r>
            <a:r>
              <a:rPr lang="en-US" sz="2000" dirty="0"/>
              <a:t> (Levy)</a:t>
            </a:r>
          </a:p>
          <a:p>
            <a:pPr marL="457200" indent="-457200">
              <a:spcBef>
                <a:spcPts val="300"/>
              </a:spcBef>
              <a:spcAft>
                <a:spcPts val="0"/>
              </a:spcAft>
              <a:buFont typeface="Arial" panose="020B0604020202020204" pitchFamily="34" charset="0"/>
              <a:buChar char="•"/>
              <a:defRPr/>
            </a:pPr>
            <a:r>
              <a:rPr lang="en-US" sz="2000" dirty="0"/>
              <a:t>Numerous CIDs/topics (mostly Device ID): </a:t>
            </a:r>
            <a:r>
              <a:rPr lang="en-US" sz="2000" dirty="0">
                <a:hlinkClick r:id="rId8"/>
              </a:rPr>
              <a:t>11-23/1316r6</a:t>
            </a:r>
            <a:r>
              <a:rPr lang="en-US" sz="2000" dirty="0"/>
              <a:t> (Yang): Restart at CID 133; Return to 75/123, 244, 104/170 and 106 (when reflector discussions are ready)</a:t>
            </a:r>
          </a:p>
          <a:p>
            <a:pPr marL="457200" indent="-457200">
              <a:spcBef>
                <a:spcPts val="300"/>
              </a:spcBef>
              <a:spcAft>
                <a:spcPts val="0"/>
              </a:spcAft>
              <a:buFont typeface="Arial" panose="020B0604020202020204" pitchFamily="34" charset="0"/>
              <a:buChar char="•"/>
              <a:defRPr/>
            </a:pPr>
            <a:r>
              <a:rPr lang="en-US" sz="2000" dirty="0"/>
              <a:t>IRM topics: </a:t>
            </a:r>
            <a:r>
              <a:rPr lang="en-US" sz="2000" dirty="0">
                <a:hlinkClick r:id="rId9"/>
              </a:rPr>
              <a:t>11-23/1373r1</a:t>
            </a:r>
            <a:r>
              <a:rPr lang="en-US" sz="2000" dirty="0"/>
              <a:t> (Smith)</a:t>
            </a:r>
          </a:p>
          <a:p>
            <a:pPr marL="457200" indent="-457200">
              <a:spcBef>
                <a:spcPts val="300"/>
              </a:spcBef>
              <a:spcAft>
                <a:spcPts val="0"/>
              </a:spcAft>
              <a:buFont typeface="Arial" panose="020B0604020202020204" pitchFamily="34" charset="0"/>
              <a:buChar char="•"/>
              <a:defRPr/>
            </a:pPr>
            <a:r>
              <a:rPr lang="en-US" sz="2000" dirty="0"/>
              <a:t>Numerous CIDs/topics, Part 2 (mostly Device ID): </a:t>
            </a:r>
            <a:r>
              <a:rPr lang="en-US" sz="2000" dirty="0">
                <a:hlinkClick r:id="rId10"/>
              </a:rPr>
              <a:t>11-23/1353r0</a:t>
            </a:r>
            <a:r>
              <a:rPr lang="en-US" sz="2000" dirty="0"/>
              <a:t> (Yang)</a:t>
            </a:r>
          </a:p>
          <a:p>
            <a:pPr marL="457200" indent="-457200">
              <a:spcBef>
                <a:spcPts val="300"/>
              </a:spcBef>
              <a:spcAft>
                <a:spcPts val="0"/>
              </a:spcAft>
              <a:buFont typeface="Arial" panose="020B0604020202020204" pitchFamily="34" charset="0"/>
              <a:buChar char="•"/>
              <a:defRPr/>
            </a:pPr>
            <a:r>
              <a:rPr lang="en-US" sz="2000" dirty="0"/>
              <a:t>Clause 9 </a:t>
            </a:r>
            <a:r>
              <a:rPr lang="en-US" sz="2000" dirty="0">
                <a:hlinkClick r:id="rId11"/>
              </a:rPr>
              <a:t>11-23/1369r0</a:t>
            </a:r>
            <a:r>
              <a:rPr lang="en-US" sz="2000" dirty="0"/>
              <a:t> (Yang)</a:t>
            </a:r>
          </a:p>
          <a:p>
            <a:pPr marL="457200" indent="-457200">
              <a:spcBef>
                <a:spcPts val="300"/>
              </a:spcBef>
              <a:spcAft>
                <a:spcPts val="0"/>
              </a:spcAft>
              <a:buFont typeface="Arial" panose="020B0604020202020204" pitchFamily="34" charset="0"/>
              <a:buChar char="•"/>
              <a:defRPr/>
            </a:pPr>
            <a:r>
              <a:rPr lang="en-US" sz="2000" dirty="0"/>
              <a:t>CIDs 18 and 111 (client to client): </a:t>
            </a:r>
            <a:r>
              <a:rPr lang="en-US" sz="2000" dirty="0">
                <a:hlinkClick r:id="rId12"/>
              </a:rPr>
              <a:t>11-23/1427r0</a:t>
            </a:r>
            <a:r>
              <a:rPr lang="en-US" sz="2000" dirty="0"/>
              <a:t> (Mutgan)</a:t>
            </a:r>
          </a:p>
          <a:p>
            <a:pPr marL="457200" indent="-457200">
              <a:spcBef>
                <a:spcPts val="300"/>
              </a:spcBef>
              <a:spcAft>
                <a:spcPts val="0"/>
              </a:spcAft>
              <a:buFont typeface="Arial" panose="020B0604020202020204" pitchFamily="34" charset="0"/>
              <a:buChar char="•"/>
              <a:defRPr/>
            </a:pPr>
            <a:r>
              <a:rPr lang="en-US" sz="2000" dirty="0"/>
              <a:t>Annex AD CIDs: </a:t>
            </a:r>
            <a:r>
              <a:rPr lang="en-US" sz="2000" dirty="0">
                <a:hlinkClick r:id="rId13"/>
              </a:rPr>
              <a:t>11-23/1500r0</a:t>
            </a:r>
            <a:r>
              <a:rPr lang="en-US" sz="2000" dirty="0"/>
              <a:t> (Harkins)</a:t>
            </a:r>
          </a:p>
          <a:p>
            <a:pPr marL="457200" indent="-457200">
              <a:spcBef>
                <a:spcPts val="300"/>
              </a:spcBef>
              <a:spcAft>
                <a:spcPts val="0"/>
              </a:spcAft>
              <a:buFont typeface="Arial" panose="020B0604020202020204" pitchFamily="34" charset="0"/>
              <a:buChar char="•"/>
              <a:defRPr/>
            </a:pPr>
            <a:r>
              <a:rPr lang="en-US" sz="2000" dirty="0"/>
              <a:t>Use Case 4.8/randomized probes (CIDs 20, 89, 98): </a:t>
            </a:r>
            <a:r>
              <a:rPr lang="en-US" sz="2000" dirty="0">
                <a:hlinkClick r:id="rId14"/>
              </a:rPr>
              <a:t>11-23/1314r3</a:t>
            </a:r>
            <a:r>
              <a:rPr lang="en-US" sz="2000" dirty="0"/>
              <a:t> (Yang) </a:t>
            </a:r>
          </a:p>
          <a:p>
            <a:pPr marL="457200" indent="-457200">
              <a:spcBef>
                <a:spcPts val="300"/>
              </a:spcBef>
              <a:spcAft>
                <a:spcPts val="0"/>
              </a:spcAft>
              <a:buFont typeface="Arial" panose="020B0604020202020204" pitchFamily="34" charset="0"/>
              <a:buChar char="•"/>
              <a:defRPr/>
            </a:pPr>
            <a:endParaRPr lang="en-US" sz="2000" dirty="0"/>
          </a:p>
          <a:p>
            <a:pPr marL="457200" indent="-457200">
              <a:lnSpc>
                <a:spcPct val="70000"/>
              </a:lnSpc>
              <a:spcBef>
                <a:spcPts val="300"/>
              </a:spcBef>
              <a:spcAft>
                <a:spcPts val="600"/>
              </a:spcAft>
              <a:buFont typeface="Arial" panose="020B0604020202020204" pitchFamily="34" charset="0"/>
              <a:buChar char="•"/>
              <a:defRPr/>
            </a:pP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November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UHR,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Complete comment resolution on D1.0 Initial Letter Ballot</a:t>
            </a:r>
          </a:p>
          <a:p>
            <a:pPr marL="457200" indent="-457200">
              <a:buFont typeface="Arial" panose="020B0604020202020204" pitchFamily="34" charset="0"/>
              <a:buChar char="•"/>
            </a:pPr>
            <a:r>
              <a:rPr lang="en-US" sz="2800" dirty="0"/>
              <a:t>Response to WBA liaisons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 of Teleconferences through November session?  6, on Tues starting</a:t>
            </a:r>
            <a:endParaRPr lang="en-US" sz="2800" dirty="0">
              <a:solidFill>
                <a:srgbClr val="FF0000"/>
              </a:solidFill>
            </a:endParaRP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Aug 15 </a:t>
            </a:r>
          </a:p>
          <a:p>
            <a:pPr marL="457200" indent="-457200">
              <a:buFont typeface="Arial" panose="020B0604020202020204" pitchFamily="34" charset="0"/>
              <a:buChar char="•"/>
            </a:pPr>
            <a:endParaRPr lang="en-US" sz="2800" dirty="0"/>
          </a:p>
          <a:p>
            <a:pPr marL="0" indent="0"/>
            <a:r>
              <a:rPr lang="en-US" sz="2800" dirty="0"/>
              <a:t>Time of day?  Tuesday, 9:30-11:30 am ET</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September 2023 Interim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513485" cy="1065213"/>
          </a:xfrm>
        </p:spPr>
        <p:txBody>
          <a:bodyPr/>
          <a:lstStyle/>
          <a:p>
            <a:r>
              <a:rPr lang="en-US" dirty="0"/>
              <a:t>Registration for the September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September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r>
              <a:rPr lang="en-US" dirty="0">
                <a:latin typeface="+mj-lt"/>
              </a:rPr>
              <a:t> </a:t>
            </a:r>
            <a:r>
              <a:rPr lang="en-US" dirty="0">
                <a:latin typeface="+mj-lt"/>
                <a:hlinkClick r:id="rId2"/>
              </a:rPr>
              <a:t>https://web.cvent.com/event/fc97a8df-9809-496b-9a5f-25b524bfd641/summary</a:t>
            </a:r>
            <a:r>
              <a:rPr lang="en-US" dirty="0">
                <a:latin typeface="+mj-lt"/>
              </a:rPr>
              <a:t> </a:t>
            </a:r>
            <a:endParaRPr lang="en-US" dirty="0">
              <a:effectLst/>
              <a:latin typeface="+mj-lt"/>
              <a:ea typeface="Calibri" panose="020F0502020204030204" pitchFamily="34" charset="0"/>
            </a:endParaRPr>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67729</TotalTime>
  <Words>3026</Words>
  <Application>Microsoft Office PowerPoint</Application>
  <PresentationFormat>Widescreen</PresentationFormat>
  <Paragraphs>356</Paragraphs>
  <Slides>28</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5" baseType="lpstr">
      <vt:lpstr>Arial</vt:lpstr>
      <vt:lpstr>Calibri</vt:lpstr>
      <vt:lpstr>Helvetica</vt:lpstr>
      <vt:lpstr>Monotype Sorts</vt:lpstr>
      <vt:lpstr>Times New Roman</vt:lpstr>
      <vt:lpstr>Office Theme</vt:lpstr>
      <vt:lpstr>Document</vt:lpstr>
      <vt:lpstr>TGbh-agenda-2023-Sept-Interim</vt:lpstr>
      <vt:lpstr>Abstract</vt:lpstr>
      <vt:lpstr>IEEE 802.11 TGbh   Randomized and Changing MAC Addresses (RCM)</vt:lpstr>
      <vt:lpstr>Registration for the September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11 Sept 2023, 13:30-15:30 ET </vt:lpstr>
      <vt:lpstr>Timeline</vt:lpstr>
      <vt:lpstr>TGbh D1.0 WG Letter Ballot results</vt:lpstr>
      <vt:lpstr>TGbh Agenda – 12 Sept 2023, 13:30-15:30 ET</vt:lpstr>
      <vt:lpstr>Approve prior TGbh minutes</vt:lpstr>
      <vt:lpstr>TGbh Agenda – 13 Sept 2023, 10:30-12:30 ET</vt:lpstr>
      <vt:lpstr>TGbh Agenda – 14 Sept 2023, 8:00-10:00 ET</vt:lpstr>
      <vt:lpstr>Comment topics list</vt:lpstr>
      <vt:lpstr>Comment Resolution queue</vt:lpstr>
      <vt:lpstr>November plenary session plan</vt:lpstr>
      <vt:lpstr>TGbh Teleconferences</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462</cp:revision>
  <cp:lastPrinted>1601-01-01T00:00:00Z</cp:lastPrinted>
  <dcterms:created xsi:type="dcterms:W3CDTF">2021-01-26T19:12:38Z</dcterms:created>
  <dcterms:modified xsi:type="dcterms:W3CDTF">2023-09-11T22:06:50Z</dcterms:modified>
</cp:coreProperties>
</file>