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83" r:id="rId21"/>
    <p:sldId id="2394" r:id="rId22"/>
    <p:sldId id="2398" r:id="rId23"/>
    <p:sldId id="2397" r:id="rId24"/>
    <p:sldId id="314" r:id="rId25"/>
    <p:sldId id="2367" r:id="rId26"/>
    <p:sldId id="2393" r:id="rId27"/>
    <p:sldId id="310"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8" d="100"/>
          <a:sy n="78" d="100"/>
        </p:scale>
        <p:origin x="267"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1075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802.11-23/1341r1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1536-00-00bh-cid-79-80-resolutions.docx" TargetMode="External"/><Relationship Id="rId13"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3/11-23-1314-03-00bh-cr-for-use-case-4-8.docx" TargetMode="External"/><Relationship Id="rId12"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1453-01-00bh-when-is-an-id-fixed.pptx" TargetMode="External"/><Relationship Id="rId11"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3/11-23-1533-00-00bh-use-of-status-field-for-not-recognized-mismatch-and-duplicate.pptx" TargetMode="External"/><Relationship Id="rId10"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3/11-23-1152-18-00bh-ieee-802-11bh-lb274-comments.xlsx" TargetMode="External"/><Relationship Id="rId9" Type="http://schemas.openxmlformats.org/officeDocument/2006/relationships/hyperlink" Target="https://mentor.ieee.org/802.11/dcn/21/11-21-0703-00-0000-2021-april-liaison-from-wba.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438-00-00bh-802-11bh-telecon-minutes-august-29-2023.docx" TargetMode="External"/><Relationship Id="rId3" Type="http://schemas.openxmlformats.org/officeDocument/2006/relationships/hyperlink" Target="https://mentor.ieee.org/802.11/dcn/23/11-23-1269-00-00bh-minutes-tgbh-plenary-meeting-july-2023.docx" TargetMode="External"/><Relationship Id="rId7" Type="http://schemas.openxmlformats.org/officeDocument/2006/relationships/hyperlink" Target="https://mentor.ieee.org/802.11/dcn/23/11-23-1397-00-00bh-802-11bh-telecon-minutes-august-22-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366-00-00bh-802-11bh-telecon-minutes-august-8-2023.docx" TargetMode="External"/><Relationship Id="rId5" Type="http://schemas.openxmlformats.org/officeDocument/2006/relationships/hyperlink" Target="https://mentor.ieee.org/802.11/dcn/23/11-23-1326-01-00bh-802-11bh-telecon-minutes-august-1-2023.docx" TargetMode="External"/><Relationship Id="rId4" Type="http://schemas.openxmlformats.org/officeDocument/2006/relationships/hyperlink" Target="https://mentor.ieee.org/802.11/dcn/23/11-23-1317-01-00bh-802-11bh-telecon-minutes-july-25-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651-20-00bh-tgbh-motions-list.ppt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373-01-00bh-cid-resolutions-irm-2.docx" TargetMode="External"/><Relationship Id="rId13" Type="http://schemas.openxmlformats.org/officeDocument/2006/relationships/hyperlink" Target="https://mentor.ieee.org/802.11/dcn/23/11-23-1500-00-00bh-resolving-some-annex-ad-cids.docx" TargetMode="External"/><Relationship Id="rId3" Type="http://schemas.openxmlformats.org/officeDocument/2006/relationships/hyperlink" Target="https://mentor.ieee.org/802.11/dcn/23/11-23-1152-18-00bh-ieee-802-11bh-lb274-comments.xlsx" TargetMode="External"/><Relationship Id="rId7" Type="http://schemas.openxmlformats.org/officeDocument/2006/relationships/hyperlink" Target="https://mentor.ieee.org/802.11/dcn/23/11-23-1316-65-00bh-cr-for-cids-relevant-to-device-id-part-1.docx" TargetMode="External"/><Relationship Id="rId12" Type="http://schemas.openxmlformats.org/officeDocument/2006/relationships/hyperlink" Target="https://mentor.ieee.org/802.11/dcn/23/11-23-1427-00-00bh-cid18-and-cid111-resolution-for-lb274.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3/11-23-1536-00-00bh-cid-79-80-resolutions.docx" TargetMode="External"/><Relationship Id="rId11" Type="http://schemas.openxmlformats.org/officeDocument/2006/relationships/hyperlink" Target="https://mentor.ieee.org/802.11/dcn/23/11-23-1392-02-00bh-cid-7-21-114-resolutions-for-duplicate-irm.docx" TargetMode="External"/><Relationship Id="rId5" Type="http://schemas.openxmlformats.org/officeDocument/2006/relationships/hyperlink" Target="https://mentor.ieee.org/802.11/dcn/23/11-23-1245-17-00bh-cid-resolutions-irm-1.docx" TargetMode="External"/><Relationship Id="rId10" Type="http://schemas.openxmlformats.org/officeDocument/2006/relationships/hyperlink" Target="https://mentor.ieee.org/802.11/dcn/23/11-23-1369-00-00bh-cr-for-cids-in-subclause-9.docx" TargetMode="External"/><Relationship Id="rId4" Type="http://schemas.openxmlformats.org/officeDocument/2006/relationships/hyperlink" Target="https://mentor.ieee.org/802.11/dcn/23/11-23-1533-00-00bh-use-of-status-field-for-not-recognized-mismatch-and-duplicate.pptx" TargetMode="External"/><Relationship Id="rId9" Type="http://schemas.openxmlformats.org/officeDocument/2006/relationships/hyperlink" Target="https://mentor.ieee.org/802.11/dcn/23/11-23-1353-00-00bh-cr-for-cids-relevant-to-device-id-part-2.docx" TargetMode="External"/><Relationship Id="rId14" Type="http://schemas.openxmlformats.org/officeDocument/2006/relationships/hyperlink" Target="https://mentor.ieee.org/802.11/dcn/23/11-23-1314-03-00bh-cr-for-use-case-4-8.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TGbh-agenda-2023-Sept-Interim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Sept 2023, 13:30-15:30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13:30-15:30; Tuesday, 13:30-15:30; Wednesday 10:30-12:30;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July plenary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11-22/0651r23</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11-23/1152r18</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topics: </a:t>
            </a:r>
            <a:r>
              <a:rPr lang="en-US" sz="2200" b="0" dirty="0">
                <a:hlinkClick r:id="rId5"/>
              </a:rPr>
              <a:t>11-23/1533r0</a:t>
            </a:r>
            <a:r>
              <a:rPr lang="en-US" sz="2200" b="0" dirty="0"/>
              <a:t>, </a:t>
            </a:r>
            <a:r>
              <a:rPr lang="en-US" sz="2200" b="0" dirty="0">
                <a:hlinkClick r:id="rId6"/>
              </a:rPr>
              <a:t>11-23/1453r1</a:t>
            </a:r>
            <a:r>
              <a:rPr lang="en-US" sz="2200" b="0" dirty="0"/>
              <a:t> (update/revisit?), </a:t>
            </a:r>
            <a:r>
              <a:rPr lang="en-US" sz="2200" b="0" dirty="0">
                <a:hlinkClick r:id="rId7"/>
              </a:rPr>
              <a:t>11-23/1314r3</a:t>
            </a:r>
            <a:r>
              <a:rPr lang="en-US" sz="2200" b="0" dirty="0"/>
              <a:t>, </a:t>
            </a:r>
            <a:r>
              <a:rPr lang="en-US" sz="2200" b="0" dirty="0">
                <a:hlinkClick r:id="rId8"/>
              </a:rPr>
              <a:t>11-23/1536r0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9"/>
              </a:rPr>
              <a:t>11-21/0703r0</a:t>
            </a:r>
            <a:r>
              <a:rPr lang="en-US" sz="2200" b="0" dirty="0"/>
              <a:t>, </a:t>
            </a:r>
            <a:r>
              <a:rPr lang="en-US" sz="2200" b="0" dirty="0">
                <a:hlinkClick r:id="rId10"/>
              </a:rPr>
              <a:t>11-21/1141r0</a:t>
            </a:r>
            <a:r>
              <a:rPr lang="en-US" sz="2200" b="0" dirty="0"/>
              <a:t>, </a:t>
            </a:r>
            <a:r>
              <a:rPr lang="en-US" sz="2200" b="0" dirty="0">
                <a:hlinkClick r:id="rId11"/>
              </a:rPr>
              <a:t>11-22/0668r0</a:t>
            </a:r>
            <a:r>
              <a:rPr lang="en-US" sz="2200" b="0" dirty="0"/>
              <a:t>, </a:t>
            </a:r>
            <a:r>
              <a:rPr lang="en-US" sz="2200" b="0" dirty="0">
                <a:hlinkClick r:id="rId12"/>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13"/>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July plenary session: </a:t>
            </a:r>
            <a:r>
              <a:rPr lang="en-US" sz="2800" dirty="0">
                <a:hlinkClick r:id="rId3"/>
              </a:rPr>
              <a:t>11-23/1269r0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July 25: </a:t>
            </a:r>
            <a:r>
              <a:rPr lang="en-US" sz="2800" dirty="0">
                <a:hlinkClick r:id="rId4"/>
              </a:rPr>
              <a:t>11-23/1317r1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1: </a:t>
            </a:r>
            <a:r>
              <a:rPr lang="en-US" sz="2800" dirty="0">
                <a:hlinkClick r:id="rId5"/>
              </a:rPr>
              <a:t>11-23/1326r1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8: </a:t>
            </a:r>
            <a:r>
              <a:rPr lang="en-US" sz="2800" dirty="0">
                <a:hlinkClick r:id="rId6"/>
              </a:rPr>
              <a:t>11-23/1366r0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22: </a:t>
            </a:r>
            <a:r>
              <a:rPr lang="en-US" sz="2800" dirty="0">
                <a:hlinkClick r:id="rId7"/>
              </a:rPr>
              <a:t>11-23/1397r0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29: </a:t>
            </a:r>
            <a:r>
              <a:rPr lang="en-US" sz="2800" dirty="0">
                <a:hlinkClick r:id="rId8"/>
              </a:rPr>
              <a:t>11-23/1438r0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Sept 5: &lt;</a:t>
            </a:r>
            <a:r>
              <a:rPr lang="en-US" sz="2800" dirty="0" err="1"/>
              <a:t>tbd</a:t>
            </a:r>
            <a:r>
              <a:rPr lang="en-US" sz="28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 2023, 10:30-12:30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 2023, 8:00-10:00 ET</a:t>
            </a:r>
            <a:endParaRPr lang="en-GB" dirty="0"/>
          </a:p>
        </p:txBody>
      </p:sp>
      <p:sp>
        <p:nvSpPr>
          <p:cNvPr id="4098" name="Rectangle 2"/>
          <p:cNvSpPr>
            <a:spLocks noGrp="1" noChangeArrowheads="1"/>
          </p:cNvSpPr>
          <p:nvPr>
            <p:ph idx="1"/>
          </p:nvPr>
        </p:nvSpPr>
        <p:spPr>
          <a:xfrm>
            <a:off x="685800" y="1295400"/>
            <a:ext cx="10820399" cy="5562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September Interim meetings: Monday, 13:30-15:30; Tuesday, 13:30-15:30; Wednesday 10:30-12:30;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November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Motion on completed resolutions </a:t>
            </a:r>
            <a:r>
              <a:rPr lang="en-US" sz="2800" b="0" dirty="0"/>
              <a:t>(</a:t>
            </a:r>
            <a:r>
              <a:rPr lang="en-US" sz="2800" b="0" dirty="0">
                <a:hlinkClick r:id="rId4"/>
              </a:rPr>
              <a:t>11-22/0651r</a:t>
            </a:r>
            <a:r>
              <a:rPr lang="en-US" sz="2800" b="0" dirty="0"/>
              <a:t>xx, Motion #??)</a:t>
            </a:r>
          </a:p>
          <a:p>
            <a:pPr marL="457200" indent="-457200">
              <a:lnSpc>
                <a:spcPct val="70000"/>
              </a:lnSpc>
              <a:spcBef>
                <a:spcPts val="300"/>
              </a:spcBef>
              <a:spcAft>
                <a:spcPts val="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sz="2400" b="0" u="sng" dirty="0">
                <a:hlinkClick r:id="rId5"/>
              </a:rPr>
              <a:t>11-21/0703r0</a:t>
            </a:r>
            <a:r>
              <a:rPr lang="en-US" sz="2400" b="0" dirty="0"/>
              <a:t>, </a:t>
            </a:r>
            <a:r>
              <a:rPr lang="en-US" sz="2400" b="0" dirty="0">
                <a:hlinkClick r:id="rId6"/>
              </a:rPr>
              <a:t>11-21/1141r0</a:t>
            </a:r>
            <a:r>
              <a:rPr lang="en-US" sz="2400" b="0" dirty="0"/>
              <a:t>, </a:t>
            </a:r>
            <a:r>
              <a:rPr lang="en-US" sz="2400" b="0" dirty="0">
                <a:hlinkClick r:id="rId7"/>
              </a:rPr>
              <a:t>11-22/0668r0</a:t>
            </a:r>
            <a:r>
              <a:rPr lang="en-US" sz="2400" b="0" dirty="0"/>
              <a:t>, </a:t>
            </a:r>
            <a:r>
              <a:rPr lang="en-US" sz="2400" b="0" dirty="0">
                <a:hlinkClick r:id="rId8"/>
              </a:rPr>
              <a:t>11-22/0653r0</a:t>
            </a:r>
            <a:r>
              <a:rPr lang="en-US" sz="24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9"/>
              </a:rPr>
              <a:t>11-23/0888r0</a:t>
            </a:r>
            <a:r>
              <a:rPr lang="en-US" sz="2400" b="0" dirty="0"/>
              <a:t> Stephen Orr</a:t>
            </a:r>
            <a:endParaRPr lang="en-US" sz="2400" dirty="0"/>
          </a:p>
          <a:p>
            <a:pPr marL="457200" indent="-457200">
              <a:lnSpc>
                <a:spcPct val="70000"/>
              </a:lnSpc>
              <a:spcBef>
                <a:spcPts val="300"/>
              </a:spcBef>
              <a:spcAft>
                <a:spcPts val="0"/>
              </a:spcAft>
              <a:buFont typeface="Arial" panose="020B0604020202020204" pitchFamily="34" charset="0"/>
              <a:buChar char="•"/>
              <a:defRPr/>
            </a:pPr>
            <a:r>
              <a:rPr lang="en-US" sz="2800" dirty="0"/>
              <a:t>Comment Resolution</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3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CIDs 7, 21 &amp; 114 (duplicate identification problem) – Mutgan/Smith</a:t>
            </a:r>
          </a:p>
          <a:p>
            <a:pPr marL="857250" lvl="1" indent="-457200">
              <a:lnSpc>
                <a:spcPct val="70000"/>
              </a:lnSpc>
              <a:spcBef>
                <a:spcPts val="300"/>
              </a:spcBef>
              <a:spcAft>
                <a:spcPts val="600"/>
              </a:spcAft>
              <a:buFont typeface="Arial" panose="020B0604020202020204" pitchFamily="34" charset="0"/>
              <a:buChar char="•"/>
              <a:defRPr/>
            </a:pPr>
            <a:r>
              <a:rPr lang="en-US" sz="2000" dirty="0"/>
              <a:t>CIDs 224, 135, 257 (IRM and Device ID don’t match) – Smith </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410200"/>
          </a:xfrm>
          <a:ln/>
        </p:spPr>
        <p:txBody>
          <a:bodyPr/>
          <a:lstStyle/>
          <a:p>
            <a:pPr marL="0" indent="0">
              <a:lnSpc>
                <a:spcPct val="70000"/>
              </a:lnSpc>
              <a:spcBef>
                <a:spcPts val="300"/>
              </a:spcBef>
              <a:spcAft>
                <a:spcPts val="600"/>
              </a:spcAft>
              <a:defRPr/>
            </a:pPr>
            <a:r>
              <a:rPr lang="en-US" dirty="0"/>
              <a:t>Comment Resolution spreadsheet -</a:t>
            </a:r>
            <a:r>
              <a:rPr lang="en-US" b="0" dirty="0"/>
              <a:t> </a:t>
            </a:r>
            <a:r>
              <a:rPr lang="en-US" b="0" dirty="0">
                <a:hlinkClick r:id="rId3"/>
              </a:rPr>
              <a:t>11-23/1152r18</a:t>
            </a:r>
            <a:r>
              <a:rPr lang="en-US" b="0" dirty="0"/>
              <a:t> </a:t>
            </a:r>
            <a:endParaRPr lang="en-US" sz="2000" dirty="0"/>
          </a:p>
          <a:p>
            <a:pPr marL="457200" indent="-457200">
              <a:spcBef>
                <a:spcPts val="300"/>
              </a:spcBef>
              <a:spcAft>
                <a:spcPts val="0"/>
              </a:spcAft>
              <a:buFont typeface="Arial" panose="020B0604020202020204" pitchFamily="34" charset="0"/>
              <a:buChar char="•"/>
              <a:defRPr/>
            </a:pPr>
            <a:r>
              <a:rPr lang="en-US" sz="2000" dirty="0"/>
              <a:t>Status field discussion (CIDs 7, 21, 114, 224, 135, 257): </a:t>
            </a:r>
            <a:r>
              <a:rPr lang="en-US" sz="2000" dirty="0">
                <a:hlinkClick r:id="rId4"/>
              </a:rPr>
              <a:t>11-23/1533r0</a:t>
            </a:r>
            <a:r>
              <a:rPr lang="en-US" sz="2000" dirty="0"/>
              <a:t> (Smith)</a:t>
            </a:r>
          </a:p>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5"/>
              </a:rPr>
              <a:t>11-23/1245r17</a:t>
            </a:r>
            <a:r>
              <a:rPr lang="en-US" sz="2000" dirty="0"/>
              <a:t> (Numerous CIDs) (Smith): restart on CID 108; Return to CIDs 135, 224, 257</a:t>
            </a:r>
          </a:p>
          <a:p>
            <a:pPr marL="457200" indent="-457200">
              <a:spcBef>
                <a:spcPts val="300"/>
              </a:spcBef>
              <a:spcAft>
                <a:spcPts val="0"/>
              </a:spcAft>
              <a:buFont typeface="Arial" panose="020B0604020202020204" pitchFamily="34" charset="0"/>
              <a:buChar char="•"/>
              <a:defRPr/>
            </a:pPr>
            <a:r>
              <a:rPr lang="en-US" sz="2000" dirty="0"/>
              <a:t>Clause 6 editorials: </a:t>
            </a:r>
            <a:r>
              <a:rPr lang="en-US" sz="2000" dirty="0">
                <a:hlinkClick r:id="rId6"/>
              </a:rPr>
              <a:t>11-23/1536r0</a:t>
            </a:r>
            <a:r>
              <a:rPr lang="en-US" sz="2000" dirty="0"/>
              <a:t> (Levy)</a:t>
            </a:r>
          </a:p>
          <a:p>
            <a:pPr marL="457200" indent="-457200">
              <a:spcBef>
                <a:spcPts val="300"/>
              </a:spcBef>
              <a:spcAft>
                <a:spcPts val="0"/>
              </a:spcAft>
              <a:buFont typeface="Arial" panose="020B0604020202020204" pitchFamily="34" charset="0"/>
              <a:buChar char="•"/>
              <a:defRPr/>
            </a:pPr>
            <a:r>
              <a:rPr lang="en-US" sz="2000" dirty="0"/>
              <a:t>Numerous CIDs/topics (mostly Device ID): </a:t>
            </a:r>
            <a:r>
              <a:rPr lang="en-US" sz="2000" dirty="0">
                <a:hlinkClick r:id="rId7"/>
              </a:rPr>
              <a:t>11-23/1316r6</a:t>
            </a:r>
            <a:r>
              <a:rPr lang="en-US" sz="2000" dirty="0"/>
              <a:t> (Yang): Restart at CID 133; Return to 75/123, 244, 104/170 and 106 (when reflector discussions are ready)</a:t>
            </a:r>
          </a:p>
          <a:p>
            <a:pPr marL="457200" indent="-457200">
              <a:spcBef>
                <a:spcPts val="300"/>
              </a:spcBef>
              <a:spcAft>
                <a:spcPts val="0"/>
              </a:spcAft>
              <a:buFont typeface="Arial" panose="020B0604020202020204" pitchFamily="34" charset="0"/>
              <a:buChar char="•"/>
              <a:defRPr/>
            </a:pPr>
            <a:r>
              <a:rPr lang="en-US" sz="2000" dirty="0"/>
              <a:t>IRM topics: </a:t>
            </a:r>
            <a:r>
              <a:rPr lang="en-US" sz="2000" dirty="0">
                <a:hlinkClick r:id="rId8"/>
              </a:rPr>
              <a:t>11-23/1373r1</a:t>
            </a:r>
            <a:r>
              <a:rPr lang="en-US" sz="2000" dirty="0"/>
              <a:t> (Smith)</a:t>
            </a:r>
          </a:p>
          <a:p>
            <a:pPr marL="457200" indent="-457200">
              <a:spcBef>
                <a:spcPts val="300"/>
              </a:spcBef>
              <a:spcAft>
                <a:spcPts val="0"/>
              </a:spcAft>
              <a:buFont typeface="Arial" panose="020B0604020202020204" pitchFamily="34" charset="0"/>
              <a:buChar char="•"/>
              <a:defRPr/>
            </a:pPr>
            <a:r>
              <a:rPr lang="en-US" sz="2000" dirty="0"/>
              <a:t>Numerous CIDs/topics, Part 2 (mostly Device ID): </a:t>
            </a:r>
            <a:r>
              <a:rPr lang="en-US" sz="2000" dirty="0">
                <a:hlinkClick r:id="rId9"/>
              </a:rPr>
              <a:t>11-23/1353r0</a:t>
            </a:r>
            <a:r>
              <a:rPr lang="en-US" sz="2000" dirty="0"/>
              <a:t> (Yang)</a:t>
            </a:r>
          </a:p>
          <a:p>
            <a:pPr marL="457200" indent="-457200">
              <a:spcBef>
                <a:spcPts val="300"/>
              </a:spcBef>
              <a:spcAft>
                <a:spcPts val="0"/>
              </a:spcAft>
              <a:buFont typeface="Arial" panose="020B0604020202020204" pitchFamily="34" charset="0"/>
              <a:buChar char="•"/>
              <a:defRPr/>
            </a:pPr>
            <a:r>
              <a:rPr lang="en-US" sz="2000" dirty="0"/>
              <a:t>Clause 9 </a:t>
            </a:r>
            <a:r>
              <a:rPr lang="en-US" sz="2000" dirty="0">
                <a:hlinkClick r:id="rId10"/>
              </a:rPr>
              <a:t>11-23/1369r0</a:t>
            </a:r>
            <a:r>
              <a:rPr lang="en-US" sz="2000" dirty="0"/>
              <a:t> (Yang)</a:t>
            </a:r>
          </a:p>
          <a:p>
            <a:pPr marL="457200" indent="-457200">
              <a:spcBef>
                <a:spcPts val="300"/>
              </a:spcBef>
              <a:spcAft>
                <a:spcPts val="0"/>
              </a:spcAft>
              <a:buFont typeface="Arial" panose="020B0604020202020204" pitchFamily="34" charset="0"/>
              <a:buChar char="•"/>
              <a:defRPr/>
            </a:pPr>
            <a:r>
              <a:rPr lang="en-US" sz="2000" dirty="0"/>
              <a:t>CIDs 7, 21, 114 (Duplicate IRM): </a:t>
            </a:r>
            <a:r>
              <a:rPr lang="en-US" sz="2000" dirty="0">
                <a:hlinkClick r:id="rId11"/>
              </a:rPr>
              <a:t>11-23/1392r2</a:t>
            </a:r>
            <a:r>
              <a:rPr lang="en-US" sz="2000" dirty="0"/>
              <a:t> (Smith)</a:t>
            </a:r>
          </a:p>
          <a:p>
            <a:pPr marL="457200" indent="-457200">
              <a:spcBef>
                <a:spcPts val="300"/>
              </a:spcBef>
              <a:spcAft>
                <a:spcPts val="0"/>
              </a:spcAft>
              <a:buFont typeface="Arial" panose="020B0604020202020204" pitchFamily="34" charset="0"/>
              <a:buChar char="•"/>
              <a:defRPr/>
            </a:pPr>
            <a:r>
              <a:rPr lang="en-US" sz="2000" dirty="0"/>
              <a:t>CIDs 18 and 111 (client to client): </a:t>
            </a:r>
            <a:r>
              <a:rPr lang="en-US" sz="2000" dirty="0">
                <a:hlinkClick r:id="rId12"/>
              </a:rPr>
              <a:t>11-23/1427r0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Annex AD CIDs: </a:t>
            </a:r>
            <a:r>
              <a:rPr lang="en-US" sz="2000" dirty="0">
                <a:hlinkClick r:id="rId13"/>
              </a:rPr>
              <a:t>11-23/1500r0</a:t>
            </a:r>
            <a:r>
              <a:rPr lang="en-US" sz="2000" dirty="0"/>
              <a:t> (Harkins)</a:t>
            </a:r>
          </a:p>
          <a:p>
            <a:pPr marL="457200" indent="-457200">
              <a:spcBef>
                <a:spcPts val="300"/>
              </a:spcBef>
              <a:spcAft>
                <a:spcPts val="0"/>
              </a:spcAft>
              <a:buFont typeface="Arial" panose="020B0604020202020204" pitchFamily="34" charset="0"/>
              <a:buChar char="•"/>
              <a:defRPr/>
            </a:pPr>
            <a:r>
              <a:rPr lang="en-US" sz="2000" dirty="0"/>
              <a:t>Use Case 4.8/randomized probes (CIDs 20, 89, 98): </a:t>
            </a:r>
            <a:r>
              <a:rPr lang="en-US" sz="2000" dirty="0">
                <a:hlinkClick r:id="rId14"/>
              </a:rPr>
              <a:t>11-23/1314r3</a:t>
            </a:r>
            <a:r>
              <a:rPr lang="en-US" sz="2000" dirty="0"/>
              <a:t> (Yang) </a:t>
            </a:r>
          </a:p>
          <a:p>
            <a:pPr marL="457200" indent="-457200">
              <a:spcBef>
                <a:spcPts val="300"/>
              </a:spcBef>
              <a:spcAft>
                <a:spcPts val="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Complete 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November session?  6, on Tues starting</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Aug 15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513485"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dirty="0">
                <a:latin typeface="+mj-lt"/>
                <a:hlinkClick r:id="rId2"/>
              </a:rPr>
              <a:t>https://web.cvent.com/event/fc97a8df-9809-496b-9a5f-25b524bfd641/summary</a:t>
            </a:r>
            <a:r>
              <a:rPr lang="en-US" dirty="0">
                <a:latin typeface="+mj-lt"/>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67625</TotalTime>
  <Words>2972</Words>
  <Application>Microsoft Office PowerPoint</Application>
  <PresentationFormat>Widescreen</PresentationFormat>
  <Paragraphs>350</Paragraphs>
  <Slides>28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TGbh-agenda-2023-Sept-Interim</vt:lpstr>
      <vt:lpstr>Abstract</vt:lpstr>
      <vt:lpstr>IEEE 802.11 TGbh   Randomized and Changing MAC Addresses (RCM)</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Sept 2023, 13:30-15:30 ET </vt:lpstr>
      <vt:lpstr>Approve prior TGbh minutes</vt:lpstr>
      <vt:lpstr>Timeline</vt:lpstr>
      <vt:lpstr>TGbh D1.0 WG Letter Ballot results</vt:lpstr>
      <vt:lpstr>TGbh Agenda – 12 Sept 2023, 13:30-15:30 ET</vt:lpstr>
      <vt:lpstr>TGbh Agenda – 13 Sept 2023, 10:30-12:30 ET</vt:lpstr>
      <vt:lpstr>TGbh Agenda – 14 Sept 2023, 8:00-10:00 ET</vt:lpstr>
      <vt:lpstr>Comment topics list</vt:lpstr>
      <vt:lpstr>Comment Resolution queue</vt:lpstr>
      <vt:lpstr>November plenary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460</cp:revision>
  <cp:lastPrinted>1601-01-01T00:00:00Z</cp:lastPrinted>
  <dcterms:created xsi:type="dcterms:W3CDTF">2021-01-26T19:12:38Z</dcterms:created>
  <dcterms:modified xsi:type="dcterms:W3CDTF">2023-09-10T20:44:20Z</dcterms:modified>
</cp:coreProperties>
</file>