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Lst>
  <p:notesMasterIdLst>
    <p:notesMasterId r:id="rId29"/>
  </p:notesMasterIdLst>
  <p:handoutMasterIdLst>
    <p:handoutMasterId r:id="rId30"/>
  </p:handoutMasterIdLst>
  <p:sldIdLst>
    <p:sldId id="256" r:id="rId6"/>
    <p:sldId id="257" r:id="rId7"/>
    <p:sldId id="265" r:id="rId8"/>
    <p:sldId id="394" r:id="rId9"/>
    <p:sldId id="561" r:id="rId10"/>
    <p:sldId id="562" r:id="rId11"/>
    <p:sldId id="258" r:id="rId12"/>
    <p:sldId id="259" r:id="rId13"/>
    <p:sldId id="260" r:id="rId14"/>
    <p:sldId id="261" r:id="rId15"/>
    <p:sldId id="262" r:id="rId16"/>
    <p:sldId id="263" r:id="rId17"/>
    <p:sldId id="563" r:id="rId18"/>
    <p:sldId id="564" r:id="rId19"/>
    <p:sldId id="486" r:id="rId20"/>
    <p:sldId id="559" r:id="rId21"/>
    <p:sldId id="283" r:id="rId22"/>
    <p:sldId id="528" r:id="rId23"/>
    <p:sldId id="554" r:id="rId24"/>
    <p:sldId id="543" r:id="rId25"/>
    <p:sldId id="565" r:id="rId26"/>
    <p:sldId id="513" r:id="rId27"/>
    <p:sldId id="264" r:id="rId2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561"/>
            <p14:sldId id="562"/>
            <p14:sldId id="258"/>
            <p14:sldId id="259"/>
            <p14:sldId id="260"/>
            <p14:sldId id="261"/>
            <p14:sldId id="262"/>
            <p14:sldId id="263"/>
            <p14:sldId id="563"/>
            <p14:sldId id="564"/>
            <p14:sldId id="486"/>
            <p14:sldId id="559"/>
          </p14:sldIdLst>
        </p14:section>
        <p14:section name="Closing Plenary" id="{BB49951C-DAD2-492A-A499-C494C1B632FE}">
          <p14:sldIdLst>
            <p14:sldId id="283"/>
            <p14:sldId id="528"/>
            <p14:sldId id="554"/>
            <p14:sldId id="543"/>
            <p14:sldId id="565"/>
            <p14:sldId id="51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2C13A2-34DB-44AB-808B-CF19B6DFBC0F}" v="1" dt="2023-09-15T13:00:21.2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742" autoAdjust="0"/>
    <p:restoredTop sz="83962" autoAdjust="0"/>
  </p:normalViewPr>
  <p:slideViewPr>
    <p:cSldViewPr>
      <p:cViewPr varScale="1">
        <p:scale>
          <a:sx n="71" d="100"/>
          <a:sy n="71" d="100"/>
        </p:scale>
        <p:origin x="84"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AB2C13A2-34DB-44AB-808B-CF19B6DFBC0F}"/>
    <pc:docChg chg="modSld modMainMaster">
      <pc:chgData name="Jon Rosdahl" userId="2820f357-2dd4-4127-8713-e0bfde0fd756" providerId="ADAL" clId="{AB2C13A2-34DB-44AB-808B-CF19B6DFBC0F}" dt="2023-09-15T13:04:49.384" v="46" actId="20577"/>
      <pc:docMkLst>
        <pc:docMk/>
      </pc:docMkLst>
      <pc:sldChg chg="modSp mod">
        <pc:chgData name="Jon Rosdahl" userId="2820f357-2dd4-4127-8713-e0bfde0fd756" providerId="ADAL" clId="{AB2C13A2-34DB-44AB-808B-CF19B6DFBC0F}" dt="2023-09-15T12:04:18.614" v="1" actId="6549"/>
        <pc:sldMkLst>
          <pc:docMk/>
          <pc:sldMk cId="0" sldId="256"/>
        </pc:sldMkLst>
        <pc:spChg chg="mod">
          <ac:chgData name="Jon Rosdahl" userId="2820f357-2dd4-4127-8713-e0bfde0fd756" providerId="ADAL" clId="{AB2C13A2-34DB-44AB-808B-CF19B6DFBC0F}" dt="2023-09-15T12:04:18.614" v="1" actId="6549"/>
          <ac:spMkLst>
            <pc:docMk/>
            <pc:sldMk cId="0" sldId="256"/>
            <ac:spMk id="3074" creationId="{00000000-0000-0000-0000-000000000000}"/>
          </ac:spMkLst>
        </pc:spChg>
      </pc:sldChg>
      <pc:sldChg chg="modSp mod">
        <pc:chgData name="Jon Rosdahl" userId="2820f357-2dd4-4127-8713-e0bfde0fd756" providerId="ADAL" clId="{AB2C13A2-34DB-44AB-808B-CF19B6DFBC0F}" dt="2023-09-15T13:00:28.936" v="38" actId="207"/>
        <pc:sldMkLst>
          <pc:docMk/>
          <pc:sldMk cId="0" sldId="264"/>
        </pc:sldMkLst>
        <pc:spChg chg="mod">
          <ac:chgData name="Jon Rosdahl" userId="2820f357-2dd4-4127-8713-e0bfde0fd756" providerId="ADAL" clId="{AB2C13A2-34DB-44AB-808B-CF19B6DFBC0F}" dt="2023-09-15T13:00:28.936" v="38" actId="207"/>
          <ac:spMkLst>
            <pc:docMk/>
            <pc:sldMk cId="0" sldId="264"/>
            <ac:spMk id="2" creationId="{00000000-0000-0000-0000-000000000000}"/>
          </ac:spMkLst>
        </pc:spChg>
      </pc:sldChg>
      <pc:sldChg chg="modSp mod">
        <pc:chgData name="Jon Rosdahl" userId="2820f357-2dd4-4127-8713-e0bfde0fd756" providerId="ADAL" clId="{AB2C13A2-34DB-44AB-808B-CF19B6DFBC0F}" dt="2023-09-15T13:04:49.384" v="46" actId="20577"/>
        <pc:sldMkLst>
          <pc:docMk/>
          <pc:sldMk cId="813526153" sldId="513"/>
        </pc:sldMkLst>
        <pc:spChg chg="mod">
          <ac:chgData name="Jon Rosdahl" userId="2820f357-2dd4-4127-8713-e0bfde0fd756" providerId="ADAL" clId="{AB2C13A2-34DB-44AB-808B-CF19B6DFBC0F}" dt="2023-09-15T13:04:49.384" v="46" actId="20577"/>
          <ac:spMkLst>
            <pc:docMk/>
            <pc:sldMk cId="813526153" sldId="513"/>
            <ac:spMk id="2" creationId="{CB788EC4-F522-8CFB-0E8C-418F0DA1546B}"/>
          </ac:spMkLst>
        </pc:spChg>
      </pc:sldChg>
      <pc:sldChg chg="modSp mod">
        <pc:chgData name="Jon Rosdahl" userId="2820f357-2dd4-4127-8713-e0bfde0fd756" providerId="ADAL" clId="{AB2C13A2-34DB-44AB-808B-CF19B6DFBC0F}" dt="2023-09-15T12:58:28.925" v="12" actId="20577"/>
        <pc:sldMkLst>
          <pc:docMk/>
          <pc:sldMk cId="3728223044" sldId="528"/>
        </pc:sldMkLst>
        <pc:spChg chg="mod">
          <ac:chgData name="Jon Rosdahl" userId="2820f357-2dd4-4127-8713-e0bfde0fd756" providerId="ADAL" clId="{AB2C13A2-34DB-44AB-808B-CF19B6DFBC0F}" dt="2023-09-15T12:58:28.925" v="12" actId="20577"/>
          <ac:spMkLst>
            <pc:docMk/>
            <pc:sldMk cId="3728223044" sldId="528"/>
            <ac:spMk id="3" creationId="{C2421C23-33DA-1DC8-9B35-96B79CF73EBF}"/>
          </ac:spMkLst>
        </pc:spChg>
      </pc:sldChg>
      <pc:sldChg chg="modSp mod">
        <pc:chgData name="Jon Rosdahl" userId="2820f357-2dd4-4127-8713-e0bfde0fd756" providerId="ADAL" clId="{AB2C13A2-34DB-44AB-808B-CF19B6DFBC0F}" dt="2023-09-15T12:59:49.859" v="35" actId="20577"/>
        <pc:sldMkLst>
          <pc:docMk/>
          <pc:sldMk cId="2000469514" sldId="543"/>
        </pc:sldMkLst>
        <pc:spChg chg="mod">
          <ac:chgData name="Jon Rosdahl" userId="2820f357-2dd4-4127-8713-e0bfde0fd756" providerId="ADAL" clId="{AB2C13A2-34DB-44AB-808B-CF19B6DFBC0F}" dt="2023-09-15T12:59:49.859" v="35" actId="20577"/>
          <ac:spMkLst>
            <pc:docMk/>
            <pc:sldMk cId="2000469514" sldId="543"/>
            <ac:spMk id="3" creationId="{DE5CC28A-A341-FE36-4528-7717D6B50769}"/>
          </ac:spMkLst>
        </pc:spChg>
      </pc:sldChg>
      <pc:sldChg chg="modSp mod">
        <pc:chgData name="Jon Rosdahl" userId="2820f357-2dd4-4127-8713-e0bfde0fd756" providerId="ADAL" clId="{AB2C13A2-34DB-44AB-808B-CF19B6DFBC0F}" dt="2023-09-15T12:59:11.443" v="23" actId="20577"/>
        <pc:sldMkLst>
          <pc:docMk/>
          <pc:sldMk cId="2608777115" sldId="554"/>
        </pc:sldMkLst>
        <pc:spChg chg="mod">
          <ac:chgData name="Jon Rosdahl" userId="2820f357-2dd4-4127-8713-e0bfde0fd756" providerId="ADAL" clId="{AB2C13A2-34DB-44AB-808B-CF19B6DFBC0F}" dt="2023-09-15T12:59:11.443" v="23" actId="20577"/>
          <ac:spMkLst>
            <pc:docMk/>
            <pc:sldMk cId="2608777115" sldId="554"/>
            <ac:spMk id="3" creationId="{DE5CC28A-A341-FE36-4528-7717D6B50769}"/>
          </ac:spMkLst>
        </pc:spChg>
      </pc:sldChg>
      <pc:sldMasterChg chg="modSp mod">
        <pc:chgData name="Jon Rosdahl" userId="2820f357-2dd4-4127-8713-e0bfde0fd756" providerId="ADAL" clId="{AB2C13A2-34DB-44AB-808B-CF19B6DFBC0F}" dt="2023-09-15T12:04:30.950" v="3" actId="6549"/>
        <pc:sldMasterMkLst>
          <pc:docMk/>
          <pc:sldMasterMk cId="4009877954" sldId="2147483734"/>
        </pc:sldMasterMkLst>
        <pc:spChg chg="mod">
          <ac:chgData name="Jon Rosdahl" userId="2820f357-2dd4-4127-8713-e0bfde0fd756" providerId="ADAL" clId="{AB2C13A2-34DB-44AB-808B-CF19B6DFBC0F}" dt="2023-09-15T12:04:30.950" v="3" actId="6549"/>
          <ac:spMkLst>
            <pc:docMk/>
            <pc:sldMasterMk cId="4009877954" sldId="2147483734"/>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802.11-23/1340r1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802.11-23/1340r1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802.11-23/1340r1</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9: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8" name="Google Shape;118;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802.11-23/1340r1</a:t>
            </a:r>
            <a:endParaRPr lang="en-US" dirty="0"/>
          </a:p>
        </p:txBody>
      </p:sp>
      <p:sp>
        <p:nvSpPr>
          <p:cNvPr id="5" name="Date Placeholder 4"/>
          <p:cNvSpPr>
            <a:spLocks noGrp="1"/>
          </p:cNvSpPr>
          <p:nvPr>
            <p:ph type="dt" idx="11"/>
          </p:nvPr>
        </p:nvSpPr>
        <p:spPr/>
        <p:txBody>
          <a:bodyPr/>
          <a:lstStyle/>
          <a:p>
            <a:r>
              <a:rPr lang="en-US"/>
              <a:t>September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802.11-23/1340r1</a:t>
            </a:r>
          </a:p>
        </p:txBody>
      </p:sp>
      <p:sp>
        <p:nvSpPr>
          <p:cNvPr id="5" name="Date Placeholder 4"/>
          <p:cNvSpPr>
            <a:spLocks noGrp="1"/>
          </p:cNvSpPr>
          <p:nvPr>
            <p:ph type="dt"/>
          </p:nvPr>
        </p:nvSpPr>
        <p:spPr/>
        <p:txBody>
          <a:bodyPr/>
          <a:lstStyle/>
          <a:p>
            <a:r>
              <a:rPr lang="en-US"/>
              <a:t>September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802.11-23/1340r1</a:t>
            </a:r>
            <a:endParaRPr lang="en-US" dirty="0"/>
          </a:p>
        </p:txBody>
      </p:sp>
      <p:sp>
        <p:nvSpPr>
          <p:cNvPr id="5" name="Rectangle 3"/>
          <p:cNvSpPr>
            <a:spLocks noGrp="1" noChangeArrowheads="1"/>
          </p:cNvSpPr>
          <p:nvPr>
            <p:ph type="dt"/>
          </p:nvPr>
        </p:nvSpPr>
        <p:spPr>
          <a:ln/>
        </p:spPr>
        <p:txBody>
          <a:bodyPr/>
          <a:lstStyle/>
          <a:p>
            <a:r>
              <a:rPr lang="en-US"/>
              <a:t>September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executed (802WFIN-21/1r0)</a:t>
            </a:r>
          </a:p>
          <a:p>
            <a:pPr lvl="1"/>
            <a:r>
              <a:rPr lang="en-US" sz="800" dirty="0"/>
              <a:t>2024 January 14-19 – Hilton Panama, Panama – Contract executed (802WFIN-21/31r0)</a:t>
            </a:r>
          </a:p>
          <a:p>
            <a:pPr lvl="1"/>
            <a:r>
              <a:rPr lang="en-US" sz="800" dirty="0"/>
              <a:t>2024 May 12-17 - Warsaw Marriott, Warsaw, Poland– in negotiations</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Open – Target Europe - RFP</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Sept 12-17 – RFP </a:t>
            </a:r>
            <a:r>
              <a:rPr lang="en-US" sz="1100" dirty="0"/>
              <a:t>– Open (NA/Asia)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100" dirty="0"/>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802.11-23/1340r1</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802.11-23/1340r1</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7c30aa6ca8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g27c30aa6ca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2: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3: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4: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5098"/>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83861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30493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504239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465515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908316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421843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24425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123291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17801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76416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95719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September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11-23-1340r2</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25700175"/>
      </p:ext>
    </p:extLst>
  </p:cSld>
  <p:clrMap bg1="lt1" tx1="dk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cvent.me/gvvqDN"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https://fogodechao.com/location/atlanta/"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5" Type="http://schemas.openxmlformats.org/officeDocument/2006/relationships/hyperlink" Target="mailto:802info@facetoface-events.com" TargetMode="External"/><Relationship Id="rId4" Type="http://schemas.openxmlformats.org/officeDocument/2006/relationships/hyperlink" Target="https://www.hilton.com/en/attend-my-event/hnlhvhh-avm-e0ca0592-a203-4d79-a09e-5c9c2b65d2e8"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ec/dcn/23/ec-23-0001-05-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hyperlink" Target="mailto:stephanie@facetoface-events.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rick@linespeed.com"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1st Vice Chair Report - 2023 Sept Interim - Buckhead</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2023-09-15</a:t>
            </a:r>
          </a:p>
        </p:txBody>
      </p:sp>
      <p:sp>
        <p:nvSpPr>
          <p:cNvPr id="6" name="Date Placeholder 3"/>
          <p:cNvSpPr>
            <a:spLocks noGrp="1"/>
          </p:cNvSpPr>
          <p:nvPr>
            <p:ph type="dt" idx="10"/>
          </p:nvPr>
        </p:nvSpPr>
        <p:spPr/>
        <p:txBody>
          <a:bodyPr/>
          <a:lstStyle/>
          <a:p>
            <a:r>
              <a:rPr lang="en-US"/>
              <a:t>September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5"/>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Schedule of Sessions and Attendance</a:t>
            </a:r>
            <a:endParaRPr/>
          </a:p>
        </p:txBody>
      </p:sp>
      <p:sp>
        <p:nvSpPr>
          <p:cNvPr id="102" name="Google Shape;102;p5"/>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000" b="1"/>
              <a:t>SCHEDULE OF SESSIONS</a:t>
            </a:r>
            <a:endParaRPr sz="2000" b="1"/>
          </a:p>
          <a:p>
            <a:pPr marL="0" indent="0">
              <a:spcBef>
                <a:spcPts val="1333"/>
              </a:spcBef>
              <a:buNone/>
            </a:pPr>
            <a:r>
              <a:rPr lang="en" sz="2000" b="1"/>
              <a:t>In Person Room Assignments:</a:t>
            </a:r>
            <a:r>
              <a:rPr lang="en" sz="2000"/>
              <a:t> Schedule QR codes posted outside each meeting room and on your badge hand out. </a:t>
            </a:r>
            <a:r>
              <a:rPr lang="en" sz="2000" u="sng">
                <a:solidFill>
                  <a:schemeClr val="hlink"/>
                </a:solidFill>
                <a:hlinkClick r:id="rId3"/>
              </a:rPr>
              <a:t>http://schedule.802world.com/schedule/schedule/show</a:t>
            </a:r>
            <a:endParaRPr sz="2000"/>
          </a:p>
          <a:p>
            <a:pPr marL="0" indent="0">
              <a:spcBef>
                <a:spcPts val="1333"/>
              </a:spcBef>
              <a:buNone/>
            </a:pPr>
            <a:r>
              <a:rPr lang="en" sz="2000" b="1"/>
              <a:t>Virtual Participation:</a:t>
            </a:r>
            <a:r>
              <a:rPr lang="en" sz="2000"/>
              <a:t> </a:t>
            </a:r>
            <a:r>
              <a:rPr lang="en" sz="2000" u="sng">
                <a:solidFill>
                  <a:schemeClr val="hlink"/>
                </a:solidFill>
                <a:hlinkClick r:id="rId4"/>
              </a:rPr>
              <a:t>https://ieee802.org/802tele_calendar.html</a:t>
            </a:r>
            <a:endParaRPr sz="2000"/>
          </a:p>
          <a:p>
            <a:pPr marL="0" indent="0">
              <a:spcBef>
                <a:spcPts val="1333"/>
              </a:spcBef>
              <a:buNone/>
            </a:pPr>
            <a:r>
              <a:rPr lang="en" sz="2000" b="1"/>
              <a:t>ATTENDANCE TOOL (IMAT)</a:t>
            </a:r>
            <a:endParaRPr sz="2000" b="1"/>
          </a:p>
          <a:p>
            <a:pPr marL="0" indent="0">
              <a:spcBef>
                <a:spcPts val="1333"/>
              </a:spcBef>
              <a:buNone/>
            </a:pPr>
            <a:r>
              <a:rPr lang="en" sz="2000" u="sng">
                <a:solidFill>
                  <a:schemeClr val="hlink"/>
                </a:solidFill>
                <a:hlinkClick r:id="rId5"/>
              </a:rPr>
              <a:t>https://imat.ieee.org/my-site/home</a:t>
            </a:r>
            <a:endParaRPr sz="2000"/>
          </a:p>
          <a:p>
            <a:pPr marL="0" indent="0">
              <a:spcBef>
                <a:spcPts val="1333"/>
              </a:spcBef>
              <a:buNone/>
            </a:pPr>
            <a:r>
              <a:rPr lang="en" sz="2000" b="1">
                <a:highlight>
                  <a:srgbClr val="FFFF00"/>
                </a:highlight>
              </a:rPr>
              <a:t>REGISTRATION FEE REQUIREMENT REMINDER</a:t>
            </a:r>
            <a:endParaRPr sz="2000" b="1">
              <a:highlight>
                <a:srgbClr val="FFFF00"/>
              </a:highlight>
            </a:endParaRPr>
          </a:p>
          <a:p>
            <a:pPr marL="0" indent="0">
              <a:spcBef>
                <a:spcPts val="1333"/>
              </a:spcBef>
              <a:buNone/>
            </a:pPr>
            <a:r>
              <a:rPr lang="en" sz="1733"/>
              <a:t>Payment of the session registration fee is required for all individuals who participate in any session associated with the September 2023 IEEE 802 Wireless Interim. Registration: </a:t>
            </a:r>
            <a:r>
              <a:rPr lang="en" sz="1733" u="sng">
                <a:solidFill>
                  <a:schemeClr val="hlink"/>
                </a:solidFill>
                <a:hlinkClick r:id="rId6"/>
              </a:rPr>
              <a:t>https://cvent.me/gvvqDN</a:t>
            </a:r>
            <a:endParaRPr sz="1733"/>
          </a:p>
          <a:p>
            <a:pPr indent="0" algn="ctr">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8" name="Google Shape;108;p6"/>
          <p:cNvSpPr txBox="1">
            <a:spLocks noGrp="1"/>
          </p:cNvSpPr>
          <p:nvPr>
            <p:ph type="body" idx="1"/>
          </p:nvPr>
        </p:nvSpPr>
        <p:spPr>
          <a:xfrm>
            <a:off x="629200" y="2244733"/>
            <a:ext cx="10776800" cy="4613267"/>
          </a:xfrm>
          <a:prstGeom prst="rect">
            <a:avLst/>
          </a:prstGeom>
          <a:noFill/>
          <a:ln>
            <a:noFill/>
          </a:ln>
        </p:spPr>
        <p:txBody>
          <a:bodyPr spcFirstLastPara="1" wrap="square" lIns="121900" tIns="121900" rIns="121900" bIns="121900" anchor="t" anchorCtr="0">
            <a:noAutofit/>
          </a:bodyPr>
          <a:lstStyle/>
          <a:p>
            <a:pPr marL="0" indent="0">
              <a:buNone/>
            </a:pPr>
            <a:r>
              <a:rPr lang="en" sz="1733" b="1"/>
              <a:t>WHO TO CONTACT IF AUDIO VISUAL EQUIPMENT ISN’T WORKING IN YOUR ONSITE MEETING ROOM</a:t>
            </a:r>
            <a:endParaRPr sz="1733" b="1"/>
          </a:p>
          <a:p>
            <a:pPr marL="0" indent="0">
              <a:spcBef>
                <a:spcPts val="1333"/>
              </a:spcBef>
              <a:buNone/>
            </a:pPr>
            <a:r>
              <a:rPr lang="en" sz="1733"/>
              <a:t>Please contact the Meeting Planner directly if you have any issues with the audio visual equipment in your meeting room. The Meeting Planner will contact support and  the appropriate technician will be sent to assist as soon as possible.</a:t>
            </a:r>
            <a:endParaRPr sz="1733"/>
          </a:p>
          <a:p>
            <a:pPr marL="0" indent="0">
              <a:spcBef>
                <a:spcPts val="1333"/>
              </a:spcBef>
              <a:buNone/>
            </a:pPr>
            <a:r>
              <a:rPr lang="en" sz="1733"/>
              <a:t>Meeting Planner can be reached at:</a:t>
            </a:r>
            <a:endParaRPr sz="1733"/>
          </a:p>
          <a:p>
            <a:pPr indent="-414856">
              <a:spcBef>
                <a:spcPts val="1333"/>
              </a:spcBef>
              <a:buSzPts val="1300"/>
            </a:pPr>
            <a:r>
              <a:rPr lang="en" sz="1733"/>
              <a:t>Registration and Information Desk: Pre Function Lobby, Lower Level</a:t>
            </a:r>
            <a:endParaRPr sz="1733"/>
          </a:p>
          <a:p>
            <a:pPr indent="-414856">
              <a:buSzPts val="1300"/>
            </a:pPr>
            <a:r>
              <a:rPr lang="en" sz="1733"/>
              <a:t>Event Office: Meeting Planner Office #1, Lower Level</a:t>
            </a:r>
            <a:endParaRPr sz="1733"/>
          </a:p>
          <a:p>
            <a:pPr indent="-414856">
              <a:buSzPts val="1300"/>
            </a:pPr>
            <a:r>
              <a:rPr lang="en" sz="1733"/>
              <a:t>Via Text or Call: Dawn Slykhouse: +1 (408) 594-1342 </a:t>
            </a:r>
            <a:endParaRPr sz="1733" b="1"/>
          </a:p>
          <a:p>
            <a:pPr marL="0" indent="0">
              <a:spcBef>
                <a:spcPts val="1333"/>
              </a:spcBef>
              <a:buNone/>
            </a:pPr>
            <a:r>
              <a:rPr lang="en" sz="1733" b="1"/>
              <a:t>WEBEX AUDIO IN THE ONSITE MEETING ROOM</a:t>
            </a:r>
            <a:endParaRPr sz="1733" b="1"/>
          </a:p>
          <a:p>
            <a:pPr marL="0" indent="0">
              <a:spcBef>
                <a:spcPts val="1333"/>
              </a:spcBef>
              <a:buNone/>
            </a:pPr>
            <a:r>
              <a:rPr lang="en" sz="1733"/>
              <a:t>If you are a local participant, PLEASE, select “Don’t connect to audio” when joining the WebEx session. Connecting to the audio, September cause an audio feedback loop that prevents the meeting from proceeding</a:t>
            </a:r>
            <a:endParaRPr sz="1733"/>
          </a:p>
          <a:p>
            <a:pPr marL="0" indent="0">
              <a:spcBef>
                <a:spcPts val="1333"/>
              </a:spcBef>
              <a:buNone/>
            </a:pPr>
            <a:endParaRPr sz="1733"/>
          </a:p>
          <a:p>
            <a:pPr indent="0" algn="ctr">
              <a:spcBef>
                <a:spcPts val="1333"/>
              </a:spcBef>
              <a:buNone/>
            </a:pPr>
            <a:endParaRPr sz="2267"/>
          </a:p>
          <a:p>
            <a:pPr marL="0" indent="0" algn="ctr">
              <a:spcBef>
                <a:spcPts val="1333"/>
              </a:spcBef>
              <a:spcAft>
                <a:spcPts val="2133"/>
              </a:spcAft>
              <a:buNone/>
            </a:pPr>
            <a:endParaRPr sz="2267"/>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7"/>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Access Information </a:t>
            </a:r>
            <a:endParaRPr/>
          </a:p>
        </p:txBody>
      </p:sp>
      <p:sp>
        <p:nvSpPr>
          <p:cNvPr id="114" name="Google Shape;114;p7"/>
          <p:cNvSpPr txBox="1">
            <a:spLocks noGrp="1"/>
          </p:cNvSpPr>
          <p:nvPr>
            <p:ph type="body" idx="1"/>
          </p:nvPr>
        </p:nvSpPr>
        <p:spPr>
          <a:xfrm>
            <a:off x="629200" y="2558767"/>
            <a:ext cx="5333200" cy="3613600"/>
          </a:xfrm>
          <a:prstGeom prst="rect">
            <a:avLst/>
          </a:prstGeom>
          <a:noFill/>
          <a:ln>
            <a:noFill/>
          </a:ln>
        </p:spPr>
        <p:txBody>
          <a:bodyPr spcFirstLastPara="1" wrap="square" lIns="121900" tIns="121900" rIns="121900" bIns="121900" anchor="t" anchorCtr="0">
            <a:noAutofit/>
          </a:bodyPr>
          <a:lstStyle/>
          <a:p>
            <a:pPr marL="0" marR="101597" indent="0">
              <a:buNone/>
            </a:pPr>
            <a:r>
              <a:rPr lang="en" sz="1733" b="1" dirty="0"/>
              <a:t>SSID: </a:t>
            </a:r>
            <a:r>
              <a:rPr lang="en" sz="1733" dirty="0"/>
              <a:t>IEEE802</a:t>
            </a:r>
            <a:r>
              <a:rPr lang="en" sz="1733" b="1" dirty="0"/>
              <a:t>  </a:t>
            </a:r>
            <a:endParaRPr sz="1733" b="1" dirty="0"/>
          </a:p>
          <a:p>
            <a:pPr marR="101597" indent="-414856">
              <a:buSzPts val="1300"/>
            </a:pPr>
            <a:r>
              <a:rPr lang="en" sz="1733" b="1" dirty="0"/>
              <a:t>Password:</a:t>
            </a:r>
            <a:r>
              <a:rPr lang="en" sz="1733" dirty="0"/>
              <a:t> ieeeieee </a:t>
            </a:r>
            <a:endParaRPr sz="1733" dirty="0"/>
          </a:p>
          <a:p>
            <a:pPr indent="-414856">
              <a:buSzPts val="1300"/>
            </a:pPr>
            <a:r>
              <a:rPr lang="en" sz="1733" b="1" dirty="0"/>
              <a:t>Encryption Type:</a:t>
            </a:r>
            <a:r>
              <a:rPr lang="en" sz="1733" dirty="0"/>
              <a:t> WPA2/WPA3 </a:t>
            </a:r>
            <a:endParaRPr sz="1733" dirty="0"/>
          </a:p>
          <a:p>
            <a:pPr indent="-414856">
              <a:buSzPts val="1300"/>
            </a:pPr>
            <a:r>
              <a:rPr lang="en" sz="1733" dirty="0"/>
              <a:t>Does not support 6Ghz WiFi</a:t>
            </a:r>
            <a:endParaRPr sz="1333" dirty="0"/>
          </a:p>
          <a:p>
            <a:pPr marL="0" marR="101597" indent="0">
              <a:spcBef>
                <a:spcPts val="1333"/>
              </a:spcBef>
              <a:buNone/>
            </a:pPr>
            <a:r>
              <a:rPr lang="en" sz="1733" b="1" dirty="0"/>
              <a:t>SSID: </a:t>
            </a:r>
            <a:r>
              <a:rPr lang="en" sz="1733" dirty="0"/>
              <a:t>IEEE802-6G</a:t>
            </a:r>
            <a:r>
              <a:rPr lang="en" sz="1733" b="1" dirty="0"/>
              <a:t>  </a:t>
            </a:r>
            <a:endParaRPr sz="1733" b="1" dirty="0"/>
          </a:p>
          <a:p>
            <a:pPr marR="101597" indent="-414856">
              <a:buSzPts val="1300"/>
            </a:pPr>
            <a:r>
              <a:rPr lang="en" sz="1733" b="1" dirty="0"/>
              <a:t>Password:</a:t>
            </a:r>
            <a:r>
              <a:rPr lang="en" sz="1733" dirty="0"/>
              <a:t> ieeeieee </a:t>
            </a:r>
            <a:endParaRPr sz="1733" dirty="0"/>
          </a:p>
          <a:p>
            <a:pPr indent="-414856">
              <a:buSzPts val="1300"/>
            </a:pPr>
            <a:r>
              <a:rPr lang="en" sz="1733" b="1" dirty="0"/>
              <a:t>Encryption Type:</a:t>
            </a:r>
            <a:r>
              <a:rPr lang="en" sz="1733" dirty="0"/>
              <a:t> WPA3 </a:t>
            </a:r>
            <a:endParaRPr sz="1733" dirty="0"/>
          </a:p>
          <a:p>
            <a:pPr indent="-414856">
              <a:buSzPts val="1300"/>
            </a:pPr>
            <a:r>
              <a:rPr lang="en" sz="1733" dirty="0"/>
              <a:t>Support 6Ghz WiFi</a:t>
            </a:r>
            <a:endParaRPr sz="1333" dirty="0"/>
          </a:p>
          <a:p>
            <a:pPr marL="0" marR="101597" indent="0">
              <a:lnSpc>
                <a:spcPct val="100000"/>
              </a:lnSpc>
              <a:spcBef>
                <a:spcPts val="1333"/>
              </a:spcBef>
              <a:buClr>
                <a:srgbClr val="000000"/>
              </a:buClr>
              <a:buNone/>
            </a:pPr>
            <a:r>
              <a:rPr lang="en" sz="1733" b="1" dirty="0"/>
              <a:t>IEEE 802 Documents: Local Document Server</a:t>
            </a:r>
            <a:r>
              <a:rPr lang="en" sz="1733" dirty="0"/>
              <a:t>  </a:t>
            </a:r>
            <a:endParaRPr sz="1733" dirty="0"/>
          </a:p>
          <a:p>
            <a:pPr marR="118530" indent="-431789">
              <a:lnSpc>
                <a:spcPct val="100000"/>
              </a:lnSpc>
              <a:spcBef>
                <a:spcPts val="1333"/>
              </a:spcBef>
              <a:buSzPts val="1500"/>
            </a:pPr>
            <a:r>
              <a:rPr lang="en" sz="1733" u="sng" dirty="0">
                <a:solidFill>
                  <a:srgbClr val="0000FF"/>
                </a:solidFill>
                <a:hlinkClick r:id="rId3">
                  <a:extLst>
                    <a:ext uri="{A12FA001-AC4F-418D-AE19-62706E023703}">
                      <ahyp:hlinkClr xmlns:ahyp="http://schemas.microsoft.com/office/drawing/2018/hyperlinkcolor" val="tx"/>
                    </a:ext>
                  </a:extLst>
                </a:hlinkClick>
              </a:rPr>
              <a:t>http://ieee802.linespeed.com/</a:t>
            </a:r>
            <a:endParaRPr sz="2000" dirty="0"/>
          </a:p>
        </p:txBody>
      </p:sp>
      <p:sp>
        <p:nvSpPr>
          <p:cNvPr id="115" name="Google Shape;115;p7"/>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 sz="1733" b="1"/>
              <a:t>Onsite Network Support </a:t>
            </a:r>
            <a:endParaRPr sz="1733" b="1"/>
          </a:p>
          <a:p>
            <a:pPr marL="0" indent="0">
              <a:spcBef>
                <a:spcPts val="1333"/>
              </a:spcBef>
              <a:buClr>
                <a:srgbClr val="000000"/>
              </a:buClr>
              <a:buSzPts val="1800"/>
              <a:buNone/>
            </a:pPr>
            <a:r>
              <a:rPr lang="en" sz="1733"/>
              <a:t>The September 2023 IEEE 802 Wireless Interim Session Network Provider is Linespeed. </a:t>
            </a:r>
            <a:endParaRPr sz="1733"/>
          </a:p>
          <a:p>
            <a:pPr marL="0" indent="0">
              <a:spcBef>
                <a:spcPts val="1333"/>
              </a:spcBef>
              <a:buClr>
                <a:srgbClr val="000000"/>
              </a:buClr>
              <a:buSzPts val="1800"/>
              <a:buNone/>
            </a:pPr>
            <a:r>
              <a:rPr lang="en" sz="1733"/>
              <a:t>Members of the Linespeed team can be dispatched by contacting the Meeting Planner directly or by placing a request at the event registration desk.</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Wireless Networking Social</a:t>
            </a:r>
            <a:endParaRPr sz="3867" b="1" i="1"/>
          </a:p>
          <a:p>
            <a:pPr algn="ctr"/>
            <a:endParaRPr sz="2400" b="1" i="1"/>
          </a:p>
          <a:p>
            <a:pPr algn="ctr"/>
            <a:r>
              <a:rPr lang="en" sz="3867"/>
              <a:t>Wednesday September 13th at 6:30 PM</a:t>
            </a:r>
            <a:endParaRPr sz="3867"/>
          </a:p>
        </p:txBody>
      </p:sp>
      <p:sp>
        <p:nvSpPr>
          <p:cNvPr id="121" name="Google Shape;121;p9"/>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a:t>WHO: </a:t>
            </a:r>
            <a:r>
              <a:rPr lang="en" sz="1600"/>
              <a:t>All registered attendees and their guests.</a:t>
            </a:r>
            <a:endParaRPr sz="1600"/>
          </a:p>
          <a:p>
            <a:pPr marL="0" indent="0">
              <a:buNone/>
            </a:pPr>
            <a:endParaRPr sz="1600" b="1"/>
          </a:p>
          <a:p>
            <a:pPr marL="0" indent="0">
              <a:buNone/>
            </a:pPr>
            <a:r>
              <a:rPr lang="en" sz="1600" b="1"/>
              <a:t>WHAT:</a:t>
            </a:r>
            <a:r>
              <a:rPr lang="en" sz="1600"/>
              <a:t>  Dinner and networking reception.  </a:t>
            </a:r>
            <a:endParaRPr sz="1600"/>
          </a:p>
          <a:p>
            <a:pPr marL="0" indent="0">
              <a:buNone/>
            </a:pPr>
            <a:endParaRPr sz="1600" b="1"/>
          </a:p>
          <a:p>
            <a:pPr marL="0" indent="0">
              <a:buNone/>
            </a:pPr>
            <a:r>
              <a:rPr lang="en" sz="1600" b="1"/>
              <a:t>WHERE:</a:t>
            </a:r>
            <a:r>
              <a:rPr lang="en" sz="1600"/>
              <a:t> Offsite at the nearby restaurant </a:t>
            </a:r>
            <a:r>
              <a:rPr lang="en" sz="1600" b="1" u="sng">
                <a:solidFill>
                  <a:schemeClr val="hlink"/>
                </a:solidFill>
                <a:hlinkClick r:id="rId3"/>
              </a:rPr>
              <a:t>Fogo de Chao</a:t>
            </a:r>
            <a:r>
              <a:rPr lang="en" sz="1600"/>
              <a:t>. </a:t>
            </a:r>
            <a:endParaRPr sz="1600"/>
          </a:p>
          <a:p>
            <a:pPr marL="0" indent="0">
              <a:buNone/>
            </a:pPr>
            <a:r>
              <a:rPr lang="en" sz="1600"/>
              <a:t>Restaurant Address:</a:t>
            </a:r>
            <a:endParaRPr sz="1600"/>
          </a:p>
          <a:p>
            <a:pPr marL="0" indent="0">
              <a:buNone/>
            </a:pPr>
            <a:r>
              <a:rPr lang="en" sz="1600"/>
              <a:t>3101 Piedmont Rd</a:t>
            </a:r>
            <a:endParaRPr sz="1600"/>
          </a:p>
          <a:p>
            <a:pPr marL="0" indent="0">
              <a:buNone/>
            </a:pPr>
            <a:r>
              <a:rPr lang="en" sz="1600"/>
              <a:t>Atlanta, GA 30305</a:t>
            </a:r>
            <a:endParaRPr sz="1600"/>
          </a:p>
          <a:p>
            <a:pPr marL="0" indent="0">
              <a:buNone/>
            </a:pPr>
            <a:r>
              <a:rPr lang="en" sz="1600"/>
              <a:t>Website: </a:t>
            </a:r>
            <a:r>
              <a:rPr lang="en" sz="1600" u="sng">
                <a:solidFill>
                  <a:schemeClr val="hlink"/>
                </a:solidFill>
                <a:hlinkClick r:id="rId3"/>
              </a:rPr>
              <a:t>https://fogodechao.com/location/atlanta/</a:t>
            </a:r>
            <a:endParaRPr sz="1600"/>
          </a:p>
          <a:p>
            <a:pPr marL="0" indent="0">
              <a:buNone/>
            </a:pPr>
            <a:endParaRPr sz="1600" b="1"/>
          </a:p>
          <a:p>
            <a:pPr marL="0" indent="0">
              <a:buNone/>
            </a:pPr>
            <a:r>
              <a:rPr lang="en" sz="1600" b="1"/>
              <a:t>TRANSPORTATION:</a:t>
            </a:r>
            <a:r>
              <a:rPr lang="en" sz="1600"/>
              <a:t> </a:t>
            </a:r>
            <a:endParaRPr sz="1600"/>
          </a:p>
          <a:p>
            <a:pPr marL="0" indent="0">
              <a:buNone/>
            </a:pPr>
            <a:r>
              <a:rPr lang="en" sz="1600"/>
              <a:t>The restaurant is within walking distance of the Grand Hyatt Buckhead. Maps shall be available at the registration desk. Alternatively, personal transportation can be arranged by attending individuals. </a:t>
            </a:r>
            <a:endParaRPr sz="1600"/>
          </a:p>
          <a:p>
            <a:pPr marL="0" indent="0">
              <a:buNone/>
            </a:pPr>
            <a:r>
              <a:rPr lang="en" sz="1600"/>
              <a:t>Please contact the Meeting Planner if have any questions.</a:t>
            </a:r>
            <a:endParaRPr sz="1600"/>
          </a:p>
          <a:p>
            <a:pPr marL="0" indent="0">
              <a:buNone/>
            </a:pPr>
            <a:endParaRPr sz="1600"/>
          </a:p>
          <a:p>
            <a:pPr marL="0" indent="0">
              <a:buNone/>
            </a:pPr>
            <a:endParaRPr sz="1467"/>
          </a:p>
          <a:p>
            <a:pPr indent="0" algn="ctr">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1"/>
          <p:cNvSpPr txBox="1">
            <a:spLocks noGrp="1"/>
          </p:cNvSpPr>
          <p:nvPr>
            <p:ph type="title"/>
          </p:nvPr>
        </p:nvSpPr>
        <p:spPr>
          <a:xfrm>
            <a:off x="629200" y="1104267"/>
            <a:ext cx="10962800" cy="904400"/>
          </a:xfrm>
          <a:prstGeom prst="rect">
            <a:avLst/>
          </a:prstGeom>
          <a:noFill/>
          <a:ln>
            <a:noFill/>
          </a:ln>
        </p:spPr>
        <p:txBody>
          <a:bodyPr spcFirstLastPara="1" wrap="square" lIns="121900" tIns="121900" rIns="121900" bIns="121900" anchor="b" anchorCtr="0">
            <a:noAutofit/>
          </a:bodyPr>
          <a:lstStyle/>
          <a:p>
            <a:pPr algn="ctr"/>
            <a:r>
              <a:rPr lang="en" sz="3600"/>
              <a:t>Thanks for helping us make this session a success, we look forward to working with you again!</a:t>
            </a:r>
            <a:endParaRPr sz="3600"/>
          </a:p>
        </p:txBody>
      </p:sp>
      <p:sp>
        <p:nvSpPr>
          <p:cNvPr id="127" name="Google Shape;127;p11"/>
          <p:cNvSpPr txBox="1">
            <a:spLocks noGrp="1"/>
          </p:cNvSpPr>
          <p:nvPr>
            <p:ph type="body" idx="1"/>
          </p:nvPr>
        </p:nvSpPr>
        <p:spPr>
          <a:xfrm>
            <a:off x="349800" y="2380965"/>
            <a:ext cx="11242200" cy="4375435"/>
          </a:xfrm>
          <a:prstGeom prst="rect">
            <a:avLst/>
          </a:prstGeom>
          <a:noFill/>
          <a:ln>
            <a:noFill/>
          </a:ln>
        </p:spPr>
        <p:txBody>
          <a:bodyPr spcFirstLastPara="1" wrap="square" lIns="121900" tIns="121900" rIns="121900" bIns="121900" anchor="t" anchorCtr="0">
            <a:noAutofit/>
          </a:bodyPr>
          <a:lstStyle/>
          <a:p>
            <a:pPr marL="0" indent="0">
              <a:buNone/>
            </a:pPr>
            <a:r>
              <a:rPr lang="en" sz="1867"/>
              <a:t>The next IEEE 802 Plenary Session will be November 12-17, 2023. The session will be a Mixed Mode with In-Person participation at the Hilton Hawaiian Village Waikiki Beach Resort. </a:t>
            </a:r>
            <a:endParaRPr sz="1867" b="1"/>
          </a:p>
          <a:p>
            <a:pPr marL="0" indent="0">
              <a:buNone/>
            </a:pPr>
            <a:endParaRPr sz="1067" b="1"/>
          </a:p>
          <a:p>
            <a:pPr indent="-423323">
              <a:buSzPts val="1400"/>
            </a:pPr>
            <a:r>
              <a:rPr lang="en" sz="1867" b="1"/>
              <a:t>Information and Registration: </a:t>
            </a:r>
            <a:r>
              <a:rPr lang="en" sz="1867" b="1" u="sng">
                <a:solidFill>
                  <a:schemeClr val="hlink"/>
                </a:solidFill>
                <a:hlinkClick r:id="rId3"/>
              </a:rPr>
              <a:t>https://cvent.me/Pna0qm</a:t>
            </a:r>
            <a:endParaRPr sz="1867" b="1"/>
          </a:p>
          <a:p>
            <a:pPr lvl="1">
              <a:spcBef>
                <a:spcPts val="0"/>
              </a:spcBef>
            </a:pPr>
            <a:r>
              <a:rPr lang="en" sz="1867"/>
              <a:t>Early Registration Deadline:</a:t>
            </a:r>
            <a:r>
              <a:rPr lang="en" sz="1867" b="1"/>
              <a:t> </a:t>
            </a:r>
            <a:r>
              <a:rPr lang="en" sz="1867"/>
              <a:t>Friday September 22, 2023</a:t>
            </a:r>
            <a:endParaRPr/>
          </a:p>
          <a:p>
            <a:pPr lvl="1">
              <a:spcBef>
                <a:spcPts val="0"/>
              </a:spcBef>
            </a:pPr>
            <a:r>
              <a:rPr lang="en" sz="1867"/>
              <a:t>Hotel Reservations: </a:t>
            </a:r>
            <a:r>
              <a:rPr lang="en" sz="1600" b="1" u="sng">
                <a:solidFill>
                  <a:schemeClr val="accent5"/>
                </a:solidFill>
                <a:hlinkClick r:id="rId4">
                  <a:extLst>
                    <a:ext uri="{A12FA001-AC4F-418D-AE19-62706E023703}">
                      <ahyp:hlinkClr xmlns:ahyp="http://schemas.microsoft.com/office/drawing/2018/hyperlinkcolor" val="tx"/>
                    </a:ext>
                  </a:extLst>
                </a:hlinkClick>
              </a:rPr>
              <a:t>https://www.hilton.com/en/attend-my-event/hnlhvhh-avm-e0ca0592-a203-4d79-a09e-5c9c2b65d2e8</a:t>
            </a:r>
            <a:endParaRPr/>
          </a:p>
          <a:p>
            <a:pPr lvl="1">
              <a:spcBef>
                <a:spcPts val="0"/>
              </a:spcBef>
            </a:pPr>
            <a:r>
              <a:rPr lang="en" sz="1867"/>
              <a:t>Hotel Reservation Booking Cut Off Date: 5:00 PM Hawaii Time October 20, 2023 </a:t>
            </a:r>
            <a:endParaRPr sz="1600" b="1"/>
          </a:p>
          <a:p>
            <a:pPr marL="1219170" indent="0">
              <a:buNone/>
            </a:pPr>
            <a:endParaRPr sz="1600" b="1"/>
          </a:p>
          <a:p>
            <a:pPr marL="0" indent="0">
              <a:buNone/>
            </a:pPr>
            <a:r>
              <a:rPr lang="en" sz="1867"/>
              <a:t>If you have any questions please contact:</a:t>
            </a:r>
            <a:endParaRPr sz="1867"/>
          </a:p>
          <a:p>
            <a:pPr marL="609585" lvl="1" indent="0">
              <a:spcBef>
                <a:spcPts val="0"/>
              </a:spcBef>
              <a:buSzPts val="1800"/>
              <a:buNone/>
            </a:pPr>
            <a:r>
              <a:rPr lang="en"/>
              <a:t>Face to Face Events</a:t>
            </a:r>
            <a:endParaRPr/>
          </a:p>
          <a:p>
            <a:pPr marL="609585" lvl="1" indent="0">
              <a:spcBef>
                <a:spcPts val="0"/>
              </a:spcBef>
              <a:buSzPts val="1800"/>
              <a:buNone/>
            </a:pPr>
            <a:r>
              <a:rPr lang="en"/>
              <a:t>IEEE 802 Meeting Planner	</a:t>
            </a:r>
            <a:endParaRPr/>
          </a:p>
          <a:p>
            <a:pPr marL="609585" lvl="1" indent="0">
              <a:spcBef>
                <a:spcPts val="0"/>
              </a:spcBef>
              <a:buSzPts val="1800"/>
              <a:buNone/>
            </a:pPr>
            <a:r>
              <a:rPr lang="en"/>
              <a:t>Email: </a:t>
            </a:r>
            <a:r>
              <a:rPr lang="en" u="sng">
                <a:solidFill>
                  <a:schemeClr val="hlink"/>
                </a:solidFill>
                <a:hlinkClick r:id="rId5"/>
              </a:rPr>
              <a:t>802info@facetoface-events.com</a:t>
            </a:r>
            <a:endParaRPr/>
          </a:p>
          <a:p>
            <a:pPr marL="0" indent="0">
              <a:buNone/>
            </a:pPr>
            <a:endParaRPr sz="1867"/>
          </a:p>
          <a:p>
            <a:pPr marL="0" indent="0">
              <a:buNone/>
            </a:pPr>
            <a:endParaRPr sz="1867"/>
          </a:p>
          <a:p>
            <a:pPr marL="0" indent="0">
              <a:buNone/>
            </a:pPr>
            <a:r>
              <a:rPr lang="en" sz="1867"/>
              <a:t> </a:t>
            </a:r>
            <a:endParaRPr sz="1867"/>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September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E3A5-B9C4-686E-FF94-9EEE8920CBC9}"/>
              </a:ext>
            </a:extLst>
          </p:cNvPr>
          <p:cNvSpPr>
            <a:spLocks noGrp="1"/>
          </p:cNvSpPr>
          <p:nvPr>
            <p:ph type="title"/>
          </p:nvPr>
        </p:nvSpPr>
        <p:spPr/>
        <p:txBody>
          <a:bodyPr/>
          <a:lstStyle/>
          <a:p>
            <a:r>
              <a:rPr lang="en-US" dirty="0"/>
              <a:t>Friday F&amp;B Straw poll</a:t>
            </a:r>
          </a:p>
        </p:txBody>
      </p:sp>
      <p:sp>
        <p:nvSpPr>
          <p:cNvPr id="3" name="Content Placeholder 2">
            <a:extLst>
              <a:ext uri="{FF2B5EF4-FFF2-40B4-BE49-F238E27FC236}">
                <a16:creationId xmlns:a16="http://schemas.microsoft.com/office/drawing/2014/main" id="{6F38D8B9-04D8-9DB5-CE0A-273B5FA26F53}"/>
              </a:ext>
            </a:extLst>
          </p:cNvPr>
          <p:cNvSpPr>
            <a:spLocks noGrp="1"/>
          </p:cNvSpPr>
          <p:nvPr>
            <p:ph idx="1"/>
          </p:nvPr>
        </p:nvSpPr>
        <p:spPr>
          <a:xfrm>
            <a:off x="914400" y="1981201"/>
            <a:ext cx="10464799" cy="4113213"/>
          </a:xfrm>
        </p:spPr>
        <p:txBody>
          <a:bodyPr/>
          <a:lstStyle/>
          <a:p>
            <a:r>
              <a:rPr lang="en-US" dirty="0"/>
              <a:t>If you will attend the 802.11 Closing Plenary on Friday, Sept 15, 2023 </a:t>
            </a:r>
          </a:p>
          <a:p>
            <a:r>
              <a:rPr lang="en-US" dirty="0"/>
              <a:t>will you participate (eat/drink) : </a:t>
            </a:r>
          </a:p>
          <a:p>
            <a:pPr marL="1143000" lvl="2" indent="-228600">
              <a:buFont typeface="Arial" panose="020B0604020202020204" pitchFamily="34" charset="0"/>
              <a:buChar char="•"/>
            </a:pPr>
            <a:r>
              <a:rPr lang="en-US" sz="2400" dirty="0">
                <a:effectLst/>
              </a:rPr>
              <a:t>Breakfast with the AM Break?        - </a:t>
            </a:r>
          </a:p>
          <a:p>
            <a:endParaRPr lang="en-US" dirty="0"/>
          </a:p>
        </p:txBody>
      </p:sp>
      <p:sp>
        <p:nvSpPr>
          <p:cNvPr id="4" name="Date Placeholder 3">
            <a:extLst>
              <a:ext uri="{FF2B5EF4-FFF2-40B4-BE49-F238E27FC236}">
                <a16:creationId xmlns:a16="http://schemas.microsoft.com/office/drawing/2014/main" id="{CB07CC7B-BF95-791E-5822-35059F7EC241}"/>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5E1586FC-FBC6-66C5-6AEC-498F4380592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56AEFD-848F-998E-F465-4C7F7B12D4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414468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September 15,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September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(Grand Hyatt Atlanta, Buckhead)</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39</a:t>
            </a:r>
          </a:p>
          <a:p>
            <a:pPr lvl="1"/>
            <a:r>
              <a:rPr lang="en-US" dirty="0"/>
              <a:t>No –  3</a:t>
            </a:r>
          </a:p>
          <a:p>
            <a:r>
              <a:rPr lang="en-US" dirty="0"/>
              <a:t>2. Did you go to the social?</a:t>
            </a:r>
          </a:p>
          <a:p>
            <a:pPr lvl="1"/>
            <a:r>
              <a:rPr lang="en-US" dirty="0"/>
              <a:t>Yes – 40</a:t>
            </a:r>
          </a:p>
          <a:p>
            <a:pPr lvl="1"/>
            <a:r>
              <a:rPr lang="en-US" dirty="0"/>
              <a:t>No –  6</a:t>
            </a:r>
          </a:p>
          <a:p>
            <a:r>
              <a:rPr lang="en-US" sz="2000" dirty="0"/>
              <a:t>3. If you attended the Social, did you like the social?</a:t>
            </a:r>
          </a:p>
          <a:p>
            <a:pPr lvl="1"/>
            <a:r>
              <a:rPr lang="en-US" sz="1800" dirty="0"/>
              <a:t>Yes – 36</a:t>
            </a:r>
          </a:p>
          <a:p>
            <a:pPr lvl="1"/>
            <a:r>
              <a:rPr lang="en-US" sz="1800" dirty="0"/>
              <a:t>No –  1</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September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2023 November - Hawaiian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November 802 Plenary</a:t>
            </a:r>
            <a:r>
              <a:rPr lang="en-US" dirty="0"/>
              <a:t> </a:t>
            </a:r>
            <a:r>
              <a:rPr lang="en-US" sz="2000" dirty="0"/>
              <a:t>Session were held at the Hilton Hawaiian Hotel in Honolulu, HI as an in-person only session, would you attend?</a:t>
            </a:r>
          </a:p>
          <a:p>
            <a:pPr lvl="2"/>
            <a:r>
              <a:rPr lang="en-US" sz="2000" dirty="0"/>
              <a:t>Yes – 65</a:t>
            </a:r>
          </a:p>
          <a:p>
            <a:pPr lvl="2"/>
            <a:r>
              <a:rPr lang="en-US" sz="2000" dirty="0"/>
              <a:t>No – 40</a:t>
            </a:r>
          </a:p>
          <a:p>
            <a:pPr lvl="2"/>
            <a:r>
              <a:rPr lang="en-US" sz="2000" dirty="0"/>
              <a:t>Abstain - 6 </a:t>
            </a:r>
          </a:p>
          <a:p>
            <a:pPr lvl="2"/>
            <a:endParaRPr lang="en-US" sz="2000" dirty="0"/>
          </a:p>
          <a:p>
            <a:pPr marL="457200" lvl="1" indent="0">
              <a:buNone/>
            </a:pPr>
            <a:r>
              <a:rPr lang="en-US" sz="2000" dirty="0"/>
              <a:t>2. If the 2023 November 802 Plenary Session were held at Hilton Hawaiian Hotel in Honolulu, HI as mixed-mode session, will you attend:</a:t>
            </a:r>
          </a:p>
          <a:p>
            <a:pPr lvl="2"/>
            <a:r>
              <a:rPr lang="en-US" sz="2000" dirty="0"/>
              <a:t>Attend In-person --                  54</a:t>
            </a:r>
          </a:p>
          <a:p>
            <a:pPr lvl="2"/>
            <a:r>
              <a:rPr lang="en-US" sz="2000" dirty="0"/>
              <a:t>Attend Virtually (remotely) -  34</a:t>
            </a:r>
          </a:p>
          <a:p>
            <a:pPr lvl="2"/>
            <a:r>
              <a:rPr lang="en-US" sz="2000" dirty="0"/>
              <a:t>Will not attend plenary -         8</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0877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a:t>
            </a:r>
          </a:p>
          <a:p>
            <a:r>
              <a:rPr lang="en-GB" sz="2000" dirty="0"/>
              <a:t>Monday September 11:</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September 15:</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September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January 2024 – Panama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2024 January 802 Wireless </a:t>
            </a:r>
            <a:r>
              <a:rPr lang="en-US" dirty="0"/>
              <a:t>Interim </a:t>
            </a:r>
            <a:r>
              <a:rPr lang="en-US" sz="2000" dirty="0"/>
              <a:t>Session were held at the </a:t>
            </a:r>
            <a:r>
              <a:rPr lang="en-US" dirty="0"/>
              <a:t>Hilton Panama, Panama City, Panama</a:t>
            </a:r>
            <a:r>
              <a:rPr lang="en-US" sz="2000" dirty="0"/>
              <a:t> as an in-person only session, would you attend?</a:t>
            </a:r>
          </a:p>
          <a:p>
            <a:pPr lvl="2"/>
            <a:r>
              <a:rPr lang="en-US" sz="2000" dirty="0"/>
              <a:t>Yes –  60</a:t>
            </a:r>
          </a:p>
          <a:p>
            <a:pPr lvl="2"/>
            <a:r>
              <a:rPr lang="en-US" sz="2000" dirty="0"/>
              <a:t>No – 43</a:t>
            </a:r>
          </a:p>
          <a:p>
            <a:pPr lvl="2"/>
            <a:r>
              <a:rPr lang="en-US" sz="2000" dirty="0"/>
              <a:t>Abstain -  7</a:t>
            </a:r>
          </a:p>
          <a:p>
            <a:pPr lvl="2"/>
            <a:endParaRPr lang="en-US" sz="2000" dirty="0"/>
          </a:p>
          <a:p>
            <a:pPr marL="457200" lvl="1" indent="0">
              <a:buNone/>
            </a:pPr>
            <a:r>
              <a:rPr lang="en-US" sz="2000" dirty="0"/>
              <a:t>2. If the 2024 January 802 Wireless </a:t>
            </a:r>
            <a:r>
              <a:rPr lang="en-US" dirty="0"/>
              <a:t>Interim </a:t>
            </a:r>
            <a:r>
              <a:rPr lang="en-US" sz="2000" dirty="0"/>
              <a:t>Session were held at the </a:t>
            </a:r>
            <a:r>
              <a:rPr lang="en-US" dirty="0"/>
              <a:t>Hilton Panama, Panama City, Panama </a:t>
            </a:r>
            <a:r>
              <a:rPr lang="en-US" sz="2000" dirty="0"/>
              <a:t>as mixed-mode session, will you attend:</a:t>
            </a:r>
          </a:p>
          <a:p>
            <a:pPr lvl="2"/>
            <a:r>
              <a:rPr lang="en-US" sz="2000" dirty="0"/>
              <a:t>Attend In-person -- 60</a:t>
            </a:r>
          </a:p>
          <a:p>
            <a:pPr lvl="2"/>
            <a:r>
              <a:rPr lang="en-US" sz="2000" dirty="0"/>
              <a:t>Attend Virtually (remotely) - 43</a:t>
            </a:r>
          </a:p>
          <a:p>
            <a:pPr lvl="2"/>
            <a:r>
              <a:rPr lang="en-US" sz="2000" dirty="0"/>
              <a:t>Will not attend plenary - 7</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000469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Times New Roman" pitchFamily="16" charset="0"/>
              <a:buChar char="•"/>
            </a:pPr>
            <a:r>
              <a:rPr lang="en-GB" sz="2000" dirty="0"/>
              <a:t>2023-09 (10-15) Atlanta – Buckhead, GA</a:t>
            </a:r>
          </a:p>
          <a:p>
            <a:pPr>
              <a:buFont typeface="Wingdings" panose="05000000000000000000" pitchFamily="2" charset="2"/>
              <a:buChar char="v"/>
            </a:pPr>
            <a:r>
              <a:rPr lang="en-GB" sz="2000" dirty="0">
                <a:highlight>
                  <a:srgbClr val="FFFF00"/>
                </a:highlight>
              </a:rPr>
              <a:t>2024-01 (14-19) Panama (Rebooked from Jan 2022)</a:t>
            </a:r>
          </a:p>
          <a:p>
            <a:pPr>
              <a:buFont typeface="Wingdings" panose="05000000000000000000" pitchFamily="2" charset="2"/>
              <a:buChar char="v"/>
            </a:pPr>
            <a:r>
              <a:rPr lang="en-GB" sz="2000" dirty="0">
                <a:highlight>
                  <a:srgbClr val="FFFF00"/>
                </a:highlight>
              </a:rPr>
              <a:t>2024-05 (12-17) Warsaw, Poland – (TBC Rebook from May 2022)</a:t>
            </a:r>
          </a:p>
          <a:p>
            <a:pPr>
              <a:buFont typeface="Times New Roman" pitchFamily="16" charset="0"/>
              <a:buChar char="•"/>
            </a:pPr>
            <a:r>
              <a:rPr lang="en-GB" sz="2000" dirty="0"/>
              <a:t>2024-09 (8-13) Waikoloa, HI</a:t>
            </a:r>
          </a:p>
          <a:p>
            <a:pPr>
              <a:buFont typeface="Wingdings" panose="05000000000000000000" pitchFamily="2" charset="2"/>
              <a:buChar char="v"/>
            </a:pPr>
            <a:r>
              <a:rPr lang="en-GB" sz="2000" dirty="0"/>
              <a:t>2025-01 (12-17) Kobe, Japan – TBC (Moved from May 2023)</a:t>
            </a:r>
          </a:p>
          <a:p>
            <a:pPr>
              <a:buFont typeface="Wingdings" panose="05000000000000000000" pitchFamily="2" charset="2"/>
              <a:buChar char="v"/>
            </a:pPr>
            <a:r>
              <a:rPr lang="en-GB" sz="2000" dirty="0"/>
              <a:t>2025-05 (11-16) – RFP - Europe</a:t>
            </a:r>
          </a:p>
          <a:p>
            <a:pPr>
              <a:buFont typeface="Times New Roman" pitchFamily="16" charset="0"/>
              <a:buChar char="•"/>
            </a:pPr>
            <a:r>
              <a:rPr lang="en-GB" sz="2000" dirty="0"/>
              <a:t>2025-09 (14-19) </a:t>
            </a:r>
            <a:r>
              <a:rPr lang="en-US" sz="2000" dirty="0"/>
              <a:t>Waikoloa, HI </a:t>
            </a:r>
          </a:p>
          <a:p>
            <a:pPr>
              <a:buFont typeface="Times New Roman" pitchFamily="16" charset="0"/>
              <a:buChar char="•"/>
            </a:pPr>
            <a:r>
              <a:rPr lang="en-US" sz="2000" dirty="0"/>
              <a:t>2026-01 (11-16) - RFP</a:t>
            </a:r>
          </a:p>
          <a:p>
            <a:pPr>
              <a:buFont typeface="Wingdings" panose="05000000000000000000" pitchFamily="2" charset="2"/>
              <a:buChar char="v"/>
            </a:pPr>
            <a:r>
              <a:rPr lang="en-US" sz="2000" dirty="0"/>
              <a:t>2026-05 (10-15) – RFP - Europe</a:t>
            </a:r>
          </a:p>
          <a:p>
            <a:pPr>
              <a:buFont typeface="Times New Roman" pitchFamily="16" charset="0"/>
              <a:buChar char="•"/>
            </a:pPr>
            <a:r>
              <a:rPr lang="en-US" sz="2000" dirty="0"/>
              <a:t>2026-09 (13-18) Waikoloa, HI</a:t>
            </a:r>
          </a:p>
          <a:p>
            <a:pPr>
              <a:buFont typeface="Times New Roman" pitchFamily="16" charset="0"/>
              <a:buChar char="•"/>
            </a:pPr>
            <a:r>
              <a:rPr lang="en-US" sz="2000" dirty="0"/>
              <a:t>2027-01 (10-15) - RFP</a:t>
            </a:r>
          </a:p>
          <a:p>
            <a:pPr>
              <a:buFont typeface="Wingdings" panose="05000000000000000000" pitchFamily="2" charset="2"/>
              <a:buChar char="v"/>
            </a:pPr>
            <a:r>
              <a:rPr lang="en-US" sz="2000" dirty="0"/>
              <a:t>2027-05 (9-14) – RFP Asia  (could rotate J-M-S)</a:t>
            </a:r>
          </a:p>
          <a:p>
            <a:pPr>
              <a:buFont typeface="Times New Roman" pitchFamily="16" charset="0"/>
              <a:buChar char="•"/>
            </a:pPr>
            <a:r>
              <a:rPr lang="en-US" sz="2000" dirty="0"/>
              <a:t>2027-09 (12-17) - RFP</a:t>
            </a:r>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September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     Starred Venues :MTG Events</a:t>
            </a:r>
            <a:br>
              <a:rPr lang="en-US" sz="1600" dirty="0">
                <a:solidFill>
                  <a:schemeClr val="tx1"/>
                </a:solidFill>
              </a:rPr>
            </a:br>
            <a:r>
              <a:rPr lang="en-US" sz="1600" dirty="0">
                <a:solidFill>
                  <a:schemeClr val="tx1"/>
                </a:solidFill>
              </a:rPr>
              <a:t>     Dotted Venues: Face to Face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Sept 8, 2023</a:t>
            </a:r>
          </a:p>
        </p:txBody>
      </p:sp>
    </p:spTree>
    <p:extLst>
      <p:ext uri="{BB962C8B-B14F-4D97-AF65-F5344CB8AC3E}">
        <p14:creationId xmlns:p14="http://schemas.microsoft.com/office/powerpoint/2010/main" val="1041195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a:t>Future Plenary Venue </a:t>
            </a:r>
            <a:r>
              <a:rPr lang="en-US" altLang="en-US" dirty="0"/>
              <a:t>Contract Status</a:t>
            </a:r>
            <a:endParaRPr lang="en-US" dirty="0"/>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marL="0" indent="0">
              <a:buNone/>
            </a:pPr>
            <a:r>
              <a:rPr lang="en-US" sz="1800" dirty="0"/>
              <a:t>2023 Nov 12-17 – Hawaiian Village, Oahu, Hawaii, United States</a:t>
            </a:r>
          </a:p>
          <a:p>
            <a:pPr marL="0" indent="0">
              <a:buNone/>
            </a:pPr>
            <a:r>
              <a:rPr lang="en-US" sz="1800" dirty="0">
                <a:highlight>
                  <a:srgbClr val="33CCFF"/>
                </a:highlight>
              </a:rPr>
              <a:t>2024 March 10-15 – Hyatt Regency Denver at Colorado Convention Center, Denver, CO, (March 2021)</a:t>
            </a:r>
          </a:p>
          <a:p>
            <a:pPr marL="0" indent="0">
              <a:buNone/>
            </a:pPr>
            <a:r>
              <a:rPr lang="en-US" sz="1800" dirty="0">
                <a:highlight>
                  <a:srgbClr val="33CCFF"/>
                </a:highlight>
              </a:rPr>
              <a:t>2024 July 14-19 – Sheraton Le Centre Montreal, Montreal, Quebec, Canada (July 2020)</a:t>
            </a:r>
          </a:p>
          <a:p>
            <a:pPr marL="0" indent="0">
              <a:buNone/>
            </a:pPr>
            <a:r>
              <a:rPr lang="en-US" sz="1800" dirty="0">
                <a:highlight>
                  <a:srgbClr val="33CCFF"/>
                </a:highlight>
              </a:rPr>
              <a:t>2024 Nov 10-15 –Hyatt Regency Vancouver, Vancouver, Canada (Nov 2021)</a:t>
            </a:r>
          </a:p>
          <a:p>
            <a:pPr marL="0" indent="0">
              <a:buNone/>
            </a:pPr>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 / NEW RFP – Europe/NA?</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 – RFP NA/Europe </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 – RFP Asia</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–RFP Europe </a:t>
            </a:r>
            <a:endParaRPr lang="en-US" sz="1800" dirty="0">
              <a:highlight>
                <a:srgbClr val="99FF99"/>
              </a:highlight>
            </a:endParaRPr>
          </a:p>
          <a:p>
            <a:pPr marL="0" indent="0">
              <a:buNone/>
            </a:pPr>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8" name="TextBox 7">
            <a:extLst>
              <a:ext uri="{FF2B5EF4-FFF2-40B4-BE49-F238E27FC236}">
                <a16:creationId xmlns:a16="http://schemas.microsoft.com/office/drawing/2014/main" id="{BABB8EDA-4C9B-BACF-CD7D-805D4554F0BE}"/>
              </a:ext>
            </a:extLst>
          </p:cNvPr>
          <p:cNvSpPr txBox="1"/>
          <p:nvPr/>
        </p:nvSpPr>
        <p:spPr>
          <a:xfrm>
            <a:off x="9525000" y="794842"/>
            <a:ext cx="1750485" cy="338554"/>
          </a:xfrm>
          <a:prstGeom prst="rect">
            <a:avLst/>
          </a:prstGeom>
          <a:noFill/>
        </p:spPr>
        <p:txBody>
          <a:bodyPr wrap="square" rtlCol="0">
            <a:spAutoFit/>
          </a:bodyPr>
          <a:lstStyle/>
          <a:p>
            <a:r>
              <a:rPr lang="en-US" sz="1600" dirty="0">
                <a:solidFill>
                  <a:schemeClr val="accent1">
                    <a:lumMod val="50000"/>
                  </a:schemeClr>
                </a:solidFill>
              </a:rPr>
              <a:t>As of Sept 8, 2023</a:t>
            </a:r>
          </a:p>
        </p:txBody>
      </p:sp>
    </p:spTree>
    <p:extLst>
      <p:ext uri="{BB962C8B-B14F-4D97-AF65-F5344CB8AC3E}">
        <p14:creationId xmlns:p14="http://schemas.microsoft.com/office/powerpoint/2010/main" val="813526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EC-23/0001r05</a:t>
            </a:r>
          </a:p>
          <a:p>
            <a:pPr lvl="1"/>
            <a:r>
              <a:rPr lang="en-US" dirty="0">
                <a:solidFill>
                  <a:schemeClr val="accent2"/>
                </a:solidFill>
                <a:hlinkClick r:id="rId4">
                  <a:extLst>
                    <a:ext uri="{A12FA001-AC4F-418D-AE19-62706E023703}">
                      <ahyp:hlinkClr xmlns:ahyp="http://schemas.microsoft.com/office/drawing/2018/hyperlinkcolor" val="tx"/>
                    </a:ext>
                  </a:extLst>
                </a:hlinkClick>
              </a:rPr>
              <a:t>https://mentor.ieee.org/802-ec/dcn/23/ec-23-0001-05-WCSG-ieee-802wcsc-meeting-venue-manager-report-2023.pptx</a:t>
            </a:r>
            <a:r>
              <a:rPr lang="en-US" dirty="0">
                <a:solidFill>
                  <a:schemeClr val="accent2"/>
                </a:solidFill>
              </a:rPr>
              <a:t>  </a:t>
            </a:r>
          </a:p>
        </p:txBody>
      </p:sp>
      <p:sp>
        <p:nvSpPr>
          <p:cNvPr id="4" name="Date Placeholder 3"/>
          <p:cNvSpPr>
            <a:spLocks noGrp="1"/>
          </p:cNvSpPr>
          <p:nvPr>
            <p:ph type="dt" idx="10"/>
          </p:nvPr>
        </p:nvSpPr>
        <p:spPr/>
        <p:txBody>
          <a:bodyPr/>
          <a:lstStyle/>
          <a:p>
            <a:r>
              <a:rPr lang="en-US"/>
              <a:t>September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September 11,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September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September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2425700"/>
            <a:ext cx="10962800" cy="1244800"/>
          </a:xfrm>
          <a:prstGeom prst="rect">
            <a:avLst/>
          </a:prstGeom>
          <a:noFill/>
          <a:ln>
            <a:noFill/>
          </a:ln>
        </p:spPr>
        <p:txBody>
          <a:bodyPr spcFirstLastPara="1" wrap="square" lIns="121900" tIns="121900" rIns="121900" bIns="121900" anchor="b" anchorCtr="0">
            <a:noAutofit/>
          </a:bodyPr>
          <a:lstStyle/>
          <a:p>
            <a:r>
              <a:rPr lang="en"/>
              <a:t>September 2023 IEEE 802 Wireless Interim Session</a:t>
            </a:r>
            <a:endParaRPr/>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a:p>
        </p:txBody>
      </p:sp>
      <p:sp>
        <p:nvSpPr>
          <p:cNvPr id="69" name="Google Shape;69;p1"/>
          <p:cNvSpPr txBox="1"/>
          <p:nvPr/>
        </p:nvSpPr>
        <p:spPr>
          <a:xfrm>
            <a:off x="653833" y="5681100"/>
            <a:ext cx="8369200" cy="820825"/>
          </a:xfrm>
          <a:prstGeom prst="rect">
            <a:avLst/>
          </a:prstGeom>
          <a:noFill/>
          <a:ln>
            <a:noFill/>
          </a:ln>
        </p:spPr>
        <p:txBody>
          <a:bodyPr spcFirstLastPara="1" wrap="square" lIns="121900" tIns="121900" rIns="121900" bIns="121900" anchor="t" anchorCtr="0">
            <a:spAutoFit/>
          </a:bodyPr>
          <a:lstStyle/>
          <a:p>
            <a:pPr defTabSz="1219170" fontAlgn="auto">
              <a:spcBef>
                <a:spcPts val="0"/>
              </a:spcBef>
              <a:spcAft>
                <a:spcPts val="0"/>
              </a:spcAft>
              <a:buClr>
                <a:srgbClr val="000000"/>
              </a:buClr>
              <a:buSzPts val="1400"/>
            </a:pPr>
            <a:r>
              <a:rPr lang="en" sz="1867" kern="0" dirty="0">
                <a:solidFill>
                  <a:srgbClr val="FFFFFF"/>
                </a:solidFill>
                <a:latin typeface="Roboto"/>
                <a:ea typeface="Roboto"/>
                <a:cs typeface="Roboto"/>
                <a:sym typeface="Roboto"/>
              </a:rPr>
              <a:t>Prepared By: Face to Face Events, September 11, 2023</a:t>
            </a:r>
            <a:br>
              <a:rPr lang="en" sz="1867" kern="0" dirty="0">
                <a:solidFill>
                  <a:srgbClr val="FFFFFF"/>
                </a:solidFill>
                <a:latin typeface="Roboto"/>
                <a:ea typeface="Roboto"/>
                <a:cs typeface="Roboto"/>
                <a:sym typeface="Roboto"/>
              </a:rPr>
            </a:br>
            <a:r>
              <a:rPr lang="en" sz="1867" kern="0" dirty="0">
                <a:solidFill>
                  <a:srgbClr val="FFFFFF"/>
                </a:solidFill>
                <a:latin typeface="Roboto"/>
                <a:ea typeface="Roboto"/>
                <a:cs typeface="Roboto"/>
                <a:sym typeface="Roboto"/>
              </a:rPr>
              <a:t>See Doc 802 EC-23/0160r1</a:t>
            </a:r>
            <a:endParaRPr sz="1867" kern="0" dirty="0">
              <a:solidFill>
                <a:srgbClr val="FFFFF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27c30aa6ca8_0_0"/>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Contact Information</a:t>
            </a:r>
            <a:endParaRPr/>
          </a:p>
        </p:txBody>
      </p:sp>
      <p:sp>
        <p:nvSpPr>
          <p:cNvPr id="75" name="Google Shape;75;g27c30aa6ca8_0_0"/>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b="1"/>
              <a:t>Meeting Planner: Face to Face Events</a:t>
            </a:r>
            <a:endParaRPr sz="800" b="1"/>
          </a:p>
          <a:p>
            <a:pPr marL="0" indent="0">
              <a:lnSpc>
                <a:spcPct val="100000"/>
              </a:lnSpc>
              <a:spcBef>
                <a:spcPts val="1333"/>
              </a:spcBef>
              <a:buNone/>
            </a:pPr>
            <a:r>
              <a:rPr lang="en" b="1"/>
              <a:t>Dawn Slykhouse </a:t>
            </a:r>
            <a:endParaRPr/>
          </a:p>
          <a:p>
            <a:pPr marL="0" indent="0">
              <a:lnSpc>
                <a:spcPct val="100000"/>
              </a:lnSpc>
              <a:spcBef>
                <a:spcPts val="1333"/>
              </a:spcBef>
              <a:buNone/>
            </a:pPr>
            <a:r>
              <a:rPr lang="en"/>
              <a:t>Mobile: +1 (408) 594-1342</a:t>
            </a:r>
            <a:endParaRPr/>
          </a:p>
          <a:p>
            <a:pPr marL="0" indent="0">
              <a:lnSpc>
                <a:spcPct val="100000"/>
              </a:lnSpc>
              <a:spcBef>
                <a:spcPts val="1333"/>
              </a:spcBef>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indent="0">
              <a:lnSpc>
                <a:spcPct val="100000"/>
              </a:lnSpc>
              <a:spcBef>
                <a:spcPts val="1333"/>
              </a:spcBef>
              <a:buNone/>
            </a:pPr>
            <a:endParaRPr sz="800" b="1"/>
          </a:p>
          <a:p>
            <a:pPr marL="0" indent="0">
              <a:lnSpc>
                <a:spcPct val="100000"/>
              </a:lnSpc>
              <a:spcBef>
                <a:spcPts val="1333"/>
              </a:spcBef>
              <a:buNone/>
            </a:pPr>
            <a:r>
              <a:rPr lang="en" b="1"/>
              <a:t>Lisa Ronmark </a:t>
            </a:r>
            <a:endParaRPr/>
          </a:p>
          <a:p>
            <a:pPr marL="0" indent="0">
              <a:lnSpc>
                <a:spcPct val="100000"/>
              </a:lnSpc>
              <a:spcBef>
                <a:spcPts val="1333"/>
              </a:spcBef>
              <a:buNone/>
            </a:pPr>
            <a:r>
              <a:rPr lang="en"/>
              <a:t>Mobile: +1 (604) 316-4947</a:t>
            </a:r>
            <a:endParaRPr/>
          </a:p>
          <a:p>
            <a:pPr marL="0" indent="0">
              <a:lnSpc>
                <a:spcPct val="100000"/>
              </a:lnSpc>
              <a:spcBef>
                <a:spcPts val="1333"/>
              </a:spcBef>
              <a:spcAft>
                <a:spcPts val="1333"/>
              </a:spcAft>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g27c30aa6ca8_0_0"/>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b="1"/>
              <a:t>Meeting Planner: Thursday &amp; Friday</a:t>
            </a:r>
            <a:endParaRPr sz="1333"/>
          </a:p>
          <a:p>
            <a:pPr marL="0" indent="0">
              <a:lnSpc>
                <a:spcPct val="100000"/>
              </a:lnSpc>
              <a:spcBef>
                <a:spcPts val="1333"/>
              </a:spcBef>
              <a:buNone/>
            </a:pPr>
            <a:r>
              <a:rPr lang="en" b="1"/>
              <a:t>Stephanie Williams</a:t>
            </a:r>
            <a:endParaRPr b="1"/>
          </a:p>
          <a:p>
            <a:pPr marL="0" indent="0">
              <a:lnSpc>
                <a:spcPct val="100000"/>
              </a:lnSpc>
              <a:spcBef>
                <a:spcPts val="1333"/>
              </a:spcBef>
              <a:buNone/>
            </a:pPr>
            <a:r>
              <a:rPr lang="en"/>
              <a:t>Mobile: +1 (408) 497-9613 </a:t>
            </a:r>
            <a:endParaRPr/>
          </a:p>
          <a:p>
            <a:pPr marL="0" indent="0">
              <a:lnSpc>
                <a:spcPct val="100000"/>
              </a:lnSpc>
              <a:spcBef>
                <a:spcPts val="1333"/>
              </a:spcBef>
              <a:buNone/>
            </a:pPr>
            <a:r>
              <a:rPr lang="en"/>
              <a:t>Email: </a:t>
            </a:r>
            <a:r>
              <a:rPr lang="en" u="sng">
                <a:solidFill>
                  <a:schemeClr val="hlink"/>
                </a:solidFill>
                <a:hlinkClick r:id="rId5"/>
              </a:rPr>
              <a:t>stephanie@facetoface-events.com</a:t>
            </a:r>
            <a:r>
              <a:rPr lang="en"/>
              <a:t> </a:t>
            </a:r>
            <a:endParaRPr/>
          </a:p>
          <a:p>
            <a:pPr marL="0" indent="0">
              <a:lnSpc>
                <a:spcPct val="100000"/>
              </a:lnSpc>
              <a:spcBef>
                <a:spcPts val="1333"/>
              </a:spcBef>
              <a:buNone/>
            </a:pPr>
            <a:endParaRPr sz="1333"/>
          </a:p>
          <a:p>
            <a:pPr marL="0" indent="0">
              <a:lnSpc>
                <a:spcPct val="100000"/>
              </a:lnSpc>
              <a:spcBef>
                <a:spcPts val="1333"/>
              </a:spcBef>
              <a:buNone/>
            </a:pPr>
            <a:r>
              <a:rPr lang="en" b="1"/>
              <a:t>Meeting Planner: </a:t>
            </a:r>
            <a:r>
              <a:rPr lang="en"/>
              <a:t>Meeting Planner Office #1</a:t>
            </a:r>
            <a:endParaRPr/>
          </a:p>
          <a:p>
            <a:pPr marL="0" indent="0">
              <a:lnSpc>
                <a:spcPct val="100000"/>
              </a:lnSpc>
              <a:spcBef>
                <a:spcPts val="1333"/>
              </a:spcBef>
              <a:buNone/>
            </a:pPr>
            <a:r>
              <a:rPr lang="en" b="1"/>
              <a:t>Registration: </a:t>
            </a:r>
            <a:r>
              <a:rPr lang="en"/>
              <a:t>Pre Function Lobby, Lower Level</a:t>
            </a:r>
            <a:endParaRPr/>
          </a:p>
          <a:p>
            <a:pPr marL="0" indent="0">
              <a:lnSpc>
                <a:spcPct val="100000"/>
              </a:lnSpc>
              <a:spcBef>
                <a:spcPts val="1333"/>
              </a:spcBef>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Provider Contact Information</a:t>
            </a:r>
            <a:endParaRPr/>
          </a:p>
        </p:txBody>
      </p:sp>
      <p:sp>
        <p:nvSpPr>
          <p:cNvPr id="82" name="Google Shape;82;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 b="1"/>
              <a:t>Network Provider: Linespeed Events</a:t>
            </a:r>
            <a:endParaRPr sz="1333"/>
          </a:p>
          <a:p>
            <a:pPr marL="0" indent="0">
              <a:lnSpc>
                <a:spcPct val="100000"/>
              </a:lnSpc>
              <a:spcBef>
                <a:spcPts val="1333"/>
              </a:spcBef>
              <a:buClr>
                <a:srgbClr val="000000"/>
              </a:buClr>
              <a:buNone/>
            </a:pPr>
            <a:r>
              <a:rPr lang="en" b="1"/>
              <a:t>Richard Alfvin</a:t>
            </a:r>
            <a:endParaRPr b="1"/>
          </a:p>
          <a:p>
            <a:pPr marL="0" indent="0">
              <a:lnSpc>
                <a:spcPct val="100000"/>
              </a:lnSpc>
              <a:spcBef>
                <a:spcPts val="1333"/>
              </a:spcBef>
              <a:buNone/>
            </a:pPr>
            <a:r>
              <a:rPr lang="en"/>
              <a:t>Mobile: +1 (585) 781-0952 </a:t>
            </a:r>
            <a:endParaRPr/>
          </a:p>
          <a:p>
            <a:pPr marL="0" indent="0">
              <a:lnSpc>
                <a:spcPct val="100000"/>
              </a:lnSpc>
              <a:spcBef>
                <a:spcPts val="1333"/>
              </a:spcBef>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rick@linespeed.com</a:t>
            </a:r>
            <a:r>
              <a:rPr lang="en"/>
              <a:t> </a:t>
            </a:r>
            <a:endParaRPr/>
          </a:p>
          <a:p>
            <a:pPr marL="0" indent="0">
              <a:lnSpc>
                <a:spcPct val="100000"/>
              </a:lnSpc>
              <a:spcBef>
                <a:spcPts val="1333"/>
              </a:spcBef>
              <a:buNone/>
            </a:pPr>
            <a:endParaRPr sz="1333"/>
          </a:p>
          <a:p>
            <a:pPr marL="0" indent="0">
              <a:lnSpc>
                <a:spcPct val="100000"/>
              </a:lnSpc>
              <a:spcBef>
                <a:spcPts val="1333"/>
              </a:spcBef>
              <a:buNone/>
            </a:pPr>
            <a:r>
              <a:rPr lang="en" b="1"/>
              <a:t>Network Help: </a:t>
            </a:r>
            <a:r>
              <a:rPr lang="en"/>
              <a:t>Cassis A, Lower Level</a:t>
            </a:r>
            <a:endParaRPr/>
          </a:p>
          <a:p>
            <a:pPr marL="0" indent="0">
              <a:lnSpc>
                <a:spcPct val="100000"/>
              </a:lnSpc>
              <a:spcBef>
                <a:spcPts val="1333"/>
              </a:spcBef>
              <a:buNone/>
            </a:pPr>
            <a:r>
              <a:rPr lang="en"/>
              <a:t>If office is closed check in with Meeting Planner at Registration and Information Desk</a:t>
            </a:r>
            <a:endParaRPr/>
          </a:p>
          <a:p>
            <a:pPr marL="0" indent="0">
              <a:lnSpc>
                <a:spcPct val="100000"/>
              </a:lnSpc>
              <a:spcBef>
                <a:spcPts val="1333"/>
              </a:spcBef>
              <a:buClr>
                <a:srgbClr val="000000"/>
              </a:buClr>
              <a:buNone/>
            </a:pPr>
            <a:r>
              <a:rPr lang="en" b="1"/>
              <a:t>Network Office: </a:t>
            </a:r>
            <a:r>
              <a:rPr lang="en"/>
              <a:t>Cassis A, Lower Floor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8" name="Google Shape;88;p3"/>
          <p:cNvSpPr txBox="1">
            <a:spLocks noGrp="1"/>
          </p:cNvSpPr>
          <p:nvPr>
            <p:ph type="body" idx="1"/>
          </p:nvPr>
        </p:nvSpPr>
        <p:spPr>
          <a:xfrm>
            <a:off x="629200" y="2558767"/>
            <a:ext cx="10962800" cy="3864000"/>
          </a:xfrm>
          <a:prstGeom prst="rect">
            <a:avLst/>
          </a:prstGeom>
          <a:noFill/>
          <a:ln>
            <a:noFill/>
          </a:ln>
        </p:spPr>
        <p:txBody>
          <a:bodyPr spcFirstLastPara="1" wrap="square" lIns="121900" tIns="121900" rIns="121900" bIns="121900" anchor="t" anchorCtr="0">
            <a:noAutofit/>
          </a:bodyPr>
          <a:lstStyle/>
          <a:p>
            <a:r>
              <a:rPr lang="en" b="1"/>
              <a:t>Sunday</a:t>
            </a:r>
            <a:r>
              <a:rPr lang="en"/>
              <a:t> </a:t>
            </a:r>
            <a:endParaRPr/>
          </a:p>
          <a:p>
            <a:pPr lvl="1" indent="-457189">
              <a:spcBef>
                <a:spcPts val="0"/>
              </a:spcBef>
              <a:buSzPts val="1800"/>
            </a:pPr>
            <a:r>
              <a:rPr lang="en"/>
              <a:t>Registration Counter, Pre Function Lobby, Lower Level at Grand Hyatt Buckhead</a:t>
            </a:r>
            <a:endParaRPr/>
          </a:p>
          <a:p>
            <a:pPr lvl="1" indent="-457189">
              <a:spcBef>
                <a:spcPts val="0"/>
              </a:spcBef>
              <a:buSzPts val="1800"/>
            </a:pPr>
            <a:r>
              <a:rPr lang="en"/>
              <a:t>5:00 PM - 7:30 PM</a:t>
            </a:r>
            <a:endParaRPr/>
          </a:p>
          <a:p>
            <a:r>
              <a:rPr lang="en" b="1"/>
              <a:t>Monday - Wednesday</a:t>
            </a:r>
            <a:r>
              <a:rPr lang="en"/>
              <a:t> </a:t>
            </a:r>
            <a:endParaRPr/>
          </a:p>
          <a:p>
            <a:pPr lvl="1" indent="-457189">
              <a:spcBef>
                <a:spcPts val="0"/>
              </a:spcBef>
              <a:buSzPts val="1800"/>
            </a:pPr>
            <a:r>
              <a:rPr lang="en"/>
              <a:t>Registration Counter, Pre Function Lobby, Lower Level  at Grand Hyatt Buckhead</a:t>
            </a:r>
            <a:endParaRPr/>
          </a:p>
          <a:p>
            <a:pPr lvl="1" indent="-457189">
              <a:spcBef>
                <a:spcPts val="0"/>
              </a:spcBef>
              <a:buSzPts val="1800"/>
            </a:pPr>
            <a:r>
              <a:rPr lang="en"/>
              <a:t>7:30 AM - 5:00 PM</a:t>
            </a:r>
            <a:endParaRPr/>
          </a:p>
          <a:p>
            <a:r>
              <a:rPr lang="en" b="1"/>
              <a:t>Thursday</a:t>
            </a:r>
            <a:endParaRPr/>
          </a:p>
          <a:p>
            <a:pPr lvl="1" indent="-457189">
              <a:spcBef>
                <a:spcPts val="0"/>
              </a:spcBef>
              <a:buSzPts val="1800"/>
            </a:pPr>
            <a:r>
              <a:rPr lang="en"/>
              <a:t>Event Office, Meeting Planner Office #1, Lower Level  at Grand Hyatt Buckhead</a:t>
            </a:r>
            <a:endParaRPr/>
          </a:p>
          <a:p>
            <a:pPr lvl="1">
              <a:spcBef>
                <a:spcPts val="0"/>
              </a:spcBef>
            </a:pPr>
            <a:r>
              <a:rPr lang="en"/>
              <a:t>8:00 AM - 5:00 PM</a:t>
            </a:r>
            <a:endParaRPr/>
          </a:p>
          <a:p>
            <a:pPr marL="0" indent="0">
              <a:buNone/>
            </a:pPr>
            <a:endParaRPr/>
          </a:p>
          <a:p>
            <a:pPr marL="0" indent="0">
              <a:spcBef>
                <a:spcPts val="1333"/>
              </a:spcBef>
              <a:spcAft>
                <a:spcPts val="2133"/>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94" name="Google Shape;94;p4"/>
          <p:cNvSpPr txBox="1">
            <a:spLocks noGrp="1"/>
          </p:cNvSpPr>
          <p:nvPr>
            <p:ph type="body" idx="1"/>
          </p:nvPr>
        </p:nvSpPr>
        <p:spPr>
          <a:xfrm>
            <a:off x="629200" y="2907300"/>
            <a:ext cx="5110000" cy="31356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 sz="2000" b="1"/>
              <a:t>Light Breakfast</a:t>
            </a:r>
            <a:endParaRPr sz="2000" b="1"/>
          </a:p>
          <a:p>
            <a:pPr marL="0" indent="0" algn="ctr">
              <a:lnSpc>
                <a:spcPct val="50000"/>
              </a:lnSpc>
              <a:spcBef>
                <a:spcPts val="1333"/>
              </a:spcBef>
              <a:buNone/>
            </a:pPr>
            <a:r>
              <a:rPr lang="en" sz="2000" b="1"/>
              <a:t>Ballroom Pre Function Area, Lower Level </a:t>
            </a:r>
            <a:endParaRPr sz="2000" b="1"/>
          </a:p>
          <a:p>
            <a:pPr marL="0" indent="0" algn="ctr">
              <a:lnSpc>
                <a:spcPct val="50000"/>
              </a:lnSpc>
              <a:spcBef>
                <a:spcPts val="1333"/>
              </a:spcBef>
              <a:buNone/>
            </a:pPr>
            <a:r>
              <a:rPr lang="en" sz="2000"/>
              <a:t>Monday - Friday </a:t>
            </a:r>
            <a:endParaRPr sz="2000"/>
          </a:p>
          <a:p>
            <a:pPr marL="0" indent="0" algn="ctr">
              <a:lnSpc>
                <a:spcPct val="50000"/>
              </a:lnSpc>
              <a:spcBef>
                <a:spcPts val="1333"/>
              </a:spcBef>
              <a:buNone/>
            </a:pPr>
            <a:r>
              <a:rPr lang="en" sz="2000"/>
              <a:t>7:15 AM - 8:15 AM</a:t>
            </a:r>
            <a:endParaRPr sz="2000"/>
          </a:p>
          <a:p>
            <a:pPr marL="0" indent="0" algn="ctr">
              <a:lnSpc>
                <a:spcPct val="50000"/>
              </a:lnSpc>
              <a:spcBef>
                <a:spcPts val="1333"/>
              </a:spcBef>
              <a:buNone/>
            </a:pPr>
            <a:endParaRPr sz="2000"/>
          </a:p>
          <a:p>
            <a:pPr marL="0" indent="0" algn="ctr">
              <a:lnSpc>
                <a:spcPct val="50000"/>
              </a:lnSpc>
              <a:spcBef>
                <a:spcPts val="1333"/>
              </a:spcBef>
              <a:buClr>
                <a:srgbClr val="000000"/>
              </a:buClr>
              <a:buNone/>
            </a:pPr>
            <a:r>
              <a:rPr lang="en" b="1"/>
              <a:t>Morning Coffee &amp; Tea Break</a:t>
            </a:r>
            <a:endParaRPr b="1"/>
          </a:p>
          <a:p>
            <a:pPr marL="0" indent="0" algn="ctr">
              <a:lnSpc>
                <a:spcPct val="50000"/>
              </a:lnSpc>
              <a:spcBef>
                <a:spcPts val="1333"/>
              </a:spcBef>
              <a:buClr>
                <a:srgbClr val="000000"/>
              </a:buClr>
              <a:buNone/>
            </a:pPr>
            <a:r>
              <a:rPr lang="en" sz="2000" b="1"/>
              <a:t>Ballroom Pre Function Area, Lower Level</a:t>
            </a:r>
            <a:endParaRPr/>
          </a:p>
          <a:p>
            <a:pPr marL="0" indent="0" algn="ctr">
              <a:lnSpc>
                <a:spcPct val="50000"/>
              </a:lnSpc>
              <a:spcBef>
                <a:spcPts val="1333"/>
              </a:spcBef>
              <a:buNone/>
            </a:pPr>
            <a:r>
              <a:rPr lang="en"/>
              <a:t>Monday - Thursday </a:t>
            </a:r>
            <a:endParaRPr/>
          </a:p>
          <a:p>
            <a:pPr marL="0" indent="0" algn="ctr">
              <a:lnSpc>
                <a:spcPct val="50000"/>
              </a:lnSpc>
              <a:spcBef>
                <a:spcPts val="1333"/>
              </a:spcBef>
              <a:buNone/>
            </a:pPr>
            <a:r>
              <a:rPr lang="en"/>
              <a:t>9:50 AM - 10:30 AM</a:t>
            </a:r>
            <a:endParaRPr sz="2000"/>
          </a:p>
          <a:p>
            <a:pPr marL="0" indent="0">
              <a:spcBef>
                <a:spcPts val="1333"/>
              </a:spcBef>
              <a:buNone/>
            </a:pPr>
            <a:endParaRPr sz="2000"/>
          </a:p>
          <a:p>
            <a:pPr indent="0" algn="ctr">
              <a:spcBef>
                <a:spcPts val="1333"/>
              </a:spcBef>
              <a:buNone/>
            </a:pPr>
            <a:endParaRPr sz="2000"/>
          </a:p>
          <a:p>
            <a:pPr marL="0" indent="0" algn="ctr">
              <a:spcBef>
                <a:spcPts val="1333"/>
              </a:spcBef>
              <a:spcAft>
                <a:spcPts val="2133"/>
              </a:spcAft>
              <a:buNone/>
            </a:pPr>
            <a:endParaRPr sz="2000"/>
          </a:p>
        </p:txBody>
      </p:sp>
      <p:sp>
        <p:nvSpPr>
          <p:cNvPr id="95" name="Google Shape;95;p4"/>
          <p:cNvSpPr txBox="1">
            <a:spLocks noGrp="1"/>
          </p:cNvSpPr>
          <p:nvPr>
            <p:ph type="body" idx="2"/>
          </p:nvPr>
        </p:nvSpPr>
        <p:spPr>
          <a:xfrm>
            <a:off x="6235500" y="2849633"/>
            <a:ext cx="5110000" cy="33840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 b="1"/>
              <a:t>Lunch</a:t>
            </a:r>
            <a:endParaRPr b="1"/>
          </a:p>
          <a:p>
            <a:pPr marL="0" indent="0" algn="ctr">
              <a:lnSpc>
                <a:spcPct val="50000"/>
              </a:lnSpc>
              <a:spcBef>
                <a:spcPts val="1333"/>
              </a:spcBef>
              <a:buNone/>
            </a:pPr>
            <a:r>
              <a:rPr lang="en" sz="2000" b="1"/>
              <a:t>Grand Ballroom 3, Lower Level</a:t>
            </a:r>
            <a:endParaRPr sz="2000" b="1"/>
          </a:p>
          <a:p>
            <a:pPr marL="0" indent="0" algn="ctr">
              <a:lnSpc>
                <a:spcPct val="75000"/>
              </a:lnSpc>
              <a:spcBef>
                <a:spcPts val="1333"/>
              </a:spcBef>
              <a:buNone/>
            </a:pPr>
            <a:r>
              <a:rPr lang="en" sz="1600"/>
              <a:t>Outdoor Seating Available on Terrace (2nd Level)</a:t>
            </a:r>
            <a:endParaRPr sz="2000" b="1"/>
          </a:p>
          <a:p>
            <a:pPr marL="0" indent="0" algn="ctr">
              <a:lnSpc>
                <a:spcPct val="50000"/>
              </a:lnSpc>
              <a:spcBef>
                <a:spcPts val="1333"/>
              </a:spcBef>
              <a:buClr>
                <a:srgbClr val="000000"/>
              </a:buClr>
              <a:buNone/>
            </a:pPr>
            <a:r>
              <a:rPr lang="en"/>
              <a:t>Monday - Thursday </a:t>
            </a:r>
            <a:endParaRPr/>
          </a:p>
          <a:p>
            <a:pPr marL="0" indent="0" algn="ctr">
              <a:lnSpc>
                <a:spcPct val="50000"/>
              </a:lnSpc>
              <a:spcBef>
                <a:spcPts val="1333"/>
              </a:spcBef>
              <a:buClr>
                <a:srgbClr val="000000"/>
              </a:buClr>
              <a:buNone/>
            </a:pPr>
            <a:r>
              <a:rPr lang="en"/>
              <a:t>12:15 PM - 1:30 PM</a:t>
            </a:r>
            <a:endParaRPr/>
          </a:p>
          <a:p>
            <a:pPr marL="0" indent="0" algn="ctr">
              <a:lnSpc>
                <a:spcPct val="50000"/>
              </a:lnSpc>
              <a:spcBef>
                <a:spcPts val="1333"/>
              </a:spcBef>
              <a:buNone/>
            </a:pPr>
            <a:endParaRPr/>
          </a:p>
          <a:p>
            <a:pPr marL="0" indent="0" algn="ctr">
              <a:lnSpc>
                <a:spcPct val="50000"/>
              </a:lnSpc>
              <a:spcBef>
                <a:spcPts val="1333"/>
              </a:spcBef>
              <a:buNone/>
            </a:pPr>
            <a:r>
              <a:rPr lang="en" b="1"/>
              <a:t>Afternoon Break</a:t>
            </a:r>
            <a:endParaRPr b="1"/>
          </a:p>
          <a:p>
            <a:pPr marL="0" indent="0" algn="ctr">
              <a:lnSpc>
                <a:spcPct val="50000"/>
              </a:lnSpc>
              <a:spcBef>
                <a:spcPts val="1333"/>
              </a:spcBef>
              <a:buNone/>
            </a:pPr>
            <a:r>
              <a:rPr lang="en" sz="2000" b="1"/>
              <a:t>Ballroom Pre Function Area, Lower Level</a:t>
            </a:r>
            <a:endParaRPr/>
          </a:p>
          <a:p>
            <a:pPr marL="0" indent="0" algn="ctr">
              <a:lnSpc>
                <a:spcPct val="50000"/>
              </a:lnSpc>
              <a:spcBef>
                <a:spcPts val="1333"/>
              </a:spcBef>
              <a:buNone/>
            </a:pPr>
            <a:r>
              <a:rPr lang="en"/>
              <a:t>Monday - Thursday </a:t>
            </a:r>
            <a:endParaRPr/>
          </a:p>
          <a:p>
            <a:pPr marL="0" indent="0" algn="ctr">
              <a:lnSpc>
                <a:spcPct val="50000"/>
              </a:lnSpc>
              <a:spcBef>
                <a:spcPts val="1333"/>
              </a:spcBef>
              <a:spcAft>
                <a:spcPts val="1333"/>
              </a:spcAft>
              <a:buNone/>
            </a:pPr>
            <a:r>
              <a:rPr lang="en"/>
              <a:t>3:15 PM - 4:00 PM</a:t>
            </a:r>
            <a:endParaRPr/>
          </a:p>
        </p:txBody>
      </p:sp>
      <p:sp>
        <p:nvSpPr>
          <p:cNvPr id="96" name="Google Shape;96;p4"/>
          <p:cNvSpPr txBox="1"/>
          <p:nvPr/>
        </p:nvSpPr>
        <p:spPr>
          <a:xfrm>
            <a:off x="2005067" y="2470033"/>
            <a:ext cx="8369200" cy="546263"/>
          </a:xfrm>
          <a:prstGeom prst="rect">
            <a:avLst/>
          </a:prstGeom>
          <a:noFill/>
          <a:ln>
            <a:noFill/>
          </a:ln>
        </p:spPr>
        <p:txBody>
          <a:bodyPr spcFirstLastPara="1" wrap="square" lIns="121900" tIns="121900" rIns="121900" bIns="121900" anchor="t" anchorCtr="0">
            <a:spAutoFit/>
          </a:bodyPr>
          <a:lstStyle/>
          <a:p>
            <a:pPr algn="ctr" defTabSz="1219170" fontAlgn="auto">
              <a:lnSpc>
                <a:spcPct val="50000"/>
              </a:lnSpc>
              <a:spcBef>
                <a:spcPts val="0"/>
              </a:spcBef>
              <a:spcAft>
                <a:spcPts val="1333"/>
              </a:spcAft>
              <a:buClr>
                <a:srgbClr val="000000"/>
              </a:buClr>
              <a:buSzPts val="1300"/>
            </a:pPr>
            <a:r>
              <a:rPr lang="en" sz="1733" kern="0">
                <a:solidFill>
                  <a:srgbClr val="737373"/>
                </a:solidFill>
                <a:latin typeface="Roboto"/>
                <a:ea typeface="Roboto"/>
                <a:cs typeface="Roboto"/>
                <a:sym typeface="Roboto"/>
              </a:rPr>
              <a:t>FOR REGISTERED ATTENDEES ONLY</a:t>
            </a:r>
            <a:endParaRPr sz="1733" b="1" kern="0">
              <a:solidFill>
                <a:srgbClr val="737373"/>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2.xml><?xml version="1.0" encoding="utf-8"?>
<ds:datastoreItem xmlns:ds="http://schemas.openxmlformats.org/officeDocument/2006/customXml" ds:itemID="{789C679E-BCDB-4A5C-A38F-ECA97E9DDB64}">
  <ds:schemaRefs>
    <ds:schemaRef ds:uri="cc9c437c-ae0c-4066-8d90-a0f7de786127"/>
    <ds:schemaRef ds:uri="http://www.w3.org/XML/1998/namespace"/>
    <ds:schemaRef ds:uri="http://schemas.microsoft.com/office/2006/documentManagement/types"/>
    <ds:schemaRef ds:uri="http://schemas.microsoft.com/office/infopath/2007/PartnerControls"/>
    <ds:schemaRef ds:uri="ba37140e-f4c5-4a6c-a9b4-20a691ce6c8a"/>
    <ds:schemaRef ds:uri="http://purl.org/dc/terms/"/>
    <ds:schemaRef ds:uri="http://schemas.microsoft.com/office/2006/metadata/properties"/>
    <ds:schemaRef ds:uri="http://schemas.openxmlformats.org/package/2006/metadata/core-properties"/>
    <ds:schemaRef ds:uri="http://purl.org/dc/dcmitype/"/>
    <ds:schemaRef ds:uri="http://purl.org/dc/elements/1.1/"/>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28654</TotalTime>
  <Words>2473</Words>
  <Application>Microsoft Office PowerPoint</Application>
  <PresentationFormat>Widescreen</PresentationFormat>
  <Paragraphs>329</Paragraphs>
  <Slides>23</Slides>
  <Notes>16</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1" baseType="lpstr">
      <vt:lpstr>Arial</vt:lpstr>
      <vt:lpstr>Roboto</vt:lpstr>
      <vt:lpstr>Times New Roman</vt:lpstr>
      <vt:lpstr>Verdana</vt:lpstr>
      <vt:lpstr>Wingdings</vt:lpstr>
      <vt:lpstr>802-11 Theme</vt:lpstr>
      <vt:lpstr>Material</vt:lpstr>
      <vt:lpstr>Document</vt:lpstr>
      <vt:lpstr>1st Vice Chair Report - 2023 Sept Interim - Buckhead</vt:lpstr>
      <vt:lpstr>Abstract</vt:lpstr>
      <vt:lpstr>Monday, September 11, 2023 802.11 WG Opening Plenary</vt:lpstr>
      <vt:lpstr>Successful Mixed-mode Meeting Protocol</vt:lpstr>
      <vt:lpstr>September 2023 IEEE 802 Wireless Interim Session</vt:lpstr>
      <vt:lpstr>Meeting Planner Contact Information</vt:lpstr>
      <vt:lpstr>Network Provider Contact Information</vt:lpstr>
      <vt:lpstr>In Person Registration Times and Location</vt:lpstr>
      <vt:lpstr>Food and Beverage Breaks</vt:lpstr>
      <vt:lpstr>Schedule of Sessions and Attendance</vt:lpstr>
      <vt:lpstr>Audio Visual Support - In Person Sessions </vt:lpstr>
      <vt:lpstr>Network Access Information </vt:lpstr>
      <vt:lpstr>  IEEE 802 Wireless Networking Social  Wednesday September 13th at 6:30 PM</vt:lpstr>
      <vt:lpstr>Thanks for helping us make this session a success, we look forward to working with you again!</vt:lpstr>
      <vt:lpstr>M3.6 Recording attendance</vt:lpstr>
      <vt:lpstr>Friday F&amp;B Straw poll</vt:lpstr>
      <vt:lpstr>Friday, September 15, 2022 802.11 WG Closing Plenary</vt:lpstr>
      <vt:lpstr>Straw Poll: Return to This Venue:  (Grand Hyatt Atlanta, Buckhead)</vt:lpstr>
      <vt:lpstr>Straw Poll: 2023 November - Hawaiian Plenary</vt:lpstr>
      <vt:lpstr>Straw Poll: January 2024 – Panama Interim</vt:lpstr>
      <vt:lpstr>Future Interim Venue Status</vt:lpstr>
      <vt:lpstr>Future Plenary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September Interim - Buckhead</dc:title>
  <dc:subject>September 2023</dc:subject>
  <dc:creator>Jon Rosdahl</dc:creator>
  <dc:description>Jon Rosdahl (Qualcomm)</dc:description>
  <cp:lastModifiedBy>Jon Rosdahl</cp:lastModifiedBy>
  <cp:revision>38</cp:revision>
  <cp:lastPrinted>1601-01-01T00:00:00Z</cp:lastPrinted>
  <dcterms:created xsi:type="dcterms:W3CDTF">2020-01-12T14:48:27Z</dcterms:created>
  <dcterms:modified xsi:type="dcterms:W3CDTF">2023-09-15T13:04:50Z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