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83" r:id="rId5"/>
    <p:sldId id="262" r:id="rId6"/>
    <p:sldId id="265" r:id="rId7"/>
    <p:sldId id="2377" r:id="rId8"/>
    <p:sldId id="2371" r:id="rId9"/>
    <p:sldId id="2375" r:id="rId10"/>
    <p:sldId id="2374" r:id="rId11"/>
    <p:sldId id="2376" r:id="rId12"/>
    <p:sldId id="2381" r:id="rId13"/>
    <p:sldId id="270" r:id="rId14"/>
    <p:sldId id="278" r:id="rId15"/>
    <p:sldId id="273" r:id="rId16"/>
    <p:sldId id="2373" r:id="rId17"/>
    <p:sldId id="276" r:id="rId18"/>
    <p:sldId id="2380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94660"/>
  </p:normalViewPr>
  <p:slideViewPr>
    <p:cSldViewPr>
      <p:cViewPr varScale="1">
        <p:scale>
          <a:sx n="98" d="100"/>
          <a:sy n="98" d="100"/>
        </p:scale>
        <p:origin x="250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802.11-23/1339r0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September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po-kai.huang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carol@ansley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laudiodasilva@meta.com" TargetMode="External"/><Relationship Id="rId5" Type="http://schemas.openxmlformats.org/officeDocument/2006/relationships/hyperlink" Target="mailto:edward.ks.au@gmail.com" TargetMode="External"/><Relationship Id="rId4" Type="http://schemas.openxmlformats.org/officeDocument/2006/relationships/hyperlink" Target="mailto:emily.h.qi@intel.com" TargetMode="External"/><Relationship Id="rId9" Type="http://schemas.openxmlformats.org/officeDocument/2006/relationships/hyperlink" Target="mailto:RoyWant@google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(September 2023)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901537"/>
              </p:ext>
            </p:extLst>
          </p:nvPr>
        </p:nvGraphicFramePr>
        <p:xfrm>
          <a:off x="996950" y="2435225"/>
          <a:ext cx="10025063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544063" progId="Word.Document.8">
                  <p:embed/>
                </p:oleObj>
              </mc:Choice>
              <mc:Fallback>
                <p:oleObj name="Document" r:id="rId3" imgW="10457640" imgH="254406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35225"/>
                        <a:ext cx="10025063" cy="2444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475B9-7E62-4330-9050-44BA261B0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field and subfield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C89A1-66C4-46BC-BA8A-F5E256179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Emily brought up the use of field or subfield as a topic with Extended Capabilities field as an example</a:t>
            </a:r>
          </a:p>
          <a:p>
            <a:r>
              <a:rPr lang="en-US" dirty="0"/>
              <a:t>Some of the bits in this field are referred to as “fields” while others are referred to as “subfields”</a:t>
            </a:r>
          </a:p>
          <a:p>
            <a:r>
              <a:rPr lang="en-US" dirty="0"/>
              <a:t>We decided that</a:t>
            </a:r>
          </a:p>
          <a:p>
            <a:r>
              <a:rPr lang="en-US" dirty="0"/>
              <a:t>Within a particular context, the term used should be consistent. In this case, since the majority use “field” the uses of “subfield” should be changed to “field”</a:t>
            </a:r>
          </a:p>
          <a:p>
            <a:r>
              <a:rPr lang="en-US" dirty="0"/>
              <a:t>In future, we should not use “subfield”</a:t>
            </a:r>
          </a:p>
          <a:p>
            <a:r>
              <a:rPr lang="en-US" dirty="0"/>
              <a:t>We will discuss style guide updates by email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E063E-9DD4-4E09-920F-5BF675C4CD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DC71F-0BFA-4531-996D-0B761B780A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038A86-4CE7-41BB-B57A-B4977D4E74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996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635C5-E6CF-86E9-5F82-42EBD7F8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 guide update</a:t>
            </a:r>
            <a:br>
              <a:rPr lang="en-US" dirty="0"/>
            </a:br>
            <a:r>
              <a:rPr lang="en-US" dirty="0"/>
              <a:t>(from Rubayet Shafin)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BA5F6-4111-56C8-2FC0-872159961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2.3	“Is set to”</a:t>
            </a:r>
          </a:p>
          <a:p>
            <a:r>
              <a:rPr lang="en-US" sz="1600" dirty="0"/>
              <a:t>The verb “set” should only be used when describing how a field obtains a value, e.g. “The Measurement Duration field is set to the preferred or mandatory duration of the requested measurement, expressed in units of TUs.”</a:t>
            </a:r>
          </a:p>
          <a:p>
            <a:r>
              <a:rPr lang="en-US" sz="1600" dirty="0"/>
              <a:t>Where the value of the field is read or referenced, (e.g., in the context of a condition), “is set to” shall not be used.</a:t>
            </a:r>
          </a:p>
          <a:p>
            <a:endParaRPr lang="en-US" sz="1600" dirty="0"/>
          </a:p>
          <a:p>
            <a:r>
              <a:rPr lang="en-US" sz="1600" u="sng" dirty="0"/>
              <a:t>When used for explaining a causation/rationale for setting a value in a particular way, the usage of “set to” is appropriate. For example, “The &lt;</a:t>
            </a:r>
            <a:r>
              <a:rPr lang="en-US" sz="1600" u="sng" dirty="0" err="1"/>
              <a:t>xyz</a:t>
            </a:r>
            <a:r>
              <a:rPr lang="en-US" sz="1600" u="sng" dirty="0"/>
              <a:t>&gt; is set to 1 to indicate that…”.</a:t>
            </a:r>
          </a:p>
          <a:p>
            <a:endParaRPr lang="en-US" sz="1600" dirty="0"/>
          </a:p>
          <a:p>
            <a:r>
              <a:rPr lang="en-US" sz="1600" dirty="0"/>
              <a:t>Note that when a field value is tested in order to construct another field value, “equal to” is used for the test, and “set to” for the constructed field. </a:t>
            </a:r>
            <a:r>
              <a:rPr lang="en-US" sz="1600" u="sng" dirty="0"/>
              <a:t>When the sentence is followed by an alternative case (e.g., using “Otherwise”), “set to” is used for the value for the alternative case.  </a:t>
            </a:r>
            <a:r>
              <a:rPr lang="en-US" sz="1600" dirty="0"/>
              <a:t>“If the &lt;</a:t>
            </a:r>
            <a:r>
              <a:rPr lang="en-US" sz="1600" dirty="0" err="1"/>
              <a:t>xyz</a:t>
            </a:r>
            <a:r>
              <a:rPr lang="en-US" sz="1600" dirty="0"/>
              <a:t>&gt; field is equal to 0, the &lt;</a:t>
            </a:r>
            <a:r>
              <a:rPr lang="en-US" sz="1600" dirty="0" err="1"/>
              <a:t>abc</a:t>
            </a:r>
            <a:r>
              <a:rPr lang="en-US" sz="1600" dirty="0"/>
              <a:t>&gt; field shall be set to 1. </a:t>
            </a:r>
            <a:r>
              <a:rPr lang="en-US" sz="1600" u="sng" dirty="0"/>
              <a:t>Otherwise, the &lt;</a:t>
            </a:r>
            <a:r>
              <a:rPr lang="en-US" sz="1600" u="sng" dirty="0" err="1"/>
              <a:t>abc</a:t>
            </a:r>
            <a:r>
              <a:rPr lang="en-US" sz="1600" u="sng" dirty="0"/>
              <a:t>&gt; field shall be set to 0”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E2CC1-838A-0241-7864-2223E473BF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BF135-4674-14EA-BDB6-4426AFAF71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2CC32-CD75-A502-7B1C-B4EB007A9E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706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20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>
                <a:solidFill>
                  <a:srgbClr val="FF0000"/>
                </a:solidFill>
              </a:rPr>
              <a:t>2021</a:t>
            </a:r>
            <a:r>
              <a:rPr lang="en-US" dirty="0"/>
              <a:t> IEEE Standards Style Manual </a:t>
            </a:r>
            <a:r>
              <a:rPr lang="en-US" b="0" dirty="0"/>
              <a:t>when creating or updating drafts. Policy (inclusive terms), key words and pronouns (e.g., he, she) were revised.	</a:t>
            </a:r>
          </a:p>
          <a:p>
            <a:r>
              <a:rPr lang="en-US" b="0" dirty="0"/>
              <a:t> 	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  <a:p>
            <a:r>
              <a:rPr lang="en-US" b="0" dirty="0"/>
              <a:t>We may revisit numbering of MAC addresses and their form of expression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	Comment resolvers on Visio figures will be asked to provide the revised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May 2023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July 2023.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311973"/>
              </p:ext>
            </p:extLst>
          </p:nvPr>
        </p:nvGraphicFramePr>
        <p:xfrm>
          <a:off x="914401" y="2133600"/>
          <a:ext cx="10470067" cy="4294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5453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42609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218521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65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055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96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121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496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16828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5805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1005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TGbf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TGbh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4132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4132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443666"/>
              </p:ext>
            </p:extLst>
          </p:nvPr>
        </p:nvGraphicFramePr>
        <p:xfrm>
          <a:off x="737392" y="1521960"/>
          <a:ext cx="10464003" cy="4146343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54040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742168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499934070"/>
                    </a:ext>
                  </a:extLst>
                </a:gridCol>
                <a:gridCol w="1353418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59663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22975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97405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Editor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Snapshot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Date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bf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bh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 release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Claudio da Silva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bh</a:t>
                      </a:r>
                      <a:endParaRPr lang="en-US" sz="1400" b="0" u="non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Carol Ansley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Roy Want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737392" y="943429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July 2023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1828800" y="88187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998207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BB302-E13F-FB4D-BBBC-6CD727AB6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 managed number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15E9-9131-AA1E-58EC-301175C17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11429999" cy="5181600"/>
          </a:xfrm>
        </p:spPr>
        <p:txBody>
          <a:bodyPr numCol="2"/>
          <a:lstStyle/>
          <a:p>
            <a:r>
              <a:rPr lang="en-US" sz="1800" dirty="0"/>
              <a:t>Protocol Version subfield: 9.2.4.1.2</a:t>
            </a:r>
          </a:p>
          <a:p>
            <a:r>
              <a:rPr lang="en-US" sz="1800" dirty="0"/>
              <a:t>Frame types and subtypes: 9.2.4.1.3, Tables 9-1 and 9-2</a:t>
            </a:r>
          </a:p>
          <a:p>
            <a:r>
              <a:rPr lang="en-US" sz="1800" dirty="0"/>
              <a:t>Element ID and Element ID extension: Table 9-128</a:t>
            </a:r>
          </a:p>
          <a:p>
            <a:r>
              <a:rPr lang="en-US" sz="1800" dirty="0"/>
              <a:t>Capability Information field: 9.4.1.4</a:t>
            </a:r>
          </a:p>
          <a:p>
            <a:r>
              <a:rPr lang="en-US" sz="1800" dirty="0"/>
              <a:t>Extended Capabilities: 9.4.2.25, Table 9-190</a:t>
            </a:r>
          </a:p>
          <a:p>
            <a:r>
              <a:rPr lang="en-US" sz="1800" dirty="0"/>
              <a:t>Reason codes: 9.4.1.7, Table 9-77</a:t>
            </a:r>
          </a:p>
          <a:p>
            <a:r>
              <a:rPr lang="en-US" sz="1800" dirty="0"/>
              <a:t>Status codes: 9.4.1.9, Table 9-78</a:t>
            </a:r>
          </a:p>
          <a:p>
            <a:r>
              <a:rPr lang="en-US" sz="1800" dirty="0"/>
              <a:t>Action frame categories: 9.4.1.11, Table 9-79</a:t>
            </a:r>
          </a:p>
          <a:p>
            <a:r>
              <a:rPr lang="en-US" sz="1800" dirty="0"/>
              <a:t>Authentication algorithm: 9.4.1.1</a:t>
            </a:r>
          </a:p>
          <a:p>
            <a:r>
              <a:rPr lang="en-US" sz="1800" dirty="0"/>
              <a:t>RSNE: 9.4.2.23</a:t>
            </a:r>
          </a:p>
          <a:p>
            <a:r>
              <a:rPr lang="en-US" sz="1800" dirty="0"/>
              <a:t>	Cypher suites: Table 9-186</a:t>
            </a:r>
          </a:p>
          <a:p>
            <a:r>
              <a:rPr lang="en-US" sz="1800" dirty="0"/>
              <a:t>	AKM suites: Table 9-188</a:t>
            </a:r>
          </a:p>
          <a:p>
            <a:r>
              <a:rPr lang="en-US" sz="1800" dirty="0"/>
              <a:t>	RSN Capabilities: Figure 9-345</a:t>
            </a:r>
          </a:p>
          <a:p>
            <a:r>
              <a:rPr lang="en-US" sz="1800" dirty="0"/>
              <a:t>RSNXE Capabilities: 9.4.2.240, Table 9-365</a:t>
            </a:r>
          </a:p>
          <a:p>
            <a:r>
              <a:rPr lang="en-US" sz="1800" dirty="0"/>
              <a:t>ANQP-element (Info ID): 9.4.5.1, Table 9-412</a:t>
            </a:r>
          </a:p>
          <a:p>
            <a:r>
              <a:rPr lang="en-US" sz="1800" dirty="0"/>
              <a:t>Neighbor Report </a:t>
            </a:r>
            <a:r>
              <a:rPr lang="en-US" sz="1800" dirty="0" err="1"/>
              <a:t>subelements</a:t>
            </a:r>
            <a:r>
              <a:rPr lang="en-US" sz="1800" dirty="0"/>
              <a:t>: 9.4.2.35, Table 9-210</a:t>
            </a:r>
          </a:p>
          <a:p>
            <a:r>
              <a:rPr lang="en-US" sz="1800" dirty="0"/>
              <a:t>FTE </a:t>
            </a:r>
            <a:r>
              <a:rPr lang="en-US" sz="1800" dirty="0" err="1"/>
              <a:t>subelements</a:t>
            </a:r>
            <a:r>
              <a:rPr lang="en-US" sz="1800" dirty="0"/>
              <a:t>: 9.4.2.46, Table 9-219</a:t>
            </a:r>
          </a:p>
          <a:p>
            <a:r>
              <a:rPr lang="en-US" sz="1800" dirty="0"/>
              <a:t>Public Action frames: 9.6.7.1, Table 9-450</a:t>
            </a:r>
          </a:p>
          <a:p>
            <a:r>
              <a:rPr lang="en-US" sz="1800" dirty="0"/>
              <a:t>WMN-Notification Types: 9.6.13.29, Table 9-516</a:t>
            </a:r>
          </a:p>
          <a:p>
            <a:r>
              <a:rPr lang="en-US" sz="1800" dirty="0"/>
              <a:t>Mesh Configuration Active Path: 9.4.2.96.2, Table 9-277</a:t>
            </a:r>
          </a:p>
          <a:p>
            <a:r>
              <a:rPr lang="en-US" sz="1800" dirty="0"/>
              <a:t>TLV encodings: 9.4.4</a:t>
            </a:r>
          </a:p>
          <a:p>
            <a:r>
              <a:rPr lang="en-US" sz="1800" dirty="0"/>
              <a:t>Operating classes: Annex E</a:t>
            </a:r>
          </a:p>
          <a:p>
            <a:r>
              <a:rPr lang="en-US" sz="1800" dirty="0"/>
              <a:t>	global, USA, Europe, Japan</a:t>
            </a:r>
          </a:p>
          <a:p>
            <a:r>
              <a:rPr lang="en-US" sz="1800" dirty="0"/>
              <a:t>MIB objects: Annex C</a:t>
            </a:r>
          </a:p>
          <a:p>
            <a:r>
              <a:rPr lang="en-US" sz="1800" dirty="0"/>
              <a:t>	ieee802dot11, dot11smt, dot11phy, dot11mac, dot11StationConfigEntry, dot11OperationEntry, dot11Compliances, dot11Groups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C50A79-7BD4-7BBC-FBF2-6518C7CBD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2E68D-4A72-B896-7E1E-F29350C8F1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08C58A-5822-8AAD-8107-BEEC5F3A3D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82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2023-09-12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343401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 err="1"/>
              <a:t>TGbe</a:t>
            </a:r>
            <a:r>
              <a:rPr lang="en-US" dirty="0"/>
              <a:t> MDR review</a:t>
            </a:r>
          </a:p>
          <a:p>
            <a:r>
              <a:rPr lang="en-US" dirty="0"/>
              <a:t>Update on various topics:</a:t>
            </a:r>
          </a:p>
          <a:p>
            <a:r>
              <a:rPr lang="en-US" dirty="0"/>
              <a:t>	Clause 6 rewrite, searchable definitions, that/which in style guide, field vs subfield</a:t>
            </a:r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09/1034r20</a:t>
            </a:r>
          </a:p>
          <a:p>
            <a:r>
              <a:rPr lang="en-US" dirty="0">
                <a:solidFill>
                  <a:schemeClr val="tx1"/>
                </a:solidFill>
              </a:rPr>
              <a:t>	Suggested changes from Rubayet Shafin to 2.3 “is set to”</a:t>
            </a:r>
          </a:p>
          <a:p>
            <a:r>
              <a:rPr lang="en-US" dirty="0"/>
              <a:t>Draft and Amendment alignments</a:t>
            </a:r>
          </a:p>
          <a:p>
            <a:r>
              <a:rPr lang="en-US" dirty="0"/>
              <a:t>ANA number spaces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Emily Qi </a:t>
            </a:r>
            <a:r>
              <a:rPr lang="en-US" sz="1600" dirty="0"/>
              <a:t>– </a:t>
            </a:r>
            <a:r>
              <a:rPr lang="en-US" sz="1600" b="0" dirty="0">
                <a:hlinkClick r:id="rId4"/>
              </a:rPr>
              <a:t>emily.h.qi@intel.com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5"/>
              </a:rPr>
              <a:t>edward.ks.au@gmail.com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claudiodasilva@meta.com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TGbk</a:t>
            </a:r>
            <a:r>
              <a:rPr lang="en-US" sz="1600" b="1" dirty="0"/>
              <a:t> – Roy Want </a:t>
            </a:r>
            <a:r>
              <a:rPr lang="en-US" sz="1600" dirty="0">
                <a:hlinkClick r:id="rId9"/>
              </a:rPr>
              <a:t>RoyWant@google.com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5"/>
              </a:rPr>
              <a:t>edward.ks.au@</a:t>
            </a:r>
            <a:r>
              <a:rPr lang="en-US" sz="1600" u="sng" dirty="0">
                <a:hlinkClick r:id="rId5"/>
              </a:rPr>
              <a:t>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July 11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600" dirty="0"/>
              <a:t>(status below is from July)</a:t>
            </a:r>
          </a:p>
          <a:p>
            <a:r>
              <a:rPr lang="en-GB" sz="1600" dirty="0"/>
              <a:t>11bc – </a:t>
            </a:r>
            <a:r>
              <a:rPr lang="en-GB" sz="1600" b="0" dirty="0"/>
              <a:t>In publication editing</a:t>
            </a:r>
          </a:p>
          <a:p>
            <a:r>
              <a:rPr lang="en-GB" sz="1600" dirty="0"/>
              <a:t>11bb –</a:t>
            </a:r>
            <a:r>
              <a:rPr lang="en-GB" sz="1600" b="0" dirty="0"/>
              <a:t> In publication editing</a:t>
            </a:r>
          </a:p>
          <a:p>
            <a:r>
              <a:rPr lang="en-GB" sz="1600" dirty="0"/>
              <a:t>11be –</a:t>
            </a:r>
            <a:r>
              <a:rPr lang="en-GB" sz="1600" b="0" dirty="0"/>
              <a:t> Still having fun. 1055 pages for D3.2. Still have around 300 comments discussed and another 300 with no resolution yet. Hoping to close this session, most likely in September.</a:t>
            </a:r>
            <a:endParaRPr lang="en-US" sz="1600" b="0" dirty="0"/>
          </a:p>
          <a:p>
            <a:r>
              <a:rPr lang="en-US" sz="1600" dirty="0"/>
              <a:t>11bf </a:t>
            </a:r>
            <a:r>
              <a:rPr lang="en-GB" sz="1600" dirty="0"/>
              <a:t>– </a:t>
            </a:r>
            <a:r>
              <a:rPr lang="en-GB" sz="1600" b="0" dirty="0"/>
              <a:t>Still resolving comments. Have about 80 left to resolve. Expect to go to WG ballot out of this session.</a:t>
            </a:r>
            <a:endParaRPr lang="en-US" sz="1600" b="0" dirty="0"/>
          </a:p>
          <a:p>
            <a:r>
              <a:rPr lang="en-GB" sz="1600" dirty="0"/>
              <a:t>11bh – </a:t>
            </a:r>
            <a:r>
              <a:rPr lang="en-GB" sz="1600" b="0" dirty="0"/>
              <a:t>Just starting comment resolution. Might complete comment resolution in September.</a:t>
            </a:r>
          </a:p>
          <a:p>
            <a:r>
              <a:rPr lang="en-GB" sz="1600" dirty="0"/>
              <a:t>11bi – </a:t>
            </a:r>
            <a:r>
              <a:rPr lang="en-GB" sz="1600" b="0" dirty="0"/>
              <a:t>Still working on proposed draft text and alignment on certain core requirements. Based on adjusted timeline expect D0.1 out of September session.</a:t>
            </a:r>
          </a:p>
          <a:p>
            <a:r>
              <a:rPr lang="en-GB" sz="1600" dirty="0"/>
              <a:t>11bk</a:t>
            </a:r>
            <a:r>
              <a:rPr lang="en-GB" sz="1600" b="0" dirty="0"/>
              <a:t> – Draft D0.1 in members area. D0.2 will be out this session.</a:t>
            </a:r>
          </a:p>
          <a:p>
            <a:r>
              <a:rPr lang="en-GB" sz="1600" dirty="0" err="1"/>
              <a:t>REVme</a:t>
            </a:r>
            <a:r>
              <a:rPr lang="en-GB" sz="1600" dirty="0"/>
              <a:t> – </a:t>
            </a:r>
            <a:r>
              <a:rPr lang="en-GB" sz="1600" b="0" dirty="0"/>
              <a:t>Have 417 comments on D3.0. Resolved 213 comments; 200 left. Hopefully resolve this wee and go to ballot with D4.0 out of July with initial SA ballot in September. Role in 11az/bd/</a:t>
            </a:r>
            <a:r>
              <a:rPr lang="en-GB" sz="1600" b="0" dirty="0" err="1"/>
              <a:t>bc</a:t>
            </a:r>
            <a:r>
              <a:rPr lang="en-GB" sz="1600" b="0" dirty="0"/>
              <a:t>/bb target around Feb 2024.</a:t>
            </a:r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164CB-B347-F8AC-CF95-30ED605CA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TGbe</a:t>
            </a:r>
            <a:r>
              <a:rPr lang="en-US" dirty="0"/>
              <a:t> MDR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3E8DA9-4764-4A31-05FF-2B8CB6E0F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Updates in https://mentor.ieee.org/802.11/dcn/23/11-23-1371-09-0000-ieee-p802-11be-d4-0-mandatory-draft-review-mdr-report.docx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ADD84-6EA7-F4A8-DA04-926DD48D9C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FA584D-93E9-79C4-9EE1-1B9E762D4F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93A91A-7AC6-B562-21A3-6EB9479CC4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858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2B5B-4630-A352-6190-9E294E05D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6 Re-Write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8E904-6966-31F1-4EB7-8CADBFD4B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Changes have been included in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D2.0.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11az and 11bd have 802.11-2020 as their baseline and are not affected.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need to update these to conform to the new Clause 6 style when these are rolled 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Emily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/Edward will setup a tiger team to do this.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11be has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baseline and will need to conform when it bumps up to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/D2.0 as baseline.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Similarly, for 11bf, but should probably wait until 11be has done its update.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11bf/D1.0 will keep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/D1.3 as baseline and postpone updates until after initial WG ballot.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1A741-8084-115E-007C-C1DCECC20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FFB7A-4DD2-59A3-ED7C-59344C61B5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4C913C-4BA1-C311-A2BE-DD612B92C6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669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E0574-B2D5-447E-9895-E858A6BF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Searchable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CBB3F-CDC2-45D7-9ECD-8E1AFA715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dirty="0"/>
              <a:t>Youhan Kim provided an update:</a:t>
            </a:r>
          </a:p>
          <a:p>
            <a:endParaRPr lang="en-US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After discussion within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TGme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group, the direction we are going with is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the full acronym AFTER the colon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Make incremental changes only.  E.g. do not delete existing ‘partial’ acronyms within the ‘name’ of the term</a:t>
            </a:r>
            <a:r>
              <a:rPr lang="en-US" dirty="0"/>
              <a:t>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example,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b="1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access point (AP) reachability: </a:t>
            </a:r>
            <a:r>
              <a:rPr lang="en-US" sz="1800" b="0" i="0" u="sng" dirty="0">
                <a:solidFill>
                  <a:srgbClr val="FF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[AP reachability]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An AP is reachable by a station (STA) if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preauthentication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 messages can be exchanged between the STA and the target AP via the distribution system (DS)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sz="1800" b="0" i="0" dirty="0">
              <a:solidFill>
                <a:srgbClr val="000000"/>
              </a:solidFill>
              <a:effectLst/>
              <a:latin typeface="TimesNewRoman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 that we are not deleting “(AP)” in the ‘name’ of the term (the point #2.a above) even though it seems it should be removed per some of the feedback from the publication editors.  This is to avoid having too many changes lumped into this particular effort.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Already rolled into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REVme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05436-A468-4048-8901-A23B6575C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77575-62F1-4514-9363-495AF0AB21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F4E633-C4FA-4770-9ED2-0DB5E4687F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033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08FF7-54FB-491C-8A6C-FA1BF033C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That/which in style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88D55-B5BC-4C12-8989-B68FA4A94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Joseph Levy brought up an issue with clause 2.8.1 (Which/that) in the style guide: https://mentor.ieee.org/802.11/dcn/23/11-23-0090-00-0000-discussion-on-the-use-of-that-and-which.pptx</a:t>
            </a:r>
          </a:p>
          <a:p>
            <a:r>
              <a:rPr lang="en-US" dirty="0"/>
              <a:t>There was some discussion on whether “that” identifies normative and “which” identifies informative. This is a not the case.</a:t>
            </a:r>
          </a:p>
          <a:p>
            <a:endParaRPr lang="en-US" dirty="0"/>
          </a:p>
          <a:p>
            <a:r>
              <a:rPr lang="en-US" dirty="0"/>
              <a:t>The group discussed this and the thinking is to include the text from the IEEE SA style guide and then add some examples.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8D7AB-2207-43B3-974C-99CA074C32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AC321-03BE-4CCC-BF03-7C688EB2EE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85A455-C96A-486D-81DC-9AD1573299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59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15067</TotalTime>
  <Words>2242</Words>
  <Application>Microsoft Office PowerPoint</Application>
  <PresentationFormat>Widescreen</PresentationFormat>
  <Paragraphs>327</Paragraphs>
  <Slides>17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TimesNewRoman</vt:lpstr>
      <vt:lpstr>Office Theme</vt:lpstr>
      <vt:lpstr>Custom Design</vt:lpstr>
      <vt:lpstr>Document</vt:lpstr>
      <vt:lpstr>802.11 WG Editor’s Meeting (September 2023)</vt:lpstr>
      <vt:lpstr>Abstract</vt:lpstr>
      <vt:lpstr>Agenda for 2023-09-12 meeting</vt:lpstr>
      <vt:lpstr>Volunteer Editor Contacts</vt:lpstr>
      <vt:lpstr>July 11 roundtable status report</vt:lpstr>
      <vt:lpstr>TGbe MDR</vt:lpstr>
      <vt:lpstr>Clause 6 Re-Write</vt:lpstr>
      <vt:lpstr>Searchable definitions</vt:lpstr>
      <vt:lpstr>That/which in style guide</vt:lpstr>
      <vt:lpstr>Use of field and subfield</vt:lpstr>
      <vt:lpstr>Style guide update (from Rubayet Shafin)</vt:lpstr>
      <vt:lpstr>802.11 Style Guide</vt:lpstr>
      <vt:lpstr>MIB Style, Visio and Frame Practices</vt:lpstr>
      <vt:lpstr>Editor Amendment Ordering</vt:lpstr>
      <vt:lpstr>Draft Development Snapshot</vt:lpstr>
      <vt:lpstr>Publication process</vt:lpstr>
      <vt:lpstr>ANA managed number space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464</cp:revision>
  <cp:lastPrinted>1601-01-01T00:00:00Z</cp:lastPrinted>
  <dcterms:created xsi:type="dcterms:W3CDTF">2018-01-07T18:30:13Z</dcterms:created>
  <dcterms:modified xsi:type="dcterms:W3CDTF">2023-09-11T01:58:32Z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