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20"/>
  </p:notesMasterIdLst>
  <p:handoutMasterIdLst>
    <p:handoutMasterId r:id="rId21"/>
  </p:handoutMasterIdLst>
  <p:sldIdLst>
    <p:sldId id="256" r:id="rId3"/>
    <p:sldId id="257" r:id="rId4"/>
    <p:sldId id="283" r:id="rId5"/>
    <p:sldId id="262" r:id="rId6"/>
    <p:sldId id="265" r:id="rId7"/>
    <p:sldId id="2377" r:id="rId8"/>
    <p:sldId id="2371" r:id="rId9"/>
    <p:sldId id="2375" r:id="rId10"/>
    <p:sldId id="2374" r:id="rId11"/>
    <p:sldId id="2376" r:id="rId12"/>
    <p:sldId id="2381" r:id="rId13"/>
    <p:sldId id="270" r:id="rId14"/>
    <p:sldId id="278" r:id="rId15"/>
    <p:sldId id="273" r:id="rId16"/>
    <p:sldId id="2373" r:id="rId17"/>
    <p:sldId id="276" r:id="rId18"/>
    <p:sldId id="2380" r:id="rId1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64" autoAdjust="0"/>
    <p:restoredTop sz="94660"/>
  </p:normalViewPr>
  <p:slideViewPr>
    <p:cSldViewPr>
      <p:cViewPr varScale="1">
        <p:scale>
          <a:sx n="98" d="100"/>
          <a:sy n="98" d="100"/>
        </p:scale>
        <p:origin x="250" y="6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0903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3965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192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897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261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8085D-4B80-4537-B496-F59E6E6248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37DA92-35FD-44F0-AC93-094057B9FA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004B7-0261-40C9-BC21-A76F6637D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160B1-3363-4115-AD62-4E718295D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Stacey,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74D7C9-CAEB-4022-8475-82E104F65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587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37937-2442-4545-9538-0A31CAF21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E5B31-8D87-462D-A646-65BA90EDB9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BB9E8A-CA88-4234-BB4E-56FAA7706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B81F0D-9FD3-47D5-B2AA-8B8D798B2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Stacey,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EBA934-68A1-4367-87EE-E6830B6A5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661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EE629-7D94-417F-941E-ED4FE1313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78DD55-51D2-4231-8846-C23FC90AF8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DB04C0-CD8C-4F84-BAE8-60A186265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2EC47-BA99-4BB2-B9C0-AB2FB2833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Stacey,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980ACF-E5F0-4619-B22E-AADA7240E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9303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F6E55-E2CC-4E00-BDCF-7FA0C215B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A995D9-DA74-449E-BCFE-01906C9E4F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208F47-9D9C-437A-BEDB-F2D34F9CED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7CD51F-C820-4E3A-A3B6-79007369A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DC7476-CE53-4B15-9126-B8F7D72C5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Stacey,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B95E08-DBD4-43F1-888A-36D63D3F9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06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35EE3-7473-4D9A-9D79-F67DFD0DE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124506-C87D-4B75-BB27-7660BF83D3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C22566-38C2-4F6D-B40E-6A48D373CC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69B279-E3EB-4F54-95F9-C56F7F3B4F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84B459-98F2-41B7-96AD-9F507F612C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71F3CE-2282-4BBE-A346-BADDA48EC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2023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0DCD6D-D4FA-47C3-862D-7E32F5761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Stacey, Intel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C44F71-92DC-4E03-9A70-C369BA2FB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621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53C74-B631-459F-912E-F9CAB8E26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EFBD0D-5560-4970-9756-FED79FD04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2023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164DB7-501E-4D93-90F6-4CC9A1A77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Stacey, Intel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068654-B452-43FF-8153-1061C547E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12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22745D-B157-4A04-94DC-031DE5A5D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9ABABC-4FD0-49A2-B9AF-636CF6B3A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Stacey, Intel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864335-5D0A-412C-9A46-0330B09B4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6474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44E05-DA9E-4626-82A4-F772835FF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1DAB3-08E0-49A1-862C-679ED6F29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36F3F6-307A-4BD1-9447-D833DC0A2C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8B550D-1464-4F9E-9CDB-E3E44444D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CCCF00-2185-4DDA-ACF6-7327C4D2B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Stacey,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47AAE1-FE67-442B-B9BF-75090A1E8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190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A238D-72FA-416F-977B-F3FD7C7DE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85DE52-2BB4-4AE7-A485-687AFA899B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A2D222-19B1-4C33-B545-1FA37A8D1E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E38B0B-A801-45FB-9DA6-5BFDFE6C8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5CA717-57BE-43D2-A6F1-826E0D7C8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Stacey,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70F1D7-B6A9-47C0-8CB9-367C255AB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2937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AD105-B8DF-4E14-A70D-1826AF6B9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0BCCC2-2688-4D51-9EB4-A378B78B95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169002-E37C-4B5D-8BD5-22851F8CB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A98806-B304-4063-8044-11FA19310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Stacey,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0176CA-0253-4256-869E-A344A3448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243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B285FF-E807-4FFF-B633-75ED2A6D1C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4D7B93-C1A5-46FF-80A5-AB63AD5A7F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790DE9-A914-4AD0-B53D-C7F9AB764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73440-84FB-4A71-94C1-061AB8EA9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Stacey,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A9BB3F-441F-451E-B0E9-FC5C9F6B8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351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2023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802.11-23/1339r0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E5A64F-FE4A-4FE0-9BCF-B2F3F3D21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61BEE6-C878-4F63-AC32-07377E4624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14BC5-59D7-4C84-8872-9DC2F16ED8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September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17EBA5-9CE0-43BC-AEBF-643192C4C1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Robert Stacey,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DFFD25-2035-4CBB-8714-2657D63A3C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873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myproject/Public/mytools/draft/styleman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mailto:po-kai.huang@intel.com" TargetMode="External"/><Relationship Id="rId3" Type="http://schemas.openxmlformats.org/officeDocument/2006/relationships/hyperlink" Target="mailto:robert.stacey@intel.com" TargetMode="External"/><Relationship Id="rId7" Type="http://schemas.openxmlformats.org/officeDocument/2006/relationships/hyperlink" Target="mailto:carol@ansley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laudiodasilva@meta.com" TargetMode="External"/><Relationship Id="rId5" Type="http://schemas.openxmlformats.org/officeDocument/2006/relationships/hyperlink" Target="mailto:edward.ks.au@gmail.com" TargetMode="External"/><Relationship Id="rId4" Type="http://schemas.openxmlformats.org/officeDocument/2006/relationships/hyperlink" Target="mailto:emily.h.qi@intel.com" TargetMode="External"/><Relationship Id="rId9" Type="http://schemas.openxmlformats.org/officeDocument/2006/relationships/hyperlink" Target="mailto:RoyWant@google.com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WG Editor’s Meeting (September 2023)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2023-09-12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1901537"/>
              </p:ext>
            </p:extLst>
          </p:nvPr>
        </p:nvGraphicFramePr>
        <p:xfrm>
          <a:off x="996950" y="2435225"/>
          <a:ext cx="10025063" cy="244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7640" imgH="2544063" progId="Word.Document.8">
                  <p:embed/>
                </p:oleObj>
              </mc:Choice>
              <mc:Fallback>
                <p:oleObj name="Document" r:id="rId3" imgW="10457640" imgH="2544063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435225"/>
                        <a:ext cx="10025063" cy="24447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475B9-7E62-4330-9050-44BA261B0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of field and subfield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DC89A1-66C4-46BC-BA8A-F5E2561798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Emily brought up the use of field or subfield as a topic with Extended Capabilities field as an example</a:t>
            </a:r>
          </a:p>
          <a:p>
            <a:r>
              <a:rPr lang="en-US" dirty="0"/>
              <a:t>Some of the bits in this field are referred to as “fields” while others are referred to as “subfields”</a:t>
            </a:r>
          </a:p>
          <a:p>
            <a:r>
              <a:rPr lang="en-US" dirty="0"/>
              <a:t>We decided that</a:t>
            </a:r>
          </a:p>
          <a:p>
            <a:r>
              <a:rPr lang="en-US" dirty="0"/>
              <a:t>Within a particular context, the term used should be consistent. In this case, since the majority use “field” the uses of “subfield” should be changed to “field”</a:t>
            </a:r>
          </a:p>
          <a:p>
            <a:r>
              <a:rPr lang="en-US" dirty="0"/>
              <a:t>In future, we should not use “subfield”</a:t>
            </a:r>
          </a:p>
          <a:p>
            <a:r>
              <a:rPr lang="en-US" dirty="0"/>
              <a:t>We will discuss style guide updates by email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0E063E-9DD4-4E09-920F-5BF675C4CD1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DDC71F-0BFA-4531-996D-0B761B780AA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4038A86-4CE7-41BB-B57A-B4977D4E74E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7996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635C5-E6CF-86E9-5F82-42EBD7F82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Style guide update</a:t>
            </a:r>
            <a:br>
              <a:rPr lang="en-US" dirty="0"/>
            </a:br>
            <a:r>
              <a:rPr lang="en-US" dirty="0"/>
              <a:t>(from Rubayet Shafin)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8BA5F6-4111-56C8-2FC0-8721599617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2.3	“Is set to”</a:t>
            </a:r>
          </a:p>
          <a:p>
            <a:r>
              <a:rPr lang="en-US" sz="1600" dirty="0"/>
              <a:t>The verb “set” should only be used when describing how a field obtains a value, e.g. “The Measurement Duration field is set to the preferred or mandatory duration of the requested measurement, expressed in units of TUs.”</a:t>
            </a:r>
          </a:p>
          <a:p>
            <a:r>
              <a:rPr lang="en-US" sz="1600" dirty="0"/>
              <a:t>Where the value of the field is read or referenced, (e.g., in the context of a condition), “is set to” shall not be used.</a:t>
            </a:r>
          </a:p>
          <a:p>
            <a:endParaRPr lang="en-US" sz="1600" dirty="0"/>
          </a:p>
          <a:p>
            <a:r>
              <a:rPr lang="en-US" sz="1600" u="sng" dirty="0"/>
              <a:t>When used for explaining a causation/rationale for setting a value in a particular way, the usage of “set to” is appropriate. For example, “The &lt;</a:t>
            </a:r>
            <a:r>
              <a:rPr lang="en-US" sz="1600" u="sng" dirty="0" err="1"/>
              <a:t>xyz</a:t>
            </a:r>
            <a:r>
              <a:rPr lang="en-US" sz="1600" u="sng" dirty="0"/>
              <a:t>&gt; is set to 1 to indicate that…”.</a:t>
            </a:r>
          </a:p>
          <a:p>
            <a:endParaRPr lang="en-US" sz="1600" dirty="0"/>
          </a:p>
          <a:p>
            <a:r>
              <a:rPr lang="en-US" sz="1600" dirty="0"/>
              <a:t>Note that when a field value is tested in order to construct another field value, “equal to” is used for the test, and “set to” for the constructed field. </a:t>
            </a:r>
            <a:r>
              <a:rPr lang="en-US" sz="1600" u="sng" dirty="0"/>
              <a:t>When the sentence is followed by an alternative case (e.g., using “Otherwise”), “set to” is used for the value for the alternative case.  </a:t>
            </a:r>
            <a:r>
              <a:rPr lang="en-US" sz="1600" dirty="0"/>
              <a:t>“If the &lt;</a:t>
            </a:r>
            <a:r>
              <a:rPr lang="en-US" sz="1600" dirty="0" err="1"/>
              <a:t>xyz</a:t>
            </a:r>
            <a:r>
              <a:rPr lang="en-US" sz="1600" dirty="0"/>
              <a:t>&gt; field is equal to 0, the &lt;</a:t>
            </a:r>
            <a:r>
              <a:rPr lang="en-US" sz="1600" dirty="0" err="1"/>
              <a:t>abc</a:t>
            </a:r>
            <a:r>
              <a:rPr lang="en-US" sz="1600" dirty="0"/>
              <a:t>&gt; field shall be set to 1. </a:t>
            </a:r>
            <a:r>
              <a:rPr lang="en-US" sz="1600" u="sng" dirty="0"/>
              <a:t>Otherwise, the &lt;</a:t>
            </a:r>
            <a:r>
              <a:rPr lang="en-US" sz="1600" u="sng" dirty="0" err="1"/>
              <a:t>abc</a:t>
            </a:r>
            <a:r>
              <a:rPr lang="en-US" sz="1600" u="sng" dirty="0"/>
              <a:t>&gt; field shall be set to 0”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9E2CC1-838A-0241-7864-2223E473BF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BF135-4674-14EA-BDB6-4426AFAF71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2CC32-CD75-A502-7B1C-B4EB007A9EB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87060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802.11 Style Guide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876796" y="1600200"/>
            <a:ext cx="10361084" cy="4875214"/>
          </a:xfrm>
          <a:ln/>
        </p:spPr>
        <p:txBody>
          <a:bodyPr/>
          <a:lstStyle/>
          <a:p>
            <a:r>
              <a:rPr lang="en-GB" dirty="0"/>
              <a:t>See 11-09-1034</a:t>
            </a:r>
            <a:r>
              <a:rPr lang="en-GB" dirty="0">
                <a:solidFill>
                  <a:schemeClr val="tx1"/>
                </a:solidFill>
              </a:rPr>
              <a:t>-</a:t>
            </a:r>
            <a:r>
              <a:rPr lang="en-GB" dirty="0">
                <a:solidFill>
                  <a:srgbClr val="FF0000"/>
                </a:solidFill>
              </a:rPr>
              <a:t>20</a:t>
            </a:r>
            <a:r>
              <a:rPr lang="en-GB" dirty="0">
                <a:solidFill>
                  <a:schemeClr val="tx1"/>
                </a:solidFill>
              </a:rPr>
              <a:t>-</a:t>
            </a:r>
            <a:r>
              <a:rPr lang="en-GB" dirty="0"/>
              <a:t>0000-802-11-editorial-style-guide.docx   </a:t>
            </a:r>
          </a:p>
          <a:p>
            <a:r>
              <a:rPr lang="en-US" dirty="0"/>
              <a:t>We update 802.11 Style Guide based on IEEE Standards Style Manual and consistency changes in final publication of the 802.11 standard</a:t>
            </a:r>
            <a:endParaRPr lang="en-GB" dirty="0"/>
          </a:p>
          <a:p>
            <a:r>
              <a:rPr lang="en-US" b="0" dirty="0"/>
              <a:t>Editor’s responsibility includes checking the </a:t>
            </a:r>
            <a:r>
              <a:rPr lang="en-US" dirty="0">
                <a:solidFill>
                  <a:srgbClr val="FF0000"/>
                </a:solidFill>
              </a:rPr>
              <a:t>2021</a:t>
            </a:r>
            <a:r>
              <a:rPr lang="en-US" dirty="0"/>
              <a:t> IEEE Standards Style Manual </a:t>
            </a:r>
            <a:r>
              <a:rPr lang="en-US" b="0" dirty="0"/>
              <a:t>when creating or updating drafts. Policy (inclusive terms), key words and pronouns (e.g., he, she) were revised.	</a:t>
            </a:r>
          </a:p>
          <a:p>
            <a:r>
              <a:rPr lang="en-US" b="0" dirty="0"/>
              <a:t> 	</a:t>
            </a:r>
            <a:r>
              <a:rPr lang="en-US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3"/>
              </a:rPr>
              <a:t>https://mentor.ieee.org/myproject/Public/mytools/draft/styleman.pdf</a:t>
            </a:r>
            <a:endParaRPr lang="en-US" b="0" dirty="0"/>
          </a:p>
          <a:p>
            <a:r>
              <a:rPr lang="en-US" b="0" dirty="0"/>
              <a:t>Submissions with draft text should conform to both the WG11 Style Guide and IEEE Standards Style Manual</a:t>
            </a:r>
          </a:p>
          <a:p>
            <a:r>
              <a:rPr lang="en-US" b="0" dirty="0"/>
              <a:t>Note that the 802.11 Style Guide evolves with our practice</a:t>
            </a:r>
          </a:p>
          <a:p>
            <a:r>
              <a:rPr lang="en-US" b="0" dirty="0"/>
              <a:t>We may revisit numbering of MAC addresses and their form of expression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83899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MIB Style</a:t>
            </a:r>
            <a:r>
              <a:rPr lang="en-GB" dirty="0"/>
              <a:t>, Visio and Frame Practices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419599"/>
          </a:xfrm>
          <a:ln/>
        </p:spPr>
        <p:txBody>
          <a:bodyPr/>
          <a:lstStyle/>
          <a:p>
            <a:r>
              <a:rPr lang="en-GB" sz="1600" dirty="0"/>
              <a:t>11-15/355r13 MIB </a:t>
            </a:r>
            <a:r>
              <a:rPr lang="en-GB" sz="1600" dirty="0" err="1"/>
              <a:t>TruthValue</a:t>
            </a:r>
            <a:r>
              <a:rPr lang="en-GB" sz="1600" dirty="0"/>
              <a:t> usage patterns</a:t>
            </a:r>
          </a:p>
          <a:p>
            <a:r>
              <a:rPr lang="en-GB" sz="1600" dirty="0"/>
              <a:t>MIB Style: We use a single style with appropriately set tabs,  and use leading</a:t>
            </a:r>
            <a:r>
              <a:rPr lang="en-US" sz="1600" dirty="0"/>
              <a:t> </a:t>
            </a:r>
            <a:r>
              <a:rPr lang="en-GB" sz="1600" dirty="0"/>
              <a:t>Tabs to distinguish the syntax and description parts. (Adrian Stephens Feb 9, 2010)</a:t>
            </a:r>
            <a:endParaRPr lang="en-US" sz="1600" dirty="0"/>
          </a:p>
          <a:p>
            <a:r>
              <a:rPr lang="en-GB" sz="1600" dirty="0">
                <a:solidFill>
                  <a:schemeClr val="tx1"/>
                </a:solidFill>
              </a:rPr>
              <a:t>Two ways to format a figure &amp; its caption in frame:</a:t>
            </a:r>
            <a:endParaRPr lang="en-US" sz="1600" dirty="0">
              <a:solidFill>
                <a:schemeClr val="tx1"/>
              </a:solidFill>
            </a:endParaRPr>
          </a:p>
          <a:p>
            <a:pPr lvl="1"/>
            <a:r>
              <a:rPr lang="en-GB" sz="1100" dirty="0">
                <a:solidFill>
                  <a:schemeClr val="tx1"/>
                </a:solidFill>
              </a:rPr>
              <a:t>Insert a table.  Insert anchored frame inside table cell to hold graphics.  Use table caption as figure caption.</a:t>
            </a:r>
            <a:endParaRPr lang="en-US" sz="1100" dirty="0">
              <a:solidFill>
                <a:schemeClr val="tx1"/>
              </a:solidFill>
            </a:endParaRPr>
          </a:p>
          <a:p>
            <a:pPr lvl="1"/>
            <a:r>
              <a:rPr lang="en-GB" sz="1100" dirty="0">
                <a:solidFill>
                  <a:schemeClr val="tx1"/>
                </a:solidFill>
              </a:rPr>
              <a:t>Insert an anchored frame.  Insert caption inside a text frame inside the anchored frame.  Insert graphics inside the anchored frame.</a:t>
            </a:r>
            <a:endParaRPr lang="en-US" sz="1100" dirty="0">
              <a:solidFill>
                <a:schemeClr val="tx1"/>
              </a:solidFill>
            </a:endParaRPr>
          </a:p>
          <a:p>
            <a:r>
              <a:rPr lang="en-GB" sz="1400" dirty="0">
                <a:solidFill>
                  <a:srgbClr val="FF0000"/>
                </a:solidFill>
              </a:rPr>
              <a:t>Do not reference other clauses in Visio figures</a:t>
            </a:r>
            <a:r>
              <a:rPr lang="en-US" sz="1400" dirty="0"/>
              <a:t>, it is very hard to maintain the references</a:t>
            </a:r>
            <a:r>
              <a:rPr lang="en-GB" sz="1600" dirty="0"/>
              <a:t> in figures</a:t>
            </a:r>
          </a:p>
          <a:p>
            <a:r>
              <a:rPr lang="en-GB" sz="1600" dirty="0">
                <a:solidFill>
                  <a:srgbClr val="FF0000"/>
                </a:solidFill>
              </a:rPr>
              <a:t>	Comment resolvers on Visio figures will be asked to provide the revised figures</a:t>
            </a:r>
          </a:p>
          <a:p>
            <a:r>
              <a:rPr lang="en-GB" sz="1600" dirty="0"/>
              <a:t>Keep embedded figures using Visio as long as possible (not in Word)</a:t>
            </a:r>
            <a:endParaRPr lang="en-US" sz="1600" dirty="0"/>
          </a:p>
          <a:p>
            <a:pPr lvl="1"/>
            <a:r>
              <a:rPr lang="en-GB" sz="1400" dirty="0"/>
              <a:t>Near the end of sponsor ballot, </a:t>
            </a:r>
            <a:r>
              <a:rPr lang="en-GB" sz="1400" dirty="0">
                <a:solidFill>
                  <a:schemeClr val="tx1"/>
                </a:solidFill>
              </a:rPr>
              <a:t>turn these all into .emf </a:t>
            </a:r>
            <a:r>
              <a:rPr lang="en-GB" sz="1400" dirty="0"/>
              <a:t>(windows meta file) format files (you can do this from </a:t>
            </a:r>
            <a:r>
              <a:rPr lang="en-GB" sz="1400" dirty="0" err="1"/>
              <a:t>visio</a:t>
            </a:r>
            <a:r>
              <a:rPr lang="en-GB" sz="1400" dirty="0"/>
              <a:t> using “save as”).  </a:t>
            </a:r>
          </a:p>
          <a:p>
            <a:pPr lvl="1"/>
            <a:r>
              <a:rPr lang="en-GB" sz="1400" dirty="0">
                <a:solidFill>
                  <a:srgbClr val="FF0000"/>
                </a:solidFill>
              </a:rPr>
              <a:t>Keep </a:t>
            </a:r>
            <a:r>
              <a:rPr lang="en-GB" sz="1400" dirty="0"/>
              <a:t>separate files for the .</a:t>
            </a:r>
            <a:r>
              <a:rPr lang="en-GB" sz="1400" dirty="0" err="1"/>
              <a:t>vsd</a:t>
            </a:r>
            <a:r>
              <a:rPr lang="en-GB" sz="1400" dirty="0"/>
              <a:t> source and the .emf file that is linked to from frame. There is high likelihood we should use .emf</a:t>
            </a:r>
          </a:p>
          <a:p>
            <a:pPr lvl="1"/>
            <a:r>
              <a:rPr lang="en-US" sz="1400" dirty="0"/>
              <a:t>Use the figure number or a short version of the figure title (shown in your final draft) for the name of  the Visio and emf file. </a:t>
            </a:r>
          </a:p>
          <a:p>
            <a:pPr lvl="1"/>
            <a:r>
              <a:rPr lang="en-US" sz="1400" dirty="0"/>
              <a:t>One figure, one Visio file. Don’t store multiple figures in one Visio file.</a:t>
            </a:r>
            <a:endParaRPr lang="en-GB" sz="1400" dirty="0"/>
          </a:p>
          <a:p>
            <a:r>
              <a:rPr lang="en-GB" sz="1400" dirty="0"/>
              <a:t>Frame format figures are tables</a:t>
            </a:r>
          </a:p>
          <a:p>
            <a:r>
              <a:rPr lang="en-GB" sz="1400" dirty="0"/>
              <a:t>The MathML editor for equations may be applicable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77634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r>
              <a:rPr lang="en-US" dirty="0"/>
              <a:t>Editor Amendment Ordering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146176"/>
            <a:ext cx="10361084" cy="5329237"/>
          </a:xfrm>
          <a:ln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Data as of </a:t>
            </a:r>
            <a:r>
              <a:rPr lang="en-US" sz="2000" dirty="0">
                <a:solidFill>
                  <a:srgbClr val="FF0000"/>
                </a:solidFill>
              </a:rPr>
              <a:t>May 2023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/>
              <a:t>See </a:t>
            </a:r>
            <a:r>
              <a:rPr lang="en-US" sz="1600" dirty="0">
                <a:hlinkClick r:id="rId3"/>
              </a:rPr>
              <a:t>http://grouper.ieee.org/groups/802/11/Reports/802.11_Timelines.htm</a:t>
            </a:r>
            <a:endParaRPr lang="en-US" sz="1600" dirty="0"/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800" dirty="0"/>
              <a:t>We will revisit the running order in</a:t>
            </a:r>
            <a:r>
              <a:rPr lang="en-US" sz="1800" dirty="0">
                <a:solidFill>
                  <a:srgbClr val="FF0000"/>
                </a:solidFill>
              </a:rPr>
              <a:t> July 2023. </a:t>
            </a:r>
            <a:r>
              <a:rPr lang="en-US" sz="1800" dirty="0">
                <a:solidFill>
                  <a:schemeClr val="tx1"/>
                </a:solidFill>
              </a:rPr>
              <a:t>Changes are usually based on MDR suitability.</a:t>
            </a:r>
          </a:p>
          <a:p>
            <a:pPr>
              <a:buFont typeface="Times New Roman" pitchFamily="16" charset="0"/>
              <a:buChar char="•"/>
            </a:pPr>
            <a:endParaRPr lang="en-GB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9311973"/>
              </p:ext>
            </p:extLst>
          </p:nvPr>
        </p:nvGraphicFramePr>
        <p:xfrm>
          <a:off x="914401" y="2133600"/>
          <a:ext cx="10470067" cy="42946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5453">
                  <a:extLst>
                    <a:ext uri="{9D8B030D-6E8A-4147-A177-3AD203B41FA5}">
                      <a16:colId xmlns:a16="http://schemas.microsoft.com/office/drawing/2014/main" val="3336049185"/>
                    </a:ext>
                  </a:extLst>
                </a:gridCol>
                <a:gridCol w="4426093">
                  <a:extLst>
                    <a:ext uri="{9D8B030D-6E8A-4147-A177-3AD203B41FA5}">
                      <a16:colId xmlns:a16="http://schemas.microsoft.com/office/drawing/2014/main" val="1921072032"/>
                    </a:ext>
                  </a:extLst>
                </a:gridCol>
                <a:gridCol w="3218521">
                  <a:extLst>
                    <a:ext uri="{9D8B030D-6E8A-4147-A177-3AD203B41FA5}">
                      <a16:colId xmlns:a16="http://schemas.microsoft.com/office/drawing/2014/main" val="3834352144"/>
                    </a:ext>
                  </a:extLst>
                </a:gridCol>
              </a:tblGrid>
              <a:tr h="46507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Projected REVCOM Date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8554141"/>
                  </a:ext>
                </a:extLst>
              </a:tr>
              <a:tr h="50551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2380037"/>
                  </a:ext>
                </a:extLst>
              </a:tr>
              <a:tr h="3496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802.11-2020 Amendment 6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TGbc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121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July 2023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4100842"/>
                  </a:ext>
                </a:extLst>
              </a:tr>
              <a:tr h="3496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802.11-2020 Amendment 7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TGbb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July 2023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2524201"/>
                  </a:ext>
                </a:extLst>
              </a:tr>
              <a:tr h="168289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802.11-2024 Amendment 1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802.11-2024 Amendment 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802.11-2024 Amendment 3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TGm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5805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TGbe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1005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TGbf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243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TGbh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34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 2024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May 2024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 2024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 2023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3177727"/>
                  </a:ext>
                </a:extLst>
              </a:tr>
              <a:tr h="41322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9065581"/>
                  </a:ext>
                </a:extLst>
              </a:tr>
              <a:tr h="41322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635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48832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753" y="580101"/>
            <a:ext cx="10361084" cy="1065213"/>
          </a:xfrm>
        </p:spPr>
        <p:txBody>
          <a:bodyPr/>
          <a:lstStyle/>
          <a:p>
            <a:r>
              <a:rPr lang="en-US" dirty="0"/>
              <a:t>Draft Development Snapshot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2443666"/>
              </p:ext>
            </p:extLst>
          </p:nvPr>
        </p:nvGraphicFramePr>
        <p:xfrm>
          <a:off x="737392" y="1521960"/>
          <a:ext cx="10464003" cy="4146343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654040">
                  <a:extLst>
                    <a:ext uri="{9D8B030D-6E8A-4147-A177-3AD203B41FA5}">
                      <a16:colId xmlns:a16="http://schemas.microsoft.com/office/drawing/2014/main" val="4261970102"/>
                    </a:ext>
                  </a:extLst>
                </a:gridCol>
                <a:gridCol w="742168">
                  <a:extLst>
                    <a:ext uri="{9D8B030D-6E8A-4147-A177-3AD203B41FA5}">
                      <a16:colId xmlns:a16="http://schemas.microsoft.com/office/drawing/2014/main" val="78877518"/>
                    </a:ext>
                  </a:extLst>
                </a:gridCol>
                <a:gridCol w="455263">
                  <a:extLst>
                    <a:ext uri="{9D8B030D-6E8A-4147-A177-3AD203B41FA5}">
                      <a16:colId xmlns:a16="http://schemas.microsoft.com/office/drawing/2014/main" val="3029749347"/>
                    </a:ext>
                  </a:extLst>
                </a:gridCol>
                <a:gridCol w="455263">
                  <a:extLst>
                    <a:ext uri="{9D8B030D-6E8A-4147-A177-3AD203B41FA5}">
                      <a16:colId xmlns:a16="http://schemas.microsoft.com/office/drawing/2014/main" val="119763689"/>
                    </a:ext>
                  </a:extLst>
                </a:gridCol>
                <a:gridCol w="455263">
                  <a:extLst>
                    <a:ext uri="{9D8B030D-6E8A-4147-A177-3AD203B41FA5}">
                      <a16:colId xmlns:a16="http://schemas.microsoft.com/office/drawing/2014/main" val="948022760"/>
                    </a:ext>
                  </a:extLst>
                </a:gridCol>
                <a:gridCol w="455263">
                  <a:extLst>
                    <a:ext uri="{9D8B030D-6E8A-4147-A177-3AD203B41FA5}">
                      <a16:colId xmlns:a16="http://schemas.microsoft.com/office/drawing/2014/main" val="3821760127"/>
                    </a:ext>
                  </a:extLst>
                </a:gridCol>
                <a:gridCol w="455263">
                  <a:extLst>
                    <a:ext uri="{9D8B030D-6E8A-4147-A177-3AD203B41FA5}">
                      <a16:colId xmlns:a16="http://schemas.microsoft.com/office/drawing/2014/main" val="1625024730"/>
                    </a:ext>
                  </a:extLst>
                </a:gridCol>
                <a:gridCol w="455263">
                  <a:extLst>
                    <a:ext uri="{9D8B030D-6E8A-4147-A177-3AD203B41FA5}">
                      <a16:colId xmlns:a16="http://schemas.microsoft.com/office/drawing/2014/main" val="2849464904"/>
                    </a:ext>
                  </a:extLst>
                </a:gridCol>
                <a:gridCol w="455263">
                  <a:extLst>
                    <a:ext uri="{9D8B030D-6E8A-4147-A177-3AD203B41FA5}">
                      <a16:colId xmlns:a16="http://schemas.microsoft.com/office/drawing/2014/main" val="3784159027"/>
                    </a:ext>
                  </a:extLst>
                </a:gridCol>
                <a:gridCol w="455263">
                  <a:extLst>
                    <a:ext uri="{9D8B030D-6E8A-4147-A177-3AD203B41FA5}">
                      <a16:colId xmlns:a16="http://schemas.microsoft.com/office/drawing/2014/main" val="3327754882"/>
                    </a:ext>
                  </a:extLst>
                </a:gridCol>
                <a:gridCol w="455263">
                  <a:extLst>
                    <a:ext uri="{9D8B030D-6E8A-4147-A177-3AD203B41FA5}">
                      <a16:colId xmlns:a16="http://schemas.microsoft.com/office/drawing/2014/main" val="1499934070"/>
                    </a:ext>
                  </a:extLst>
                </a:gridCol>
                <a:gridCol w="1353418">
                  <a:extLst>
                    <a:ext uri="{9D8B030D-6E8A-4147-A177-3AD203B41FA5}">
                      <a16:colId xmlns:a16="http://schemas.microsoft.com/office/drawing/2014/main" val="309422106"/>
                    </a:ext>
                  </a:extLst>
                </a:gridCol>
                <a:gridCol w="596630">
                  <a:extLst>
                    <a:ext uri="{9D8B030D-6E8A-4147-A177-3AD203B41FA5}">
                      <a16:colId xmlns:a16="http://schemas.microsoft.com/office/drawing/2014/main" val="2746800865"/>
                    </a:ext>
                  </a:extLst>
                </a:gridCol>
                <a:gridCol w="1822975">
                  <a:extLst>
                    <a:ext uri="{9D8B030D-6E8A-4147-A177-3AD203B41FA5}">
                      <a16:colId xmlns:a16="http://schemas.microsoft.com/office/drawing/2014/main" val="664609411"/>
                    </a:ext>
                  </a:extLst>
                </a:gridCol>
                <a:gridCol w="1197405">
                  <a:extLst>
                    <a:ext uri="{9D8B030D-6E8A-4147-A177-3AD203B41FA5}">
                      <a16:colId xmlns:a16="http://schemas.microsoft.com/office/drawing/2014/main" val="1668201667"/>
                    </a:ext>
                  </a:extLst>
                </a:gridCol>
              </a:tblGrid>
              <a:tr h="35427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TG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 or Draft Baseline Document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Source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MDR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Editor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Snapshot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Date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57412"/>
                  </a:ext>
                </a:extLst>
              </a:tr>
              <a:tr h="4554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Published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az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bc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bb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me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be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bf 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bh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10557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bc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 2020 release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Carol Ansley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14-Mar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236281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8.0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Volker Jungnickel, Harry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Bims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14-Mar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0612243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FrameMaker 2020 release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Emily Qi, Edward Au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11-July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499157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FrameMaker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(old)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Edward Au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11-July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8542191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FrameMaker 2020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Claudio da Silva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11-July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1138465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algn="ctr"/>
                      <a:r>
                        <a:rPr lang="en-US" sz="1400" b="0" u="none" dirty="0" err="1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bh</a:t>
                      </a:r>
                      <a:endParaRPr lang="en-US" sz="1400" b="0" u="none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7.0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7.0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1.0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Carol Ansley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11-July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5866631"/>
                  </a:ext>
                </a:extLst>
              </a:tr>
              <a:tr h="20525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rgbClr val="FF0000"/>
                          </a:solidFill>
                          <a:latin typeface="+mn-lt"/>
                          <a:cs typeface="Arial" panose="020B0604020202020204" pitchFamily="34" charset="0"/>
                        </a:rPr>
                        <a:t>bk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rgbClr val="FF0000"/>
                          </a:solidFill>
                        </a:rPr>
                        <a:t>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Word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No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Roy Want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11-July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8918916"/>
                  </a:ext>
                </a:extLst>
              </a:tr>
              <a:tr h="20525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1030737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 dirty="0"/>
          </a:p>
        </p:txBody>
      </p:sp>
      <p:sp>
        <p:nvSpPr>
          <p:cNvPr id="8" name="Text Box 231"/>
          <p:cNvSpPr txBox="1">
            <a:spLocks noChangeArrowheads="1"/>
          </p:cNvSpPr>
          <p:nvPr/>
        </p:nvSpPr>
        <p:spPr bwMode="auto">
          <a:xfrm>
            <a:off x="737392" y="943429"/>
            <a:ext cx="121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dirty="0">
                <a:solidFill>
                  <a:srgbClr val="FF0000"/>
                </a:solidFill>
                <a:latin typeface="Arial" charset="0"/>
              </a:rPr>
              <a:t>July 2023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9" name="Text Box 116"/>
          <p:cNvSpPr txBox="1">
            <a:spLocks noChangeArrowheads="1"/>
          </p:cNvSpPr>
          <p:nvPr/>
        </p:nvSpPr>
        <p:spPr bwMode="auto">
          <a:xfrm>
            <a:off x="1828800" y="881874"/>
            <a:ext cx="16764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Changes from  last report shown in </a:t>
            </a:r>
            <a:r>
              <a:rPr lang="en-US" sz="1200" b="1" dirty="0">
                <a:solidFill>
                  <a:srgbClr val="FF0000"/>
                </a:solidFill>
              </a:rPr>
              <a:t>red.</a:t>
            </a:r>
          </a:p>
        </p:txBody>
      </p:sp>
    </p:spTree>
    <p:extLst>
      <p:ext uri="{BB962C8B-B14F-4D97-AF65-F5344CB8AC3E}">
        <p14:creationId xmlns:p14="http://schemas.microsoft.com/office/powerpoint/2010/main" val="19982071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Publication process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sz="2000" dirty="0"/>
              <a:t>Publication editor creates a marked up PDF with editorial changes highlighted</a:t>
            </a:r>
          </a:p>
          <a:p>
            <a:r>
              <a:rPr lang="en-US" sz="2000" dirty="0"/>
              <a:t>802.11 technical editor forms a review committee, usual the task group editor and one other person associated with 802.11 editing</a:t>
            </a:r>
          </a:p>
          <a:p>
            <a:r>
              <a:rPr lang="en-US" sz="2000" dirty="0"/>
              <a:t>Each member of the committee should review each change proposed by the publication editor</a:t>
            </a:r>
          </a:p>
          <a:p>
            <a:r>
              <a:rPr lang="en-US" sz="2000" dirty="0"/>
              <a:t>Pay particular attention to</a:t>
            </a:r>
          </a:p>
          <a:p>
            <a:pPr lvl="1"/>
            <a:r>
              <a:rPr lang="en-US" sz="1800" dirty="0"/>
              <a:t>Reconstructed sentences</a:t>
            </a:r>
          </a:p>
          <a:p>
            <a:pPr lvl="1"/>
            <a:r>
              <a:rPr lang="en-US" sz="1800" dirty="0"/>
              <a:t>Tables with number changes</a:t>
            </a:r>
          </a:p>
          <a:p>
            <a:pPr lvl="1"/>
            <a:r>
              <a:rPr lang="en-US" sz="1800" dirty="0"/>
              <a:t>ANA assignments</a:t>
            </a:r>
          </a:p>
          <a:p>
            <a:r>
              <a:rPr lang="en-US" sz="2000" dirty="0"/>
              <a:t>The review process is complete when all publication changes have been reviewed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13065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BB302-E13F-FB4D-BBBC-6CD727AB6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 managed number space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715E9-9131-AA1E-58EC-301175C17C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24000"/>
            <a:ext cx="11429999" cy="5181600"/>
          </a:xfrm>
        </p:spPr>
        <p:txBody>
          <a:bodyPr numCol="2"/>
          <a:lstStyle/>
          <a:p>
            <a:r>
              <a:rPr lang="en-US" sz="1800" dirty="0"/>
              <a:t>Protocol Version subfield: 9.2.4.1.2</a:t>
            </a:r>
          </a:p>
          <a:p>
            <a:r>
              <a:rPr lang="en-US" sz="1800" dirty="0"/>
              <a:t>Frame types and subtypes: 9.2.4.1.3, Tables 9-1 and 9-2</a:t>
            </a:r>
          </a:p>
          <a:p>
            <a:r>
              <a:rPr lang="en-US" sz="1800" dirty="0"/>
              <a:t>Element ID and Element ID extension: Table 9-128</a:t>
            </a:r>
          </a:p>
          <a:p>
            <a:r>
              <a:rPr lang="en-US" sz="1800" dirty="0"/>
              <a:t>Capability Information field: 9.4.1.4</a:t>
            </a:r>
          </a:p>
          <a:p>
            <a:r>
              <a:rPr lang="en-US" sz="1800" dirty="0"/>
              <a:t>Extended Capabilities: 9.4.2.25, Table 9-190</a:t>
            </a:r>
          </a:p>
          <a:p>
            <a:r>
              <a:rPr lang="en-US" sz="1800" dirty="0"/>
              <a:t>Reason codes: 9.4.1.7, Table 9-77</a:t>
            </a:r>
          </a:p>
          <a:p>
            <a:r>
              <a:rPr lang="en-US" sz="1800" dirty="0"/>
              <a:t>Status codes: 9.4.1.9, Table 9-78</a:t>
            </a:r>
          </a:p>
          <a:p>
            <a:r>
              <a:rPr lang="en-US" sz="1800" dirty="0"/>
              <a:t>Action frame categories: 9.4.1.11, Table 9-79</a:t>
            </a:r>
          </a:p>
          <a:p>
            <a:r>
              <a:rPr lang="en-US" sz="1800" dirty="0"/>
              <a:t>Authentication algorithm: 9.4.1.1</a:t>
            </a:r>
          </a:p>
          <a:p>
            <a:r>
              <a:rPr lang="en-US" sz="1800" dirty="0"/>
              <a:t>RSNE: 9.4.2.23</a:t>
            </a:r>
          </a:p>
          <a:p>
            <a:r>
              <a:rPr lang="en-US" sz="1800" dirty="0"/>
              <a:t>	Cypher suites: Table 9-186</a:t>
            </a:r>
          </a:p>
          <a:p>
            <a:r>
              <a:rPr lang="en-US" sz="1800" dirty="0"/>
              <a:t>	AKM suites: Table 9-188</a:t>
            </a:r>
          </a:p>
          <a:p>
            <a:r>
              <a:rPr lang="en-US" sz="1800" dirty="0"/>
              <a:t>	RSN Capabilities: Figure 9-345</a:t>
            </a:r>
          </a:p>
          <a:p>
            <a:r>
              <a:rPr lang="en-US" sz="1800" dirty="0"/>
              <a:t>RSNXE Capabilities: 9.4.2.240, Table 9-365</a:t>
            </a:r>
          </a:p>
          <a:p>
            <a:r>
              <a:rPr lang="en-US" sz="1800" dirty="0"/>
              <a:t>ANQP-element (Info ID): 9.4.5.1, Table 9-412</a:t>
            </a:r>
          </a:p>
          <a:p>
            <a:r>
              <a:rPr lang="en-US" sz="1800" dirty="0"/>
              <a:t>Neighbor Report </a:t>
            </a:r>
            <a:r>
              <a:rPr lang="en-US" sz="1800" dirty="0" err="1"/>
              <a:t>subelements</a:t>
            </a:r>
            <a:r>
              <a:rPr lang="en-US" sz="1800" dirty="0"/>
              <a:t>: 9.4.2.35, Table 9-210</a:t>
            </a:r>
          </a:p>
          <a:p>
            <a:r>
              <a:rPr lang="en-US" sz="1800" dirty="0"/>
              <a:t>FTE </a:t>
            </a:r>
            <a:r>
              <a:rPr lang="en-US" sz="1800" dirty="0" err="1"/>
              <a:t>subelements</a:t>
            </a:r>
            <a:r>
              <a:rPr lang="en-US" sz="1800" dirty="0"/>
              <a:t>: 9.4.2.46, Table 9-219</a:t>
            </a:r>
          </a:p>
          <a:p>
            <a:r>
              <a:rPr lang="en-US" sz="1800" dirty="0"/>
              <a:t>Public Action frames: 9.6.7.1, Table 9-450</a:t>
            </a:r>
          </a:p>
          <a:p>
            <a:r>
              <a:rPr lang="en-US" sz="1800" dirty="0"/>
              <a:t>WMN-Notification Types: 9.6.13.29, Table 9-516</a:t>
            </a:r>
          </a:p>
          <a:p>
            <a:r>
              <a:rPr lang="en-US" sz="1800" dirty="0"/>
              <a:t>Mesh Configuration Active Path: 9.4.2.96.2, Table 9-277</a:t>
            </a:r>
          </a:p>
          <a:p>
            <a:r>
              <a:rPr lang="en-US" sz="1800" dirty="0"/>
              <a:t>TLV encodings: 9.4.4</a:t>
            </a:r>
          </a:p>
          <a:p>
            <a:r>
              <a:rPr lang="en-US" sz="1800" dirty="0"/>
              <a:t>Operating classes: Annex E</a:t>
            </a:r>
          </a:p>
          <a:p>
            <a:r>
              <a:rPr lang="en-US" sz="1800" dirty="0"/>
              <a:t>	global, USA, Europe, Japan</a:t>
            </a:r>
          </a:p>
          <a:p>
            <a:r>
              <a:rPr lang="en-US" sz="1800" dirty="0"/>
              <a:t>MIB objects: Annex C</a:t>
            </a:r>
          </a:p>
          <a:p>
            <a:r>
              <a:rPr lang="en-US" sz="1800" dirty="0"/>
              <a:t>	ieee802dot11, dot11smt, dot11phy, dot11mac, dot11StationConfigEntry, dot11OperationEntry, dot11Compliances, dot11Groups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C50A79-7BD4-7BBC-FBF2-6518C7CBDF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62E68D-4A72-B896-7E1E-F29350C8F1E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F08C58A-5822-8AAD-8107-BEEC5F3A3DE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1821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buFontTx/>
              <a:buNone/>
            </a:pPr>
            <a:r>
              <a:rPr lang="en-US" b="0" dirty="0"/>
              <a:t>This document contains agenda/minutes/actions/status as prepared/recorded at the IEEE 802.11 Editors’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for 2023-09-12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751014"/>
            <a:ext cx="10361084" cy="4343401"/>
          </a:xfrm>
        </p:spPr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Brief status report</a:t>
            </a:r>
          </a:p>
          <a:p>
            <a:r>
              <a:rPr lang="en-US" dirty="0" err="1"/>
              <a:t>TGbe</a:t>
            </a:r>
            <a:r>
              <a:rPr lang="en-US" dirty="0"/>
              <a:t> MDR review</a:t>
            </a:r>
          </a:p>
          <a:p>
            <a:r>
              <a:rPr lang="en-US" dirty="0"/>
              <a:t>Update on various topics:</a:t>
            </a:r>
          </a:p>
          <a:p>
            <a:r>
              <a:rPr lang="en-US" dirty="0"/>
              <a:t>	Clause 6 rewrite, searchable definitions, that/which in style guide, field vs subfield</a:t>
            </a:r>
          </a:p>
          <a:p>
            <a:r>
              <a:rPr lang="en-US" dirty="0"/>
              <a:t>WG Style Guide for 802.11 draft </a:t>
            </a:r>
            <a:r>
              <a:rPr lang="en-US" dirty="0">
                <a:solidFill>
                  <a:schemeClr val="tx1"/>
                </a:solidFill>
              </a:rPr>
              <a:t>09/1034r20</a:t>
            </a:r>
          </a:p>
          <a:p>
            <a:r>
              <a:rPr lang="en-US" dirty="0">
                <a:solidFill>
                  <a:schemeClr val="tx1"/>
                </a:solidFill>
              </a:rPr>
              <a:t>	Suggested changes from Rubayet Shafin to 2.3 “is set to”</a:t>
            </a:r>
          </a:p>
          <a:p>
            <a:r>
              <a:rPr lang="en-US" dirty="0"/>
              <a:t>Draft and Amendment alignments</a:t>
            </a:r>
          </a:p>
          <a:p>
            <a:r>
              <a:rPr lang="en-US" dirty="0"/>
              <a:t>ANA number spaces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720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Volunteer Editor Contacts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907283" y="1524000"/>
            <a:ext cx="10361084" cy="4876800"/>
          </a:xfrm>
          <a:noFill/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1600" b="1" dirty="0"/>
              <a:t>WG – Robert Stacey </a:t>
            </a:r>
            <a:r>
              <a:rPr lang="en-US" sz="1600" dirty="0"/>
              <a:t>– </a:t>
            </a:r>
            <a:r>
              <a:rPr lang="en-US" sz="1600" dirty="0">
                <a:hlinkClick r:id="rId3"/>
              </a:rPr>
              <a:t>robert.stacey@intel.com</a:t>
            </a:r>
            <a:r>
              <a:rPr lang="en-US" sz="1600" dirty="0"/>
              <a:t>, </a:t>
            </a:r>
            <a:r>
              <a:rPr lang="en-US" sz="1600" b="1" dirty="0"/>
              <a:t>Emily Qi </a:t>
            </a:r>
            <a:r>
              <a:rPr lang="en-US" sz="1600" dirty="0"/>
              <a:t>– </a:t>
            </a:r>
            <a:r>
              <a:rPr lang="en-US" sz="1600" b="0" dirty="0">
                <a:hlinkClick r:id="rId4"/>
              </a:rPr>
              <a:t>emily.h.qi@intel.com</a:t>
            </a:r>
            <a:endParaRPr lang="en-US" sz="1600" b="1" dirty="0"/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TGbe</a:t>
            </a:r>
            <a:r>
              <a:rPr lang="en-US" sz="1600" b="1" dirty="0"/>
              <a:t> – Edward Au </a:t>
            </a:r>
            <a:r>
              <a:rPr lang="en-US" sz="1600" dirty="0"/>
              <a:t>– </a:t>
            </a:r>
            <a:r>
              <a:rPr lang="en-US" sz="1600" u="sng" dirty="0">
                <a:hlinkClick r:id="rId5"/>
              </a:rPr>
              <a:t>edward.ks.au@gmail.com</a:t>
            </a:r>
            <a:r>
              <a:rPr lang="en-US" sz="1600" u="sng" dirty="0"/>
              <a:t> 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TGbf</a:t>
            </a:r>
            <a:r>
              <a:rPr lang="en-US" sz="1600" b="1" dirty="0"/>
              <a:t> – Claudio da Silva </a:t>
            </a:r>
            <a:r>
              <a:rPr lang="en-US" sz="1600" dirty="0"/>
              <a:t>– </a:t>
            </a:r>
            <a:r>
              <a:rPr lang="en-US" sz="1600" dirty="0">
                <a:hlinkClick r:id="rId6"/>
              </a:rPr>
              <a:t>claudiodasilva@meta.com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TGbh</a:t>
            </a:r>
            <a:r>
              <a:rPr lang="en-US" sz="1600" b="1" dirty="0"/>
              <a:t> – Carol Ansley </a:t>
            </a:r>
            <a:r>
              <a:rPr lang="en-US" sz="1600" dirty="0"/>
              <a:t>– </a:t>
            </a:r>
            <a:r>
              <a:rPr lang="en-US" sz="1600" dirty="0">
                <a:hlinkClick r:id="rId7"/>
              </a:rPr>
              <a:t>carol@ansley.com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TGbi</a:t>
            </a:r>
            <a:r>
              <a:rPr lang="en-US" sz="1600" b="1" dirty="0"/>
              <a:t> – Po-kai Huang </a:t>
            </a:r>
            <a:r>
              <a:rPr lang="en-US" sz="1600" dirty="0"/>
              <a:t>– </a:t>
            </a:r>
            <a:r>
              <a:rPr lang="en-US" sz="1600" dirty="0">
                <a:hlinkClick r:id="rId8"/>
              </a:rPr>
              <a:t>po-kai.huang@intel.com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TGbk</a:t>
            </a:r>
            <a:r>
              <a:rPr lang="en-US" sz="1600" b="1" dirty="0"/>
              <a:t> – Roy Want </a:t>
            </a:r>
            <a:r>
              <a:rPr lang="en-US" sz="1600" dirty="0">
                <a:hlinkClick r:id="rId9"/>
              </a:rPr>
              <a:t>RoyWant@google.com</a:t>
            </a:r>
            <a:endParaRPr lang="en-US" sz="1600" dirty="0"/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REVme</a:t>
            </a:r>
            <a:r>
              <a:rPr lang="en-US" sz="1600" b="1" dirty="0"/>
              <a:t> – Emily Qi </a:t>
            </a:r>
            <a:r>
              <a:rPr lang="en-US" sz="1600" dirty="0"/>
              <a:t>– </a:t>
            </a:r>
            <a:r>
              <a:rPr lang="en-US" sz="1600" b="0" dirty="0">
                <a:hlinkClick r:id="rId4"/>
              </a:rPr>
              <a:t>emily.h.qi@intel.com</a:t>
            </a:r>
            <a:r>
              <a:rPr lang="en-US" sz="1600" dirty="0"/>
              <a:t>, </a:t>
            </a:r>
            <a:r>
              <a:rPr lang="en-US" sz="1600" b="1" dirty="0"/>
              <a:t>Edward Au </a:t>
            </a:r>
            <a:r>
              <a:rPr lang="en-US" sz="1600" dirty="0"/>
              <a:t>– </a:t>
            </a:r>
            <a:r>
              <a:rPr lang="en-US" sz="1600" b="0" u="sng" dirty="0">
                <a:hlinkClick r:id="rId5"/>
              </a:rPr>
              <a:t>edward.ks.au@</a:t>
            </a:r>
            <a:r>
              <a:rPr lang="en-US" sz="1600" u="sng" dirty="0">
                <a:hlinkClick r:id="rId5"/>
              </a:rPr>
              <a:t>gmail.com</a:t>
            </a:r>
            <a:r>
              <a:rPr lang="en-US" sz="1600" u="sng" dirty="0"/>
              <a:t> </a:t>
            </a:r>
            <a:r>
              <a:rPr lang="en-US" sz="1600" dirty="0"/>
              <a:t> </a:t>
            </a:r>
          </a:p>
          <a:p>
            <a:pPr lvl="1"/>
            <a:endParaRPr lang="en-US" sz="1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458" y="685800"/>
            <a:ext cx="10361084" cy="1065213"/>
          </a:xfrm>
        </p:spPr>
        <p:txBody>
          <a:bodyPr/>
          <a:lstStyle/>
          <a:p>
            <a:r>
              <a:rPr lang="en-GB" dirty="0"/>
              <a:t>July 11 roundtable status report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65200" y="1600200"/>
            <a:ext cx="10361084" cy="4800600"/>
          </a:xfrm>
          <a:ln/>
        </p:spPr>
        <p:txBody>
          <a:bodyPr/>
          <a:lstStyle/>
          <a:p>
            <a:r>
              <a:rPr lang="en-GB" sz="1600" dirty="0"/>
              <a:t>(status below is from July)</a:t>
            </a:r>
          </a:p>
          <a:p>
            <a:r>
              <a:rPr lang="en-GB" sz="1600" dirty="0"/>
              <a:t>11bc – </a:t>
            </a:r>
            <a:r>
              <a:rPr lang="en-GB" sz="1600" b="0" dirty="0"/>
              <a:t>In publication editing</a:t>
            </a:r>
          </a:p>
          <a:p>
            <a:r>
              <a:rPr lang="en-GB" sz="1600" dirty="0"/>
              <a:t>11bb –</a:t>
            </a:r>
            <a:r>
              <a:rPr lang="en-GB" sz="1600" b="0" dirty="0"/>
              <a:t> In publication editing</a:t>
            </a:r>
          </a:p>
          <a:p>
            <a:r>
              <a:rPr lang="en-GB" sz="1600" dirty="0"/>
              <a:t>11be –</a:t>
            </a:r>
            <a:r>
              <a:rPr lang="en-GB" sz="1600" b="0" dirty="0"/>
              <a:t> Still having fun. 1055 pages for D3.2. Still have around 300 comments discussed and another 300 with no resolution yet. Hoping to close this session, most likely in September.</a:t>
            </a:r>
            <a:endParaRPr lang="en-US" sz="1600" b="0" dirty="0"/>
          </a:p>
          <a:p>
            <a:r>
              <a:rPr lang="en-US" sz="1600" dirty="0"/>
              <a:t>11bf </a:t>
            </a:r>
            <a:r>
              <a:rPr lang="en-GB" sz="1600" dirty="0"/>
              <a:t>– </a:t>
            </a:r>
            <a:r>
              <a:rPr lang="en-GB" sz="1600" b="0" dirty="0"/>
              <a:t>Still resolving comments. Have about 80 left to resolve. Expect to go to WG ballot out of this session.</a:t>
            </a:r>
            <a:endParaRPr lang="en-US" sz="1600" b="0" dirty="0"/>
          </a:p>
          <a:p>
            <a:r>
              <a:rPr lang="en-GB" sz="1600" dirty="0"/>
              <a:t>11bh – </a:t>
            </a:r>
            <a:r>
              <a:rPr lang="en-GB" sz="1600" b="0" dirty="0"/>
              <a:t>Just starting comment resolution. Might complete comment resolution in September.</a:t>
            </a:r>
          </a:p>
          <a:p>
            <a:r>
              <a:rPr lang="en-GB" sz="1600" dirty="0"/>
              <a:t>11bi – </a:t>
            </a:r>
            <a:r>
              <a:rPr lang="en-GB" sz="1600" b="0" dirty="0"/>
              <a:t>Still working on proposed draft text and alignment on certain core requirements. Based on adjusted timeline expect D0.1 out of September session.</a:t>
            </a:r>
          </a:p>
          <a:p>
            <a:r>
              <a:rPr lang="en-GB" sz="1600" dirty="0"/>
              <a:t>11bk</a:t>
            </a:r>
            <a:r>
              <a:rPr lang="en-GB" sz="1600" b="0" dirty="0"/>
              <a:t> – Draft D0.1 in members area. D0.2 will be out this session.</a:t>
            </a:r>
          </a:p>
          <a:p>
            <a:r>
              <a:rPr lang="en-GB" sz="1600" dirty="0" err="1"/>
              <a:t>REVme</a:t>
            </a:r>
            <a:r>
              <a:rPr lang="en-GB" sz="1600" dirty="0"/>
              <a:t> – </a:t>
            </a:r>
            <a:r>
              <a:rPr lang="en-GB" sz="1600" b="0" dirty="0"/>
              <a:t>Have 417 comments on D3.0. Resolved 213 comments; 200 left. Hopefully resolve this wee and go to ballot with D4.0 out of July with initial SA ballot in September. Role in 11az/bd/</a:t>
            </a:r>
            <a:r>
              <a:rPr lang="en-GB" sz="1600" b="0" dirty="0" err="1"/>
              <a:t>bc</a:t>
            </a:r>
            <a:r>
              <a:rPr lang="en-GB" sz="1600" b="0" dirty="0"/>
              <a:t>/bb target around Feb 2024.</a:t>
            </a:r>
          </a:p>
          <a:p>
            <a:endParaRPr lang="en-GB" sz="1400" dirty="0"/>
          </a:p>
          <a:p>
            <a:endParaRPr lang="en-US" sz="1400" dirty="0"/>
          </a:p>
          <a:p>
            <a:r>
              <a:rPr lang="en-GB" sz="2000" dirty="0"/>
              <a:t>  </a:t>
            </a:r>
          </a:p>
          <a:p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38902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164CB-B347-F8AC-CF95-30ED605CA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TGbe</a:t>
            </a:r>
            <a:r>
              <a:rPr lang="en-US" dirty="0"/>
              <a:t> MDR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3E8DA9-4764-4A31-05FF-2B8CB6E0FA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Updates in https://mentor.ieee.org/802.11/dcn/23/11-23-1371-09-0000-ieee-p802-11be-d4-0-mandatory-draft-review-mdr-report.docx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FADD84-6EA7-F4A8-DA04-926DD48D9CB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FA584D-93E9-79C4-9EE1-1B9E762D4FB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93A91A-7AC6-B562-21A3-6EB9479CC4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0858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12B5B-4630-A352-6190-9E294E05D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Clause 6 Re-Write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F8E904-6966-31F1-4EB7-8CADBFD4BB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Changes have been included in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REVme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D2.0.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Discussion: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11az and 11bd have 802.11-2020 as their baseline and are not affected.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REVme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will need to update these to conform to the new Clause 6 style when these are rolled in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Emily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/Edward will setup a tiger team to do this.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11be has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REVme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as baseline and will need to conform when it bumps up to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REVme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/D2.0 as baseline.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Similarly, for 11bf, but should probably wait until 11be has done its update.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11bf/D1.0 will keep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REVme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/D1.3 as baseline and postpone updates until after initial WG ballot.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11A741-8084-115E-007C-C1DCECC20BD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4FFB7A-4DD2-59A3-ED7C-59344C61B5D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64C913C-4BA1-C311-A2BE-DD612B92C63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3669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E0574-B2D5-447E-9895-E858A6BF8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Searchable 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CBB3F-CDC2-45D7-9ECD-8E1AFA7150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00201"/>
            <a:ext cx="10361084" cy="4494214"/>
          </a:xfrm>
        </p:spPr>
        <p:txBody>
          <a:bodyPr/>
          <a:lstStyle/>
          <a:p>
            <a:r>
              <a:rPr lang="en-US" dirty="0"/>
              <a:t>Youhan Kim provided an update:</a:t>
            </a:r>
          </a:p>
          <a:p>
            <a:endParaRPr lang="en-US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After discussion within the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TGme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group, the direction we are going with is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Add the full acronym AFTER the colon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Make incremental changes only.  E.g. do not delete existing ‘partial’ acronyms within the ‘name’ of the term</a:t>
            </a:r>
            <a:r>
              <a:rPr lang="en-US" dirty="0"/>
              <a:t>.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For example,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</a:pPr>
            <a:r>
              <a:rPr lang="en-US" sz="1800" b="1" i="0" dirty="0">
                <a:solidFill>
                  <a:srgbClr val="000000"/>
                </a:solidFill>
                <a:effectLst/>
                <a:latin typeface="TimesNewRoman"/>
                <a:ea typeface="Calibri" panose="020F0502020204030204" pitchFamily="34" charset="0"/>
                <a:cs typeface="Calibri" panose="020F0502020204030204" pitchFamily="34" charset="0"/>
              </a:rPr>
              <a:t>access point (AP) reachability: </a:t>
            </a:r>
            <a:r>
              <a:rPr lang="en-US" sz="1800" b="0" i="0" u="sng" dirty="0">
                <a:solidFill>
                  <a:srgbClr val="FF0000"/>
                </a:solidFill>
                <a:effectLst/>
                <a:latin typeface="TimesNewRoman"/>
                <a:ea typeface="Calibri" panose="020F0502020204030204" pitchFamily="34" charset="0"/>
                <a:cs typeface="Calibri" panose="020F0502020204030204" pitchFamily="34" charset="0"/>
              </a:rPr>
              <a:t>[AP reachability] 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NewRoman"/>
                <a:ea typeface="Calibri" panose="020F0502020204030204" pitchFamily="34" charset="0"/>
                <a:cs typeface="Calibri" panose="020F0502020204030204" pitchFamily="34" charset="0"/>
              </a:rPr>
              <a:t>An AP is reachable by a station (STA) if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NewRoman"/>
                <a:ea typeface="Calibri" panose="020F0502020204030204" pitchFamily="34" charset="0"/>
                <a:cs typeface="Calibri" panose="020F0502020204030204" pitchFamily="34" charset="0"/>
              </a:rPr>
              <a:t>preauthentication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NewRoman"/>
                <a:ea typeface="Calibri" panose="020F0502020204030204" pitchFamily="34" charset="0"/>
                <a:cs typeface="Calibri" panose="020F0502020204030204" pitchFamily="34" charset="0"/>
              </a:rPr>
              <a:t> messages can be exchanged between the STA and the target AP via the distribution system (DS)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</a:pPr>
            <a:endParaRPr lang="en-US" sz="1800" b="0" i="0" dirty="0">
              <a:solidFill>
                <a:srgbClr val="000000"/>
              </a:solidFill>
              <a:effectLst/>
              <a:latin typeface="TimesNewRoman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Note that we are not deleting “(AP)” in the ‘name’ of the term (the point #2.a above) even though it seems it should be removed per some of the feedback from the publication editors.  This is to avoid having too many changes lumped into this particular effort.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Already rolled into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</a:rPr>
              <a:t>REVme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405436-A468-4048-8901-A23B6575C9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C77575-62F1-4514-9363-495AF0AB213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DF4E633-C4FA-4770-9ED2-0DB5E4687F4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2033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08FF7-54FB-491C-8A6C-FA1BF033C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That/which in style guide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88D55-B5BC-4C12-8989-B68FA4A945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Joseph Levy brought up an issue with clause 2.8.1 (Which/that) in the style guide: https://mentor.ieee.org/802.11/dcn/23/11-23-0090-00-0000-discussion-on-the-use-of-that-and-which.pptx</a:t>
            </a:r>
          </a:p>
          <a:p>
            <a:r>
              <a:rPr lang="en-US" dirty="0"/>
              <a:t>There was some discussion on whether “that” identifies normative and “which” identifies informative. This is a not the case.</a:t>
            </a:r>
          </a:p>
          <a:p>
            <a:endParaRPr lang="en-US" dirty="0"/>
          </a:p>
          <a:p>
            <a:r>
              <a:rPr lang="en-US" dirty="0"/>
              <a:t>The group discussed this and the thinking is to include the text from the IEEE SA style guide and then add some examples.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D8D7AB-2207-43B3-974C-99CA074C32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AAC321-03BE-4CCC-BF03-7C688EB2EE2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85A455-C96A-486D-81DC-9AD1573299C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3159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755FF"/>
      </a:hlink>
      <a:folHlink>
        <a:srgbClr val="858585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 (1)</Template>
  <TotalTime>15067</TotalTime>
  <Words>2242</Words>
  <Application>Microsoft Office PowerPoint</Application>
  <PresentationFormat>Widescreen</PresentationFormat>
  <Paragraphs>327</Paragraphs>
  <Slides>17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TimesNewRoman</vt:lpstr>
      <vt:lpstr>Office Theme</vt:lpstr>
      <vt:lpstr>Custom Design</vt:lpstr>
      <vt:lpstr>Document</vt:lpstr>
      <vt:lpstr>802.11 WG Editor’s Meeting (September 2023)</vt:lpstr>
      <vt:lpstr>Abstract</vt:lpstr>
      <vt:lpstr>Agenda for 2023-09-12 meeting</vt:lpstr>
      <vt:lpstr>Volunteer Editor Contacts</vt:lpstr>
      <vt:lpstr>July 11 roundtable status report</vt:lpstr>
      <vt:lpstr>TGbe MDR</vt:lpstr>
      <vt:lpstr>Clause 6 Re-Write</vt:lpstr>
      <vt:lpstr>Searchable definitions</vt:lpstr>
      <vt:lpstr>That/which in style guide</vt:lpstr>
      <vt:lpstr>Use of field and subfield</vt:lpstr>
      <vt:lpstr>Style guide update (from Rubayet Shafin)</vt:lpstr>
      <vt:lpstr>802.11 Style Guide</vt:lpstr>
      <vt:lpstr>MIB Style, Visio and Frame Practices</vt:lpstr>
      <vt:lpstr>Editor Amendment Ordering</vt:lpstr>
      <vt:lpstr>Draft Development Snapshot</vt:lpstr>
      <vt:lpstr>Publication process</vt:lpstr>
      <vt:lpstr>ANA managed number space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Peter Ecclesine (pecclesi)</dc:creator>
  <cp:keywords>CTPClassification=CTP_NT</cp:keywords>
  <cp:lastModifiedBy>Stacey, Robert</cp:lastModifiedBy>
  <cp:revision>464</cp:revision>
  <cp:lastPrinted>1601-01-01T00:00:00Z</cp:lastPrinted>
  <dcterms:created xsi:type="dcterms:W3CDTF">2018-01-07T18:30:13Z</dcterms:created>
  <dcterms:modified xsi:type="dcterms:W3CDTF">2023-09-11T01:58:32Z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aac88202-5e9b-4871-89ab-389b8f17b9bc</vt:lpwstr>
  </property>
  <property fmtid="{D5CDD505-2E9C-101B-9397-08002B2CF9AE}" pid="3" name="CTP_TimeStamp">
    <vt:lpwstr>2020-01-17 00:36:12Z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