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256" r:id="rId2"/>
    <p:sldId id="257" r:id="rId3"/>
    <p:sldId id="2415" r:id="rId4"/>
    <p:sldId id="2414" r:id="rId5"/>
    <p:sldId id="448" r:id="rId6"/>
    <p:sldId id="449" r:id="rId7"/>
    <p:sldId id="447" r:id="rId8"/>
    <p:sldId id="2592" r:id="rId9"/>
    <p:sldId id="2593" r:id="rId10"/>
    <p:sldId id="2416" r:id="rId11"/>
    <p:sldId id="258" r:id="rId12"/>
    <p:sldId id="259" r:id="rId13"/>
    <p:sldId id="262" r:id="rId14"/>
    <p:sldId id="265" r:id="rId15"/>
    <p:sldId id="2377" r:id="rId16"/>
    <p:sldId id="273" r:id="rId17"/>
    <p:sldId id="2373" r:id="rId18"/>
    <p:sldId id="2380" r:id="rId19"/>
    <p:sldId id="269" r:id="rId20"/>
    <p:sldId id="272" r:id="rId21"/>
    <p:sldId id="293" r:id="rId22"/>
    <p:sldId id="308" r:id="rId23"/>
    <p:sldId id="306" r:id="rId24"/>
    <p:sldId id="296" r:id="rId25"/>
    <p:sldId id="2381" r:id="rId26"/>
    <p:sldId id="2382" r:id="rId27"/>
    <p:sldId id="2383" r:id="rId28"/>
    <p:sldId id="267" r:id="rId29"/>
    <p:sldId id="2384" r:id="rId30"/>
    <p:sldId id="264" r:id="rId31"/>
    <p:sldId id="331" r:id="rId32"/>
    <p:sldId id="332" r:id="rId33"/>
    <p:sldId id="386" r:id="rId34"/>
    <p:sldId id="2596" r:id="rId35"/>
    <p:sldId id="2597" r:id="rId36"/>
    <p:sldId id="2598" r:id="rId37"/>
    <p:sldId id="290" r:id="rId38"/>
    <p:sldId id="523" r:id="rId39"/>
    <p:sldId id="862" r:id="rId40"/>
    <p:sldId id="2387" r:id="rId41"/>
    <p:sldId id="863" r:id="rId42"/>
    <p:sldId id="261" r:id="rId43"/>
    <p:sldId id="2388" r:id="rId44"/>
    <p:sldId id="2389" r:id="rId45"/>
    <p:sldId id="2390" r:id="rId46"/>
    <p:sldId id="2391" r:id="rId47"/>
    <p:sldId id="270" r:id="rId48"/>
    <p:sldId id="2392" r:id="rId49"/>
    <p:sldId id="2393" r:id="rId50"/>
    <p:sldId id="291" r:id="rId51"/>
    <p:sldId id="2394" r:id="rId52"/>
    <p:sldId id="2395" r:id="rId53"/>
    <p:sldId id="299" r:id="rId54"/>
    <p:sldId id="312" r:id="rId55"/>
    <p:sldId id="297" r:id="rId56"/>
    <p:sldId id="2396" r:id="rId57"/>
    <p:sldId id="2397" r:id="rId58"/>
    <p:sldId id="2398" r:id="rId59"/>
    <p:sldId id="2374" r:id="rId60"/>
    <p:sldId id="2399" r:id="rId61"/>
    <p:sldId id="2599" r:id="rId62"/>
    <p:sldId id="2600" r:id="rId63"/>
    <p:sldId id="2550" r:id="rId64"/>
    <p:sldId id="2601" r:id="rId65"/>
    <p:sldId id="2401" r:id="rId66"/>
    <p:sldId id="2402" r:id="rId67"/>
    <p:sldId id="288" r:id="rId68"/>
    <p:sldId id="1578" r:id="rId69"/>
    <p:sldId id="1573" r:id="rId70"/>
    <p:sldId id="1579" r:id="rId71"/>
    <p:sldId id="2403" r:id="rId72"/>
    <p:sldId id="2404" r:id="rId73"/>
    <p:sldId id="524" r:id="rId74"/>
    <p:sldId id="526" r:id="rId75"/>
    <p:sldId id="2405" r:id="rId76"/>
    <p:sldId id="2594" r:id="rId77"/>
    <p:sldId id="2408" r:id="rId78"/>
    <p:sldId id="905" r:id="rId79"/>
    <p:sldId id="906" r:id="rId80"/>
    <p:sldId id="907" r:id="rId81"/>
    <p:sldId id="908" r:id="rId82"/>
    <p:sldId id="910" r:id="rId83"/>
    <p:sldId id="902" r:id="rId84"/>
    <p:sldId id="909" r:id="rId85"/>
    <p:sldId id="2409" r:id="rId86"/>
    <p:sldId id="2410" r:id="rId87"/>
    <p:sldId id="2411" r:id="rId88"/>
    <p:sldId id="395" r:id="rId89"/>
    <p:sldId id="2595" r:id="rId90"/>
    <p:sldId id="2412" r:id="rId91"/>
    <p:sldId id="440" r:id="rId92"/>
    <p:sldId id="444" r:id="rId93"/>
    <p:sldId id="441" r:id="rId94"/>
    <p:sldId id="443" r:id="rId95"/>
    <p:sldId id="442" r:id="rId96"/>
    <p:sldId id="2413" r:id="rId97"/>
    <p:sldId id="278" r:id="rId98"/>
    <p:sldId id="326" r:id="rId99"/>
    <p:sldId id="339" r:id="rId100"/>
    <p:sldId id="373" r:id="rId101"/>
    <p:sldId id="371" r:id="rId102"/>
    <p:sldId id="372" r:id="rId103"/>
    <p:sldId id="353" r:id="rId104"/>
    <p:sldId id="364" r:id="rId105"/>
    <p:sldId id="376" r:id="rId106"/>
    <p:sldId id="374" r:id="rId107"/>
    <p:sldId id="378" r:id="rId108"/>
    <p:sldId id="343" r:id="rId109"/>
    <p:sldId id="348" r:id="rId110"/>
    <p:sldId id="357" r:id="rId111"/>
    <p:sldId id="375" r:id="rId112"/>
    <p:sldId id="366" r:id="rId11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D2.0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257</c:v>
                </c:pt>
                <c:pt idx="1">
                  <c:v>19</c:v>
                </c:pt>
                <c:pt idx="2">
                  <c:v>269</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46</c:v>
                </c:pt>
                <c:pt idx="1">
                  <c:v>8</c:v>
                </c:pt>
                <c:pt idx="2">
                  <c:v>76</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429516048"/>
        <c:axId val="-1429522576"/>
      </c:barChart>
      <c:catAx>
        <c:axId val="-1429516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29522576"/>
        <c:crosses val="autoZero"/>
        <c:auto val="1"/>
        <c:lblAlgn val="ctr"/>
        <c:lblOffset val="100"/>
        <c:noMultiLvlLbl val="0"/>
      </c:catAx>
      <c:valAx>
        <c:axId val="-1429522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4295160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Completed (Motioned)</c:v>
                </c:pt>
              </c:strCache>
            </c:strRef>
          </c:tx>
          <c:spPr>
            <a:solidFill>
              <a:schemeClr val="accent5">
                <a:lumMod val="50000"/>
              </a:schemeClr>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Sheet1!$B$2:$B$5</c:f>
              <c:numCache>
                <c:formatCode>General</c:formatCode>
                <c:ptCount val="4"/>
                <c:pt idx="0">
                  <c:v>105</c:v>
                </c:pt>
                <c:pt idx="1">
                  <c:v>127</c:v>
                </c:pt>
                <c:pt idx="2">
                  <c:v>62</c:v>
                </c:pt>
                <c:pt idx="3">
                  <c:v>65</c:v>
                </c:pt>
              </c:numCache>
            </c:numRef>
          </c:val>
          <c:extLst>
            <c:ext xmlns:c16="http://schemas.microsoft.com/office/drawing/2014/chart" uri="{C3380CC4-5D6E-409C-BE32-E72D297353CC}">
              <c16:uniqueId val="{00000000-53C4-4D13-9893-BFA67B253E18}"/>
            </c:ext>
          </c:extLst>
        </c:ser>
        <c:ser>
          <c:idx val="1"/>
          <c:order val="1"/>
          <c:tx>
            <c:strRef>
              <c:f>Sheet1!$C$1</c:f>
              <c:strCache>
                <c:ptCount val="1"/>
                <c:pt idx="0">
                  <c:v>Ready for Motion</c:v>
                </c:pt>
              </c:strCache>
            </c:strRef>
          </c:tx>
          <c:spPr>
            <a:solidFill>
              <a:srgbClr val="FFFF0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Sheet1!$C$2:$C$5</c:f>
              <c:numCache>
                <c:formatCode>General</c:formatCode>
                <c:ptCount val="4"/>
                <c:pt idx="0">
                  <c:v>0</c:v>
                </c:pt>
                <c:pt idx="1">
                  <c:v>8</c:v>
                </c:pt>
                <c:pt idx="2">
                  <c:v>7</c:v>
                </c:pt>
                <c:pt idx="3">
                  <c:v>1</c:v>
                </c:pt>
              </c:numCache>
            </c:numRef>
          </c:val>
          <c:extLst>
            <c:ext xmlns:c16="http://schemas.microsoft.com/office/drawing/2014/chart" uri="{C3380CC4-5D6E-409C-BE32-E72D297353CC}">
              <c16:uniqueId val="{00000001-53C4-4D13-9893-BFA67B253E18}"/>
            </c:ext>
          </c:extLst>
        </c:ser>
        <c:ser>
          <c:idx val="2"/>
          <c:order val="2"/>
          <c:tx>
            <c:strRef>
              <c:f>Sheet1!$D$1</c:f>
              <c:strCache>
                <c:ptCount val="1"/>
                <c:pt idx="0">
                  <c:v>Submission Ready</c:v>
                </c:pt>
              </c:strCache>
            </c:strRef>
          </c:tx>
          <c:spPr>
            <a:solidFill>
              <a:srgbClr val="00B0F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Sheet1!$D$2:$D$5</c:f>
              <c:numCache>
                <c:formatCode>General</c:formatCode>
                <c:ptCount val="4"/>
                <c:pt idx="0">
                  <c:v>121</c:v>
                </c:pt>
                <c:pt idx="1">
                  <c:v>109</c:v>
                </c:pt>
                <c:pt idx="2">
                  <c:v>87</c:v>
                </c:pt>
                <c:pt idx="3">
                  <c:v>22</c:v>
                </c:pt>
              </c:numCache>
            </c:numRef>
          </c:val>
          <c:extLst>
            <c:ext xmlns:c16="http://schemas.microsoft.com/office/drawing/2014/chart" uri="{C3380CC4-5D6E-409C-BE32-E72D297353CC}">
              <c16:uniqueId val="{00000002-53C4-4D13-9893-BFA67B253E18}"/>
            </c:ext>
          </c:extLst>
        </c:ser>
        <c:ser>
          <c:idx val="3"/>
          <c:order val="3"/>
          <c:tx>
            <c:strRef>
              <c:f>Sheet1!$E$1</c:f>
              <c:strCache>
                <c:ptCount val="1"/>
                <c:pt idx="0">
                  <c:v>Assigned</c:v>
                </c:pt>
              </c:strCache>
            </c:strRef>
          </c:tx>
          <c:spPr>
            <a:solidFill>
              <a:srgbClr val="7030A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Sheet1!$E$2:$E$5</c:f>
              <c:numCache>
                <c:formatCode>General</c:formatCode>
                <c:ptCount val="4"/>
                <c:pt idx="0">
                  <c:v>20</c:v>
                </c:pt>
                <c:pt idx="1">
                  <c:v>50</c:v>
                </c:pt>
                <c:pt idx="2">
                  <c:v>46</c:v>
                </c:pt>
                <c:pt idx="3">
                  <c:v>4</c:v>
                </c:pt>
              </c:numCache>
            </c:numRef>
          </c:val>
          <c:extLst>
            <c:ext xmlns:c16="http://schemas.microsoft.com/office/drawing/2014/chart" uri="{C3380CC4-5D6E-409C-BE32-E72D297353CC}">
              <c16:uniqueId val="{00000003-53C4-4D13-9893-BFA67B253E18}"/>
            </c:ext>
          </c:extLst>
        </c:ser>
        <c:ser>
          <c:idx val="4"/>
          <c:order val="4"/>
          <c:tx>
            <c:strRef>
              <c:f>Sheet1!$F$1</c:f>
              <c:strCache>
                <c:ptCount val="1"/>
                <c:pt idx="0">
                  <c:v>Unassigned</c:v>
                </c:pt>
              </c:strCache>
            </c:strRef>
          </c:tx>
          <c:spPr>
            <a:solidFill>
              <a:srgbClr val="FF000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Sheet1!$F$2:$F$5</c:f>
              <c:numCache>
                <c:formatCode>General</c:formatCode>
                <c:ptCount val="4"/>
                <c:pt idx="0">
                  <c:v>48</c:v>
                </c:pt>
                <c:pt idx="1">
                  <c:v>0</c:v>
                </c:pt>
                <c:pt idx="2">
                  <c:v>0</c:v>
                </c:pt>
                <c:pt idx="3">
                  <c:v>0</c:v>
                </c:pt>
              </c:numCache>
            </c:numRef>
          </c:val>
          <c:extLst>
            <c:ext xmlns:c16="http://schemas.microsoft.com/office/drawing/2014/chart" uri="{C3380CC4-5D6E-409C-BE32-E72D297353CC}">
              <c16:uniqueId val="{00000004-53C4-4D13-9893-BFA67B253E18}"/>
            </c:ext>
          </c:extLst>
        </c:ser>
        <c:dLbls>
          <c:showLegendKey val="0"/>
          <c:showVal val="0"/>
          <c:showCatName val="0"/>
          <c:showSerName val="0"/>
          <c:showPercent val="0"/>
          <c:showBubbleSize val="0"/>
        </c:dLbls>
        <c:gapWidth val="150"/>
        <c:overlap val="100"/>
        <c:axId val="708480720"/>
        <c:axId val="724544544"/>
      </c:barChart>
      <c:catAx>
        <c:axId val="70848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24544544"/>
        <c:crosses val="autoZero"/>
        <c:auto val="1"/>
        <c:lblAlgn val="ctr"/>
        <c:lblOffset val="100"/>
        <c:noMultiLvlLbl val="0"/>
      </c:catAx>
      <c:valAx>
        <c:axId val="724544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8480720"/>
        <c:crosses val="autoZero"/>
        <c:crossBetween val="between"/>
      </c:valAx>
      <c:spPr>
        <a:noFill/>
        <a:ln>
          <a:noFill/>
        </a:ln>
        <a:effectLst/>
      </c:spPr>
    </c:plotArea>
    <c:legend>
      <c:legendPos val="b"/>
      <c:layout>
        <c:manualLayout>
          <c:xMode val="edge"/>
          <c:yMode val="edge"/>
          <c:x val="7.7694078528311547E-2"/>
          <c:y val="0.7688914842582476"/>
          <c:w val="0.81356133729496449"/>
          <c:h val="0.2311085157417523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9/14/2023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299392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06600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260604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407805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802.11-23/1360</a:t>
            </a:r>
            <a:endParaRPr lang="en-US"/>
          </a:p>
        </p:txBody>
      </p:sp>
      <p:sp>
        <p:nvSpPr>
          <p:cNvPr id="5" name="Rectangle 3"/>
          <p:cNvSpPr>
            <a:spLocks noGrp="1" noChangeArrowheads="1"/>
          </p:cNvSpPr>
          <p:nvPr>
            <p:ph type="dt"/>
          </p:nvPr>
        </p:nvSpPr>
        <p:spPr>
          <a:ln/>
        </p:spPr>
        <p:txBody>
          <a:bodyPr/>
          <a:lstStyle/>
          <a:p>
            <a:r>
              <a:rPr lang="en-GB"/>
              <a:t>September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015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802.11-23/1360</a:t>
            </a:r>
            <a:endParaRPr lang="en-US"/>
          </a:p>
        </p:txBody>
      </p:sp>
      <p:sp>
        <p:nvSpPr>
          <p:cNvPr id="5" name="Rectangle 3"/>
          <p:cNvSpPr>
            <a:spLocks noGrp="1" noChangeArrowheads="1"/>
          </p:cNvSpPr>
          <p:nvPr>
            <p:ph type="dt"/>
          </p:nvPr>
        </p:nvSpPr>
        <p:spPr>
          <a:ln/>
        </p:spPr>
        <p:txBody>
          <a:bodyPr/>
          <a:lstStyle/>
          <a:p>
            <a:r>
              <a:rPr lang="en-GB"/>
              <a:t>September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3304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802.11-23/1360</a:t>
            </a:r>
            <a:endParaRPr lang="en-US"/>
          </a:p>
        </p:txBody>
      </p:sp>
      <p:sp>
        <p:nvSpPr>
          <p:cNvPr id="5" name="Rectangle 3"/>
          <p:cNvSpPr>
            <a:spLocks noGrp="1" noChangeArrowheads="1"/>
          </p:cNvSpPr>
          <p:nvPr>
            <p:ph type="dt"/>
          </p:nvPr>
        </p:nvSpPr>
        <p:spPr>
          <a:ln/>
        </p:spPr>
        <p:txBody>
          <a:bodyPr/>
          <a:lstStyle/>
          <a:p>
            <a:r>
              <a:rPr lang="en-GB"/>
              <a:t>September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1413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414139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32</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99865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53150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802.11-23/1548r00</a:t>
            </a:r>
          </a:p>
        </p:txBody>
      </p:sp>
      <p:sp>
        <p:nvSpPr>
          <p:cNvPr id="5" name="Rectangle 3"/>
          <p:cNvSpPr>
            <a:spLocks noGrp="1" noChangeArrowheads="1"/>
          </p:cNvSpPr>
          <p:nvPr>
            <p:ph type="dt"/>
          </p:nvPr>
        </p:nvSpPr>
        <p:spPr>
          <a:ln/>
        </p:spPr>
        <p:txBody>
          <a:bodyPr/>
          <a:lstStyle/>
          <a:p>
            <a:r>
              <a:rPr lang="en-US"/>
              <a:t>September 2023</a:t>
            </a:r>
            <a:endParaRPr lang="en-US" dirty="0"/>
          </a:p>
        </p:txBody>
      </p:sp>
      <p:sp>
        <p:nvSpPr>
          <p:cNvPr id="6" name="Rectangle 6"/>
          <p:cNvSpPr>
            <a:spLocks noGrp="1" noChangeArrowheads="1"/>
          </p:cNvSpPr>
          <p:nvPr>
            <p:ph type="ftr"/>
          </p:nvPr>
        </p:nvSpPr>
        <p:spPr>
          <a:ln/>
        </p:spPr>
        <p:txBody>
          <a:bodyPr/>
          <a:lstStyle/>
          <a:p>
            <a:r>
              <a:rPr lang="en-US"/>
              <a:t>Peter Yee, NSA-CSD</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802.11-23/1548r00</a:t>
            </a:r>
          </a:p>
        </p:txBody>
      </p:sp>
      <p:sp>
        <p:nvSpPr>
          <p:cNvPr id="5" name="Date Placeholder 4"/>
          <p:cNvSpPr>
            <a:spLocks noGrp="1"/>
          </p:cNvSpPr>
          <p:nvPr>
            <p:ph type="dt"/>
          </p:nvPr>
        </p:nvSpPr>
        <p:spPr/>
        <p:txBody>
          <a:bodyPr/>
          <a:lstStyle/>
          <a:p>
            <a:r>
              <a:rPr lang="en-US"/>
              <a:t>September 2023</a:t>
            </a:r>
            <a:endParaRPr lang="en-US" dirty="0"/>
          </a:p>
        </p:txBody>
      </p:sp>
      <p:sp>
        <p:nvSpPr>
          <p:cNvPr id="6" name="Footer Placeholder 5"/>
          <p:cNvSpPr>
            <a:spLocks noGrp="1"/>
          </p:cNvSpPr>
          <p:nvPr>
            <p:ph type="ftr"/>
          </p:nvPr>
        </p:nvSpPr>
        <p:spPr/>
        <p:txBody>
          <a:bodyPr/>
          <a:lstStyle/>
          <a:p>
            <a:r>
              <a:rPr lang="en-US"/>
              <a:t>Peter Yee, NSA-CSD</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259153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56872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1412597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extLst>
      <p:ext uri="{BB962C8B-B14F-4D97-AF65-F5344CB8AC3E}">
        <p14:creationId xmlns:p14="http://schemas.microsoft.com/office/powerpoint/2010/main" val="1234973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1985245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87718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48758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55955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0667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5104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718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51</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36940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52</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032361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53</a:t>
            </a:fld>
            <a:endParaRPr lang="en-US"/>
          </a:p>
        </p:txBody>
      </p:sp>
    </p:spTree>
    <p:extLst>
      <p:ext uri="{BB962C8B-B14F-4D97-AF65-F5344CB8AC3E}">
        <p14:creationId xmlns:p14="http://schemas.microsoft.com/office/powerpoint/2010/main" val="3036739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54</a:t>
            </a:fld>
            <a:endParaRPr lang="en-US"/>
          </a:p>
        </p:txBody>
      </p:sp>
    </p:spTree>
    <p:extLst>
      <p:ext uri="{BB962C8B-B14F-4D97-AF65-F5344CB8AC3E}">
        <p14:creationId xmlns:p14="http://schemas.microsoft.com/office/powerpoint/2010/main" val="4223493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55</a:t>
            </a:fld>
            <a:endParaRPr lang="en-US"/>
          </a:p>
        </p:txBody>
      </p:sp>
    </p:spTree>
    <p:extLst>
      <p:ext uri="{BB962C8B-B14F-4D97-AF65-F5344CB8AC3E}">
        <p14:creationId xmlns:p14="http://schemas.microsoft.com/office/powerpoint/2010/main" val="1431310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56</a:t>
            </a:fld>
            <a:endParaRPr lang="en-US"/>
          </a:p>
        </p:txBody>
      </p:sp>
    </p:spTree>
    <p:extLst>
      <p:ext uri="{BB962C8B-B14F-4D97-AF65-F5344CB8AC3E}">
        <p14:creationId xmlns:p14="http://schemas.microsoft.com/office/powerpoint/2010/main" val="259874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87211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84490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65</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95075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66</a:t>
            </a:fld>
            <a:endParaRPr lang="en-US" dirty="0">
              <a:latin typeface="Times New Roman" charset="0"/>
            </a:endParaRPr>
          </a:p>
        </p:txBody>
      </p:sp>
    </p:spTree>
    <p:extLst>
      <p:ext uri="{BB962C8B-B14F-4D97-AF65-F5344CB8AC3E}">
        <p14:creationId xmlns:p14="http://schemas.microsoft.com/office/powerpoint/2010/main" val="918892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67</a:t>
            </a:fld>
            <a:endParaRPr lang="en-US" dirty="0">
              <a:latin typeface="Times New Roman" charset="0"/>
            </a:endParaRPr>
          </a:p>
        </p:txBody>
      </p:sp>
    </p:spTree>
    <p:extLst>
      <p:ext uri="{BB962C8B-B14F-4D97-AF65-F5344CB8AC3E}">
        <p14:creationId xmlns:p14="http://schemas.microsoft.com/office/powerpoint/2010/main" val="1819380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691029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72</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4211034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73</a:t>
            </a:fld>
            <a:endParaRPr lang="en-US" dirty="0">
              <a:latin typeface="Times New Roman" charset="0"/>
            </a:endParaRPr>
          </a:p>
        </p:txBody>
      </p:sp>
    </p:spTree>
    <p:extLst>
      <p:ext uri="{BB962C8B-B14F-4D97-AF65-F5344CB8AC3E}">
        <p14:creationId xmlns:p14="http://schemas.microsoft.com/office/powerpoint/2010/main" val="1825001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74</a:t>
            </a:fld>
            <a:endParaRPr lang="en-US" dirty="0">
              <a:latin typeface="Times New Roman" charset="0"/>
            </a:endParaRPr>
          </a:p>
        </p:txBody>
      </p:sp>
    </p:spTree>
    <p:extLst>
      <p:ext uri="{BB962C8B-B14F-4D97-AF65-F5344CB8AC3E}">
        <p14:creationId xmlns:p14="http://schemas.microsoft.com/office/powerpoint/2010/main" val="3172608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75</a:t>
            </a:fld>
            <a:endParaRPr lang="en-US" dirty="0">
              <a:latin typeface="Times New Roman" charset="0"/>
            </a:endParaRPr>
          </a:p>
        </p:txBody>
      </p:sp>
    </p:spTree>
    <p:extLst>
      <p:ext uri="{BB962C8B-B14F-4D97-AF65-F5344CB8AC3E}">
        <p14:creationId xmlns:p14="http://schemas.microsoft.com/office/powerpoint/2010/main" val="1166581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77</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40213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78</a:t>
            </a:fld>
            <a:endParaRPr lang="en-US" dirty="0"/>
          </a:p>
        </p:txBody>
      </p:sp>
    </p:spTree>
    <p:extLst>
      <p:ext uri="{BB962C8B-B14F-4D97-AF65-F5344CB8AC3E}">
        <p14:creationId xmlns:p14="http://schemas.microsoft.com/office/powerpoint/2010/main" val="176592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84993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79</a:t>
            </a:fld>
            <a:endParaRPr lang="en-US" dirty="0"/>
          </a:p>
        </p:txBody>
      </p:sp>
    </p:spTree>
    <p:extLst>
      <p:ext uri="{BB962C8B-B14F-4D97-AF65-F5344CB8AC3E}">
        <p14:creationId xmlns:p14="http://schemas.microsoft.com/office/powerpoint/2010/main" val="20039324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80</a:t>
            </a:fld>
            <a:endParaRPr lang="en-US" dirty="0"/>
          </a:p>
        </p:txBody>
      </p:sp>
    </p:spTree>
    <p:extLst>
      <p:ext uri="{BB962C8B-B14F-4D97-AF65-F5344CB8AC3E}">
        <p14:creationId xmlns:p14="http://schemas.microsoft.com/office/powerpoint/2010/main" val="2895102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81</a:t>
            </a:fld>
            <a:endParaRPr lang="en-US" dirty="0"/>
          </a:p>
        </p:txBody>
      </p:sp>
    </p:spTree>
    <p:extLst>
      <p:ext uri="{BB962C8B-B14F-4D97-AF65-F5344CB8AC3E}">
        <p14:creationId xmlns:p14="http://schemas.microsoft.com/office/powerpoint/2010/main" val="216919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82</a:t>
            </a:fld>
            <a:endParaRPr lang="en-US" dirty="0"/>
          </a:p>
        </p:txBody>
      </p:sp>
    </p:spTree>
    <p:extLst>
      <p:ext uri="{BB962C8B-B14F-4D97-AF65-F5344CB8AC3E}">
        <p14:creationId xmlns:p14="http://schemas.microsoft.com/office/powerpoint/2010/main" val="18304887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4175" y="701675"/>
            <a:ext cx="6165850"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443A435-A4ED-4F85-A75F-76EA0CCD3928}" type="slidenum">
              <a:rPr lang="en-US" altLang="en-US" smtClean="0"/>
              <a:pPr>
                <a:spcBef>
                  <a:spcPct val="0"/>
                </a:spcBef>
              </a:pPr>
              <a:t>83</a:t>
            </a:fld>
            <a:endParaRPr lang="en-US" altLang="en-US"/>
          </a:p>
        </p:txBody>
      </p:sp>
    </p:spTree>
    <p:extLst>
      <p:ext uri="{BB962C8B-B14F-4D97-AF65-F5344CB8AC3E}">
        <p14:creationId xmlns:p14="http://schemas.microsoft.com/office/powerpoint/2010/main" val="34590191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84</a:t>
            </a:fld>
            <a:endParaRPr lang="en-US" dirty="0"/>
          </a:p>
        </p:txBody>
      </p:sp>
    </p:spTree>
    <p:extLst>
      <p:ext uri="{BB962C8B-B14F-4D97-AF65-F5344CB8AC3E}">
        <p14:creationId xmlns:p14="http://schemas.microsoft.com/office/powerpoint/2010/main" val="31540564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516413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99929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90</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31487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91</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3534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74621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92</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62744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93</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33199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95</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77329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96</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500397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97</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5340081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786854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59665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29185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030472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8195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461531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109226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049711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8131916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326752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997593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146199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327717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946367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50212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9336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2971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20</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407451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a:t>September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87747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802.11-23/1338r2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lake/" TargetMode="External"/><Relationship Id="rId18" Type="http://schemas.openxmlformats.org/officeDocument/2006/relationships/hyperlink" Target="https://datatracker.ietf.org/wg/sml/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vcon/"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lake/about/" TargetMode="External"/><Relationship Id="rId17" Type="http://schemas.openxmlformats.org/officeDocument/2006/relationships/hyperlink" Target="https://datatracker.ietf.org/doc/charter-ietf-opsawg/" TargetMode="External"/><Relationship Id="rId2" Type="http://schemas.openxmlformats.org/officeDocument/2006/relationships/notesSlide" Target="../notesSlides/notesSlide69.xml"/><Relationship Id="rId16" Type="http://schemas.openxmlformats.org/officeDocument/2006/relationships/hyperlink" Target="https://datatracker.ietf.org/wg/opsawg/about/" TargetMode="External"/><Relationship Id="rId20" Type="http://schemas.openxmlformats.org/officeDocument/2006/relationships/hyperlink" Target="https://datatracker.ietf.org/wg/vcon/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keytran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multi/" TargetMode="External"/><Relationship Id="rId10" Type="http://schemas.openxmlformats.org/officeDocument/2006/relationships/hyperlink" Target="https://datatracker.ietf.org/wg/keytrans/about/" TargetMode="External"/><Relationship Id="rId19" Type="http://schemas.openxmlformats.org/officeDocument/2006/relationships/hyperlink" Target="https://datatracker.ietf.org/doc/charter-ietf-sml/"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grow/" TargetMode="External"/><Relationship Id="rId14" Type="http://schemas.openxmlformats.org/officeDocument/2006/relationships/hyperlink" Target="https://datatracker.ietf.org/wg/multi/abou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rfc7170bis/"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s://tools.ietf.org/html/rfc6632" TargetMode="External"/><Relationship Id="rId3" Type="http://schemas.openxmlformats.org/officeDocument/2006/relationships/hyperlink" Target="http://datatracker.ietf.org/wg/opsawg/" TargetMode="External"/><Relationship Id="rId7" Type="http://schemas.openxmlformats.org/officeDocument/2006/relationships/hyperlink" Target="https://datatracker.ietf.org/doc/draft-ietf-opsawg-pcap/"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opsawg-pcapng/"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datatracker.ietf.org/doc/draft-ietf-opsawg-pcaplinktype/" TargetMode="External"/><Relationship Id="rId9" Type="http://schemas.openxmlformats.org/officeDocument/2006/relationships/hyperlink" Target="https://www.ietf.org/topics/netmgmt/"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tlsflags/" TargetMode="External"/><Relationship Id="rId4" Type="http://schemas.openxmlformats.org/officeDocument/2006/relationships/hyperlink" Target="https://datatracker.ietf.org/doc/draft-ietf-tls-hybrid-design/"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doc/draft-ietf-detnet-pof/" TargetMode="External"/><Relationship Id="rId5" Type="http://schemas.openxmlformats.org/officeDocument/2006/relationships/hyperlink" Target="https://datatracker.ietf.org/doc/rfc9450/" TargetMode="External"/><Relationship Id="rId4" Type="http://schemas.openxmlformats.org/officeDocument/2006/relationships/hyperlink" Target="https://datatracker.ietf.org/doc/draft-ietf-raw-architecture/"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doc/draft-ietf-anima-jws-voucher/" TargetMode="External"/><Relationship Id="rId5" Type="http://schemas.openxmlformats.org/officeDocument/2006/relationships/hyperlink" Target="https://datatracker.ietf.org/doc/draft-ietf-anima-brski-cloud/" TargetMode="External"/><Relationship Id="rId4" Type="http://schemas.openxmlformats.org/officeDocument/2006/relationships/hyperlink" Target="https://datatracker.ietf.org/doc/draft-ietf-anima-rfc8366bis/"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laudiodasilva@meta.com" TargetMode="External"/><Relationship Id="rId5" Type="http://schemas.openxmlformats.org/officeDocument/2006/relationships/hyperlink" Target="mailto:edward.ks.au@gmail.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3/11-23-1371-10-0000-ieee-p802-11be-d4-0-mandatory-draft-review-mdr-report.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1342-03-0arc-arc-sc-agenda-sept-2023.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entor.ieee.org/802.11/dcn/19/11-19-0106-00-000m-sta-and-ap.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23/11-23-1346-00-0wng-agenda-for-wng-sc-2023-september.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23/11-23-1464-01-0wng-dynamic-polarization-spatial-multiplexing-and-beamforming-obliterating-the-mimo-paradigm.pptx" TargetMode="External"/><Relationship Id="rId4" Type="http://schemas.openxmlformats.org/officeDocument/2006/relationships/hyperlink" Target="https://mentor.ieee.org/802.11/dcn/23/11-23-1579-01-0wng-machine-learning-meets-wi-fi-7-a-multi-link-traffic-allocation-based-rl-use-case.pptx" TargetMode="Externa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3/11-23-1344-03-0jtc-agenda-for-september-2023-mixed-mode.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3/11-23-1364-13-00be-tgbe-sept-2023-meeting-agenda.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hyperlink" Target="https://mentor.ieee.org/802.11/dcn/23/11-23-0442-12-00be-tgbe-motions-list-part-4.ppt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mentor.ieee.org/802.11/dcn/22/11-22-0668-00-0000-liaison-statement-from-wba-re-wi-fi-devices-identification-group.pdf" TargetMode="External"/><Relationship Id="rId3" Type="http://schemas.openxmlformats.org/officeDocument/2006/relationships/hyperlink" Target="https://mentor.ieee.org/802.11/dcn/23/11-23-1341-05-00bh-agenda-tgbh-2023-september-interim.pptx" TargetMode="External"/><Relationship Id="rId7" Type="http://schemas.openxmlformats.org/officeDocument/2006/relationships/hyperlink" Target="https://mentor.ieee.org/802.11/dcn/21/11-21-1141-00-00bh-excerpts-of-wba-document-wi-fi-id-scope.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cn/21/11-21-0703-00-0000-2021-april-liaison-from-wba.docx" TargetMode="External"/><Relationship Id="rId5" Type="http://schemas.openxmlformats.org/officeDocument/2006/relationships/hyperlink" Target="https://mentor.ieee.org/802.11/dcn/22/11-22-0651-25-00bh-tgbh-motions-list.pptx" TargetMode="External"/><Relationship Id="rId4" Type="http://schemas.openxmlformats.org/officeDocument/2006/relationships/hyperlink" Target="https://mentor.ieee.org/802.11/dcn/23/11-23-1152-20-00bh-ieee-802-11bh-lb274-comments.xlsx" TargetMode="External"/><Relationship Id="rId9" Type="http://schemas.openxmlformats.org/officeDocument/2006/relationships/hyperlink" Target="https://mentor.ieee.org/802.11/dcn/22/11-22-0653-00-0000-2022-march-wba-whitepaper-re-device-identification.pdf" TargetMode="Externa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3/11-23-1449-00-0uhr-uhr-sg-september-2023-meeting-minutes.docx"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hyperlink" Target="https://mentor.ieee.org/802.11/dcn/23/11-23-0409-00-0uhr-uhr-sg-march-2023-meeting-minutes.docx"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3/11-23-1348-05-0amp-amp-sg-meeting-agenda-for-sep-interim-2023.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mentor.ieee.org/802.18/dcn/23/18-23-0083-01-0000-proposed-modifications-to-itu-r-m-1801-2-for-sep-2023-wp5a-meeting.pdf" TargetMode="External"/><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3/18-23-0082-03-0000-proposed-modifications-to-itu-r-m-1450-5-for-sep-2023-wp5a-meeting.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mentor.ieee.org/802.18/dcn/23/18-23-0085-08-0000-proposed-response-to-european-commission-rspg-on-development-of-6g.pdf" TargetMode="External"/><Relationship Id="rId11" Type="http://schemas.openxmlformats.org/officeDocument/2006/relationships/hyperlink" Target="https://mentor.ieee.org/802.18/dcn/23/18-23-0098-04-0000-draft-response-to-china-miit-s-consultation-on-the-proposed-abolition-of-two-normative-documents-re-40-50-ghz-band.pdf" TargetMode="External"/><Relationship Id="rId5" Type="http://schemas.openxmlformats.org/officeDocument/2006/relationships/hyperlink" Target="https://mentor.ieee.org/802.18/dcn/23/18-23-0081-08-0000-proposed-response-to-japan-mic-consultation-on-technical-conditions-re-wireless-lan-systems.pdf" TargetMode="External"/><Relationship Id="rId10" Type="http://schemas.openxmlformats.org/officeDocument/2006/relationships/hyperlink" Target="https://mentor.ieee.org/802.18/dcn/23/18-23-0094-11-0000-draft-response-czech-spectrum-strategy-consultation.pdf" TargetMode="External"/><Relationship Id="rId4" Type="http://schemas.openxmlformats.org/officeDocument/2006/relationships/hyperlink" Target="https://mentor.ieee.org/802.18/dcn/23/18-23-0077-09-0000-proposed-response-to-malaysia-mcmc-s-consultation-on-wrc-23.pdf" TargetMode="External"/><Relationship Id="rId9" Type="http://schemas.openxmlformats.org/officeDocument/2006/relationships/hyperlink" Target="https://mentor.ieee.org/802.18/dcn/23/18-23-0084-03-0000-ieee-802-s-views-on-annex-17-to-document-5a-597-e-for-sep-2023-wp5a-meeting.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8/dcn/23/18-23-0075-00-0000-framework-and-overall-objectives-of-the-future-development-of-imt-for-2030-and-beyond.doc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mentor.ieee.org/802.18/dcn/23/18-23-0097-02-ISUS-revised-ieee-sa-spectrum-policy-statement-post-ieee-stakeholder-review.docx" TargetMode="External"/><Relationship Id="rId4" Type="http://schemas.openxmlformats.org/officeDocument/2006/relationships/hyperlink" Target="https://mentor.ieee.org/802.18/dcn/23/18-23-0078-00-0000-liaison-statement-to-external-organizations-engaged-in-recommendation-itu-r-m-2012-on-the-schedule-for-updating-recommendation-itu-r-m-2012-to-revision-7.docx"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ofcom.org.uk/consultations-and-statements/category-1/hybrid-sharing-to-access-the-upper-6-ghz-band?utm_medium=email&amp;utm_campaign=Sharing%206%20GHz%20spectrum%20for%20Wi-Fi%20and%20mobile&amp;utm_content=Sharing%206%20GHz%20spectrum%20for%20Wi-Fi%20and%20mobile+CID_d5d87731c29b201f83e1ae761599b562&amp;utm_source=updates&amp;utm_term=new%20approach%20being%20explored%20by%20Ofco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docs.fcc.gov/public/attachments/FCC-23-65A1.pdf" TargetMode="External"/><Relationship Id="rId4" Type="http://schemas.openxmlformats.org/officeDocument/2006/relationships/hyperlink" Target="https://docs.fcc.gov/public/attachments/FCC-23-63A1.pdf"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mentor.ieee.org/802.18/documents?is_dcn=105&amp;is_group=0000&amp;is_year=2023"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8/dcn/23/18-23-0097-02-ISUS-revised-ieee-sa-spectrum-policy-statement-post-ieee-stakeholder-review.doc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wi-fi.org/news-events/newsroom/wireless-innovation-forum-and-wi-fi-alliance-deliver-6-ghz-afc-system" TargetMode="External"/><Relationship Id="rId2" Type="http://schemas.openxmlformats.org/officeDocument/2006/relationships/hyperlink" Target="https://www.wi-fi.org/news-events/newsroom/new-wi-fi-certified-6-testing-to-support-authorization-of-6-ghz-standard-power" TargetMode="External"/><Relationship Id="rId1" Type="http://schemas.openxmlformats.org/officeDocument/2006/relationships/slideLayout" Target="../slideLayouts/slideLayout2.xml"/><Relationship Id="rId6" Type="http://schemas.openxmlformats.org/officeDocument/2006/relationships/hyperlink" Target="https://www.wi-fi.org/file/leveraging-wi-fi-for-home-iot-use-cases-2022" TargetMode="External"/><Relationship Id="rId5" Type="http://schemas.openxmlformats.org/officeDocument/2006/relationships/hyperlink" Target="https://www.wi-fi.org/file/optimizing-home-iot-with-wi-fi-certified-2022" TargetMode="External"/><Relationship Id="rId4" Type="http://schemas.openxmlformats.org/officeDocument/2006/relationships/hyperlink" Target="https://www.wi-fi.org/file/2022-annual-report"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September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2023-09-14</a:t>
            </a:r>
            <a:endParaRPr lang="en-GB" sz="2000" b="0" dirty="0"/>
          </a:p>
        </p:txBody>
      </p:sp>
      <p:sp>
        <p:nvSpPr>
          <p:cNvPr id="6" name="Date Placeholder 3"/>
          <p:cNvSpPr>
            <a:spLocks noGrp="1"/>
          </p:cNvSpPr>
          <p:nvPr>
            <p:ph type="dt" idx="10"/>
          </p:nvPr>
        </p:nvSpPr>
        <p:spPr/>
        <p:txBody>
          <a:bodyPr/>
          <a:lstStyle/>
          <a:p>
            <a:r>
              <a:rPr lang="en-US"/>
              <a:t>September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598402-35FA-61EA-5E54-D96075F66A8C}"/>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9D17A9FB-A49E-E3BB-CF3E-75A216C46D21}"/>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2F5417A9-C426-BC0C-80FA-7FABA623E422}"/>
              </a:ext>
            </a:extLst>
          </p:cNvPr>
          <p:cNvSpPr>
            <a:spLocks noGrp="1"/>
          </p:cNvSpPr>
          <p:nvPr>
            <p:ph type="dt" idx="10"/>
          </p:nvPr>
        </p:nvSpPr>
        <p:spPr/>
        <p:txBody>
          <a:bodyPr/>
          <a:lstStyle/>
          <a:p>
            <a:r>
              <a:rPr lang="en-US"/>
              <a:t>September 2023</a:t>
            </a:r>
            <a:endParaRPr lang="en-GB" dirty="0"/>
          </a:p>
        </p:txBody>
      </p:sp>
      <p:sp>
        <p:nvSpPr>
          <p:cNvPr id="5" name="Footer Placeholder 4">
            <a:extLst>
              <a:ext uri="{FF2B5EF4-FFF2-40B4-BE49-F238E27FC236}">
                <a16:creationId xmlns:a16="http://schemas.microsoft.com/office/drawing/2014/main" id="{52931928-5AC3-6F6D-DB0A-D601E071D1F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F2EF12A2-C022-B6C2-49D2-8EB9F519F2E8}"/>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8728099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RFC 9345 – Considerations for Assigning a New Recommended Differentiated Services Code Point (July 2023)</a:t>
            </a:r>
          </a:p>
          <a:p>
            <a:pPr>
              <a:lnSpc>
                <a:spcPct val="80000"/>
              </a:lnSpc>
              <a:defRPr/>
            </a:pPr>
            <a:r>
              <a:rPr lang="en-US" b="0" dirty="0">
                <a:solidFill>
                  <a:srgbClr val="000000"/>
                </a:solidFill>
                <a:ea typeface="Arial Unicode MS" pitchFamily="34" charset="-128"/>
                <a:cs typeface="Arial Unicode MS" pitchFamily="34" charset="-128"/>
              </a:rPr>
              <a:t>RFC 9450 – Reliable and Available Wireless (RAW) Use Cases (August 2023)</a:t>
            </a:r>
          </a:p>
        </p:txBody>
      </p:sp>
      <p:sp>
        <p:nvSpPr>
          <p:cNvPr id="2" name="Footer Placeholder 1">
            <a:extLst>
              <a:ext uri="{FF2B5EF4-FFF2-40B4-BE49-F238E27FC236}">
                <a16:creationId xmlns:a16="http://schemas.microsoft.com/office/drawing/2014/main" id="{A1F34304-A2CD-671D-573F-535B996B75F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97FDD5F-5B75-AB1A-9DD4-58D1C3E5AD0F}"/>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EC9917EF-6435-5BBB-0FC0-707489AC645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5147155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118 November 4-10,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774904136"/>
              </p:ext>
            </p:extLst>
          </p:nvPr>
        </p:nvGraphicFramePr>
        <p:xfrm>
          <a:off x="2607221" y="2574504"/>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a:t>N/A</a:t>
                      </a:r>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N/A</a:t>
                      </a:r>
                    </a:p>
                  </a:txBody>
                  <a:tcPr marL="70945" marR="70945" marT="35472" marB="35472" anchor="ctr"/>
                </a:tc>
                <a:extLst>
                  <a:ext uri="{0D108BD9-81ED-4DB2-BD59-A6C34878D82A}">
                    <a16:rowId xmlns:a16="http://schemas.microsoft.com/office/drawing/2014/main" val="1280367694"/>
                  </a:ext>
                </a:extLst>
              </a:tr>
            </a:tbl>
          </a:graphicData>
        </a:graphic>
      </p:graphicFrame>
      <p:sp>
        <p:nvSpPr>
          <p:cNvPr id="3" name="Footer Placeholder 2">
            <a:extLst>
              <a:ext uri="{FF2B5EF4-FFF2-40B4-BE49-F238E27FC236}">
                <a16:creationId xmlns:a16="http://schemas.microsoft.com/office/drawing/2014/main" id="{5DFEB286-F71B-16FC-AC5A-A4DD055ADF31}"/>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79E5F026-F699-7B6E-B4C0-DF458D54B71D}"/>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Date Placeholder 4">
            <a:extLst>
              <a:ext uri="{FF2B5EF4-FFF2-40B4-BE49-F238E27FC236}">
                <a16:creationId xmlns:a16="http://schemas.microsoft.com/office/drawing/2014/main" id="{B40B8D03-3CA7-090B-5057-DE94F83AD2E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355189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426526507"/>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0"/>
                        </a:rPr>
                        <a:t>keytrans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Key Transparency</a:t>
                      </a:r>
                      <a:endParaRPr lang="en-US" sz="1800" b="0" dirty="0"/>
                    </a:p>
                  </a:txBody>
                  <a:tcPr marL="70945" marR="70945" marT="35472" marB="35472" anchor="ctr"/>
                </a:tc>
                <a:extLst>
                  <a:ext uri="{0D108BD9-81ED-4DB2-BD59-A6C34878D82A}">
                    <a16:rowId xmlns:a16="http://schemas.microsoft.com/office/drawing/2014/main" val="239149109"/>
                  </a:ext>
                </a:extLst>
              </a:tr>
              <a:tr h="496614">
                <a:tc>
                  <a:txBody>
                    <a:bodyPr/>
                    <a:lstStyle/>
                    <a:p>
                      <a:r>
                        <a:rPr lang="en-US" dirty="0">
                          <a:hlinkClick r:id="rId12"/>
                        </a:rPr>
                        <a:t>lake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Lightweight Authenticated Key Exchange</a:t>
                      </a:r>
                      <a:endParaRPr lang="en-US" sz="1800" b="0" dirty="0"/>
                    </a:p>
                  </a:txBody>
                  <a:tcPr marL="70945" marR="70945" marT="35472" marB="35472" anchor="ctr"/>
                </a:tc>
                <a:extLst>
                  <a:ext uri="{0D108BD9-81ED-4DB2-BD59-A6C34878D82A}">
                    <a16:rowId xmlns:a16="http://schemas.microsoft.com/office/drawing/2014/main" val="124827159"/>
                  </a:ext>
                </a:extLst>
              </a:tr>
              <a:tr h="496614">
                <a:tc>
                  <a:txBody>
                    <a:bodyPr/>
                    <a:lstStyle/>
                    <a:p>
                      <a:r>
                        <a:rPr lang="en-US" dirty="0">
                          <a:hlinkClick r:id="rId14"/>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err="1">
                          <a:hlinkClick r:id="rId16"/>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r h="496614">
                <a:tc>
                  <a:txBody>
                    <a:bodyPr/>
                    <a:lstStyle/>
                    <a:p>
                      <a:r>
                        <a:rPr lang="en-US" dirty="0">
                          <a:hlinkClick r:id="rId18"/>
                        </a:rPr>
                        <a:t>sml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Structured Email</a:t>
                      </a:r>
                      <a:endParaRPr lang="en-US" sz="1800" b="0" dirty="0"/>
                    </a:p>
                  </a:txBody>
                  <a:tcPr marL="70945" marR="70945" marT="35472" marB="35472" anchor="ctr"/>
                </a:tc>
                <a:extLst>
                  <a:ext uri="{0D108BD9-81ED-4DB2-BD59-A6C34878D82A}">
                    <a16:rowId xmlns:a16="http://schemas.microsoft.com/office/drawing/2014/main" val="931428912"/>
                  </a:ext>
                </a:extLst>
              </a:tr>
              <a:tr h="496614">
                <a:tc>
                  <a:txBody>
                    <a:bodyPr/>
                    <a:lstStyle/>
                    <a:p>
                      <a:r>
                        <a:rPr lang="en-US" dirty="0">
                          <a:hlinkClick r:id="rId20"/>
                        </a:rPr>
                        <a:t>vcon</a:t>
                      </a:r>
                      <a:endParaRPr lang="en-US" sz="1800" b="0" dirty="0"/>
                    </a:p>
                  </a:txBody>
                  <a:tcPr marL="70945" marR="70945" marT="35472" marB="35472" anchor="ctr"/>
                </a:tc>
                <a:tc>
                  <a:txBody>
                    <a:bodyPr/>
                    <a:lstStyle/>
                    <a:p>
                      <a:r>
                        <a:rPr lang="en-US" dirty="0">
                          <a:hlinkClick r:id="rId21"/>
                        </a:rPr>
                        <a:t>vCon</a:t>
                      </a:r>
                      <a:r>
                        <a:rPr lang="en-US" dirty="0"/>
                        <a:t> </a:t>
                      </a:r>
                    </a:p>
                  </a:txBody>
                  <a:tcPr anchor="ctr"/>
                </a:tc>
                <a:extLst>
                  <a:ext uri="{0D108BD9-81ED-4DB2-BD59-A6C34878D82A}">
                    <a16:rowId xmlns:a16="http://schemas.microsoft.com/office/drawing/2014/main" val="462132489"/>
                  </a:ext>
                </a:extLst>
              </a:tr>
            </a:tbl>
          </a:graphicData>
        </a:graphic>
      </p:graphicFrame>
      <p:sp>
        <p:nvSpPr>
          <p:cNvPr id="3" name="Footer Placeholder 2">
            <a:extLst>
              <a:ext uri="{FF2B5EF4-FFF2-40B4-BE49-F238E27FC236}">
                <a16:creationId xmlns:a16="http://schemas.microsoft.com/office/drawing/2014/main" id="{71583E05-10E2-1507-FBD1-366F43ABD650}"/>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163BB165-12F3-0846-EFDD-B89FF1E5A963}"/>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Date Placeholder 4">
            <a:extLst>
              <a:ext uri="{FF2B5EF4-FFF2-40B4-BE49-F238E27FC236}">
                <a16:creationId xmlns:a16="http://schemas.microsoft.com/office/drawing/2014/main" id="{F12107DE-2C57-F77F-D5B1-A7F1ACBF07B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1623371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338EA7D-600B-2683-61DF-BFFC5EF43BD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3B5FA4D-79BA-C386-C889-10A9146A9F2D}"/>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2F53F1D3-6B10-3F4E-C8AC-9FA2DD26226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380864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(August 2023)</a:t>
            </a:r>
          </a:p>
        </p:txBody>
      </p:sp>
      <p:sp>
        <p:nvSpPr>
          <p:cNvPr id="2" name="Footer Placeholder 1">
            <a:extLst>
              <a:ext uri="{FF2B5EF4-FFF2-40B4-BE49-F238E27FC236}">
                <a16:creationId xmlns:a16="http://schemas.microsoft.com/office/drawing/2014/main" id="{081AB36F-57A6-3FB8-887E-B210D725CBB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BB7C565-39EB-2A0C-DC51-51C8295B14C3}"/>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2B3F0596-0168-0EE7-F3A9-AC1E5521AD14}"/>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258911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A1C5D6B-DB83-AF98-2ACB-B29A9FF7764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CC308CB-D95A-C077-AC38-90FC0DB3E2AD}"/>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E5B7BD4A-12E9-A0B8-EEB9-A5A797E2410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2938279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Revised: Randomized and Changing MAC Address Use Cases: </a:t>
            </a:r>
            <a:r>
              <a:rPr lang="en-US" sz="1400" dirty="0">
                <a:hlinkClick r:id="rId4"/>
              </a:rPr>
              <a:t>https://datatracker.ietf.org/doc/draft-ietf-madinas-use-cases</a:t>
            </a:r>
            <a:r>
              <a:rPr lang="en-US" sz="1400" dirty="0"/>
              <a:t> (July 10, 2023)</a:t>
            </a:r>
          </a:p>
          <a:p>
            <a:pPr lvl="1">
              <a:lnSpc>
                <a:spcPct val="80000"/>
              </a:lnSpc>
              <a:spcAft>
                <a:spcPts val="600"/>
              </a:spcAft>
            </a:pPr>
            <a:r>
              <a:rPr lang="en-US" sz="1400" dirty="0"/>
              <a:t>Expired: Randomized and Changing MAC Address: </a:t>
            </a:r>
            <a:r>
              <a:rPr lang="en-US" sz="1400" dirty="0">
                <a:hlinkClick r:id="rId5"/>
              </a:rPr>
              <a:t>https://datatracker.ietf.org/doc/draft-ietf-madinas-mac-address-randomization/</a:t>
            </a:r>
            <a:r>
              <a:rPr lang="en-US" sz="1400" dirty="0"/>
              <a:t> (September 11, 2023)</a:t>
            </a:r>
          </a:p>
        </p:txBody>
      </p:sp>
      <p:sp>
        <p:nvSpPr>
          <p:cNvPr id="2" name="Footer Placeholder 1">
            <a:extLst>
              <a:ext uri="{FF2B5EF4-FFF2-40B4-BE49-F238E27FC236}">
                <a16:creationId xmlns:a16="http://schemas.microsoft.com/office/drawing/2014/main" id="{4FAF0FBD-CAD9-8797-558A-588ACE65E9E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CB36B66-3D4B-403C-56FF-250B261CD845}"/>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1279B728-6A9A-C174-A476-2836FBB797C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86028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Publication requested: Tunnel Extensible Authentication Protocol (TEAP) Version 1: </a:t>
            </a:r>
            <a:r>
              <a:rPr lang="en-US" sz="1400" dirty="0">
                <a:hlinkClick r:id="rId4"/>
              </a:rPr>
              <a:t>https://datatracker.ietf.org/doc/draft-ietf-emu-rfc7170bis/</a:t>
            </a:r>
            <a:r>
              <a:rPr lang="en-US" sz="1400" dirty="0"/>
              <a:t> (September 2023)</a:t>
            </a:r>
          </a:p>
          <a:p>
            <a:pPr lvl="1">
              <a:lnSpc>
                <a:spcPct val="80000"/>
              </a:lnSpc>
              <a:spcAft>
                <a:spcPts val="600"/>
              </a:spcAft>
            </a:pPr>
            <a:r>
              <a:rPr lang="en-US" sz="1400" dirty="0"/>
              <a:t>Revised: Bootstrapped TLS Authentication with Proof of Knowledge (TLS-POK): </a:t>
            </a:r>
            <a:r>
              <a:rPr lang="en-US" sz="1400" dirty="0">
                <a:hlinkClick r:id="rId5"/>
              </a:rPr>
              <a:t>https://datatracker.ietf.org/doc/draft-ietf-emu-bootstrapped-tls/</a:t>
            </a:r>
            <a:r>
              <a:rPr lang="en-US" sz="1400" dirty="0"/>
              <a:t> (June 2023)</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6882BB4E-6391-7811-0F4F-BD565221438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C69DEC05-C590-01C5-9B3D-8E527F087737}"/>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428B9198-B252-CD08-BF2E-AC8DD7B21BA5}"/>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8492227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Link-Layer Types for PCAP and PCAPNG Capture File Formats: </a:t>
            </a:r>
            <a:r>
              <a:rPr lang="en-US" sz="1400" dirty="0">
                <a:hlinkClick r:id="rId4"/>
              </a:rPr>
              <a:t>https://datatracker.ietf.org/doc/draft-ietf-opsawg-pcaplinktype</a:t>
            </a:r>
            <a:r>
              <a:rPr lang="en-US" sz="1400" dirty="0">
                <a:hlinkClick r:id="rId5"/>
              </a:rPr>
              <a:t>/</a:t>
            </a:r>
            <a:r>
              <a:rPr lang="en-US" sz="1400" dirty="0"/>
              <a:t> (July 2023)</a:t>
            </a:r>
          </a:p>
          <a:p>
            <a:pPr lvl="1">
              <a:lnSpc>
                <a:spcPct val="80000"/>
              </a:lnSpc>
              <a:defRPr/>
            </a:pPr>
            <a:r>
              <a:rPr lang="en-US" sz="1400" dirty="0"/>
              <a:t>Revised: PCAP Next Generation (</a:t>
            </a:r>
            <a:r>
              <a:rPr lang="en-US" sz="1400" dirty="0" err="1"/>
              <a:t>pcapng</a:t>
            </a:r>
            <a:r>
              <a:rPr lang="en-US" sz="1400" dirty="0"/>
              <a:t>) Capture File Format </a:t>
            </a:r>
            <a:r>
              <a:rPr lang="en-US" sz="1400" dirty="0">
                <a:hlinkClick r:id="rId6"/>
              </a:rPr>
              <a:t>https://datatracker.ietf.org/doc/draft-ietf-opsawg-pcapng/</a:t>
            </a:r>
            <a:r>
              <a:rPr lang="en-US" sz="1400" dirty="0"/>
              <a:t> (July 2023)</a:t>
            </a:r>
          </a:p>
          <a:p>
            <a:pPr lvl="1">
              <a:lnSpc>
                <a:spcPct val="80000"/>
              </a:lnSpc>
              <a:defRPr/>
            </a:pPr>
            <a:r>
              <a:rPr lang="en-US" sz="1400" dirty="0"/>
              <a:t>Revised: PCAP Capture File Format: </a:t>
            </a:r>
            <a:r>
              <a:rPr lang="en-US" sz="1400" dirty="0">
                <a:hlinkClick r:id="rId7"/>
              </a:rPr>
              <a:t>https://datatracker.ietf.org/doc/draft-ietf-opsawg-pcap/</a:t>
            </a:r>
            <a:r>
              <a:rPr lang="en-US" sz="1400" dirty="0"/>
              <a:t> (July 2023)</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8"/>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9"/>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76EF6D3-93DE-ECF5-1DF2-6F063A7081C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6EDC730-8B64-3D64-B33D-BD49B244BF88}"/>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3B3A7201-D843-9124-0A57-E5597753AFF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957201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Hybrid key exchange in TLS 1.3: </a:t>
            </a:r>
            <a:r>
              <a:rPr lang="en-US" sz="1400" dirty="0">
                <a:hlinkClick r:id="rId4"/>
              </a:rPr>
              <a:t>https://datatracker.ietf.org/doc/draft-ietf-tls-hybrid-design/</a:t>
            </a:r>
            <a:r>
              <a:rPr lang="en-US" sz="1400" dirty="0"/>
              <a:t> (September 2023)</a:t>
            </a:r>
          </a:p>
          <a:p>
            <a:pPr lvl="1">
              <a:lnSpc>
                <a:spcPct val="80000"/>
              </a:lnSpc>
              <a:spcAft>
                <a:spcPts val="600"/>
              </a:spcAft>
              <a:defRPr/>
            </a:pPr>
            <a:r>
              <a:rPr lang="en-US" sz="1400" dirty="0"/>
              <a:t>Revised: A Flags Extension for TLS 1.3: </a:t>
            </a:r>
            <a:r>
              <a:rPr lang="en-US" sz="1400" dirty="0">
                <a:hlinkClick r:id="rId5"/>
              </a:rPr>
              <a:t>https://datatracker.ietf.org/doc/draft-ietf-tls-tlsflags/</a:t>
            </a:r>
            <a:r>
              <a:rPr lang="en-US" sz="1400" dirty="0"/>
              <a:t> (July 2023)</a:t>
            </a:r>
          </a:p>
          <a:p>
            <a:pPr lvl="1">
              <a:lnSpc>
                <a:spcPct val="80000"/>
              </a:lnSpc>
              <a:spcAft>
                <a:spcPts val="600"/>
              </a:spcAft>
              <a:defRPr/>
            </a:pPr>
            <a:r>
              <a:rPr lang="en-US" sz="1400" dirty="0"/>
              <a:t>(Still) In WGLC: The Transport Layer Security (TLS) Protocol Version 1.3: </a:t>
            </a:r>
            <a:r>
              <a:rPr lang="en-US" sz="1400" dirty="0">
                <a:hlinkClick r:id="rId6"/>
              </a:rPr>
              <a:t>https://datatracker.ietf.org/doc/draft-ietf-tls-rfc8446bis/</a:t>
            </a:r>
            <a:r>
              <a:rPr lang="en-US" sz="1400" dirty="0"/>
              <a:t> (July 2023) [Erratum reported]</a:t>
            </a:r>
          </a:p>
        </p:txBody>
      </p:sp>
      <p:sp>
        <p:nvSpPr>
          <p:cNvPr id="2" name="Footer Placeholder 1">
            <a:extLst>
              <a:ext uri="{FF2B5EF4-FFF2-40B4-BE49-F238E27FC236}">
                <a16:creationId xmlns:a16="http://schemas.microsoft.com/office/drawing/2014/main" id="{E52BF0A9-A3DB-6965-7C29-92A35AB9F20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086539E4-364C-DFEA-5328-F1FF1619AABA}"/>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6E9FA0F3-0D08-FC0E-B745-7C880C344F4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35586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(September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2291901537"/>
              </p:ext>
            </p:extLst>
          </p:nvPr>
        </p:nvGraphicFramePr>
        <p:xfrm>
          <a:off x="996950" y="2435225"/>
          <a:ext cx="10025063" cy="2444750"/>
        </p:xfrm>
        <a:graphic>
          <a:graphicData uri="http://schemas.openxmlformats.org/presentationml/2006/ole">
            <mc:AlternateContent xmlns:mc="http://schemas.openxmlformats.org/markup-compatibility/2006">
              <mc:Choice xmlns:v="urn:schemas-microsoft-com:vml" Requires="v">
                <p:oleObj name="Document" r:id="rId3" imgW="10457640" imgH="2544063" progId="Word.Document.8">
                  <p:embed/>
                </p:oleObj>
              </mc:Choice>
              <mc:Fallback>
                <p:oleObj name="Document" r:id="rId3" imgW="10457640" imgH="2544063" progId="Word.Document.8">
                  <p:embed/>
                  <p:pic>
                    <p:nvPicPr>
                      <p:cNvPr id="3075" name="Object 3"/>
                      <p:cNvPicPr>
                        <a:picLocks noChangeAspect="1" noChangeArrowheads="1"/>
                      </p:cNvPicPr>
                      <p:nvPr/>
                    </p:nvPicPr>
                    <p:blipFill>
                      <a:blip r:embed="rId4"/>
                      <a:srcRect/>
                      <a:stretch>
                        <a:fillRect/>
                      </a:stretch>
                    </p:blipFill>
                    <p:spPr bwMode="auto">
                      <a:xfrm>
                        <a:off x="996950" y="2435225"/>
                        <a:ext cx="10025063" cy="24447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01FD70EA-89CD-37F4-69AC-09DB37235A7D}"/>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902EEF05-0115-DB2A-0615-D6F99CD67D34}"/>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76E5F4DF-24DA-EC54-6B47-56F9F861BD7B}"/>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1393076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Reliable and Available Wireless Architecture: </a:t>
            </a:r>
            <a:r>
              <a:rPr lang="en-US" sz="1400" dirty="0">
                <a:hlinkClick r:id="rId4"/>
              </a:rPr>
              <a:t>https://datatracker.ietf.org/doc/draft-ietf-raw-architecture/</a:t>
            </a:r>
            <a:r>
              <a:rPr lang="en-US" sz="1400" dirty="0"/>
              <a:t> (August 2023)</a:t>
            </a:r>
          </a:p>
          <a:p>
            <a:pPr lvl="1"/>
            <a:r>
              <a:rPr lang="en-US" sz="1400" dirty="0"/>
              <a:t>Published: Reliable and Available Wireless (RAW) Use Cases: </a:t>
            </a:r>
            <a:r>
              <a:rPr lang="en-US" sz="1400" dirty="0">
                <a:hlinkClick r:id="rId5"/>
              </a:rPr>
              <a:t>https://datatracker.ietf.org/doc/rfc9450/</a:t>
            </a:r>
            <a:r>
              <a:rPr lang="en-US" sz="1400" dirty="0"/>
              <a:t> (August 2023)</a:t>
            </a:r>
          </a:p>
          <a:p>
            <a:pPr lvl="1"/>
            <a:r>
              <a:rPr lang="en-US" sz="1400" dirty="0"/>
              <a:t>Publication requested: Deterministic Networking (</a:t>
            </a:r>
            <a:r>
              <a:rPr lang="en-US" sz="1400" dirty="0" err="1"/>
              <a:t>DetNet</a:t>
            </a:r>
            <a:r>
              <a:rPr lang="en-US" sz="1400" dirty="0"/>
              <a:t>): Packet Ordering Function: </a:t>
            </a:r>
            <a:r>
              <a:rPr lang="en-US" sz="1400" dirty="0">
                <a:hlinkClick r:id="rId6"/>
              </a:rPr>
              <a:t>https://datatracker.ietf.org/doc/draft-ietf-detnet-pof/</a:t>
            </a:r>
            <a:r>
              <a:rPr lang="en-US" sz="1400" dirty="0"/>
              <a:t> (July 2023)</a:t>
            </a:r>
          </a:p>
          <a:p>
            <a:pPr lvl="1"/>
            <a:endParaRPr lang="en-US" sz="1400" dirty="0"/>
          </a:p>
        </p:txBody>
      </p:sp>
      <p:sp>
        <p:nvSpPr>
          <p:cNvPr id="2" name="Footer Placeholder 1">
            <a:extLst>
              <a:ext uri="{FF2B5EF4-FFF2-40B4-BE49-F238E27FC236}">
                <a16:creationId xmlns:a16="http://schemas.microsoft.com/office/drawing/2014/main" id="{9018EE67-A02B-A495-DA13-A8930032165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65BD47C-C216-C334-4DF2-4081C075DA87}"/>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F09747C1-13D7-AA6C-5983-486D758E31A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5306624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A Voucher Artifact for Bootstrapping Protocols: </a:t>
            </a:r>
            <a:r>
              <a:rPr lang="en-US" sz="1400" dirty="0">
                <a:hlinkClick r:id="rId4"/>
              </a:rPr>
              <a:t>https://datatracker.ietf.org/doc/draft-ietf-anima-rfc8366bis/</a:t>
            </a:r>
            <a:r>
              <a:rPr lang="en-US" sz="1400" dirty="0"/>
              <a:t> (August 2023)</a:t>
            </a:r>
          </a:p>
          <a:p>
            <a:pPr lvl="1">
              <a:lnSpc>
                <a:spcPct val="80000"/>
              </a:lnSpc>
              <a:spcAft>
                <a:spcPts val="600"/>
              </a:spcAft>
              <a:defRPr/>
            </a:pPr>
            <a:r>
              <a:rPr lang="en-US" sz="1400" dirty="0"/>
              <a:t>Revised: BRSKI Cloud Registrar: </a:t>
            </a:r>
            <a:r>
              <a:rPr lang="en-US" sz="1400" dirty="0">
                <a:hlinkClick r:id="rId5"/>
              </a:rPr>
              <a:t>https://datatracker.ietf.org/doc/draft-ietf-anima-brski-cloud/</a:t>
            </a:r>
            <a:r>
              <a:rPr lang="en-US" sz="1400" dirty="0"/>
              <a:t> (August 2023)</a:t>
            </a:r>
          </a:p>
          <a:p>
            <a:pPr lvl="1">
              <a:lnSpc>
                <a:spcPct val="80000"/>
              </a:lnSpc>
              <a:spcAft>
                <a:spcPts val="600"/>
              </a:spcAft>
              <a:defRPr/>
            </a:pPr>
            <a:r>
              <a:rPr lang="en-US" sz="1400" dirty="0"/>
              <a:t>Revised: JWS signed Voucher Artifacts for Bootstrapping Protocols: </a:t>
            </a:r>
            <a:r>
              <a:rPr lang="en-US" sz="1400" dirty="0">
                <a:hlinkClick r:id="rId6"/>
              </a:rPr>
              <a:t>https://datatracker.ietf.org/doc/draft-ietf-anima-jws-voucher/</a:t>
            </a:r>
            <a:r>
              <a:rPr lang="en-US" sz="1400" dirty="0"/>
              <a:t> (August 2023)</a:t>
            </a:r>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92DFC7C3-8A96-9FD7-F2D7-C03A7C7C265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F97BFCE-5E25-4C60-5FB0-B637C8A2C987}"/>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2997337D-A5B2-D899-ADBD-E5B724EB0E5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6596777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C5A4EB3E-D643-D6D3-37E8-81123AC57D9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69BB520-FABC-CABC-4706-E40A134F380B}"/>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62BA1545-3450-18FF-D446-134ECBAE1AE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89492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2" name="Footer Placeholder 1">
            <a:extLst>
              <a:ext uri="{FF2B5EF4-FFF2-40B4-BE49-F238E27FC236}">
                <a16:creationId xmlns:a16="http://schemas.microsoft.com/office/drawing/2014/main" id="{81DD3DCA-8433-449F-17CC-BEE86F5E5B9A}"/>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AC5F5800-6179-03BC-C13B-83598912A19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7" name="Date Placeholder 6">
            <a:extLst>
              <a:ext uri="{FF2B5EF4-FFF2-40B4-BE49-F238E27FC236}">
                <a16:creationId xmlns:a16="http://schemas.microsoft.com/office/drawing/2014/main" id="{67A8EFAC-2D13-3204-DCFA-B8AA7F306C0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1448758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6"/>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8"/>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9"/>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6E068CA0-B3E8-53A0-9C03-9C7A11FF82C8}"/>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1C6D5E61-C33A-0CE1-F4B1-1142B06FB04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D7868AA1-0431-E739-6E27-849F5A3DBEA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901846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September 12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11bc – </a:t>
            </a:r>
            <a:r>
              <a:rPr lang="en-GB" sz="1600" b="0" dirty="0"/>
              <a:t>In publication editing</a:t>
            </a:r>
          </a:p>
          <a:p>
            <a:r>
              <a:rPr lang="en-GB" sz="1600" dirty="0"/>
              <a:t>11bb –</a:t>
            </a:r>
            <a:r>
              <a:rPr lang="en-GB" sz="1600" b="0" dirty="0"/>
              <a:t> In publication editing</a:t>
            </a:r>
          </a:p>
          <a:p>
            <a:r>
              <a:rPr lang="en-GB" sz="1600" dirty="0"/>
              <a:t>11be –</a:t>
            </a:r>
            <a:r>
              <a:rPr lang="en-GB" sz="1600" b="0" dirty="0"/>
              <a:t> Still having fun. 1031 pages for D4.0. Have around 1128 comments to resolve. Hoping to resolve all comments and go to ballot out of the November session. Align to </a:t>
            </a:r>
            <a:r>
              <a:rPr lang="en-GB" sz="1600" b="0" dirty="0" err="1"/>
              <a:t>REVme</a:t>
            </a:r>
            <a:r>
              <a:rPr lang="en-GB" sz="1600" b="0" dirty="0"/>
              <a:t> 4.0.</a:t>
            </a:r>
            <a:endParaRPr lang="en-US" sz="1600" b="0" dirty="0"/>
          </a:p>
          <a:p>
            <a:r>
              <a:rPr lang="en-US" sz="1600" dirty="0"/>
              <a:t>11bf </a:t>
            </a:r>
            <a:r>
              <a:rPr lang="en-GB" sz="1600" dirty="0"/>
              <a:t>– </a:t>
            </a:r>
            <a:r>
              <a:rPr lang="en-GB" sz="1600" b="0" dirty="0"/>
              <a:t>LB276 just finished. 545 comments. Working on comment resolution, resolved about 10%. Expect to complete in November – January more realistic.</a:t>
            </a:r>
            <a:endParaRPr lang="en-US" sz="1600" b="0" dirty="0"/>
          </a:p>
          <a:p>
            <a:r>
              <a:rPr lang="en-GB" sz="1600" dirty="0"/>
              <a:t>11bh – </a:t>
            </a:r>
            <a:r>
              <a:rPr lang="en-GB" sz="1600" b="0" dirty="0"/>
              <a:t>Still working through comment resolution. Hoping to complete in November.</a:t>
            </a:r>
          </a:p>
          <a:p>
            <a:r>
              <a:rPr lang="en-GB" sz="1600" dirty="0"/>
              <a:t>11bi – </a:t>
            </a:r>
            <a:r>
              <a:rPr lang="en-GB" sz="1600" b="0" dirty="0"/>
              <a:t>Still working on proposed draft text and alignment on certain core requirements. Expect D0.1 out of November session.</a:t>
            </a:r>
          </a:p>
          <a:p>
            <a:r>
              <a:rPr lang="en-GB" sz="1600" dirty="0"/>
              <a:t>11bk</a:t>
            </a:r>
            <a:r>
              <a:rPr lang="en-GB" sz="1600" b="0" dirty="0"/>
              <a:t> –Expect D0.3 out this session. And expect D1.0 in November.</a:t>
            </a:r>
          </a:p>
          <a:p>
            <a:r>
              <a:rPr lang="en-GB" sz="1600" dirty="0" err="1"/>
              <a:t>REVme</a:t>
            </a:r>
            <a:r>
              <a:rPr lang="en-GB" sz="1600" dirty="0"/>
              <a:t> – </a:t>
            </a:r>
            <a:r>
              <a:rPr lang="en-GB" sz="1600" b="0" dirty="0"/>
              <a:t>Received 144 on LB277, D4.0. All resolved and in SA ballot: opened 7 September, closes 7 October.</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FF147796-B7EE-978A-D56A-211F535C9B8C}"/>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52AF8713-99CF-DF66-79BA-D3183155055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973C4D8D-DE7D-444A-68E1-4FC626386EA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812603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4CB-B347-F8AC-CF95-30ED605CA682}"/>
              </a:ext>
            </a:extLst>
          </p:cNvPr>
          <p:cNvSpPr>
            <a:spLocks noGrp="1"/>
          </p:cNvSpPr>
          <p:nvPr>
            <p:ph type="title"/>
          </p:nvPr>
        </p:nvSpPr>
        <p:spPr/>
        <p:txBody>
          <a:bodyPr/>
          <a:lstStyle/>
          <a:p>
            <a:r>
              <a:rPr lang="en-US" dirty="0" err="1"/>
              <a:t>TGbe</a:t>
            </a:r>
            <a:r>
              <a:rPr lang="en-US" dirty="0"/>
              <a:t> MDR</a:t>
            </a:r>
          </a:p>
        </p:txBody>
      </p:sp>
      <p:sp>
        <p:nvSpPr>
          <p:cNvPr id="6" name="Content Placeholder 5">
            <a:extLst>
              <a:ext uri="{FF2B5EF4-FFF2-40B4-BE49-F238E27FC236}">
                <a16:creationId xmlns:a16="http://schemas.microsoft.com/office/drawing/2014/main" id="{993E8DA9-4764-4A31-05FF-2B8CB6E0FAE3}"/>
              </a:ext>
            </a:extLst>
          </p:cNvPr>
          <p:cNvSpPr>
            <a:spLocks noGrp="1"/>
          </p:cNvSpPr>
          <p:nvPr>
            <p:ph idx="1"/>
          </p:nvPr>
        </p:nvSpPr>
        <p:spPr/>
        <p:txBody>
          <a:bodyPr/>
          <a:lstStyle/>
          <a:p>
            <a:r>
              <a:rPr lang="en-US" dirty="0"/>
              <a:t>Updates in </a:t>
            </a:r>
            <a:r>
              <a:rPr lang="en-US" dirty="0">
                <a:hlinkClick r:id="rId2"/>
              </a:rPr>
              <a:t>https://mentor.ieee.org/802.11/dcn/23/11-23-1371-10-0000-ieee-p802-11be-d4-0-mandatory-draft-review-mdr-report.docx</a:t>
            </a:r>
            <a:endParaRPr lang="en-US" dirty="0"/>
          </a:p>
          <a:p>
            <a:endParaRPr lang="en-US" dirty="0"/>
          </a:p>
          <a:p>
            <a:r>
              <a:rPr lang="en-US" dirty="0"/>
              <a:t>One issue was the definitions style (searchable definitions). </a:t>
            </a:r>
            <a:r>
              <a:rPr lang="en-US" dirty="0" err="1"/>
              <a:t>REVme</a:t>
            </a:r>
            <a:r>
              <a:rPr lang="en-US" dirty="0"/>
              <a:t> has added searchable definitions (e.g., “access point (AP) reachability: [AP reachability] …”) but also updated the style for simple definitions (e.g., “access point (AP): …” </a:t>
            </a:r>
            <a:r>
              <a:rPr lang="en-US" dirty="0">
                <a:sym typeface="Wingdings" panose="05000000000000000000" pitchFamily="2" charset="2"/>
              </a:rPr>
              <a:t> “access point: [AP] …”)</a:t>
            </a:r>
          </a:p>
          <a:p>
            <a:r>
              <a:rPr lang="en-US" dirty="0">
                <a:sym typeface="Wingdings" panose="05000000000000000000" pitchFamily="2" charset="2"/>
              </a:rPr>
              <a:t>Ongoing debate in </a:t>
            </a:r>
            <a:r>
              <a:rPr lang="en-US" dirty="0" err="1">
                <a:sym typeface="Wingdings" panose="05000000000000000000" pitchFamily="2" charset="2"/>
              </a:rPr>
              <a:t>REVme</a:t>
            </a:r>
            <a:r>
              <a:rPr lang="en-US" dirty="0">
                <a:sym typeface="Wingdings" panose="05000000000000000000" pitchFamily="2" charset="2"/>
              </a:rPr>
              <a:t> on this direction. In the mean time 11be will follow new </a:t>
            </a:r>
            <a:r>
              <a:rPr lang="en-US" dirty="0" err="1">
                <a:sym typeface="Wingdings" panose="05000000000000000000" pitchFamily="2" charset="2"/>
              </a:rPr>
              <a:t>REVme</a:t>
            </a:r>
            <a:r>
              <a:rPr lang="en-US" dirty="0">
                <a:sym typeface="Wingdings" panose="05000000000000000000" pitchFamily="2" charset="2"/>
              </a:rPr>
              <a:t> style.</a:t>
            </a:r>
            <a:endParaRPr lang="en-US" dirty="0"/>
          </a:p>
          <a:p>
            <a:endParaRPr lang="en-US" dirty="0"/>
          </a:p>
        </p:txBody>
      </p:sp>
      <p:sp>
        <p:nvSpPr>
          <p:cNvPr id="7" name="Footer Placeholder 6">
            <a:extLst>
              <a:ext uri="{FF2B5EF4-FFF2-40B4-BE49-F238E27FC236}">
                <a16:creationId xmlns:a16="http://schemas.microsoft.com/office/drawing/2014/main" id="{BAFB43AE-1348-54B5-9EAA-866ABB4A2153}"/>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7D0D6EBB-0238-6D56-6A75-C3F3CB70C2B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3B70F89E-26F8-AA4D-502B-4E40F9AAED1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3250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Sep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November 2023. </a:t>
            </a:r>
            <a:r>
              <a:rPr lang="en-US" sz="1800" dirty="0">
                <a:solidFill>
                  <a:schemeClr val="tx1"/>
                </a:solidFill>
              </a:rPr>
              <a:t>Changes are usually based on MDR readiness.</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685289089"/>
              </p:ext>
            </p:extLst>
          </p:nvPr>
        </p:nvGraphicFramePr>
        <p:xfrm>
          <a:off x="859909" y="2438400"/>
          <a:ext cx="10470068" cy="2346960"/>
        </p:xfrm>
        <a:graphic>
          <a:graphicData uri="http://schemas.openxmlformats.org/drawingml/2006/table">
            <a:tbl>
              <a:tblPr firstRow="1" bandRow="1">
                <a:tableStyleId>{5C22544A-7EE6-4342-B048-85BDC9FD1C3A}</a:tableStyleId>
              </a:tblPr>
              <a:tblGrid>
                <a:gridCol w="3733799">
                  <a:extLst>
                    <a:ext uri="{9D8B030D-6E8A-4147-A177-3AD203B41FA5}">
                      <a16:colId xmlns:a16="http://schemas.microsoft.com/office/drawing/2014/main" val="3336049185"/>
                    </a:ext>
                  </a:extLst>
                </a:gridCol>
                <a:gridCol w="1828800">
                  <a:extLst>
                    <a:ext uri="{9D8B030D-6E8A-4147-A177-3AD203B41FA5}">
                      <a16:colId xmlns:a16="http://schemas.microsoft.com/office/drawing/2014/main" val="1921072032"/>
                    </a:ext>
                  </a:extLst>
                </a:gridCol>
                <a:gridCol w="1600200">
                  <a:extLst>
                    <a:ext uri="{9D8B030D-6E8A-4147-A177-3AD203B41FA5}">
                      <a16:colId xmlns:a16="http://schemas.microsoft.com/office/drawing/2014/main" val="3854697234"/>
                    </a:ext>
                  </a:extLst>
                </a:gridCol>
                <a:gridCol w="3307269">
                  <a:extLst>
                    <a:ext uri="{9D8B030D-6E8A-4147-A177-3AD203B41FA5}">
                      <a16:colId xmlns:a16="http://schemas.microsoft.com/office/drawing/2014/main" val="3834352144"/>
                    </a:ext>
                  </a:extLst>
                </a:gridCol>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100842"/>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endParaRPr kumimoji="0" lang="en-US" sz="1600" b="0" i="0" u="none" strike="noStrike" cap="none" normalizeH="0" baseline="0" dirty="0">
                        <a:ln>
                          <a:noFill/>
                        </a:ln>
                        <a:solidFill>
                          <a:srgbClr val="00206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30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2420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5805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bl>
          </a:graphicData>
        </a:graphic>
      </p:graphicFrame>
      <p:sp>
        <p:nvSpPr>
          <p:cNvPr id="7" name="Footer Placeholder 6">
            <a:extLst>
              <a:ext uri="{FF2B5EF4-FFF2-40B4-BE49-F238E27FC236}">
                <a16:creationId xmlns:a16="http://schemas.microsoft.com/office/drawing/2014/main" id="{923230B4-8739-0761-98F6-64D3C39367D6}"/>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EF62C9C4-DB8E-9FF0-A91A-44F414CE226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20D0D0C2-59EB-C11F-7208-831013702F0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854787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69673542"/>
              </p:ext>
            </p:extLst>
          </p:nvPr>
        </p:nvGraphicFramePr>
        <p:xfrm>
          <a:off x="737392" y="1521960"/>
          <a:ext cx="10464003" cy="3947246"/>
        </p:xfrm>
        <a:graphic>
          <a:graphicData uri="http://schemas.openxmlformats.org/drawingml/2006/table">
            <a:tbl>
              <a:tblPr firstRow="1">
                <a:tableStyleId>{073A0DAA-6AF3-43AB-8588-CEC1D06C72B9}</a:tableStyleId>
              </a:tblPr>
              <a:tblGrid>
                <a:gridCol w="654040">
                  <a:extLst>
                    <a:ext uri="{9D8B030D-6E8A-4147-A177-3AD203B41FA5}">
                      <a16:colId xmlns:a16="http://schemas.microsoft.com/office/drawing/2014/main" val="4261970102"/>
                    </a:ext>
                  </a:extLst>
                </a:gridCol>
                <a:gridCol w="742168">
                  <a:extLst>
                    <a:ext uri="{9D8B030D-6E8A-4147-A177-3AD203B41FA5}">
                      <a16:colId xmlns:a16="http://schemas.microsoft.com/office/drawing/2014/main" val="78877518"/>
                    </a:ext>
                  </a:extLst>
                </a:gridCol>
                <a:gridCol w="455263">
                  <a:extLst>
                    <a:ext uri="{9D8B030D-6E8A-4147-A177-3AD203B41FA5}">
                      <a16:colId xmlns:a16="http://schemas.microsoft.com/office/drawing/2014/main" val="3029749347"/>
                    </a:ext>
                  </a:extLst>
                </a:gridCol>
                <a:gridCol w="455263">
                  <a:extLst>
                    <a:ext uri="{9D8B030D-6E8A-4147-A177-3AD203B41FA5}">
                      <a16:colId xmlns:a16="http://schemas.microsoft.com/office/drawing/2014/main" val="119763689"/>
                    </a:ext>
                  </a:extLst>
                </a:gridCol>
                <a:gridCol w="455263">
                  <a:extLst>
                    <a:ext uri="{9D8B030D-6E8A-4147-A177-3AD203B41FA5}">
                      <a16:colId xmlns:a16="http://schemas.microsoft.com/office/drawing/2014/main" val="948022760"/>
                    </a:ext>
                  </a:extLst>
                </a:gridCol>
                <a:gridCol w="455263">
                  <a:extLst>
                    <a:ext uri="{9D8B030D-6E8A-4147-A177-3AD203B41FA5}">
                      <a16:colId xmlns:a16="http://schemas.microsoft.com/office/drawing/2014/main" val="3821760127"/>
                    </a:ext>
                  </a:extLst>
                </a:gridCol>
                <a:gridCol w="455263">
                  <a:extLst>
                    <a:ext uri="{9D8B030D-6E8A-4147-A177-3AD203B41FA5}">
                      <a16:colId xmlns:a16="http://schemas.microsoft.com/office/drawing/2014/main" val="1625024730"/>
                    </a:ext>
                  </a:extLst>
                </a:gridCol>
                <a:gridCol w="455263">
                  <a:extLst>
                    <a:ext uri="{9D8B030D-6E8A-4147-A177-3AD203B41FA5}">
                      <a16:colId xmlns:a16="http://schemas.microsoft.com/office/drawing/2014/main" val="2849464904"/>
                    </a:ext>
                  </a:extLst>
                </a:gridCol>
                <a:gridCol w="455263">
                  <a:extLst>
                    <a:ext uri="{9D8B030D-6E8A-4147-A177-3AD203B41FA5}">
                      <a16:colId xmlns:a16="http://schemas.microsoft.com/office/drawing/2014/main" val="3784159027"/>
                    </a:ext>
                  </a:extLst>
                </a:gridCol>
                <a:gridCol w="455263">
                  <a:extLst>
                    <a:ext uri="{9D8B030D-6E8A-4147-A177-3AD203B41FA5}">
                      <a16:colId xmlns:a16="http://schemas.microsoft.com/office/drawing/2014/main" val="3327754882"/>
                    </a:ext>
                  </a:extLst>
                </a:gridCol>
                <a:gridCol w="455263">
                  <a:extLst>
                    <a:ext uri="{9D8B030D-6E8A-4147-A177-3AD203B41FA5}">
                      <a16:colId xmlns:a16="http://schemas.microsoft.com/office/drawing/2014/main" val="1499934070"/>
                    </a:ext>
                  </a:extLst>
                </a:gridCol>
                <a:gridCol w="1353418">
                  <a:extLst>
                    <a:ext uri="{9D8B030D-6E8A-4147-A177-3AD203B41FA5}">
                      <a16:colId xmlns:a16="http://schemas.microsoft.com/office/drawing/2014/main" val="309422106"/>
                    </a:ext>
                  </a:extLst>
                </a:gridCol>
                <a:gridCol w="596630">
                  <a:extLst>
                    <a:ext uri="{9D8B030D-6E8A-4147-A177-3AD203B41FA5}">
                      <a16:colId xmlns:a16="http://schemas.microsoft.com/office/drawing/2014/main" val="2746800865"/>
                    </a:ext>
                  </a:extLst>
                </a:gridCol>
                <a:gridCol w="1822975">
                  <a:extLst>
                    <a:ext uri="{9D8B030D-6E8A-4147-A177-3AD203B41FA5}">
                      <a16:colId xmlns:a16="http://schemas.microsoft.com/office/drawing/2014/main" val="664609411"/>
                    </a:ext>
                  </a:extLst>
                </a:gridCol>
                <a:gridCol w="11974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az</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cs typeface="Arial" panose="020B0604020202020204" pitchFamily="34" charset="0"/>
                        </a:rPr>
                        <a: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bc</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bb</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Volker Jungnickel, Harry </a:t>
                      </a:r>
                      <a:r>
                        <a:rPr lang="en-US" sz="1200" dirty="0" err="1">
                          <a:solidFill>
                            <a:schemeClr val="tx1"/>
                          </a:solidFill>
                        </a:rPr>
                        <a:t>Bims</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400" b="0" dirty="0">
                          <a:solidFill>
                            <a:srgbClr val="FF0000"/>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September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D351DE56-9F94-3447-8087-1FED94881C69}"/>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06B491E0-56DC-EAB5-FABC-9A808418DEF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1" name="Date Placeholder 10">
            <a:extLst>
              <a:ext uri="{FF2B5EF4-FFF2-40B4-BE49-F238E27FC236}">
                <a16:creationId xmlns:a16="http://schemas.microsoft.com/office/drawing/2014/main" id="{60A5CE1D-FF6B-1270-F1CF-B2071BF3324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75013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04800" y="1524000"/>
            <a:ext cx="11429999" cy="5181600"/>
          </a:xfrm>
        </p:spPr>
        <p:txBody>
          <a:bodyPr numCol="2"/>
          <a:lstStyle/>
          <a:p>
            <a:r>
              <a:rPr lang="en-US" sz="1800" dirty="0"/>
              <a:t>Protocol Version subfield: 9.2.4.1.2</a:t>
            </a:r>
          </a:p>
          <a:p>
            <a:r>
              <a:rPr lang="en-US" sz="1800" dirty="0"/>
              <a:t>Frame types and subtypes: 9.2.4.1.3, Tables 9-1 and 9-2</a:t>
            </a:r>
          </a:p>
          <a:p>
            <a:r>
              <a:rPr lang="en-US" sz="1800" dirty="0"/>
              <a:t>Element ID and Element ID extension: Table 9-128</a:t>
            </a:r>
          </a:p>
          <a:p>
            <a:r>
              <a:rPr lang="en-US" sz="1800" dirty="0"/>
              <a:t>Capability Information field: 9.4.1.4</a:t>
            </a:r>
          </a:p>
          <a:p>
            <a:r>
              <a:rPr lang="en-US" sz="1800" dirty="0"/>
              <a:t>Extended Capabilities: 9.4.2.25, Table 9-190</a:t>
            </a:r>
          </a:p>
          <a:p>
            <a:r>
              <a:rPr lang="en-US" sz="1800" dirty="0"/>
              <a:t>Reason codes: 9.4.1.7, Table 9-77</a:t>
            </a:r>
          </a:p>
          <a:p>
            <a:r>
              <a:rPr lang="en-US" sz="1800" dirty="0"/>
              <a:t>Status codes: 9.4.1.9, Table 9-78</a:t>
            </a:r>
          </a:p>
          <a:p>
            <a:r>
              <a:rPr lang="en-US" sz="1800" dirty="0"/>
              <a:t>Action frame categories: 9.4.1.11, Table 9-79</a:t>
            </a:r>
          </a:p>
          <a:p>
            <a:r>
              <a:rPr lang="en-US" sz="1800" dirty="0"/>
              <a:t>Authentication algorithm: 9.4.1.1</a:t>
            </a:r>
          </a:p>
          <a:p>
            <a:r>
              <a:rPr lang="en-US" sz="1800" dirty="0"/>
              <a:t>RSNE: 9.4.2.23</a:t>
            </a:r>
          </a:p>
          <a:p>
            <a:r>
              <a:rPr lang="en-US" sz="1800" dirty="0"/>
              <a:t>	Cypher suites: Table 9-186</a:t>
            </a:r>
          </a:p>
          <a:p>
            <a:r>
              <a:rPr lang="en-US" sz="1800" dirty="0"/>
              <a:t>	AKM suites: Table 9-188</a:t>
            </a:r>
          </a:p>
          <a:p>
            <a:r>
              <a:rPr lang="en-US" sz="1800" dirty="0"/>
              <a:t>	RSN Capabilities: Figure 9-345</a:t>
            </a:r>
          </a:p>
          <a:p>
            <a:r>
              <a:rPr lang="en-US" sz="1800" dirty="0"/>
              <a:t>RSNXE Capabilities: 9.4.2.240, Table 9-365</a:t>
            </a:r>
          </a:p>
          <a:p>
            <a:r>
              <a:rPr lang="en-US" sz="1800" dirty="0"/>
              <a:t>ANQP-element (Info ID): 9.4.5.1, Table 9-412</a:t>
            </a:r>
          </a:p>
          <a:p>
            <a:r>
              <a:rPr lang="en-US" sz="1800" dirty="0"/>
              <a:t>Neighbor Report </a:t>
            </a:r>
            <a:r>
              <a:rPr lang="en-US" sz="1800" dirty="0" err="1"/>
              <a:t>subelements</a:t>
            </a:r>
            <a:r>
              <a:rPr lang="en-US" sz="1800" dirty="0"/>
              <a:t>: 9.4.2.35, Table 9-210</a:t>
            </a:r>
          </a:p>
          <a:p>
            <a:r>
              <a:rPr lang="en-US" sz="1800" dirty="0"/>
              <a:t>FTE </a:t>
            </a:r>
            <a:r>
              <a:rPr lang="en-US" sz="1800" dirty="0" err="1"/>
              <a:t>subelements</a:t>
            </a:r>
            <a:r>
              <a:rPr lang="en-US" sz="1800" dirty="0"/>
              <a:t>: 9.4.2.46, Table 9-219</a:t>
            </a:r>
          </a:p>
          <a:p>
            <a:r>
              <a:rPr lang="en-US" sz="1800" dirty="0"/>
              <a:t>Public Action frames: 9.6.7.1, Table 9-450</a:t>
            </a:r>
          </a:p>
          <a:p>
            <a:r>
              <a:rPr lang="en-US" sz="1800" dirty="0"/>
              <a:t>WMN-Notification Types: 9.6.13.29, Table 9-516</a:t>
            </a:r>
          </a:p>
          <a:p>
            <a:r>
              <a:rPr lang="en-US" sz="1800" dirty="0"/>
              <a:t>Mesh Configuration Active Path: 9.4.2.96.2, Table 9-277</a:t>
            </a:r>
          </a:p>
          <a:p>
            <a:r>
              <a:rPr lang="en-US" sz="1800" dirty="0"/>
              <a:t>TLV encodings: 9.4.4</a:t>
            </a:r>
          </a:p>
          <a:p>
            <a:r>
              <a:rPr lang="en-US" sz="1800" dirty="0"/>
              <a:t>Operating classes: Annex E</a:t>
            </a:r>
          </a:p>
          <a:p>
            <a:r>
              <a:rPr lang="en-US" sz="1800" dirty="0"/>
              <a:t>	global, USA, Europe, Japan</a:t>
            </a:r>
          </a:p>
          <a:p>
            <a:r>
              <a:rPr lang="en-US" sz="1800" dirty="0"/>
              <a:t>MIB objects: Annex C</a:t>
            </a:r>
          </a:p>
          <a:p>
            <a:r>
              <a:rPr lang="en-US" sz="18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FB64F5EB-BBBE-408B-3FB1-AD752EFD2AA1}"/>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4F9FEEEB-2BD9-CDF7-7260-DB94BAA0996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20106267-F0F6-18B9-DDB4-EEEC62EDED0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54385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68945CED-F650-51E2-8CC9-DC08EE478DF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AB4B2D0-49EA-DE63-056C-D5ABC8E132EB}"/>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C0E66061-B17C-D827-2232-7C7DB9E4025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25060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September 2023 closing plenary meeting. Liaison 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September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September 2023 Session</a:t>
            </a:r>
          </a:p>
        </p:txBody>
      </p:sp>
      <p:sp>
        <p:nvSpPr>
          <p:cNvPr id="2" name="Footer Placeholder 1">
            <a:extLst>
              <a:ext uri="{FF2B5EF4-FFF2-40B4-BE49-F238E27FC236}">
                <a16:creationId xmlns:a16="http://schemas.microsoft.com/office/drawing/2014/main" id="{C6E62FB0-89F3-C8C4-D83A-EF33292576C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69802F7-9D50-1F15-7677-73BABE27CE7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BF855D70-EBDC-64FF-2410-B5BC0F6E29D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65922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11-23/1342r3</a:t>
            </a:r>
            <a:r>
              <a:rPr lang="en-US" sz="2800" dirty="0"/>
              <a:t> </a:t>
            </a:r>
          </a:p>
          <a:p>
            <a:pPr>
              <a:spcBef>
                <a:spcPts val="0"/>
              </a:spcBef>
            </a:pPr>
            <a:r>
              <a:rPr lang="en-US" sz="2800" dirty="0"/>
              <a:t>IEEE Std 802 revision: </a:t>
            </a:r>
          </a:p>
          <a:p>
            <a:pPr lvl="1">
              <a:lnSpc>
                <a:spcPct val="90000"/>
              </a:lnSpc>
              <a:spcBef>
                <a:spcPts val="300"/>
              </a:spcBef>
              <a:defRPr/>
            </a:pPr>
            <a:r>
              <a:rPr lang="en-US" sz="2600" dirty="0">
                <a:ea typeface="Calibri" panose="020F0502020204030204" pitchFamily="34" charset="0"/>
              </a:rPr>
              <a:t>We got an update from our (802.11) representative to this project, Joseph Levy.  P802REVc editor joined our meeting as well.</a:t>
            </a:r>
          </a:p>
          <a:p>
            <a:pPr lvl="1">
              <a:lnSpc>
                <a:spcPct val="90000"/>
              </a:lnSpc>
              <a:spcBef>
                <a:spcPts val="300"/>
              </a:spcBef>
              <a:defRPr/>
            </a:pPr>
            <a:r>
              <a:rPr lang="en-US" sz="2600" dirty="0">
                <a:ea typeface="Calibri" panose="020F0502020204030204" pitchFamily="34" charset="0"/>
              </a:rPr>
              <a:t>Reviewed all comments, prepared positions for Wednesday meeting of comment resolution committee.</a:t>
            </a:r>
          </a:p>
          <a:p>
            <a:pPr lvl="1">
              <a:lnSpc>
                <a:spcPct val="90000"/>
              </a:lnSpc>
              <a:spcBef>
                <a:spcPts val="300"/>
              </a:spcBef>
              <a:defRPr/>
            </a:pPr>
            <a:r>
              <a:rPr lang="en-US" sz="2600" dirty="0">
                <a:ea typeface="Calibri" panose="020F0502020204030204" pitchFamily="34" charset="0"/>
              </a:rPr>
              <a:t>Joseph attended the comment resolution.  </a:t>
            </a:r>
          </a:p>
          <a:p>
            <a:pPr lvl="1">
              <a:lnSpc>
                <a:spcPct val="90000"/>
              </a:lnSpc>
              <a:spcBef>
                <a:spcPts val="300"/>
              </a:spcBef>
              <a:defRPr/>
            </a:pPr>
            <a:r>
              <a:rPr lang="en-US" sz="2600" dirty="0">
                <a:ea typeface="Calibri" panose="020F0502020204030204" pitchFamily="34" charset="0"/>
              </a:rPr>
              <a:t>Joseph reported the status in ARC Thursday meeting: They are about 60% done with comment resolution.  Will continue on teleconferences.  Nothing appears to be controversial for 802.11. Recirc is expected at/before November.</a:t>
            </a:r>
          </a:p>
          <a:p>
            <a:pPr lvl="1">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44821E6B-C62C-45E5-E84F-E017CCD87A2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0EA38FE-3B48-684B-CC4C-61A807F2256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97C8E438-158D-8E31-0813-B1684BC94886}"/>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93404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143000"/>
            <a:ext cx="8382000" cy="5181600"/>
          </a:xfrm>
        </p:spPr>
        <p:txBody>
          <a:bodyPr/>
          <a:lstStyle/>
          <a:p>
            <a:pPr>
              <a:spcBef>
                <a:spcPts val="0"/>
              </a:spcBef>
            </a:pPr>
            <a:endParaRPr lang="en-US" sz="2800" dirty="0"/>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Updated proposal was briefly reviewed, but the author could not attend.  It will be revisited again in November.</a:t>
            </a:r>
          </a:p>
          <a:p>
            <a:pPr>
              <a:lnSpc>
                <a:spcPct val="90000"/>
              </a:lnSpc>
              <a:spcBef>
                <a:spcPts val="300"/>
              </a:spcBef>
              <a:defRPr/>
            </a:pPr>
            <a:r>
              <a:rPr lang="en-US" sz="3200" dirty="0">
                <a:ea typeface="Calibri" panose="020F0502020204030204" pitchFamily="34" charset="0"/>
              </a:rPr>
              <a:t>WBA E2E QoS presentation</a:t>
            </a:r>
          </a:p>
          <a:p>
            <a:pPr lvl="1">
              <a:lnSpc>
                <a:spcPct val="90000"/>
              </a:lnSpc>
              <a:spcBef>
                <a:spcPts val="300"/>
              </a:spcBef>
              <a:defRPr/>
            </a:pPr>
            <a:r>
              <a:rPr lang="en-US" sz="2800" dirty="0">
                <a:ea typeface="Calibri" panose="020F0502020204030204" pitchFamily="34" charset="0"/>
              </a:rPr>
              <a:t>Submission with continuing discussion on this was not ready.  It will be revisited again in November.</a:t>
            </a:r>
          </a:p>
        </p:txBody>
      </p:sp>
      <p:sp>
        <p:nvSpPr>
          <p:cNvPr id="2" name="Footer Placeholder 1">
            <a:extLst>
              <a:ext uri="{FF2B5EF4-FFF2-40B4-BE49-F238E27FC236}">
                <a16:creationId xmlns:a16="http://schemas.microsoft.com/office/drawing/2014/main" id="{035E976D-64EB-18B4-314B-AA9882A4D5B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E8CC2EF-7537-9942-610D-FE3D47E82E6F}"/>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BE9AA8B7-861A-CE30-65E9-35A6BFEDDD5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27935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200" b="1" dirty="0"/>
              <a:t>Related to IEEE Std 802 updates:</a:t>
            </a:r>
          </a:p>
          <a:p>
            <a:pPr marL="1143000" lvl="3" indent="-342900">
              <a:lnSpc>
                <a:spcPct val="90000"/>
              </a:lnSpc>
              <a:buFont typeface="Arial" pitchFamily="34" charset="0"/>
              <a:buChar char="•"/>
              <a:defRPr/>
            </a:pPr>
            <a:r>
              <a:rPr lang="en-US" sz="2200" b="1" dirty="0"/>
              <a:t>802.1AC mapping from ISS to 802.11 MAC SAP interface</a:t>
            </a:r>
          </a:p>
          <a:p>
            <a:pPr marL="1143000" lvl="3" indent="-342900">
              <a:lnSpc>
                <a:spcPct val="90000"/>
              </a:lnSpc>
              <a:buFont typeface="Arial" pitchFamily="34" charset="0"/>
              <a:buChar char="•"/>
              <a:defRPr/>
            </a:pPr>
            <a:r>
              <a:rPr lang="en-US" sz="2200" b="1" dirty="0"/>
              <a:t>Consider any changes to remove 802.2/LLC terms?</a:t>
            </a:r>
          </a:p>
          <a:p>
            <a:pPr marL="1143000" lvl="3" indent="-342900">
              <a:lnSpc>
                <a:spcPct val="90000"/>
              </a:lnSpc>
              <a:buFont typeface="Arial" pitchFamily="34" charset="0"/>
              <a:buChar char="•"/>
              <a:defRPr/>
            </a:pPr>
            <a:r>
              <a:rPr lang="en-US" sz="2200" b="1" dirty="0"/>
              <a:t>Clarifying EPD/LPD: </a:t>
            </a:r>
            <a:r>
              <a:rPr lang="en-US" sz="2200" dirty="0">
                <a:hlinkClick r:id="rId3"/>
              </a:rPr>
              <a:t>11-20/0174r0</a:t>
            </a:r>
            <a:endParaRPr lang="en-US" sz="2200" dirty="0"/>
          </a:p>
          <a:p>
            <a:pPr marL="1485900" lvl="4" indent="-342900">
              <a:lnSpc>
                <a:spcPct val="90000"/>
              </a:lnSpc>
              <a:buFont typeface="Arial" pitchFamily="34" charset="0"/>
              <a:buChar char="•"/>
              <a:defRPr/>
            </a:pPr>
            <a:r>
              <a:rPr lang="en-US" sz="2200" b="1" dirty="0">
                <a:solidFill>
                  <a:schemeClr val="accent2">
                    <a:lumMod val="75000"/>
                  </a:schemeClr>
                </a:solidFill>
              </a:rPr>
              <a:t>Also being discussed in 802REVc</a:t>
            </a:r>
          </a:p>
          <a:p>
            <a:pPr marL="685800" lvl="2" indent="-342900">
              <a:lnSpc>
                <a:spcPct val="90000"/>
              </a:lnSpc>
              <a:buFont typeface="Arial" pitchFamily="34" charset="0"/>
              <a:buChar char="•"/>
              <a:defRPr/>
            </a:pPr>
            <a:r>
              <a:rPr lang="en-US" sz="2200" b="1" kern="0" dirty="0"/>
              <a:t>“What is a STA?” (per </a:t>
            </a:r>
            <a:r>
              <a:rPr lang="en-US" sz="2200" b="1" kern="0" dirty="0" err="1"/>
              <a:t>REVmd</a:t>
            </a:r>
            <a:r>
              <a:rPr lang="en-US" sz="2200" b="1" kern="0" dirty="0"/>
              <a:t> discussion: </a:t>
            </a:r>
            <a:r>
              <a:rPr lang="en-US" sz="2200" kern="0" dirty="0">
                <a:solidFill>
                  <a:schemeClr val="accent2">
                    <a:lumMod val="75000"/>
                  </a:schemeClr>
                </a:solidFill>
                <a:hlinkClick r:id="rId4">
                  <a:extLst>
                    <a:ext uri="{A12FA001-AC4F-418D-AE19-62706E023703}">
                      <ahyp:hlinkClr xmlns:ahyp="http://schemas.microsoft.com/office/drawing/2018/hyperlinkcolor" val="tx"/>
                    </a:ext>
                  </a:extLst>
                </a:hlinkClick>
              </a:rPr>
              <a:t>11-19/0106r0</a:t>
            </a:r>
            <a:r>
              <a:rPr lang="en-US" sz="2200" b="1" kern="0" dirty="0"/>
              <a:t>)</a:t>
            </a:r>
          </a:p>
          <a:p>
            <a:pPr marL="685800" lvl="2" indent="-342900">
              <a:lnSpc>
                <a:spcPct val="90000"/>
              </a:lnSpc>
              <a:buFont typeface="Arial" pitchFamily="34" charset="0"/>
              <a:buChar char="•"/>
              <a:defRPr/>
            </a:pPr>
            <a:r>
              <a:rPr lang="en-US" sz="2200" b="1" kern="0" dirty="0"/>
              <a:t>Off-channel TDLS architecture</a:t>
            </a:r>
          </a:p>
          <a:p>
            <a:pPr marL="685800" lvl="2" indent="-342900">
              <a:lnSpc>
                <a:spcPct val="90000"/>
              </a:lnSpc>
              <a:spcBef>
                <a:spcPts val="300"/>
              </a:spcBef>
              <a:spcAft>
                <a:spcPts val="0"/>
              </a:spcAft>
              <a:buFont typeface="Arial" pitchFamily="34" charset="0"/>
              <a:buChar char="•"/>
              <a:defRPr/>
            </a:pPr>
            <a:r>
              <a:rPr lang="en-US" sz="22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200" b="1" kern="0" dirty="0"/>
              <a:t>One aspect is how MAC address is set/controlled – related to IEEE 1609/</a:t>
            </a:r>
            <a:r>
              <a:rPr lang="en-US" sz="2200" b="1" kern="0" dirty="0" err="1"/>
              <a:t>TGbd</a:t>
            </a:r>
            <a:r>
              <a:rPr lang="en-US" sz="22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3E900DA3-7AE7-3639-6BF6-F5DE772BB79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962557F-0AA2-8B18-311A-728B48A00C5B}"/>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E6682407-8D93-B583-F1A9-1D0A9F3262C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81478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Respond to IEEE P802REVc recirculation ballot</a:t>
            </a:r>
          </a:p>
          <a:p>
            <a:pPr marL="684213">
              <a:lnSpc>
                <a:spcPct val="90000"/>
              </a:lnSpc>
            </a:pPr>
            <a:r>
              <a:rPr lang="en-US" dirty="0"/>
              <a:t>Annex G replacement phase 2, continued</a:t>
            </a:r>
          </a:p>
          <a:p>
            <a:pPr marL="684213">
              <a:lnSpc>
                <a:spcPct val="90000"/>
              </a:lnSpc>
            </a:pPr>
            <a:r>
              <a:rPr lang="en-US" dirty="0"/>
              <a:t>WBA E2E QoS coordination</a:t>
            </a:r>
          </a:p>
          <a:p>
            <a:pPr marL="684213">
              <a:lnSpc>
                <a:spcPct val="90000"/>
              </a:lnSpc>
            </a:pPr>
            <a:r>
              <a:rPr lang="en-US" dirty="0"/>
              <a:t>Monitoring/future activities, or other relevant topics, if any contributions</a:t>
            </a:r>
          </a:p>
          <a:p>
            <a:pPr>
              <a:lnSpc>
                <a:spcPct val="90000"/>
              </a:lnSpc>
            </a:pPr>
            <a:r>
              <a:rPr lang="en-US" sz="3200" dirty="0"/>
              <a:t>Teleconferences – none planned.  If needed (for 802REVc, for example), will be scheduled with 10 days’ notice</a:t>
            </a:r>
          </a:p>
          <a:p>
            <a:pPr>
              <a:lnSpc>
                <a:spcPct val="90000"/>
              </a:lnSpc>
            </a:pPr>
            <a:r>
              <a:rPr lang="en-US" sz="3200" dirty="0"/>
              <a:t>One meeting slot requested in November</a:t>
            </a:r>
          </a:p>
          <a:p>
            <a:pPr marL="684213">
              <a:lnSpc>
                <a:spcPct val="90000"/>
              </a:lnSpc>
            </a:pPr>
            <a:endParaRPr lang="en-US" dirty="0"/>
          </a:p>
        </p:txBody>
      </p:sp>
      <p:sp>
        <p:nvSpPr>
          <p:cNvPr id="2" name="Footer Placeholder 1">
            <a:extLst>
              <a:ext uri="{FF2B5EF4-FFF2-40B4-BE49-F238E27FC236}">
                <a16:creationId xmlns:a16="http://schemas.microsoft.com/office/drawing/2014/main" id="{79B88670-63AE-470D-BEB2-FDBC9D91756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8649698-35B7-5070-A85D-052C5989B218}"/>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501FCE9E-AAD1-F81F-E12D-AF2497EF85F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102890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2023-09-14</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DF003C2E-9B96-D2F5-1A72-02C82DDE5D47}"/>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3B3EBD00-1D8D-71A2-F61D-FDC29F679F5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4097A40B-FDEB-5831-D30F-FA2D1E282EA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0106367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September 2023.</a:t>
            </a:r>
          </a:p>
        </p:txBody>
      </p:sp>
      <p:sp>
        <p:nvSpPr>
          <p:cNvPr id="2" name="Footer Placeholder 1">
            <a:extLst>
              <a:ext uri="{FF2B5EF4-FFF2-40B4-BE49-F238E27FC236}">
                <a16:creationId xmlns:a16="http://schemas.microsoft.com/office/drawing/2014/main" id="{C3033CEB-A1F7-44A0-8B8F-F7DF076BB34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5324C880-3AF5-5CF6-DBFF-5D0F5EB76D0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a:extLst>
              <a:ext uri="{FF2B5EF4-FFF2-40B4-BE49-F238E27FC236}">
                <a16:creationId xmlns:a16="http://schemas.microsoft.com/office/drawing/2014/main" id="{2CAA0CB2-41FC-1011-8738-37A2918DF72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96982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a:t>Submissions &amp; Technical Discussion Items</a:t>
            </a:r>
          </a:p>
        </p:txBody>
      </p:sp>
      <p:graphicFrame>
        <p:nvGraphicFramePr>
          <p:cNvPr id="8" name="Table 7">
            <a:extLst>
              <a:ext uri="{FF2B5EF4-FFF2-40B4-BE49-F238E27FC236}">
                <a16:creationId xmlns:a16="http://schemas.microsoft.com/office/drawing/2014/main" id="{06564AA4-C111-C65F-8DFB-12A9BD4D66A4}"/>
              </a:ext>
            </a:extLst>
          </p:cNvPr>
          <p:cNvGraphicFramePr>
            <a:graphicFrameLocks noGrp="1"/>
          </p:cNvGraphicFramePr>
          <p:nvPr>
            <p:extLst>
              <p:ext uri="{D42A27DB-BD31-4B8C-83A1-F6EECF244321}">
                <p14:modId xmlns:p14="http://schemas.microsoft.com/office/powerpoint/2010/main" val="35704397"/>
              </p:ext>
            </p:extLst>
          </p:nvPr>
        </p:nvGraphicFramePr>
        <p:xfrm>
          <a:off x="929217" y="2022850"/>
          <a:ext cx="10735402" cy="2917682"/>
        </p:xfrm>
        <a:graphic>
          <a:graphicData uri="http://schemas.openxmlformats.org/drawingml/2006/table">
            <a:tbl>
              <a:tblPr>
                <a:tableStyleId>{5C22544A-7EE6-4342-B048-85BDC9FD1C3A}</a:tableStyleId>
              </a:tblPr>
              <a:tblGrid>
                <a:gridCol w="4878752">
                  <a:extLst>
                    <a:ext uri="{9D8B030D-6E8A-4147-A177-3AD203B41FA5}">
                      <a16:colId xmlns:a16="http://schemas.microsoft.com/office/drawing/2014/main" val="3177466166"/>
                    </a:ext>
                  </a:extLst>
                </a:gridCol>
                <a:gridCol w="1824203">
                  <a:extLst>
                    <a:ext uri="{9D8B030D-6E8A-4147-A177-3AD203B41FA5}">
                      <a16:colId xmlns:a16="http://schemas.microsoft.com/office/drawing/2014/main" val="1131163640"/>
                    </a:ext>
                  </a:extLst>
                </a:gridCol>
                <a:gridCol w="1152128">
                  <a:extLst>
                    <a:ext uri="{9D8B030D-6E8A-4147-A177-3AD203B41FA5}">
                      <a16:colId xmlns:a16="http://schemas.microsoft.com/office/drawing/2014/main" val="1977297081"/>
                    </a:ext>
                  </a:extLst>
                </a:gridCol>
                <a:gridCol w="2880319">
                  <a:extLst>
                    <a:ext uri="{9D8B030D-6E8A-4147-A177-3AD203B41FA5}">
                      <a16:colId xmlns:a16="http://schemas.microsoft.com/office/drawing/2014/main" val="4079169118"/>
                    </a:ext>
                  </a:extLst>
                </a:gridCol>
              </a:tblGrid>
              <a:tr h="563643">
                <a:tc>
                  <a:txBody>
                    <a:bodyPr/>
                    <a:lstStyle/>
                    <a:p>
                      <a:pPr algn="l" fontAlgn="t"/>
                      <a:r>
                        <a:rPr lang="en-GB" sz="1600" u="none" strike="noStrike">
                          <a:effectLst/>
                        </a:rPr>
                        <a:t>Bluetooth Wi-Fi Coexistence: Channel Access Simulation Study</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11-23/1503r0</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Kumbhkar</a:t>
                      </a:r>
                      <a:endParaRPr lang="en-GB" sz="1600" b="1" i="0" u="none" strike="noStrike">
                        <a:effectLst/>
                        <a:latin typeface="Arial" panose="020B0604020202020204" pitchFamily="34" charset="0"/>
                      </a:endParaRPr>
                    </a:p>
                  </a:txBody>
                  <a:tcPr marL="0" marR="0" marT="0" marB="0"/>
                </a:tc>
                <a:tc>
                  <a:txBody>
                    <a:bodyPr/>
                    <a:lstStyle/>
                    <a:p>
                      <a:pPr algn="r" fontAlgn="t"/>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76555946"/>
                  </a:ext>
                </a:extLst>
              </a:tr>
              <a:tr h="265244">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734371047"/>
                  </a:ext>
                </a:extLst>
              </a:tr>
              <a:tr h="563643">
                <a:tc>
                  <a:txBody>
                    <a:bodyPr/>
                    <a:lstStyle/>
                    <a:p>
                      <a:pPr algn="l" fontAlgn="t"/>
                      <a:r>
                        <a:rPr lang="en-GB" sz="1600" u="none" strike="noStrike">
                          <a:effectLst/>
                        </a:rPr>
                        <a:t>IEEE 802.11 and Bluetooth Coexistence Simulations</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11-23/1477r1</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Max</a:t>
                      </a:r>
                      <a:endParaRPr lang="en-GB" sz="1600" b="1" i="0" u="none" strike="noStrike">
                        <a:effectLst/>
                        <a:latin typeface="Arial" panose="020B0604020202020204" pitchFamily="34" charset="0"/>
                      </a:endParaRPr>
                    </a:p>
                  </a:txBody>
                  <a:tcPr marL="0" marR="0" marT="0" marB="0"/>
                </a:tc>
                <a:tc>
                  <a:txBody>
                    <a:bodyPr/>
                    <a:lstStyle/>
                    <a:p>
                      <a:pPr algn="r" fontAlgn="t"/>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552191733"/>
                  </a:ext>
                </a:extLst>
              </a:tr>
              <a:tr h="265244">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4201287764"/>
                  </a:ext>
                </a:extLst>
              </a:tr>
              <a:tr h="712843">
                <a:tc>
                  <a:txBody>
                    <a:bodyPr/>
                    <a:lstStyle/>
                    <a:p>
                      <a:pPr algn="l" fontAlgn="t"/>
                      <a:r>
                        <a:rPr lang="en-GB" sz="1600" u="none" strike="noStrike" dirty="0">
                          <a:effectLst/>
                        </a:rPr>
                        <a:t>NBFH coexistence with Wi-Fi</a:t>
                      </a:r>
                      <a:endParaRPr lang="en-GB" sz="1600" b="1" i="0" u="none" strike="noStrike" dirty="0">
                        <a:effectLst/>
                        <a:latin typeface="Arial" panose="020B0604020202020204" pitchFamily="34" charset="0"/>
                      </a:endParaRPr>
                    </a:p>
                  </a:txBody>
                  <a:tcPr marL="0" marR="0" marT="0" marB="0"/>
                </a:tc>
                <a:tc>
                  <a:txBody>
                    <a:bodyPr/>
                    <a:lstStyle/>
                    <a:p>
                      <a:pPr algn="l" fontAlgn="t"/>
                      <a:r>
                        <a:rPr lang="en-GB" sz="1600" u="none" strike="noStrike">
                          <a:effectLst/>
                        </a:rPr>
                        <a:t>11-23/1622r0</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Wentink</a:t>
                      </a:r>
                      <a:endParaRPr lang="en-GB" sz="1600" b="1" i="0" u="none" strike="noStrike">
                        <a:effectLst/>
                        <a:latin typeface="Arial" panose="020B0604020202020204" pitchFamily="34" charset="0"/>
                      </a:endParaRPr>
                    </a:p>
                  </a:txBody>
                  <a:tcPr marL="0" marR="0" marT="0" marB="0"/>
                </a:tc>
                <a:tc>
                  <a:txBody>
                    <a:bodyPr/>
                    <a:lstStyle/>
                    <a:p>
                      <a:pPr algn="r" fontAlgn="t"/>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779122088"/>
                  </a:ext>
                </a:extLst>
              </a:tr>
              <a:tr h="265244">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dirty="0">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454107562"/>
                  </a:ext>
                </a:extLst>
              </a:tr>
              <a:tr h="281821">
                <a:tc>
                  <a:txBody>
                    <a:bodyPr/>
                    <a:lstStyle/>
                    <a:p>
                      <a:pPr algn="l" fontAlgn="t"/>
                      <a:r>
                        <a:rPr lang="en-GB" sz="1600" u="none" strike="noStrike">
                          <a:effectLst/>
                        </a:rPr>
                        <a:t>Bluetooth SIG September 2023 Update</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11-23/1368r0</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Kennedy</a:t>
                      </a:r>
                      <a:endParaRPr lang="en-GB" sz="1600" b="1" i="0" u="none" strike="noStrike">
                        <a:effectLst/>
                        <a:latin typeface="Arial" panose="020B0604020202020204" pitchFamily="34" charset="0"/>
                      </a:endParaRPr>
                    </a:p>
                  </a:txBody>
                  <a:tcPr marL="0" marR="0" marT="0" marB="0"/>
                </a:tc>
                <a:tc>
                  <a:txBody>
                    <a:bodyPr/>
                    <a:lstStyle/>
                    <a:p>
                      <a:pPr algn="r" fontAlgn="t"/>
                      <a:r>
                        <a:rPr lang="en-GB" sz="1600" u="none" strike="noStrike" dirty="0">
                          <a:effectLst/>
                        </a:rPr>
                        <a:t>Not presented; lack of time</a:t>
                      </a:r>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547272665"/>
                  </a:ext>
                </a:extLst>
              </a:tr>
            </a:tbl>
          </a:graphicData>
        </a:graphic>
      </p:graphicFrame>
      <p:sp>
        <p:nvSpPr>
          <p:cNvPr id="3" name="Footer Placeholder 2">
            <a:extLst>
              <a:ext uri="{FF2B5EF4-FFF2-40B4-BE49-F238E27FC236}">
                <a16:creationId xmlns:a16="http://schemas.microsoft.com/office/drawing/2014/main" id="{A0A305B8-6EE2-44A4-E258-D70E61652D11}"/>
              </a:ext>
            </a:extLst>
          </p:cNvPr>
          <p:cNvSpPr>
            <a:spLocks noGrp="1"/>
          </p:cNvSpPr>
          <p:nvPr>
            <p:ph type="ftr" idx="14"/>
          </p:nvPr>
        </p:nvSpPr>
        <p:spPr/>
        <p:txBody>
          <a:bodyPr/>
          <a:lstStyle/>
          <a:p>
            <a:r>
              <a:rPr lang="en-GB"/>
              <a:t>Marc Emmelmann, Self</a:t>
            </a:r>
            <a:endParaRPr lang="en-GB" dirty="0"/>
          </a:p>
        </p:txBody>
      </p:sp>
      <p:sp>
        <p:nvSpPr>
          <p:cNvPr id="7" name="Slide Number Placeholder 6">
            <a:extLst>
              <a:ext uri="{FF2B5EF4-FFF2-40B4-BE49-F238E27FC236}">
                <a16:creationId xmlns:a16="http://schemas.microsoft.com/office/drawing/2014/main" id="{7664875B-0A19-3EF0-CF2D-664028512661}"/>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E76B2263-2CA6-DB49-4740-2E2B699B8F0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126037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Coexistence Bluetooth – 802.11</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sz="1733" b="0" dirty="0">
                <a:latin typeface="Helvetica" pitchFamily="2" charset="0"/>
              </a:rPr>
              <a:t>Submission presented simulation results on how Bluetooth and 802.11 interfere </a:t>
            </a:r>
          </a:p>
          <a:p>
            <a:pPr marL="0" indent="0"/>
            <a:endParaRPr lang="en-US" sz="17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LBT before Connection Event (CE-LBT)</a:t>
            </a:r>
          </a:p>
          <a:p>
            <a:pPr marL="380990" indent="-380990">
              <a:buFont typeface="Arial" panose="020B0604020202020204" pitchFamily="34" charset="0"/>
              <a:buChar char="•"/>
            </a:pPr>
            <a:r>
              <a:rPr lang="en-US" sz="1733" b="0" dirty="0" err="1">
                <a:latin typeface="Helvetica" pitchFamily="2" charset="0"/>
              </a:rPr>
              <a:t>eDAA</a:t>
            </a:r>
            <a:r>
              <a:rPr lang="en-US" sz="1733" b="0" dirty="0">
                <a:latin typeface="Helvetica" pitchFamily="2" charset="0"/>
              </a:rPr>
              <a:t> combined with CE-LBT</a:t>
            </a:r>
          </a:p>
          <a:p>
            <a:pPr marL="380990" indent="-380990">
              <a:buFont typeface="Arial" panose="020B0604020202020204" pitchFamily="34" charset="0"/>
              <a:buChar char="•"/>
            </a:pPr>
            <a:r>
              <a:rPr lang="en-US" sz="1733" b="0" dirty="0">
                <a:latin typeface="Helvetica" pitchFamily="2" charset="0"/>
              </a:rPr>
              <a:t>LBT with CCA trigger</a:t>
            </a:r>
          </a:p>
          <a:p>
            <a:pPr marL="380990" indent="-380990">
              <a:buFont typeface="Arial" panose="020B0604020202020204" pitchFamily="34" charset="0"/>
              <a:buChar char="•"/>
            </a:pPr>
            <a:r>
              <a:rPr lang="en-US" sz="1733" b="0" dirty="0">
                <a:latin typeface="Helvetica" pitchFamily="2" charset="0"/>
              </a:rPr>
              <a:t>LBT with and without </a:t>
            </a:r>
            <a:r>
              <a:rPr lang="en-US" sz="1733" b="0" dirty="0" err="1">
                <a:latin typeface="Helvetica" pitchFamily="2" charset="0"/>
              </a:rPr>
              <a:t>WiFi</a:t>
            </a:r>
            <a:r>
              <a:rPr lang="en-US" sz="1733" b="0" dirty="0">
                <a:latin typeface="Helvetica" pitchFamily="2" charset="0"/>
              </a:rPr>
              <a:t>-Puncturing</a:t>
            </a:r>
          </a:p>
          <a:p>
            <a:pPr marL="380990" indent="-380990">
              <a:buFont typeface="Arial" panose="020B0604020202020204" pitchFamily="34" charset="0"/>
              <a:buChar char="•"/>
            </a:pPr>
            <a:endParaRPr lang="en-US" sz="17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Various loads, including ”</a:t>
            </a:r>
            <a:r>
              <a:rPr lang="en-US" sz="1733" b="0" dirty="0" err="1">
                <a:latin typeface="Helvetica" pitchFamily="2" charset="0"/>
              </a:rPr>
              <a:t>WiFi</a:t>
            </a:r>
            <a:r>
              <a:rPr lang="en-US" sz="1733" b="0" dirty="0">
                <a:latin typeface="Helvetica" pitchFamily="2" charset="0"/>
              </a:rPr>
              <a:t> beacon only model”</a:t>
            </a:r>
          </a:p>
          <a:p>
            <a:pPr marL="380990" indent="-380990">
              <a:buFont typeface="Arial" panose="020B0604020202020204" pitchFamily="34" charset="0"/>
              <a:buChar char="•"/>
            </a:pPr>
            <a:endParaRPr lang="en-US" sz="17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Discussion of error models and assumptions / parameter</a:t>
            </a:r>
          </a:p>
          <a:p>
            <a:pPr marL="380990" indent="-380990">
              <a:buFont typeface="Arial" panose="020B0604020202020204" pitchFamily="34" charset="0"/>
              <a:buChar char="•"/>
            </a:pPr>
            <a:r>
              <a:rPr lang="en-US" sz="1733" b="0" dirty="0">
                <a:latin typeface="Helvetica" pitchFamily="2" charset="0"/>
              </a:rPr>
              <a:t>Potential room to discuss ”common assumptions and parameters” for future work</a:t>
            </a:r>
          </a:p>
        </p:txBody>
      </p:sp>
      <p:sp>
        <p:nvSpPr>
          <p:cNvPr id="7" name="Footer Placeholder 6">
            <a:extLst>
              <a:ext uri="{FF2B5EF4-FFF2-40B4-BE49-F238E27FC236}">
                <a16:creationId xmlns:a16="http://schemas.microsoft.com/office/drawing/2014/main" id="{EBFB0BC2-3CDC-5D89-C3E6-EB1EF0DC7C7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6590AAF7-46FC-0C22-60A4-4E37612EBAF1}"/>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B5F4FE76-988F-3D53-F007-2DA0092CDF2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28164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November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p:txBody>
          <a:bodyPr/>
          <a:lstStyle/>
          <a:p>
            <a:pPr marL="380990" indent="-380990">
              <a:buFont typeface="Arial" panose="020B0604020202020204" pitchFamily="34" charset="0"/>
              <a:buChar char="•"/>
            </a:pPr>
            <a:r>
              <a:rPr lang="en-US" dirty="0"/>
              <a:t>Update on ETSI BRAN</a:t>
            </a:r>
          </a:p>
          <a:p>
            <a:pPr marL="380990" indent="-380990">
              <a:buFont typeface="Arial" panose="020B0604020202020204" pitchFamily="34" charset="0"/>
              <a:buChar char="•"/>
            </a:pPr>
            <a:r>
              <a:rPr lang="en-US" dirty="0"/>
              <a:t>Update on Bluetooth SIG</a:t>
            </a:r>
          </a:p>
          <a:p>
            <a:pPr marL="380990" indent="-380990">
              <a:buFont typeface="Arial" panose="020B0604020202020204" pitchFamily="34" charset="0"/>
              <a:buChar char="•"/>
            </a:pPr>
            <a:r>
              <a:rPr lang="en-US" dirty="0"/>
              <a:t>Submission: </a:t>
            </a:r>
          </a:p>
          <a:p>
            <a:pPr marL="781031" lvl="1" indent="-380990">
              <a:buFont typeface="Arial" panose="020B0604020202020204" pitchFamily="34" charset="0"/>
              <a:buChar char="•"/>
            </a:pPr>
            <a:r>
              <a:rPr lang="en-US" dirty="0"/>
              <a:t>Effect of no-LBT NB on 802.11 devices (Carlos Aldana, Meta) – </a:t>
            </a:r>
            <a:r>
              <a:rPr lang="en-US" dirty="0" err="1"/>
              <a:t>t.b.c</a:t>
            </a:r>
            <a:r>
              <a:rPr lang="en-US" dirty="0"/>
              <a:t>.</a:t>
            </a:r>
          </a:p>
          <a:p>
            <a:pPr marL="781031" lvl="1" indent="-380990">
              <a:buFont typeface="Arial" panose="020B0604020202020204" pitchFamily="34" charset="0"/>
              <a:buChar char="•"/>
            </a:pPr>
            <a:r>
              <a:rPr lang="en-US" dirty="0"/>
              <a:t>Update on </a:t>
            </a:r>
            <a:r>
              <a:rPr lang="en-GB" sz="2133" dirty="0"/>
              <a:t>NBFH coexistence with Wi-Fi (</a:t>
            </a:r>
            <a:r>
              <a:rPr lang="en-GB" sz="2133" dirty="0" err="1"/>
              <a:t>Menzo</a:t>
            </a:r>
            <a:r>
              <a:rPr lang="en-GB" sz="2133" dirty="0"/>
              <a:t> </a:t>
            </a:r>
            <a:r>
              <a:rPr lang="en-GB" sz="2133" dirty="0" err="1"/>
              <a:t>Wentink</a:t>
            </a:r>
            <a:r>
              <a:rPr lang="en-GB" sz="2133" dirty="0"/>
              <a:t>, </a:t>
            </a:r>
            <a:r>
              <a:rPr lang="en-GB" sz="2133" dirty="0" err="1"/>
              <a:t>Qualcom</a:t>
            </a:r>
            <a:r>
              <a:rPr lang="en-GB" sz="2133" dirty="0"/>
              <a:t>) – </a:t>
            </a:r>
            <a:r>
              <a:rPr lang="en-GB" sz="2133" dirty="0" err="1"/>
              <a:t>t.b.c</a:t>
            </a:r>
            <a:r>
              <a:rPr lang="en-GB" sz="2133" dirty="0"/>
              <a:t>.</a:t>
            </a:r>
            <a:endParaRPr lang="en-GB" sz="2133" b="1" dirty="0">
              <a:latin typeface="Arial" panose="020B0604020202020204" pitchFamily="34" charset="0"/>
            </a:endParaRPr>
          </a:p>
          <a:p>
            <a:pPr marL="781031" lvl="1" indent="-380990">
              <a:buFont typeface="Arial" panose="020B0604020202020204" pitchFamily="34" charset="0"/>
              <a:buChar char="•"/>
            </a:pPr>
            <a:endParaRPr lang="en-US" dirty="0"/>
          </a:p>
          <a:p>
            <a:pPr marL="0" indent="0"/>
            <a:endParaRPr lang="en-US" dirty="0"/>
          </a:p>
          <a:p>
            <a:pPr marL="380990" indent="-380990">
              <a:buFont typeface="Arial" panose="020B0604020202020204" pitchFamily="34" charset="0"/>
              <a:buChar char="•"/>
            </a:pPr>
            <a:r>
              <a:rPr lang="en-US" dirty="0"/>
              <a:t>Note: other coexistence-related topics are welcome. Please contact the </a:t>
            </a:r>
            <a:r>
              <a:rPr lang="en-US" dirty="0" err="1"/>
              <a:t>Coex</a:t>
            </a:r>
            <a:r>
              <a:rPr lang="en-US" dirty="0"/>
              <a:t> Chair or respond to the call for submissions</a:t>
            </a:r>
          </a:p>
        </p:txBody>
      </p:sp>
      <p:sp>
        <p:nvSpPr>
          <p:cNvPr id="7" name="Footer Placeholder 6">
            <a:extLst>
              <a:ext uri="{FF2B5EF4-FFF2-40B4-BE49-F238E27FC236}">
                <a16:creationId xmlns:a16="http://schemas.microsoft.com/office/drawing/2014/main" id="{86F725A5-082D-8557-E855-F2CE044AC12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925E3D8-16FA-D3A8-C09A-DCAC012AD631}"/>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FC149642-4BD7-D65F-686F-E9E0C53E34B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45908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8D90CB-9478-F2D1-BC68-ACA91A22E852}"/>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FAC70A86-FAF9-4F23-7705-2C9E11BD3BF6}"/>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DC8E698-2304-52CA-BBB4-F0AB834359CA}"/>
              </a:ext>
            </a:extLst>
          </p:cNvPr>
          <p:cNvSpPr>
            <a:spLocks noGrp="1"/>
          </p:cNvSpPr>
          <p:nvPr>
            <p:ph type="dt" idx="10"/>
          </p:nvPr>
        </p:nvSpPr>
        <p:spPr/>
        <p:txBody>
          <a:bodyPr/>
          <a:lstStyle/>
          <a:p>
            <a:r>
              <a:rPr lang="en-US"/>
              <a:t>September 2023</a:t>
            </a:r>
            <a:endParaRPr lang="en-GB" dirty="0"/>
          </a:p>
        </p:txBody>
      </p:sp>
      <p:sp>
        <p:nvSpPr>
          <p:cNvPr id="5" name="Footer Placeholder 4">
            <a:extLst>
              <a:ext uri="{FF2B5EF4-FFF2-40B4-BE49-F238E27FC236}">
                <a16:creationId xmlns:a16="http://schemas.microsoft.com/office/drawing/2014/main" id="{70350AA9-6EAA-6EFE-11E3-3BE5C783A261}"/>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8BE3DB8C-CCFC-232A-74AE-AE44ECD9555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295421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11-23/1357</a:t>
            </a:r>
          </a:p>
          <a:p>
            <a:r>
              <a:rPr lang="en-US" dirty="0"/>
              <a:t>Snapshot Slide:						11-23/1358</a:t>
            </a:r>
          </a:p>
          <a:p>
            <a:r>
              <a:rPr lang="en-US" dirty="0"/>
              <a:t>Meeting / Chair’s Slide Deck:		11-23/1359</a:t>
            </a:r>
          </a:p>
          <a:p>
            <a:r>
              <a:rPr lang="en-US" dirty="0"/>
              <a:t>Closing report:						11-23/1360</a:t>
            </a:r>
          </a:p>
          <a:p>
            <a:r>
              <a:rPr lang="en-US" dirty="0"/>
              <a:t>Meeting minutes:				</a:t>
            </a:r>
            <a:r>
              <a:rPr lang="en-US"/>
              <a:t>	11-23/1549</a:t>
            </a:r>
            <a:endParaRPr lang="en-US" dirty="0"/>
          </a:p>
        </p:txBody>
      </p:sp>
      <p:sp>
        <p:nvSpPr>
          <p:cNvPr id="2" name="Footer Placeholder 1">
            <a:extLst>
              <a:ext uri="{FF2B5EF4-FFF2-40B4-BE49-F238E27FC236}">
                <a16:creationId xmlns:a16="http://schemas.microsoft.com/office/drawing/2014/main" id="{119BC9DC-D56D-E274-7DD2-BF3607E72293}"/>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423DDCD-A6DE-7C71-A4C9-24D54C734982}"/>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a:extLst>
              <a:ext uri="{FF2B5EF4-FFF2-40B4-BE49-F238E27FC236}">
                <a16:creationId xmlns:a16="http://schemas.microsoft.com/office/drawing/2014/main" id="{1C3BAECC-6CBC-8A6E-9B44-2F329F6F37D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51090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2023-09-15</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name="Document" r:id="rId3" imgW="9048966" imgH="2310986" progId="Word.Document.8">
                  <p:embed/>
                </p:oleObj>
              </mc:Choice>
              <mc:Fallback>
                <p:oleObj name="Document" r:id="rId3" imgW="9048966" imgH="2310986" progId="Word.Document.8">
                  <p:embed/>
                  <p:pic>
                    <p:nvPicPr>
                      <p:cNvPr id="13319" name="Object 5"/>
                      <p:cNvPicPr>
                        <a:picLocks noChangeAspect="1" noChangeArrowheads="1"/>
                      </p:cNvPicPr>
                      <p:nvPr/>
                    </p:nvPicPr>
                    <p:blipFill>
                      <a:blip r:embed="rId4"/>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B096A70F-BC36-970D-3FCF-F3C5742A325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A64BC43-5CA1-4B46-DE98-F070EF56C1A5}"/>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5CF6E54F-0C6A-0962-9C42-2C41C7EC69D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64370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099555" y="1746738"/>
            <a:ext cx="7992888" cy="4114800"/>
          </a:xfrm>
          <a:noFill/>
        </p:spPr>
        <p:txBody>
          <a:bodyPr/>
          <a:lstStyle/>
          <a:p>
            <a:pPr algn="ctr">
              <a:buFontTx/>
              <a:buNone/>
            </a:pPr>
            <a:r>
              <a:rPr lang="en-GB" altLang="en-US" sz="3200" dirty="0"/>
              <a:t> Closing report for WNG SC for September 2023 mixed-mode interim meeting</a:t>
            </a:r>
          </a:p>
        </p:txBody>
      </p:sp>
      <p:sp>
        <p:nvSpPr>
          <p:cNvPr id="2" name="Footer Placeholder 1">
            <a:extLst>
              <a:ext uri="{FF2B5EF4-FFF2-40B4-BE49-F238E27FC236}">
                <a16:creationId xmlns:a16="http://schemas.microsoft.com/office/drawing/2014/main" id="{AD4147F3-04A5-9320-0853-E4C6F73316AF}"/>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FD3587E6-40AC-8226-423E-CF0E735CDBC3}"/>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821DED8E-FCDF-2B06-8E14-7C8E95F128F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129310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764704"/>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https://mentor.ieee.org/802.11/dcn/23/11-23-1346-00-0wng-agenda-for-wng-sc-2023-september.pptx</a:t>
            </a:r>
            <a:r>
              <a:rPr lang="en-US" altLang="en-US" dirty="0">
                <a:solidFill>
                  <a:schemeClr val="accent2"/>
                </a:solidFill>
              </a:rPr>
              <a:t> </a:t>
            </a:r>
          </a:p>
          <a:p>
            <a:pPr marL="457200" indent="-457200">
              <a:spcBef>
                <a:spcPct val="0"/>
              </a:spcBef>
              <a:defRPr/>
            </a:pPr>
            <a:r>
              <a:rPr lang="en-US" altLang="en-US" dirty="0"/>
              <a:t>Presentations at September 2023 meeting</a:t>
            </a:r>
            <a:endParaRPr lang="en-GB" altLang="en-US" dirty="0"/>
          </a:p>
          <a:p>
            <a:pPr marL="857250" lvl="1" indent="-457200">
              <a:spcBef>
                <a:spcPts val="0"/>
              </a:spcBef>
              <a:defRPr/>
            </a:pPr>
            <a:r>
              <a:rPr lang="en-US" sz="1800" dirty="0"/>
              <a:t>“Machine learning meets </a:t>
            </a:r>
            <a:r>
              <a:rPr lang="en-US" sz="1800" dirty="0" err="1"/>
              <a:t>WiFi</a:t>
            </a:r>
            <a:r>
              <a:rPr lang="en-US" sz="1800" dirty="0"/>
              <a:t> 7: a multi-link traffic allocation-based RL use case,” Pedro Riviera and </a:t>
            </a:r>
            <a:r>
              <a:rPr lang="en-US" sz="1800" dirty="0" err="1"/>
              <a:t>Melike</a:t>
            </a:r>
            <a:r>
              <a:rPr lang="en-US" sz="1800" dirty="0"/>
              <a:t> Erol-</a:t>
            </a:r>
            <a:r>
              <a:rPr lang="en-US" sz="1800" dirty="0" err="1"/>
              <a:t>Kantarci</a:t>
            </a:r>
            <a:r>
              <a:rPr lang="en-US" sz="1800" dirty="0"/>
              <a:t> (University of Ottawa)</a:t>
            </a:r>
          </a:p>
          <a:p>
            <a:pPr marL="1200150" lvl="2" indent="-457200">
              <a:spcBef>
                <a:spcPts val="0"/>
              </a:spcBef>
              <a:defRPr/>
            </a:pPr>
            <a:r>
              <a:rPr lang="en-US" sz="1600" dirty="0">
                <a:hlinkClick r:id="rId4"/>
              </a:rPr>
              <a:t>https://mentor.ieee.org/802.11/dcn/23/11-23-1579-01-0wng-machine-learning-meets-wi-fi-7-a-multi-link-traffic-allocation-based-rl-use-case.pptx</a:t>
            </a:r>
            <a:r>
              <a:rPr lang="en-US" sz="1600" dirty="0"/>
              <a:t> </a:t>
            </a:r>
          </a:p>
          <a:p>
            <a:pPr marL="857250" lvl="1" indent="-457200">
              <a:spcBef>
                <a:spcPts val="0"/>
              </a:spcBef>
              <a:defRPr/>
            </a:pPr>
            <a:r>
              <a:rPr lang="en-US" sz="1800" dirty="0"/>
              <a:t>“Dynamic Polarization Spatial Multiplexing and Beamforming: Obliterating the MIMO Paradigm,” Carlos Rios (Terabit Wireless Internet)</a:t>
            </a:r>
          </a:p>
          <a:p>
            <a:pPr marL="1200150" lvl="2" indent="-457200">
              <a:spcBef>
                <a:spcPts val="0"/>
              </a:spcBef>
              <a:defRPr/>
            </a:pPr>
            <a:r>
              <a:rPr lang="en-US" sz="1600" dirty="0">
                <a:hlinkClick r:id="rId5"/>
              </a:rPr>
              <a:t>https://mentor.ieee.org/802.11/dcn/23/11-23-1464-01-0wng-dynamic-polarization-spatial-multiplexing-and-beamforming-obliterating-the-mimo-paradigm.pptx</a:t>
            </a:r>
            <a:r>
              <a:rPr lang="en-US" sz="1600" dirty="0"/>
              <a:t> </a:t>
            </a:r>
          </a:p>
          <a:p>
            <a:pPr marL="457200" indent="-457200">
              <a:spcBef>
                <a:spcPts val="0"/>
              </a:spcBef>
            </a:pPr>
            <a:r>
              <a:rPr lang="en-GB" altLang="en-US" dirty="0"/>
              <a:t>Minutes</a:t>
            </a:r>
          </a:p>
          <a:p>
            <a:pPr lvl="1">
              <a:spcBef>
                <a:spcPts val="0"/>
              </a:spcBef>
            </a:pPr>
            <a:r>
              <a:rPr lang="en-GB" altLang="en-US" dirty="0">
                <a:solidFill>
                  <a:schemeClr val="accent2"/>
                </a:solidFill>
              </a:rPr>
              <a:t> 11-23/1595r0</a:t>
            </a:r>
            <a:endParaRPr lang="en-GB" altLang="en-US" b="1" dirty="0">
              <a:solidFill>
                <a:schemeClr val="accent2"/>
              </a:solidFill>
            </a:endParaRPr>
          </a:p>
          <a:p>
            <a:pPr>
              <a:spcBef>
                <a:spcPts val="0"/>
              </a:spcBef>
            </a:pPr>
            <a:r>
              <a:rPr lang="en-GB" altLang="ko-KR" dirty="0">
                <a:ea typeface="Gulim" pitchFamily="34" charset="-127"/>
              </a:rPr>
              <a:t>Plans for November 2023</a:t>
            </a:r>
            <a:endParaRPr lang="en-US" altLang="en-US" dirty="0"/>
          </a:p>
          <a:p>
            <a:pPr lvl="1" eaLnBrk="1" hangingPunct="1">
              <a:spcBef>
                <a:spcPts val="0"/>
              </a:spcBef>
              <a:defRPr/>
            </a:pPr>
            <a:r>
              <a:rPr lang="en-US" altLang="en-US" dirty="0"/>
              <a:t>TBD: call for presentations will be sent out in October</a:t>
            </a:r>
          </a:p>
          <a:p>
            <a:pPr eaLnBrk="1" hangingPunct="1">
              <a:spcBef>
                <a:spcPts val="0"/>
              </a:spcBef>
              <a:defRPr/>
            </a:pPr>
            <a:r>
              <a:rPr lang="en-US" altLang="en-US" dirty="0"/>
              <a:t>No motions in the SG,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52BFED92-CCB1-E4FD-4945-6759DE062DF0}"/>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7780098-E914-796B-F9A6-655F9A107DFA}"/>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51C309BE-19F8-3563-DFAB-ED673EF255F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688563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September 2023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2023-09-14</a:t>
            </a:r>
          </a:p>
        </p:txBody>
      </p:sp>
      <p:sp>
        <p:nvSpPr>
          <p:cNvPr id="6" name="Date Placeholder 3"/>
          <p:cNvSpPr>
            <a:spLocks noGrp="1"/>
          </p:cNvSpPr>
          <p:nvPr>
            <p:ph type="dt" idx="10"/>
          </p:nvPr>
        </p:nvSpPr>
        <p:spPr/>
        <p:txBody>
          <a:bodyPr/>
          <a:lstStyle/>
          <a:p>
            <a:r>
              <a:rPr lang="en-US"/>
              <a:t>September 2023</a:t>
            </a:r>
            <a:endParaRPr lang="en-GB" dirty="0"/>
          </a:p>
        </p:txBody>
      </p:sp>
      <p:sp>
        <p:nvSpPr>
          <p:cNvPr id="7" name="Footer Placeholder 4"/>
          <p:cNvSpPr>
            <a:spLocks noGrp="1"/>
          </p:cNvSpPr>
          <p:nvPr>
            <p:ph type="ftr" idx="11"/>
          </p:nvPr>
        </p:nvSpPr>
        <p:spPr/>
        <p:txBody>
          <a:bodyPr/>
          <a:lstStyle/>
          <a:p>
            <a:r>
              <a:rPr lang="en-GB" dirty="0"/>
              <a:t>Peter Yee, NSA-CSD</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34</a:t>
            </a:fld>
            <a:endParaRPr lang="en-GB" dirty="0"/>
          </a:p>
        </p:txBody>
      </p:sp>
      <p:graphicFrame>
        <p:nvGraphicFramePr>
          <p:cNvPr id="3075" name="Object 3"/>
          <p:cNvGraphicFramePr>
            <a:graphicFrameLocks noChangeAspect="1"/>
          </p:cNvGraphicFramePr>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11-23/1344</a:t>
            </a:r>
            <a:r>
              <a:rPr lang="en-AU" dirty="0">
                <a:solidFill>
                  <a:schemeClr val="tx1"/>
                </a:solidFill>
              </a:rPr>
              <a:t>; Minutes – 11-23/1638</a:t>
            </a: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5" name="Footer Placeholder 4"/>
          <p:cNvSpPr>
            <a:spLocks noGrp="1"/>
          </p:cNvSpPr>
          <p:nvPr>
            <p:ph type="ftr" idx="14"/>
          </p:nvPr>
        </p:nvSpPr>
        <p:spPr/>
        <p:txBody>
          <a:bodyPr/>
          <a:lstStyle/>
          <a:p>
            <a:r>
              <a:rPr lang="en-GB" dirty="0"/>
              <a:t>Peter Yee, NSA-CSD</a:t>
            </a:r>
          </a:p>
        </p:txBody>
      </p:sp>
      <p:sp>
        <p:nvSpPr>
          <p:cNvPr id="6" name="Date Placeholder 5"/>
          <p:cNvSpPr>
            <a:spLocks noGrp="1"/>
          </p:cNvSpPr>
          <p:nvPr>
            <p:ph type="dt" idx="15"/>
          </p:nvPr>
        </p:nvSpPr>
        <p:spPr>
          <a:xfrm>
            <a:off x="929217" y="333375"/>
            <a:ext cx="2499764" cy="273050"/>
          </a:xfrm>
        </p:spPr>
        <p:txBody>
          <a:bodyPr/>
          <a:lstStyle/>
          <a:p>
            <a:r>
              <a:rPr lang="en-US"/>
              <a:t>September 2023</a:t>
            </a:r>
            <a:endParaRPr lang="en-GB" dirty="0"/>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 is also “on hold”, while 802.1 and 802.15 standards appear to be in the clear</a:t>
            </a:r>
          </a:p>
          <a:p>
            <a:pPr marL="182563" indent="-182563">
              <a:spcBef>
                <a:spcPts val="800"/>
              </a:spcBef>
              <a:buFont typeface="Arial" panose="020B0604020202020204" pitchFamily="34" charset="0"/>
              <a:buChar char="•"/>
            </a:pPr>
            <a:r>
              <a:rPr lang="en-AU" sz="1800" b="1" dirty="0">
                <a:solidFill>
                  <a:schemeClr val="tx1"/>
                </a:solidFill>
              </a:rPr>
              <a:t>Status: no obvious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apparently(?)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45</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Tree>
    <p:extLst>
      <p:ext uri="{BB962C8B-B14F-4D97-AF65-F5344CB8AC3E}">
        <p14:creationId xmlns:p14="http://schemas.microsoft.com/office/powerpoint/2010/main" val="2119613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mixed-mode meeting in Honolulu in November 2023</a:t>
            </a:r>
          </a:p>
        </p:txBody>
      </p:sp>
      <p:sp>
        <p:nvSpPr>
          <p:cNvPr id="3" name="Content Placeholder 2"/>
          <p:cNvSpPr>
            <a:spLocks noGrp="1"/>
          </p:cNvSpPr>
          <p:nvPr>
            <p:ph idx="1"/>
          </p:nvPr>
        </p:nvSpPr>
        <p:spPr/>
        <p:txBody>
          <a:bodyPr/>
          <a:lstStyle/>
          <a:p>
            <a:r>
              <a:rPr lang="en-AU" dirty="0"/>
              <a:t>IEEE 802 JTC1 SC plans for November 2023 … </a:t>
            </a:r>
          </a:p>
          <a:p>
            <a:pPr lvl="1"/>
            <a:r>
              <a:rPr lang="en-AU" dirty="0"/>
              <a:t>Execute PSDO process, to the extent possible</a:t>
            </a:r>
          </a:p>
          <a:p>
            <a:pPr lvl="2"/>
            <a:r>
              <a:rPr lang="en-AU" dirty="0"/>
              <a:t>There are several 60-day pre-ballots starting soon, so there may be some results by the next meeting</a:t>
            </a:r>
          </a:p>
          <a:p>
            <a:pPr lvl="2"/>
            <a:r>
              <a:rPr lang="en-AU" dirty="0"/>
              <a:t>But this doesn’t include IEEE 802.11 or IEEE 802.3 </a:t>
            </a:r>
            <a:r>
              <a:rPr lang="en-AU" dirty="0">
                <a:sym typeface="Wingdings" pitchFamily="2" charset="2"/>
              </a:rPr>
              <a:t></a:t>
            </a:r>
            <a:endParaRPr lang="en-AU" dirty="0"/>
          </a:p>
          <a:p>
            <a:pPr lvl="1"/>
            <a:r>
              <a:rPr lang="en-AU" dirty="0"/>
              <a:t>Monitor ISO/IEC JTC 1/SC 6 activities</a:t>
            </a:r>
          </a:p>
          <a:p>
            <a:pPr lvl="2"/>
            <a:r>
              <a:rPr lang="en-AU" dirty="0"/>
              <a:t>Fingers crossed the ISO/CS and IEEE have a breakthrough on the IPR issues</a:t>
            </a:r>
          </a:p>
        </p:txBody>
      </p:sp>
      <p:sp>
        <p:nvSpPr>
          <p:cNvPr id="5" name="Slide Number Placeholder 4"/>
          <p:cNvSpPr>
            <a:spLocks noGrp="1"/>
          </p:cNvSpPr>
          <p:nvPr>
            <p:ph type="sldNum" idx="12"/>
          </p:nvPr>
        </p:nvSpPr>
        <p:spPr/>
        <p:txBody>
          <a:bodyPr/>
          <a:lstStyle/>
          <a:p>
            <a:r>
              <a:rPr lang="en-US"/>
              <a:t>Slide </a:t>
            </a:r>
            <a:fld id="{EF4002E7-DB4D-4CC3-8382-1939D19420D8}" type="slidenum">
              <a:rPr lang="en-US" smtClean="0"/>
              <a:pPr/>
              <a:t>36</a:t>
            </a:fld>
            <a:endParaRPr lang="en-US"/>
          </a:p>
        </p:txBody>
      </p:sp>
      <p:sp>
        <p:nvSpPr>
          <p:cNvPr id="4" name="Footer Placeholder 3"/>
          <p:cNvSpPr>
            <a:spLocks noGrp="1"/>
          </p:cNvSpPr>
          <p:nvPr>
            <p:ph type="ftr" idx="14"/>
          </p:nvPr>
        </p:nvSpPr>
        <p:spPr/>
        <p:txBody>
          <a:bodyPr/>
          <a:lstStyle/>
          <a:p>
            <a:r>
              <a:rPr lang="en-US" dirty="0"/>
              <a:t>Peter Yee, NSA-CSD</a:t>
            </a:r>
          </a:p>
        </p:txBody>
      </p:sp>
      <p:sp>
        <p:nvSpPr>
          <p:cNvPr id="6" name="Date Placeholder 5"/>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September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86BB3A32-8681-320C-BB6A-E38421EF86A5}"/>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D4A30A6D-88B0-F0F9-903C-0074D3959FCE}"/>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5" name="Date Placeholder 4">
            <a:extLst>
              <a:ext uri="{FF2B5EF4-FFF2-40B4-BE49-F238E27FC236}">
                <a16:creationId xmlns:a16="http://schemas.microsoft.com/office/drawing/2014/main" id="{8674C733-8642-06FB-8405-FE9A1D89568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688144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Revisited previous LB comments to provide further feedback </a:t>
            </a:r>
          </a:p>
          <a:p>
            <a:pPr>
              <a:lnSpc>
                <a:spcPct val="90000"/>
              </a:lnSpc>
            </a:pPr>
            <a:r>
              <a:rPr lang="en-US" sz="2800" dirty="0"/>
              <a:t>Discussed potential ways forward with SAE password identifiers proposal.</a:t>
            </a:r>
          </a:p>
          <a:p>
            <a:pPr>
              <a:lnSpc>
                <a:spcPct val="90000"/>
              </a:lnSpc>
            </a:pPr>
            <a:r>
              <a:rPr lang="en-US" sz="2800" dirty="0"/>
              <a:t>Discussed “searchable terms” and further enhancements</a:t>
            </a:r>
          </a:p>
          <a:p>
            <a:pPr>
              <a:lnSpc>
                <a:spcPct val="90000"/>
              </a:lnSpc>
            </a:pPr>
            <a:r>
              <a:rPr lang="en-US" sz="2800" dirty="0"/>
              <a:t>Approved </a:t>
            </a:r>
            <a:r>
              <a:rPr lang="en-US" sz="2800" dirty="0" err="1"/>
              <a:t>adhoc</a:t>
            </a:r>
            <a:r>
              <a:rPr lang="en-US" sz="2800" dirty="0"/>
              <a:t> in Piscataway NJ on Dec 7 and 8</a:t>
            </a:r>
          </a:p>
          <a:p>
            <a:pPr>
              <a:lnSpc>
                <a:spcPct val="90000"/>
              </a:lnSpc>
            </a:pPr>
            <a:r>
              <a:rPr lang="en-US" sz="2800" dirty="0"/>
              <a:t>No updates to timeline</a:t>
            </a: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EB930166-FE5A-46F2-6D1E-53CA738F2F17}"/>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418F5727-FAB0-1052-EC0E-D8876B401CB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38</a:t>
            </a:fld>
            <a:endParaRPr lang="en-US"/>
          </a:p>
        </p:txBody>
      </p:sp>
      <p:sp>
        <p:nvSpPr>
          <p:cNvPr id="5" name="Date Placeholder 4">
            <a:extLst>
              <a:ext uri="{FF2B5EF4-FFF2-40B4-BE49-F238E27FC236}">
                <a16:creationId xmlns:a16="http://schemas.microsoft.com/office/drawing/2014/main" id="{523121C9-B61E-CCAC-F56E-261512E5CC9C}"/>
              </a:ext>
            </a:extLst>
          </p:cNvPr>
          <p:cNvSpPr>
            <a:spLocks noGrp="1"/>
          </p:cNvSpPr>
          <p:nvPr>
            <p:ph type="dt" sz="half" idx="10"/>
          </p:nvPr>
        </p:nvSpPr>
        <p:spPr>
          <a:xfrm>
            <a:off x="929216" y="332601"/>
            <a:ext cx="1585383" cy="276999"/>
          </a:xfrm>
        </p:spPr>
        <p:txBody>
          <a:bodyPr/>
          <a:lstStyle/>
          <a:p>
            <a:pPr>
              <a:defRPr/>
            </a:pPr>
            <a:r>
              <a:rPr lang="en-US" dirty="0"/>
              <a:t>September 2023</a:t>
            </a:r>
          </a:p>
        </p:txBody>
      </p:sp>
    </p:spTree>
    <p:extLst>
      <p:ext uri="{BB962C8B-B14F-4D97-AF65-F5344CB8AC3E}">
        <p14:creationId xmlns:p14="http://schemas.microsoft.com/office/powerpoint/2010/main" val="3837895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Process any comments received on initial SA Ballot </a:t>
            </a:r>
          </a:p>
          <a:p>
            <a:pPr lvl="1">
              <a:lnSpc>
                <a:spcPct val="90000"/>
              </a:lnSpc>
            </a:pPr>
            <a:r>
              <a:rPr lang="en-US" dirty="0"/>
              <a:t>SA Ballot closes Oct 7.</a:t>
            </a:r>
          </a:p>
          <a:p>
            <a:pPr>
              <a:lnSpc>
                <a:spcPct val="90000"/>
              </a:lnSpc>
            </a:pPr>
            <a:r>
              <a:rPr lang="en-US" dirty="0" err="1"/>
              <a:t>Adhoc</a:t>
            </a:r>
            <a:r>
              <a:rPr lang="en-US" dirty="0"/>
              <a:t> meeting on Oct 10-12 in Toronto, Canada.</a:t>
            </a:r>
          </a:p>
          <a:p>
            <a:pPr>
              <a:lnSpc>
                <a:spcPct val="90000"/>
              </a:lnSpc>
            </a:pPr>
            <a:r>
              <a:rPr lang="en-US" dirty="0"/>
              <a:t>Teleconferences on Nov 6 and 20.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Plans for November</a:t>
            </a:r>
          </a:p>
        </p:txBody>
      </p:sp>
      <p:sp>
        <p:nvSpPr>
          <p:cNvPr id="3" name="Footer Placeholder 2">
            <a:extLst>
              <a:ext uri="{FF2B5EF4-FFF2-40B4-BE49-F238E27FC236}">
                <a16:creationId xmlns:a16="http://schemas.microsoft.com/office/drawing/2014/main" id="{C2F61C9A-2459-578E-7082-B5929ADC1C79}"/>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664DFCDD-3358-B15D-9F8C-5CCE5C664E5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39</a:t>
            </a:fld>
            <a:endParaRPr lang="en-US"/>
          </a:p>
        </p:txBody>
      </p:sp>
      <p:sp>
        <p:nvSpPr>
          <p:cNvPr id="5" name="Date Placeholder 4">
            <a:extLst>
              <a:ext uri="{FF2B5EF4-FFF2-40B4-BE49-F238E27FC236}">
                <a16:creationId xmlns:a16="http://schemas.microsoft.com/office/drawing/2014/main" id="{D49C9D9D-6E65-D50C-28CC-7057EDD17D64}"/>
              </a:ext>
            </a:extLst>
          </p:cNvPr>
          <p:cNvSpPr>
            <a:spLocks noGrp="1"/>
          </p:cNvSpPr>
          <p:nvPr>
            <p:ph type="dt" sz="half" idx="10"/>
          </p:nvPr>
        </p:nvSpPr>
        <p:spPr>
          <a:xfrm>
            <a:off x="929216" y="332601"/>
            <a:ext cx="1813983" cy="276999"/>
          </a:xfrm>
        </p:spPr>
        <p:txBody>
          <a:bodyPr/>
          <a:lstStyle/>
          <a:p>
            <a:pPr>
              <a:defRPr/>
            </a:pPr>
            <a:r>
              <a:rPr lang="en-US" dirty="0"/>
              <a:t>September 2023</a:t>
            </a:r>
          </a:p>
        </p:txBody>
      </p:sp>
    </p:spTree>
    <p:extLst>
      <p:ext uri="{BB962C8B-B14F-4D97-AF65-F5344CB8AC3E}">
        <p14:creationId xmlns:p14="http://schemas.microsoft.com/office/powerpoint/2010/main" val="423148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F7597B96-E751-2148-E3DC-6F4B5C6AA9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551" y="731781"/>
            <a:ext cx="10374249" cy="5669019"/>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Authorize </a:t>
            </a:r>
            <a:r>
              <a:rPr lang="en-GB"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 to hold a mixed mode ad-hoc meeting on December 7 and 8 (Thursday and Friday) with the preferred venue being </a:t>
            </a:r>
            <a:r>
              <a:rPr lang="en-GB" sz="1800" dirty="0">
                <a:latin typeface="Times New Roman" panose="02020603050405020304" pitchFamily="18" charset="0"/>
                <a:ea typeface="Times New Roman" panose="02020603050405020304" pitchFamily="18" charset="0"/>
              </a:rPr>
              <a:t>Piscataway, NJ</a:t>
            </a:r>
            <a:r>
              <a:rPr lang="en-GB" sz="1800" b="1" dirty="0">
                <a:effectLst/>
                <a:latin typeface="Times New Roman" panose="02020603050405020304" pitchFamily="18" charset="0"/>
                <a:ea typeface="Times New Roman" panose="02020603050405020304" pitchFamily="18" charset="0"/>
              </a:rPr>
              <a:t>, for the purpose of SA Ballot comment resolution.</a:t>
            </a:r>
            <a:endParaRPr lang="en-CA"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Jon Rosdahl</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Mark Hamilton</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Unanimous. Approved. 18 </a:t>
            </a:r>
            <a:r>
              <a:rPr lang="en-CA" sz="1800" dirty="0">
                <a:latin typeface="Times New Roman" panose="02020603050405020304" pitchFamily="18" charset="0"/>
                <a:ea typeface="Times New Roman" panose="02020603050405020304" pitchFamily="18" charset="0"/>
              </a:rPr>
              <a:t>voters </a:t>
            </a:r>
            <a:r>
              <a:rPr lang="en-CA" sz="1800" dirty="0">
                <a:effectLst/>
                <a:latin typeface="Times New Roman" panose="02020603050405020304" pitchFamily="18" charset="0"/>
                <a:ea typeface="Times New Roman" panose="02020603050405020304" pitchFamily="18" charset="0"/>
              </a:rPr>
              <a:t>present.</a:t>
            </a: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err="1"/>
              <a:t>Adhoc</a:t>
            </a:r>
            <a:r>
              <a:rPr lang="en-CA" dirty="0"/>
              <a:t> Motion</a:t>
            </a:r>
          </a:p>
        </p:txBody>
      </p:sp>
      <p:sp>
        <p:nvSpPr>
          <p:cNvPr id="6" name="Footer Placeholder 5">
            <a:extLst>
              <a:ext uri="{FF2B5EF4-FFF2-40B4-BE49-F238E27FC236}">
                <a16:creationId xmlns:a16="http://schemas.microsoft.com/office/drawing/2014/main" id="{4B386BB3-0DBE-B7CE-2AD1-E86FA358414E}"/>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0A29760C-D4F7-B60A-4990-E3DA89FC1EF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40</a:t>
            </a:fld>
            <a:endParaRPr lang="en-US"/>
          </a:p>
        </p:txBody>
      </p:sp>
      <p:sp>
        <p:nvSpPr>
          <p:cNvPr id="8" name="Date Placeholder 7">
            <a:extLst>
              <a:ext uri="{FF2B5EF4-FFF2-40B4-BE49-F238E27FC236}">
                <a16:creationId xmlns:a16="http://schemas.microsoft.com/office/drawing/2014/main" id="{42E05D62-F14C-24D8-EF3F-51340432FB08}"/>
              </a:ext>
            </a:extLst>
          </p:cNvPr>
          <p:cNvSpPr>
            <a:spLocks noGrp="1"/>
          </p:cNvSpPr>
          <p:nvPr>
            <p:ph type="dt" sz="half" idx="10"/>
          </p:nvPr>
        </p:nvSpPr>
        <p:spPr>
          <a:xfrm>
            <a:off x="929216" y="332601"/>
            <a:ext cx="1585383" cy="276999"/>
          </a:xfrm>
        </p:spPr>
        <p:txBody>
          <a:bodyPr/>
          <a:lstStyle/>
          <a:p>
            <a:pPr>
              <a:defRPr/>
            </a:pPr>
            <a:r>
              <a:rPr lang="en-US" dirty="0"/>
              <a:t>September 2023</a:t>
            </a:r>
          </a:p>
        </p:txBody>
      </p:sp>
    </p:spTree>
    <p:extLst>
      <p:ext uri="{BB962C8B-B14F-4D97-AF65-F5344CB8AC3E}">
        <p14:creationId xmlns:p14="http://schemas.microsoft.com/office/powerpoint/2010/main" val="3748128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D5.0 Initial SA Ballot </a:t>
            </a:r>
          </a:p>
          <a:p>
            <a:pPr>
              <a:lnSpc>
                <a:spcPct val="80000"/>
              </a:lnSpc>
            </a:pPr>
            <a:r>
              <a:rPr lang="en-US" altLang="en-US" sz="1800" dirty="0">
                <a:solidFill>
                  <a:srgbClr val="00B0F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a:t>
            </a:r>
          </a:p>
        </p:txBody>
      </p:sp>
      <p:sp>
        <p:nvSpPr>
          <p:cNvPr id="6" name="Footer Placeholder 5">
            <a:extLst>
              <a:ext uri="{FF2B5EF4-FFF2-40B4-BE49-F238E27FC236}">
                <a16:creationId xmlns:a16="http://schemas.microsoft.com/office/drawing/2014/main" id="{1381120A-D495-D103-AEFD-98BF777D2739}"/>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49529235-48D4-544F-C551-CDFDC2C9AB8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41</a:t>
            </a:fld>
            <a:endParaRPr lang="en-US"/>
          </a:p>
        </p:txBody>
      </p:sp>
      <p:sp>
        <p:nvSpPr>
          <p:cNvPr id="8" name="Date Placeholder 7">
            <a:extLst>
              <a:ext uri="{FF2B5EF4-FFF2-40B4-BE49-F238E27FC236}">
                <a16:creationId xmlns:a16="http://schemas.microsoft.com/office/drawing/2014/main" id="{1110B2D6-D9C5-5CD8-0EF9-43F2B46AC8B5}"/>
              </a:ext>
            </a:extLst>
          </p:cNvPr>
          <p:cNvSpPr>
            <a:spLocks noGrp="1"/>
          </p:cNvSpPr>
          <p:nvPr>
            <p:ph type="dt" sz="half" idx="10"/>
          </p:nvPr>
        </p:nvSpPr>
        <p:spPr/>
        <p:txBody>
          <a:bodyPr/>
          <a:lstStyle/>
          <a:p>
            <a:pPr>
              <a:defRPr/>
            </a:pPr>
            <a:r>
              <a:rPr lang="en-US"/>
              <a:t>September 2023</a:t>
            </a:r>
            <a:endParaRPr lang="en-US" dirty="0"/>
          </a:p>
        </p:txBody>
      </p:sp>
    </p:spTree>
    <p:extLst>
      <p:ext uri="{BB962C8B-B14F-4D97-AF65-F5344CB8AC3E}">
        <p14:creationId xmlns:p14="http://schemas.microsoft.com/office/powerpoint/2010/main" val="1933136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September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2023-09-14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C0296090-D2A9-0DC4-823C-0F9D6D05D9C3}"/>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A59783D0-D664-7249-7A03-8BBFEB675332}"/>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8" name="Date Placeholder 7">
            <a:extLst>
              <a:ext uri="{FF2B5EF4-FFF2-40B4-BE49-F238E27FC236}">
                <a16:creationId xmlns:a16="http://schemas.microsoft.com/office/drawing/2014/main" id="{88AD6922-3CAF-469E-10BA-E55CDA01D3A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48003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p:txBody>
          <a:bodyPr/>
          <a:lstStyle/>
          <a:p>
            <a:pPr>
              <a:buFont typeface="Arial" panose="020B0604020202020204" pitchFamily="34" charset="0"/>
              <a:buChar char="•"/>
            </a:pPr>
            <a:r>
              <a:rPr lang="en-US" sz="2000" dirty="0"/>
              <a:t>TGbe had scheduled 9 sessions during the September interim</a:t>
            </a:r>
          </a:p>
          <a:p>
            <a:pPr lvl="1">
              <a:buFont typeface="Arial" panose="020B0604020202020204" pitchFamily="34" charset="0"/>
              <a:buChar char="•"/>
            </a:pPr>
            <a:r>
              <a:rPr lang="en-US" sz="1800" dirty="0"/>
              <a:t>Six Joint sessions, and three MAC/PHY ad-hoc sessions </a:t>
            </a:r>
          </a:p>
          <a:p>
            <a:pPr marL="1200150" lvl="2" indent="-285750">
              <a:buFont typeface="Arial" panose="020B0604020202020204" pitchFamily="34" charset="0"/>
              <a:buChar char="•"/>
            </a:pPr>
            <a:r>
              <a:rPr lang="en-US" sz="1600" dirty="0"/>
              <a:t>Discussed comment resolution documents</a:t>
            </a:r>
          </a:p>
          <a:p>
            <a:pPr marL="1200150" lvl="2" indent="-285750">
              <a:buFont typeface="Arial" panose="020B0604020202020204" pitchFamily="34" charset="0"/>
              <a:buChar char="•"/>
            </a:pPr>
            <a:r>
              <a:rPr lang="en-US" sz="1600" dirty="0"/>
              <a:t>Around 50 % of the comments are now resolved</a:t>
            </a:r>
          </a:p>
          <a:p>
            <a:pPr lvl="1">
              <a:buFont typeface="Arial" panose="020B0604020202020204" pitchFamily="34" charset="0"/>
              <a:buChar char="•"/>
            </a:pPr>
            <a:r>
              <a:rPr lang="en-US" sz="1800" dirty="0"/>
              <a:t>Instructed the editor to generate IEEE802.11 TGbe D4.1</a:t>
            </a:r>
          </a:p>
          <a:p>
            <a:pPr marL="1200150" lvl="2" indent="-285750">
              <a:buFont typeface="Arial" panose="020B0604020202020204" pitchFamily="34" charset="0"/>
              <a:buChar char="•"/>
            </a:pPr>
            <a:r>
              <a:rPr lang="en-US" sz="1600" dirty="0"/>
              <a:t>TGbe D4.1 is expected to be available by end of September 2023</a:t>
            </a:r>
          </a:p>
          <a:p>
            <a:pPr>
              <a:buFont typeface="Arial" panose="020B0604020202020204" pitchFamily="34" charset="0"/>
              <a:buChar char="•"/>
            </a:pPr>
            <a:r>
              <a:rPr lang="en-US" sz="2000" dirty="0"/>
              <a:t>Agenda is available in </a:t>
            </a:r>
            <a:r>
              <a:rPr lang="en-US" sz="2000" dirty="0">
                <a:hlinkClick r:id="rId3">
                  <a:extLst>
                    <a:ext uri="{A12FA001-AC4F-418D-AE19-62706E023703}">
                      <ahyp:hlinkClr xmlns:ahyp="http://schemas.microsoft.com/office/drawing/2018/hyperlinkcolor" val="tx"/>
                    </a:ext>
                  </a:extLst>
                </a:hlinkClick>
              </a:rPr>
              <a:t>11-23/1364r13</a:t>
            </a:r>
            <a:endParaRPr lang="en-US" sz="2000" dirty="0"/>
          </a:p>
          <a:p>
            <a:pPr>
              <a:buFont typeface="Arial" panose="020B0604020202020204" pitchFamily="34" charset="0"/>
              <a:buChar char="•"/>
            </a:pPr>
            <a:r>
              <a:rPr lang="en-US" sz="2000" dirty="0"/>
              <a:t>Motions List is available in </a:t>
            </a:r>
            <a:r>
              <a:rPr lang="en-US" sz="2000" dirty="0">
                <a:hlinkClick r:id="rId4">
                  <a:extLst>
                    <a:ext uri="{A12FA001-AC4F-418D-AE19-62706E023703}">
                      <ahyp:hlinkClr xmlns:ahyp="http://schemas.microsoft.com/office/drawing/2018/hyperlinkcolor" val="tx"/>
                    </a:ext>
                  </a:extLst>
                </a:hlinkClick>
              </a:rPr>
              <a:t>11-23/442r24</a:t>
            </a:r>
            <a:endParaRPr lang="en-US" sz="2000" dirty="0"/>
          </a:p>
          <a:p>
            <a:pPr>
              <a:buFont typeface="Arial" panose="020B0604020202020204" pitchFamily="34" charset="0"/>
              <a:buChar char="•"/>
            </a:pPr>
            <a:r>
              <a:rPr lang="en-US" sz="2000" dirty="0"/>
              <a:t>Goals for November 2023: </a:t>
            </a:r>
          </a:p>
          <a:p>
            <a:pPr lvl="1">
              <a:buFont typeface="Arial" panose="020B0604020202020204" pitchFamily="34" charset="0"/>
              <a:buChar char="•"/>
            </a:pPr>
            <a:r>
              <a:rPr lang="en-US" sz="1800" dirty="0"/>
              <a:t>Hold an ad-hoc in San Diego, California, the week before the plenary</a:t>
            </a:r>
          </a:p>
          <a:p>
            <a:pPr lvl="1">
              <a:buFont typeface="Arial" panose="020B0604020202020204" pitchFamily="34" charset="0"/>
              <a:buChar char="•"/>
            </a:pPr>
            <a:r>
              <a:rPr lang="en-US" sz="1800" dirty="0"/>
              <a:t>Complete comment resolution for LB275 comments</a:t>
            </a:r>
          </a:p>
          <a:p>
            <a:pPr lvl="1">
              <a:buFont typeface="Arial" panose="020B0604020202020204" pitchFamily="34" charset="0"/>
              <a:buChar char="•"/>
            </a:pPr>
            <a:r>
              <a:rPr lang="en-US" sz="1800" dirty="0"/>
              <a:t>Discuss any technical submissions</a:t>
            </a:r>
          </a:p>
        </p:txBody>
      </p:sp>
      <p:grpSp>
        <p:nvGrpSpPr>
          <p:cNvPr id="7" name="Group 6">
            <a:extLst>
              <a:ext uri="{FF2B5EF4-FFF2-40B4-BE49-F238E27FC236}">
                <a16:creationId xmlns:a16="http://schemas.microsoft.com/office/drawing/2014/main" id="{BC5DA40A-89DC-2B40-CF97-44413736D7C3}"/>
              </a:ext>
            </a:extLst>
          </p:cNvPr>
          <p:cNvGrpSpPr/>
          <p:nvPr/>
        </p:nvGrpSpPr>
        <p:grpSpPr>
          <a:xfrm>
            <a:off x="8458200" y="5162553"/>
            <a:ext cx="3225631" cy="1043858"/>
            <a:chOff x="8534400" y="5181755"/>
            <a:chExt cx="3225631" cy="1043858"/>
          </a:xfrm>
        </p:grpSpPr>
        <p:grpSp>
          <p:nvGrpSpPr>
            <p:cNvPr id="8" name="Group 7">
              <a:extLst>
                <a:ext uri="{FF2B5EF4-FFF2-40B4-BE49-F238E27FC236}">
                  <a16:creationId xmlns:a16="http://schemas.microsoft.com/office/drawing/2014/main" id="{E3C75CAC-0C45-B447-D547-CC82B33B0535}"/>
                </a:ext>
              </a:extLst>
            </p:cNvPr>
            <p:cNvGrpSpPr/>
            <p:nvPr/>
          </p:nvGrpSpPr>
          <p:grpSpPr>
            <a:xfrm>
              <a:off x="8552276" y="5181755"/>
              <a:ext cx="3207755" cy="1043858"/>
              <a:chOff x="9314474" y="5383231"/>
              <a:chExt cx="2650378" cy="1006577"/>
            </a:xfrm>
          </p:grpSpPr>
          <p:sp>
            <p:nvSpPr>
              <p:cNvPr id="23" name="Rectangle 22">
                <a:extLst>
                  <a:ext uri="{FF2B5EF4-FFF2-40B4-BE49-F238E27FC236}">
                    <a16:creationId xmlns:a16="http://schemas.microsoft.com/office/drawing/2014/main" id="{3657A49C-3415-040D-D856-BEBAFF1FADCD}"/>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TextBox 26">
                <a:extLst>
                  <a:ext uri="{FF2B5EF4-FFF2-40B4-BE49-F238E27FC236}">
                    <a16:creationId xmlns:a16="http://schemas.microsoft.com/office/drawing/2014/main" id="{7255BE68-3C99-A392-C24C-2E4A384F263B}"/>
                  </a:ext>
                </a:extLst>
              </p:cNvPr>
              <p:cNvSpPr txBox="1"/>
              <p:nvPr/>
            </p:nvSpPr>
            <p:spPr>
              <a:xfrm>
                <a:off x="9663399" y="6093023"/>
                <a:ext cx="1705966" cy="296785"/>
              </a:xfrm>
              <a:prstGeom prst="rect">
                <a:avLst/>
              </a:prstGeom>
              <a:noFill/>
            </p:spPr>
            <p:txBody>
              <a:bodyPr wrap="none" rtlCol="0">
                <a:spAutoFit/>
              </a:bodyPr>
              <a:lstStyle/>
              <a:p>
                <a:r>
                  <a:rPr lang="en-US" sz="1400" dirty="0">
                    <a:solidFill>
                      <a:schemeClr val="tx1"/>
                    </a:solidFill>
                  </a:rPr>
                  <a:t> CID Distribution (~1130)</a:t>
                </a:r>
              </a:p>
            </p:txBody>
          </p:sp>
          <p:sp>
            <p:nvSpPr>
              <p:cNvPr id="28" name="Rectangle 27">
                <a:extLst>
                  <a:ext uri="{FF2B5EF4-FFF2-40B4-BE49-F238E27FC236}">
                    <a16:creationId xmlns:a16="http://schemas.microsoft.com/office/drawing/2014/main" id="{DE168080-9E42-EACC-751D-7363F0E48074}"/>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37DB5367-4F36-FF41-F19F-DFB44C94F0C8}"/>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0" name="Rectangle 29">
                <a:extLst>
                  <a:ext uri="{FF2B5EF4-FFF2-40B4-BE49-F238E27FC236}">
                    <a16:creationId xmlns:a16="http://schemas.microsoft.com/office/drawing/2014/main" id="{6A20D34C-992B-D184-BAC1-85C92465ED8B}"/>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1" name="TextBox 30">
                <a:extLst>
                  <a:ext uri="{FF2B5EF4-FFF2-40B4-BE49-F238E27FC236}">
                    <a16:creationId xmlns:a16="http://schemas.microsoft.com/office/drawing/2014/main" id="{45FB973C-F2DE-F65C-E37E-DE7F2ED8C1F1}"/>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32" name="TextBox 31">
                <a:extLst>
                  <a:ext uri="{FF2B5EF4-FFF2-40B4-BE49-F238E27FC236}">
                    <a16:creationId xmlns:a16="http://schemas.microsoft.com/office/drawing/2014/main" id="{0155F0F6-EA54-C562-C75A-CA3A1127255E}"/>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~85%</a:t>
                </a:r>
              </a:p>
            </p:txBody>
          </p:sp>
          <p:sp>
            <p:nvSpPr>
              <p:cNvPr id="33" name="TextBox 32">
                <a:extLst>
                  <a:ext uri="{FF2B5EF4-FFF2-40B4-BE49-F238E27FC236}">
                    <a16:creationId xmlns:a16="http://schemas.microsoft.com/office/drawing/2014/main" id="{8FEDBE77-2DEC-28B7-4F24-C782ACB7FDD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
          <p:nvSpPr>
            <p:cNvPr id="10" name="TextBox 9">
              <a:extLst>
                <a:ext uri="{FF2B5EF4-FFF2-40B4-BE49-F238E27FC236}">
                  <a16:creationId xmlns:a16="http://schemas.microsoft.com/office/drawing/2014/main" id="{78199831-D933-D014-B26B-94A021B45605}"/>
                </a:ext>
              </a:extLst>
            </p:cNvPr>
            <p:cNvSpPr txBox="1"/>
            <p:nvPr/>
          </p:nvSpPr>
          <p:spPr>
            <a:xfrm>
              <a:off x="8534400"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11" name="TextBox 10">
              <a:extLst>
                <a:ext uri="{FF2B5EF4-FFF2-40B4-BE49-F238E27FC236}">
                  <a16:creationId xmlns:a16="http://schemas.microsoft.com/office/drawing/2014/main" id="{9056369F-587F-FB56-909F-DC57AEE01A94}"/>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12" name="TextBox 11">
              <a:extLst>
                <a:ext uri="{FF2B5EF4-FFF2-40B4-BE49-F238E27FC236}">
                  <a16:creationId xmlns:a16="http://schemas.microsoft.com/office/drawing/2014/main" id="{E60C1411-0046-DBD3-6DFC-272BD67CF8EB}"/>
                </a:ext>
              </a:extLst>
            </p:cNvPr>
            <p:cNvSpPr txBox="1"/>
            <p:nvPr/>
          </p:nvSpPr>
          <p:spPr>
            <a:xfrm rot="16200000">
              <a:off x="11224210" y="5501759"/>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34" name="Group 33">
            <a:extLst>
              <a:ext uri="{FF2B5EF4-FFF2-40B4-BE49-F238E27FC236}">
                <a16:creationId xmlns:a16="http://schemas.microsoft.com/office/drawing/2014/main" id="{350F6B46-8D6A-9B45-0B27-00D3F319EB8C}"/>
              </a:ext>
            </a:extLst>
          </p:cNvPr>
          <p:cNvGrpSpPr/>
          <p:nvPr/>
        </p:nvGrpSpPr>
        <p:grpSpPr>
          <a:xfrm>
            <a:off x="7854751" y="1619816"/>
            <a:ext cx="4251933" cy="3188950"/>
            <a:chOff x="4550328" y="1585605"/>
            <a:chExt cx="4251933" cy="3188950"/>
          </a:xfrm>
        </p:grpSpPr>
        <p:pic>
          <p:nvPicPr>
            <p:cNvPr id="35" name="Picture 34">
              <a:extLst>
                <a:ext uri="{FF2B5EF4-FFF2-40B4-BE49-F238E27FC236}">
                  <a16:creationId xmlns:a16="http://schemas.microsoft.com/office/drawing/2014/main" id="{1EE149B3-8D2B-3E84-2C6D-ED5C28F8AD61}"/>
                </a:ext>
              </a:extLst>
            </p:cNvPr>
            <p:cNvPicPr>
              <a:picLocks noChangeAspect="1"/>
            </p:cNvPicPr>
            <p:nvPr/>
          </p:nvPicPr>
          <p:blipFill>
            <a:blip r:embed="rId5"/>
            <a:stretch>
              <a:fillRect/>
            </a:stretch>
          </p:blipFill>
          <p:spPr>
            <a:xfrm>
              <a:off x="4550328" y="1585605"/>
              <a:ext cx="4251933" cy="3188950"/>
            </a:xfrm>
            <a:prstGeom prst="rect">
              <a:avLst/>
            </a:prstGeom>
          </p:spPr>
        </p:pic>
        <p:sp>
          <p:nvSpPr>
            <p:cNvPr id="36" name="Rectangle 35">
              <a:extLst>
                <a:ext uri="{FF2B5EF4-FFF2-40B4-BE49-F238E27FC236}">
                  <a16:creationId xmlns:a16="http://schemas.microsoft.com/office/drawing/2014/main" id="{51C237BC-5F39-ADCC-D522-DF98165AE075}"/>
                </a:ext>
              </a:extLst>
            </p:cNvPr>
            <p:cNvSpPr/>
            <p:nvPr/>
          </p:nvSpPr>
          <p:spPr bwMode="auto">
            <a:xfrm>
              <a:off x="5197699" y="2523175"/>
              <a:ext cx="650133" cy="1905000"/>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7" name="Rectangle 36">
              <a:extLst>
                <a:ext uri="{FF2B5EF4-FFF2-40B4-BE49-F238E27FC236}">
                  <a16:creationId xmlns:a16="http://schemas.microsoft.com/office/drawing/2014/main" id="{51711EEE-4650-1F5E-6070-D735C82D8C2D}"/>
                </a:ext>
              </a:extLst>
            </p:cNvPr>
            <p:cNvSpPr/>
            <p:nvPr/>
          </p:nvSpPr>
          <p:spPr bwMode="auto">
            <a:xfrm>
              <a:off x="6026160" y="3178885"/>
              <a:ext cx="650134" cy="124071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5F714936-DA97-08B7-3AD6-7F5EDC0CC887}"/>
                </a:ext>
              </a:extLst>
            </p:cNvPr>
            <p:cNvSpPr/>
            <p:nvPr/>
          </p:nvSpPr>
          <p:spPr bwMode="auto">
            <a:xfrm>
              <a:off x="6842984" y="3276600"/>
              <a:ext cx="650133" cy="1144410"/>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7445DE55-CD84-CF4A-AF39-9FE41F6FCB19}"/>
                </a:ext>
              </a:extLst>
            </p:cNvPr>
            <p:cNvSpPr/>
            <p:nvPr/>
          </p:nvSpPr>
          <p:spPr bwMode="auto">
            <a:xfrm>
              <a:off x="7658689" y="3103610"/>
              <a:ext cx="670610" cy="1315991"/>
            </a:xfrm>
            <a:prstGeom prst="rect">
              <a:avLst/>
            </a:prstGeom>
            <a:solidFill>
              <a:schemeClr val="tx1"/>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9" name="Footer Placeholder 8">
            <a:extLst>
              <a:ext uri="{FF2B5EF4-FFF2-40B4-BE49-F238E27FC236}">
                <a16:creationId xmlns:a16="http://schemas.microsoft.com/office/drawing/2014/main" id="{4CEF346D-197E-DFD4-CA66-72B2F510C691}"/>
              </a:ext>
            </a:extLst>
          </p:cNvPr>
          <p:cNvSpPr>
            <a:spLocks noGrp="1"/>
          </p:cNvSpPr>
          <p:nvPr>
            <p:ph type="ftr" idx="14"/>
          </p:nvPr>
        </p:nvSpPr>
        <p:spPr/>
        <p:txBody>
          <a:bodyPr/>
          <a:lstStyle/>
          <a:p>
            <a:r>
              <a:rPr lang="en-GB"/>
              <a:t>Alfred Asterjadhi, Qualcomm</a:t>
            </a:r>
            <a:endParaRPr lang="en-GB" dirty="0"/>
          </a:p>
        </p:txBody>
      </p:sp>
      <p:sp>
        <p:nvSpPr>
          <p:cNvPr id="13" name="Slide Number Placeholder 12">
            <a:extLst>
              <a:ext uri="{FF2B5EF4-FFF2-40B4-BE49-F238E27FC236}">
                <a16:creationId xmlns:a16="http://schemas.microsoft.com/office/drawing/2014/main" id="{46F1C554-DA23-38A6-8F97-C1CA5DC0374A}"/>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4" name="Date Placeholder 13">
            <a:extLst>
              <a:ext uri="{FF2B5EF4-FFF2-40B4-BE49-F238E27FC236}">
                <a16:creationId xmlns:a16="http://schemas.microsoft.com/office/drawing/2014/main" id="{D6E224D5-A19A-0E39-BEA5-F5C3AD34302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349490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9" name="TextBox 8">
            <a:extLst>
              <a:ext uri="{FF2B5EF4-FFF2-40B4-BE49-F238E27FC236}">
                <a16:creationId xmlns:a16="http://schemas.microsoft.com/office/drawing/2014/main" id="{D4D8EA56-0BD4-D7F0-FC2D-CAE03E8B42FA}"/>
              </a:ext>
            </a:extLst>
          </p:cNvPr>
          <p:cNvSpPr txBox="1"/>
          <p:nvPr/>
        </p:nvSpPr>
        <p:spPr>
          <a:xfrm>
            <a:off x="929217" y="1426572"/>
            <a:ext cx="11008784" cy="5109091"/>
          </a:xfrm>
          <a:prstGeom prst="rect">
            <a:avLst/>
          </a:prstGeom>
          <a:noFill/>
        </p:spPr>
        <p:txBody>
          <a:bodyPr wrap="square">
            <a:spAutoFit/>
          </a:bodyPr>
          <a:lstStyle/>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Sept 25			(Monday)			– MAC/PHY			19:00-21:00 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Sept 27			(Wednesday) 			– MAC 	</a:t>
            </a:r>
            <a:r>
              <a:rPr lang="en-GB" sz="1800" b="1"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Oct 04			(Wednesday) 			</a:t>
            </a:r>
            <a:r>
              <a:rPr lang="en-GB"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 No Conf Calls		Holiday</a:t>
            </a:r>
            <a:endParaRPr lang="en-US" sz="1800" b="1" u="sng" dirty="0">
              <a:solidFill>
                <a:srgbClr val="FF0000"/>
              </a:solidFill>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Oct 05 			(Thursday) 		</a:t>
            </a:r>
            <a:r>
              <a:rPr lang="en-GB"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 	- No Conf Calls		Holiday </a:t>
            </a:r>
            <a:r>
              <a:rPr lang="en-US" sz="1800" b="1" dirty="0">
                <a:solidFill>
                  <a:srgbClr val="FF0000"/>
                </a:solidFill>
                <a:effectLst/>
                <a:highlight>
                  <a:srgbClr val="00FF00"/>
                </a:highlight>
                <a:latin typeface="Times New Roman" panose="02020603050405020304" pitchFamily="18" charset="0"/>
                <a:ea typeface="Times New Roman" panose="02020603050405020304" pitchFamily="18" charset="0"/>
              </a:rPr>
              <a:t>	</a:t>
            </a:r>
            <a:r>
              <a:rPr lang="en-US" sz="1800" b="1" dirty="0">
                <a:solidFill>
                  <a:srgbClr val="00B050"/>
                </a:solidFill>
                <a:effectLst/>
                <a:latin typeface="Times New Roman" panose="02020603050405020304" pitchFamily="18" charset="0"/>
                <a:ea typeface="Times New Roman" panose="02020603050405020304" pitchFamily="18" charset="0"/>
              </a:rPr>
              <a:t>		</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09			(Monday)			– MAC/PHY			19:00-21:00 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11			(Wednesday) 			– MAC 	</a:t>
            </a:r>
            <a:r>
              <a:rPr lang="en-GB" sz="1800" b="1"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18			(Wednesday) 			– Joint 				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19 			(Thursday) 			– MAC				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23			(Monday)			– MAC/PHY			19:00-21:00 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25			(Wednesday) 			– MAC 	</a:t>
            </a:r>
            <a:r>
              <a:rPr lang="en-GB" sz="1800" b="1"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Nov 01			(Wednesday) 			– Joint* 				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latin typeface="Times New Roman" panose="02020603050405020304" pitchFamily="18" charset="0"/>
                <a:ea typeface="Times New Roman" panose="02020603050405020304" pitchFamily="18" charset="0"/>
              </a:rPr>
              <a:t>Nov</a:t>
            </a:r>
            <a:r>
              <a:rPr lang="en-US" sz="1800" b="1" dirty="0">
                <a:solidFill>
                  <a:schemeClr val="tx1"/>
                </a:solidFill>
                <a:effectLst/>
                <a:latin typeface="Times New Roman" panose="02020603050405020304" pitchFamily="18" charset="0"/>
                <a:ea typeface="Times New Roman" panose="02020603050405020304" pitchFamily="18" charset="0"/>
              </a:rPr>
              <a:t> 02 			(Thursday) 			– MAC				10:00-12:00 ET</a:t>
            </a:r>
            <a:endParaRPr lang="en-US" sz="1800" b="1" dirty="0"/>
          </a:p>
        </p:txBody>
      </p:sp>
      <p:sp>
        <p:nvSpPr>
          <p:cNvPr id="3" name="Footer Placeholder 2">
            <a:extLst>
              <a:ext uri="{FF2B5EF4-FFF2-40B4-BE49-F238E27FC236}">
                <a16:creationId xmlns:a16="http://schemas.microsoft.com/office/drawing/2014/main" id="{3F8AC354-DA1D-B77A-0539-CB61ED0A8AAD}"/>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AA08F653-B3DE-4014-A65A-E24CE7EC9122}"/>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8" name="Date Placeholder 7">
            <a:extLst>
              <a:ext uri="{FF2B5EF4-FFF2-40B4-BE49-F238E27FC236}">
                <a16:creationId xmlns:a16="http://schemas.microsoft.com/office/drawing/2014/main" id="{2B21FE03-3E03-3820-330C-D6D6813BBE35}"/>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967589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FFFF00"/>
                </a:highlight>
              </a:rPr>
              <a:t>D5.0 LB													Nov 2023</a:t>
            </a:r>
          </a:p>
          <a:p>
            <a:pPr>
              <a:buFont typeface="Arial" panose="020B0604020202020204" pitchFamily="34" charset="0"/>
              <a:buChar char="•"/>
            </a:pPr>
            <a:r>
              <a:rPr lang="en-US" altLang="en-US" sz="2000" dirty="0">
                <a:highlight>
                  <a:srgbClr val="FFFF00"/>
                </a:highlight>
              </a:rPr>
              <a:t>Conditional approval for initial </a:t>
            </a:r>
            <a:r>
              <a:rPr lang="en-US" altLang="en-US" sz="2000" dirty="0">
                <a:solidFill>
                  <a:schemeClr val="tx1"/>
                </a:solidFill>
                <a:highlight>
                  <a:srgbClr val="FFFF00"/>
                </a:highlight>
              </a:rPr>
              <a:t>SA </a:t>
            </a:r>
            <a:r>
              <a:rPr lang="en-US" altLang="en-US" sz="2000" dirty="0">
                <a:highlight>
                  <a:srgbClr val="FFFF00"/>
                </a:highlight>
              </a:rPr>
              <a:t>Ballot					</a:t>
            </a:r>
            <a:r>
              <a:rPr lang="en-US" altLang="en-US" sz="2000" dirty="0">
                <a:solidFill>
                  <a:schemeClr val="tx1"/>
                </a:solidFill>
                <a:highlight>
                  <a:srgbClr val="FFFF00"/>
                </a:highlight>
              </a:rPr>
              <a:t>Nov 2023</a:t>
            </a:r>
          </a:p>
          <a:p>
            <a:pPr>
              <a:buFont typeface="Arial" panose="020B0604020202020204" pitchFamily="34" charset="0"/>
              <a:buChar char="•"/>
            </a:pPr>
            <a:r>
              <a:rPr lang="en-US" altLang="en-US" sz="2000" dirty="0">
                <a:solidFill>
                  <a:schemeClr val="tx1"/>
                </a:solidFill>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888E3BF5-4F50-B15F-3216-C5A22DCE7AF9}"/>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52B219FC-0411-5E1A-C725-71B146E9DA4D}"/>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0D46AF95-8F8B-555F-27F0-4C838D14F11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483540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September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2023-09-14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2EF2515-3A9E-3DA6-395A-76184D427E4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807AAC4-5FBF-CF49-7D06-F531F027EE35}"/>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4" name="Date Placeholder 3">
            <a:extLst>
              <a:ext uri="{FF2B5EF4-FFF2-40B4-BE49-F238E27FC236}">
                <a16:creationId xmlns:a16="http://schemas.microsoft.com/office/drawing/2014/main" id="{8C13442F-6944-522E-46AF-FD8E9C4F7DF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102027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September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3DE13F26-CF38-17D5-9CE7-A7F3A1CC4E37}"/>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60DE54A-FC34-C587-DF29-BD3AA3E49C62}"/>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4" name="Date Placeholder 3">
            <a:extLst>
              <a:ext uri="{FF2B5EF4-FFF2-40B4-BE49-F238E27FC236}">
                <a16:creationId xmlns:a16="http://schemas.microsoft.com/office/drawing/2014/main" id="{6DF97A85-4C81-0770-4075-91C2EA5868B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116563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September </a:t>
            </a:r>
            <a:r>
              <a:rPr lang="en-US" dirty="0"/>
              <a:t>2023</a:t>
            </a:r>
            <a:endParaRPr lang="en-GB" dirty="0"/>
          </a:p>
        </p:txBody>
      </p:sp>
      <p:sp>
        <p:nvSpPr>
          <p:cNvPr id="9218" name="Rectangle 2"/>
          <p:cNvSpPr>
            <a:spLocks noGrp="1" noChangeArrowheads="1"/>
          </p:cNvSpPr>
          <p:nvPr>
            <p:ph idx="1"/>
          </p:nvPr>
        </p:nvSpPr>
        <p:spPr>
          <a:xfrm>
            <a:off x="533401" y="1600200"/>
            <a:ext cx="7315200"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September </a:t>
            </a:r>
            <a:r>
              <a:rPr lang="en-US" altLang="zh-CN" sz="2000" dirty="0"/>
              <a:t>2023 session</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5</a:t>
            </a:r>
            <a:r>
              <a:rPr lang="en-US" altLang="zh-CN" sz="1800" dirty="0"/>
              <a:t> slots scheduled for </a:t>
            </a:r>
            <a:r>
              <a:rPr lang="en-US" altLang="zh-CN" sz="1800" dirty="0" err="1"/>
              <a:t>TGbf</a:t>
            </a:r>
            <a:r>
              <a:rPr lang="en-US" altLang="zh-CN" sz="1800" dirty="0"/>
              <a:t> (</a:t>
            </a:r>
            <a:r>
              <a:rPr lang="en-US" altLang="zh-CN" sz="1800" dirty="0">
                <a:solidFill>
                  <a:srgbClr val="0000FF"/>
                </a:solidFill>
              </a:rPr>
              <a:t>Sept 11 AM2, 12 AM1 &amp; PM1, 13 AM2, 14 AM2</a:t>
            </a:r>
            <a:r>
              <a:rPr lang="en-US" altLang="zh-CN" sz="1800" dirty="0"/>
              <a:t>)</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Comment resolution </a:t>
            </a:r>
            <a:r>
              <a:rPr lang="en-US" altLang="zh-CN" sz="1800" dirty="0"/>
              <a:t>for D2.0 (LB276)</a:t>
            </a:r>
          </a:p>
          <a:p>
            <a:pPr marL="1120775" lvl="2" indent="-342900" algn="just">
              <a:spcBef>
                <a:spcPts val="0"/>
              </a:spcBef>
              <a:spcAft>
                <a:spcPts val="300"/>
              </a:spcAft>
              <a:buSzPct val="50000"/>
              <a:buFont typeface="Wingdings" panose="05000000000000000000" pitchFamily="2" charset="2"/>
              <a:buChar char="n"/>
            </a:pPr>
            <a:r>
              <a:rPr lang="en-US" altLang="zh-CN" sz="1600" dirty="0"/>
              <a:t>the Comment resolution for </a:t>
            </a:r>
            <a:r>
              <a:rPr lang="en-US" altLang="zh-CN" sz="1600" dirty="0">
                <a:solidFill>
                  <a:srgbClr val="FF0000"/>
                </a:solidFill>
              </a:rPr>
              <a:t>130 </a:t>
            </a:r>
            <a:r>
              <a:rPr lang="en-US" altLang="zh-CN" sz="1600" dirty="0"/>
              <a:t>CID are </a:t>
            </a:r>
            <a:r>
              <a:rPr lang="en-US" altLang="zh-CN" sz="1600" dirty="0">
                <a:solidFill>
                  <a:srgbClr val="0000FF"/>
                </a:solidFill>
              </a:rPr>
              <a:t>newly</a:t>
            </a:r>
            <a:r>
              <a:rPr lang="en-US" altLang="zh-CN" sz="1600" dirty="0"/>
              <a:t> approved </a:t>
            </a:r>
            <a:r>
              <a:rPr lang="en-US" altLang="zh-CN" sz="1600" dirty="0">
                <a:solidFill>
                  <a:schemeClr val="tx1"/>
                </a:solidFill>
              </a:rPr>
              <a:t>or </a:t>
            </a:r>
            <a:r>
              <a:rPr lang="en-US" altLang="zh-CN" sz="1600" dirty="0">
                <a:solidFill>
                  <a:srgbClr val="0000FF"/>
                </a:solidFill>
              </a:rPr>
              <a:t>marked</a:t>
            </a:r>
            <a:r>
              <a:rPr lang="en-US" altLang="zh-CN" sz="1600" dirty="0">
                <a:solidFill>
                  <a:schemeClr val="tx1"/>
                </a:solidFill>
              </a:rPr>
              <a:t> as “ready for motion” </a:t>
            </a:r>
            <a:endParaRPr lang="en-US" altLang="zh-CN" sz="1600" dirty="0"/>
          </a:p>
          <a:p>
            <a:pPr marL="1120775" lvl="2" indent="-342900" algn="just">
              <a:spcBef>
                <a:spcPts val="0"/>
              </a:spcBef>
              <a:spcAft>
                <a:spcPts val="300"/>
              </a:spcAft>
              <a:buSzPct val="50000"/>
              <a:buFont typeface="Wingdings" panose="05000000000000000000" pitchFamily="2" charset="2"/>
              <a:buChar char="n"/>
            </a:pPr>
            <a:r>
              <a:rPr lang="en-US" altLang="zh-CN" sz="1600" dirty="0">
                <a:solidFill>
                  <a:srgbClr val="FF0000"/>
                </a:solidFill>
              </a:rPr>
              <a:t>23.85</a:t>
            </a:r>
            <a:r>
              <a:rPr lang="en-US" altLang="zh-CN" sz="1600" dirty="0">
                <a:solidFill>
                  <a:schemeClr val="tx1"/>
                </a:solidFill>
              </a:rPr>
              <a:t>% of all LB276 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a:t>
            </a:r>
            <a:r>
              <a:rPr lang="en-US" altLang="zh-CN" sz="1600" dirty="0">
                <a:solidFill>
                  <a:srgbClr val="FF0000"/>
                </a:solidFill>
              </a:rPr>
              <a:t>130</a:t>
            </a:r>
            <a:r>
              <a:rPr lang="en-US" altLang="zh-CN" sz="1600" dirty="0">
                <a:solidFill>
                  <a:schemeClr val="tx1"/>
                </a:solidFill>
              </a:rPr>
              <a:t>/545, Please refer to the figure)</a:t>
            </a:r>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0"/>
              </a:spcAft>
              <a:buFont typeface="Times New Roman" panose="02020603050405020304" pitchFamily="18" charset="0"/>
              <a:buChar char="−"/>
            </a:pPr>
            <a:r>
              <a:rPr lang="en-US" altLang="zh-CN" sz="1800" dirty="0"/>
              <a:t>Continue </a:t>
            </a:r>
            <a:r>
              <a:rPr lang="en-US" altLang="zh-CN" sz="1800" dirty="0">
                <a:solidFill>
                  <a:srgbClr val="0000FF"/>
                </a:solidFill>
              </a:rPr>
              <a:t>comment resolution </a:t>
            </a:r>
            <a:r>
              <a:rPr lang="en-US" altLang="zh-CN" sz="1800" dirty="0"/>
              <a:t>for D2.0 (LB276)</a:t>
            </a:r>
          </a:p>
          <a:p>
            <a:pPr marL="720725" lvl="1" indent="-342900" algn="just">
              <a:spcBef>
                <a:spcPts val="0"/>
              </a:spcBef>
              <a:spcAft>
                <a:spcPts val="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 per week</a:t>
            </a:r>
          </a:p>
        </p:txBody>
      </p:sp>
      <p:graphicFrame>
        <p:nvGraphicFramePr>
          <p:cNvPr id="8"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1560083997"/>
              </p:ext>
            </p:extLst>
          </p:nvPr>
        </p:nvGraphicFramePr>
        <p:xfrm>
          <a:off x="7848600" y="1904677"/>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F17297AD-7F4F-91F6-4C2C-16A2E31B1B9F}"/>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6838EF74-0FAA-FDAE-4283-796D12929ADF}"/>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7" name="Date Placeholder 6">
            <a:extLst>
              <a:ext uri="{FF2B5EF4-FFF2-40B4-BE49-F238E27FC236}">
                <a16:creationId xmlns:a16="http://schemas.microsoft.com/office/drawing/2014/main" id="{5C002B07-6C14-470B-5E89-A3D22E5FC0D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77442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638799"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6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6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600" kern="0" dirty="0">
                <a:solidFill>
                  <a:srgbClr val="00B050"/>
                </a:solidFill>
              </a:rPr>
              <a:t>Comment Collection (D0.1)	</a:t>
            </a:r>
            <a:r>
              <a:rPr lang="en-US" altLang="zh-CN" sz="1600" i="1" strike="sngStrike" kern="0" dirty="0">
                <a:solidFill>
                  <a:schemeClr val="bg1">
                    <a:lumMod val="50000"/>
                  </a:schemeClr>
                </a:solidFill>
              </a:rPr>
              <a:t>Jan 2022</a:t>
            </a:r>
            <a:r>
              <a:rPr lang="en-US" altLang="zh-CN" sz="1600" i="1" strike="sngStrike" kern="0" dirty="0">
                <a:solidFill>
                  <a:schemeClr val="bg1">
                    <a:lumMod val="50000"/>
                  </a:schemeClr>
                </a:solidFill>
                <a:sym typeface="Wingdings" panose="05000000000000000000" pitchFamily="2" charset="2"/>
              </a:rPr>
              <a:t>Mar 2022</a:t>
            </a:r>
            <a:r>
              <a:rPr lang="en-US" altLang="zh-CN" sz="1600" i="1"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600" i="1" kern="0" dirty="0">
                <a:solidFill>
                  <a:schemeClr val="bg1">
                    <a:lumMod val="50000"/>
                  </a:schemeClr>
                </a:solidFill>
                <a:sym typeface="Wingdings" panose="05000000000000000000" pitchFamily="2" charset="2"/>
              </a:rPr>
              <a:t>				</a:t>
            </a:r>
            <a:r>
              <a:rPr lang="en-US" altLang="zh-CN" sz="1600" i="1" kern="0" dirty="0">
                <a:solidFill>
                  <a:srgbClr val="00B050"/>
                </a:solidFill>
                <a:sym typeface="Wingdings" panose="05000000000000000000" pitchFamily="2" charset="2"/>
              </a:rPr>
              <a:t> April 2022</a:t>
            </a:r>
            <a:endParaRPr lang="en-US" altLang="zh-CN" sz="16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600" kern="0" dirty="0">
                <a:solidFill>
                  <a:srgbClr val="00B050"/>
                </a:solidFill>
              </a:rPr>
              <a:t>Initial Letter Ballot (D1.0)</a:t>
            </a:r>
            <a:r>
              <a:rPr lang="en-US" altLang="zh-CN" sz="1600" kern="0" dirty="0">
                <a:solidFill>
                  <a:srgbClr val="FF0000"/>
                </a:solidFill>
              </a:rPr>
              <a:t>	</a:t>
            </a:r>
            <a:r>
              <a:rPr lang="en-US" altLang="zh-CN" sz="1600" i="1" strike="sngStrike" kern="0" dirty="0">
                <a:solidFill>
                  <a:schemeClr val="bg1">
                    <a:lumMod val="50000"/>
                  </a:schemeClr>
                </a:solidFill>
              </a:rPr>
              <a:t>Jul 2022</a:t>
            </a:r>
            <a:r>
              <a:rPr lang="en-US" altLang="zh-CN" sz="1600" i="1" strike="sngStrike" kern="0" dirty="0">
                <a:solidFill>
                  <a:schemeClr val="bg1">
                    <a:lumMod val="50000"/>
                  </a:schemeClr>
                </a:solidFill>
                <a:sym typeface="Wingdings" panose="05000000000000000000" pitchFamily="2" charset="2"/>
              </a:rPr>
              <a:t> Sep</a:t>
            </a:r>
            <a:r>
              <a:rPr lang="en-US" altLang="zh-CN" sz="1600" i="1" strike="sngStrike" kern="0" dirty="0">
                <a:solidFill>
                  <a:schemeClr val="bg1">
                    <a:lumMod val="50000"/>
                  </a:schemeClr>
                </a:solidFill>
              </a:rPr>
              <a:t> 2022</a:t>
            </a:r>
            <a:r>
              <a:rPr lang="en-US" altLang="zh-CN" sz="1600" i="1" strike="sngStrike" kern="0" dirty="0">
                <a:solidFill>
                  <a:schemeClr val="bg1">
                    <a:lumMod val="50000"/>
                  </a:schemeClr>
                </a:solidFill>
                <a:sym typeface="Wingdings" panose="05000000000000000000" pitchFamily="2" charset="2"/>
              </a:rPr>
              <a:t> Nov</a:t>
            </a:r>
            <a:r>
              <a:rPr lang="en-US" altLang="zh-CN" sz="1600" i="1" strike="sngStrike" kern="0" dirty="0">
                <a:solidFill>
                  <a:schemeClr val="bg1">
                    <a:lumMod val="50000"/>
                  </a:schemeClr>
                </a:solidFill>
              </a:rPr>
              <a:t> 2022</a:t>
            </a:r>
            <a:r>
              <a:rPr lang="en-US" altLang="zh-CN" sz="1600" i="1" kern="0" dirty="0">
                <a:solidFill>
                  <a:srgbClr val="FF0000"/>
                </a:solidFill>
              </a:rPr>
              <a:t>	</a:t>
            </a:r>
          </a:p>
          <a:p>
            <a:pPr marL="0" lvl="1" indent="0" algn="just" defTabSz="685800" eaLnBrk="1" fontAlgn="auto" hangingPunct="1">
              <a:spcBef>
                <a:spcPts val="200"/>
              </a:spcBef>
              <a:spcAft>
                <a:spcPts val="600"/>
              </a:spcAft>
              <a:buNone/>
              <a:defRPr/>
            </a:pPr>
            <a:r>
              <a:rPr lang="en-US" altLang="zh-CN" sz="1600" i="1" kern="0" dirty="0">
                <a:solidFill>
                  <a:srgbClr val="FF0000"/>
                </a:solidFill>
                <a:sym typeface="Wingdings" panose="05000000000000000000" pitchFamily="2" charset="2"/>
              </a:rPr>
              <a:t>				</a:t>
            </a:r>
            <a:r>
              <a:rPr lang="en-US" altLang="zh-CN" sz="1600" i="1" kern="0" dirty="0">
                <a:solidFill>
                  <a:srgbClr val="00B050"/>
                </a:solidFill>
                <a:sym typeface="Wingdings" panose="05000000000000000000" pitchFamily="2" charset="2"/>
              </a:rPr>
              <a:t> Jan </a:t>
            </a:r>
            <a:r>
              <a:rPr lang="en-US" altLang="zh-CN" sz="16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600" kern="0" dirty="0">
                <a:solidFill>
                  <a:srgbClr val="00B050"/>
                </a:solidFill>
              </a:rPr>
              <a:t>Recirculation LB (D2.0)	</a:t>
            </a:r>
            <a:r>
              <a:rPr lang="en-US" altLang="zh-CN" sz="1600" i="1" strike="sngStrike" kern="0" dirty="0">
                <a:solidFill>
                  <a:schemeClr val="bg1">
                    <a:lumMod val="50000"/>
                  </a:schemeClr>
                </a:solidFill>
              </a:rPr>
              <a:t>Jan 2023</a:t>
            </a:r>
            <a:r>
              <a:rPr lang="en-US" altLang="zh-CN" sz="1600" i="1" strike="sngStrike" kern="0" dirty="0">
                <a:solidFill>
                  <a:schemeClr val="bg1">
                    <a:lumMod val="50000"/>
                  </a:schemeClr>
                </a:solidFill>
                <a:sym typeface="Wingdings" panose="05000000000000000000" pitchFamily="2" charset="2"/>
              </a:rPr>
              <a:t>  Mar 2023</a:t>
            </a:r>
            <a:r>
              <a:rPr lang="en-US" altLang="zh-CN" sz="1600" i="1" kern="0" dirty="0">
                <a:solidFill>
                  <a:srgbClr val="00B050"/>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600" i="1" kern="0" dirty="0">
                <a:solidFill>
                  <a:srgbClr val="00B050"/>
                </a:solidFill>
                <a:sym typeface="Wingdings" panose="05000000000000000000" pitchFamily="2" charset="2"/>
              </a:rPr>
              <a:t>				</a:t>
            </a:r>
            <a:r>
              <a:rPr lang="en-US" altLang="zh-CN" sz="1600" kern="0" dirty="0">
                <a:solidFill>
                  <a:srgbClr val="00B050"/>
                </a:solidFill>
              </a:rPr>
              <a:t> July 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600" kern="0" dirty="0">
                <a:solidFill>
                  <a:srgbClr val="FF0000"/>
                </a:solidFill>
              </a:rPr>
              <a:t>Recirculation LB (D3.0)	</a:t>
            </a:r>
            <a:r>
              <a:rPr lang="en-US" altLang="zh-CN" sz="1600" i="1" strike="sngStrike" kern="0" dirty="0">
                <a:solidFill>
                  <a:schemeClr val="bg1">
                    <a:lumMod val="50000"/>
                  </a:schemeClr>
                </a:solidFill>
              </a:rPr>
              <a:t>May 2023</a:t>
            </a:r>
            <a:r>
              <a:rPr lang="en-US" altLang="zh-CN" sz="1600" i="1" strike="sngStrike" kern="0" dirty="0">
                <a:solidFill>
                  <a:schemeClr val="bg1">
                    <a:lumMod val="50000"/>
                  </a:schemeClr>
                </a:solidFill>
                <a:sym typeface="Wingdings" panose="05000000000000000000" pitchFamily="2" charset="2"/>
              </a:rPr>
              <a:t> </a:t>
            </a:r>
            <a:r>
              <a:rPr lang="en-US" altLang="zh-CN" sz="1600" kern="0" dirty="0">
                <a:solidFill>
                  <a:srgbClr val="FF0000"/>
                </a:solidFill>
              </a:rPr>
              <a:t> Nov 2023</a:t>
            </a:r>
          </a:p>
          <a:p>
            <a:pPr marL="161925" lvl="1" indent="-233363" algn="just" defTabSz="685800" eaLnBrk="1" fontAlgn="auto" hangingPunct="1">
              <a:spcBef>
                <a:spcPts val="200"/>
              </a:spcBef>
              <a:spcAft>
                <a:spcPts val="600"/>
              </a:spcAft>
              <a:defRPr/>
            </a:pPr>
            <a:r>
              <a:rPr lang="en-US" altLang="zh-CN" sz="1600" kern="0" dirty="0"/>
              <a:t>Recirculation LB (D4.0)	</a:t>
            </a:r>
            <a:r>
              <a:rPr lang="en-US" altLang="zh-CN" sz="1600" i="1" kern="0" dirty="0"/>
              <a:t>July 2023 </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Jan 2024</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a:t>Initial SA Ballot (D4.0)	Sep 2023 </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2024</a:t>
            </a:r>
            <a:endParaRPr lang="en-US" altLang="zh-CN" sz="1600" kern="0" dirty="0"/>
          </a:p>
          <a:p>
            <a:pPr marL="161925" lvl="1" indent="-233363" algn="just" defTabSz="685800" eaLnBrk="1" fontAlgn="auto" hangingPunct="1">
              <a:spcBef>
                <a:spcPts val="200"/>
              </a:spcBef>
              <a:spcAft>
                <a:spcPts val="600"/>
              </a:spcAft>
              <a:defRPr/>
            </a:pPr>
            <a:r>
              <a:rPr lang="en-US" altLang="zh-CN" sz="1600" kern="0" dirty="0"/>
              <a:t>Final 802.11 WG approval	</a:t>
            </a:r>
            <a:r>
              <a:rPr lang="en-US" altLang="zh-CN" sz="1600" i="1" kern="0" dirty="0"/>
              <a:t>July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Jan 2025</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a:t>802 EC approval		</a:t>
            </a:r>
            <a:r>
              <a:rPr lang="en-US" altLang="zh-CN" sz="1600" i="1" kern="0" dirty="0"/>
              <a:t>July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Jan 2025</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err="1"/>
              <a:t>RevCom</a:t>
            </a:r>
            <a:r>
              <a:rPr lang="en-US" altLang="zh-CN" sz="1600" kern="0" dirty="0"/>
              <a:t> and SASB approval	Sep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2025</a:t>
            </a:r>
            <a:endParaRPr lang="en-US" altLang="zh-CN" sz="16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D2.0)</a:t>
            </a:r>
          </a:p>
        </p:txBody>
      </p:sp>
      <p:sp>
        <p:nvSpPr>
          <p:cNvPr id="10" name="Rectangle 3"/>
          <p:cNvSpPr txBox="1">
            <a:spLocks noChangeArrowheads="1"/>
          </p:cNvSpPr>
          <p:nvPr/>
        </p:nvSpPr>
        <p:spPr bwMode="auto">
          <a:xfrm>
            <a:off x="6227762" y="1600200"/>
            <a:ext cx="57356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lgn="just">
              <a:buFont typeface="Times New Roman" pitchFamily="16" charset="0"/>
              <a:buChar char="•"/>
            </a:pPr>
            <a:r>
              <a:rPr lang="en-US" altLang="zh-CN" sz="1600" kern="0" dirty="0">
                <a:solidFill>
                  <a:schemeClr val="bg1">
                    <a:lumMod val="50000"/>
                  </a:schemeClr>
                </a:solidFill>
                <a:latin typeface="Times New Roman"/>
              </a:rPr>
              <a:t>July 14, 2023</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802.11 Working group Motion passes</a:t>
            </a:r>
            <a:r>
              <a:rPr lang="zh-CN" altLang="en-US" sz="1400" kern="0" dirty="0">
                <a:solidFill>
                  <a:schemeClr val="bg1">
                    <a:lumMod val="50000"/>
                  </a:schemeClr>
                </a:solidFill>
                <a:latin typeface="Times New Roman"/>
              </a:rPr>
              <a:t>：</a:t>
            </a:r>
            <a:r>
              <a:rPr lang="en-US" altLang="zh-CN" sz="1400" kern="0" dirty="0">
                <a:solidFill>
                  <a:schemeClr val="bg1">
                    <a:lumMod val="50000"/>
                  </a:schemeClr>
                </a:solidFill>
                <a:latin typeface="Times New Roman"/>
              </a:rPr>
              <a:t>802.11bf (WLAN Sensing) Draft 2.0 and Re-circulation Letter Ballot</a:t>
            </a:r>
          </a:p>
          <a:p>
            <a:pPr algn="just">
              <a:buFont typeface="Times New Roman" pitchFamily="16" charset="0"/>
              <a:buChar char="•"/>
            </a:pPr>
            <a:endParaRPr lang="en-US" altLang="zh-CN" sz="1600" kern="0" dirty="0">
              <a:solidFill>
                <a:schemeClr val="bg1">
                  <a:lumMod val="50000"/>
                </a:schemeClr>
              </a:solidFill>
              <a:latin typeface="Times New Roman"/>
            </a:endParaRPr>
          </a:p>
          <a:p>
            <a:pPr algn="just">
              <a:buFont typeface="Times New Roman" pitchFamily="16" charset="0"/>
              <a:buChar char="•"/>
            </a:pPr>
            <a:r>
              <a:rPr lang="en-US" altLang="zh-CN" sz="1600" kern="0" dirty="0">
                <a:solidFill>
                  <a:schemeClr val="bg1">
                    <a:lumMod val="50000"/>
                  </a:schemeClr>
                </a:solidFill>
                <a:latin typeface="Times New Roman"/>
              </a:rPr>
              <a:t>Wed July 26, 2023 at 23:59 Eastern Time USA (11:59 PM)</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Initial LB start for D2.0</a:t>
            </a:r>
          </a:p>
          <a:p>
            <a:pPr lvl="1" algn="just">
              <a:buFont typeface="Times New Roman" pitchFamily="16" charset="0"/>
              <a:buChar char="•"/>
            </a:pPr>
            <a:endParaRPr lang="en-US" altLang="zh-CN" sz="1200" kern="0" dirty="0">
              <a:solidFill>
                <a:schemeClr val="bg1">
                  <a:lumMod val="50000"/>
                </a:schemeClr>
              </a:solidFill>
              <a:latin typeface="Times New Roman"/>
            </a:endParaRPr>
          </a:p>
          <a:p>
            <a:pPr algn="just">
              <a:buFont typeface="Times New Roman" pitchFamily="16" charset="0"/>
              <a:buChar char="•"/>
            </a:pPr>
            <a:r>
              <a:rPr lang="en-US" altLang="zh-CN" sz="1600" kern="0" dirty="0">
                <a:solidFill>
                  <a:schemeClr val="bg1">
                    <a:lumMod val="50000"/>
                  </a:schemeClr>
                </a:solidFill>
                <a:latin typeface="Times New Roman"/>
              </a:rPr>
              <a:t>Sun August 20, 2023 at 23:59 Eastern Time USA (11:59 PM)</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Initial LB end for D2.0</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Assign the comments</a:t>
            </a: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r>
              <a:rPr lang="en-US" altLang="zh-CN" sz="1600" kern="0" dirty="0">
                <a:solidFill>
                  <a:srgbClr val="000000"/>
                </a:solidFill>
                <a:latin typeface="Times New Roman"/>
              </a:rPr>
              <a:t>Target for </a:t>
            </a:r>
            <a:r>
              <a:rPr lang="en-US" altLang="zh-CN" sz="1600" kern="0" dirty="0">
                <a:solidFill>
                  <a:srgbClr val="FF0000"/>
                </a:solidFill>
              </a:rPr>
              <a:t>Recirculation LB (D3.0) </a:t>
            </a:r>
            <a:r>
              <a:rPr lang="en-US" altLang="zh-CN" sz="1600" kern="0" dirty="0"/>
              <a:t>in</a:t>
            </a:r>
            <a:r>
              <a:rPr lang="en-US" altLang="zh-CN" sz="1600" kern="0" dirty="0">
                <a:solidFill>
                  <a:srgbClr val="FF0000"/>
                </a:solidFill>
              </a:rPr>
              <a:t> </a:t>
            </a:r>
            <a:r>
              <a:rPr lang="en-US" altLang="zh-CN" sz="1600" kern="0" dirty="0">
                <a:solidFill>
                  <a:srgbClr val="FF0000"/>
                </a:solidFill>
                <a:latin typeface="Times New Roman"/>
              </a:rPr>
              <a:t>November</a:t>
            </a:r>
            <a:r>
              <a:rPr lang="en-US" altLang="zh-CN" sz="1600" kern="0" dirty="0">
                <a:solidFill>
                  <a:srgbClr val="000000"/>
                </a:solidFill>
                <a:latin typeface="Times New Roman"/>
              </a:rPr>
              <a:t> Plenary</a:t>
            </a:r>
            <a:endParaRPr lang="en-US" altLang="zh-CN" sz="1600" b="1"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61563"/>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3342100C-418C-60E2-BC42-8A20FFDA2AC3}"/>
              </a:ext>
            </a:extLst>
          </p:cNvPr>
          <p:cNvSpPr>
            <a:spLocks noGrp="1"/>
          </p:cNvSpPr>
          <p:nvPr>
            <p:ph type="ftr" idx="14"/>
          </p:nvPr>
        </p:nvSpPr>
        <p:spPr/>
        <p:txBody>
          <a:bodyPr/>
          <a:lstStyle/>
          <a:p>
            <a:r>
              <a:rPr lang="en-GB"/>
              <a:t>Tony Xiao Han, Huawei</a:t>
            </a:r>
            <a:endParaRPr lang="en-GB" dirty="0"/>
          </a:p>
        </p:txBody>
      </p:sp>
      <p:sp>
        <p:nvSpPr>
          <p:cNvPr id="11" name="Slide Number Placeholder 10">
            <a:extLst>
              <a:ext uri="{FF2B5EF4-FFF2-40B4-BE49-F238E27FC236}">
                <a16:creationId xmlns:a16="http://schemas.microsoft.com/office/drawing/2014/main" id="{FAE0CC1B-2D80-B786-54E7-2A7A216BB478}"/>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2" name="Date Placeholder 11">
            <a:extLst>
              <a:ext uri="{FF2B5EF4-FFF2-40B4-BE49-F238E27FC236}">
                <a16:creationId xmlns:a16="http://schemas.microsoft.com/office/drawing/2014/main" id="{EACCB9E4-24EE-B846-BDA8-10AA6F04E63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3747356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9" name="Picture 8">
            <a:extLst>
              <a:ext uri="{FF2B5EF4-FFF2-40B4-BE49-F238E27FC236}">
                <a16:creationId xmlns:a16="http://schemas.microsoft.com/office/drawing/2014/main" id="{E11708EA-D03A-D99B-8DA6-979846D16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September Interim)</a:t>
            </a:r>
            <a:endParaRPr lang="en-US" altLang="en-US" b="0" dirty="0">
              <a:solidFill>
                <a:schemeClr val="tx2"/>
              </a:solidFill>
            </a:endParaRPr>
          </a:p>
        </p:txBody>
      </p:sp>
      <p:sp>
        <p:nvSpPr>
          <p:cNvPr id="6" name="Rectangle 3"/>
          <p:cNvSpPr txBox="1">
            <a:spLocks noChangeArrowheads="1"/>
          </p:cNvSpPr>
          <p:nvPr/>
        </p:nvSpPr>
        <p:spPr bwMode="auto">
          <a:xfrm>
            <a:off x="157348" y="917156"/>
            <a:ext cx="791985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400" b="1" dirty="0">
                <a:solidFill>
                  <a:srgbClr val="FF0000"/>
                </a:solidFill>
                <a:cs typeface="Times New Roman" panose="02020603050405020304" pitchFamily="18" charset="0"/>
              </a:rPr>
              <a:t>Confirmed:</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Sept	18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Too close to Sept Interim</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19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 	21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25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26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Sept 	28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400050" lvl="2" indent="0" algn="just">
              <a:spcBef>
                <a:spcPct val="0"/>
              </a:spcBef>
              <a:spcAft>
                <a:spcPts val="0"/>
              </a:spcAft>
              <a:buClr>
                <a:srgbClr val="000000"/>
              </a:buClr>
              <a:buNone/>
              <a:defRPr/>
            </a:pPr>
            <a:endParaRPr lang="en-US" altLang="zh-CN" sz="1100" strike="sngStrike"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2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holiday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3	(Tuesday),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holiday</a:t>
            </a:r>
          </a:p>
          <a:p>
            <a:pPr marL="685800" lvl="2" indent="-285750" algn="just">
              <a:spcBef>
                <a:spcPct val="0"/>
              </a:spcBef>
              <a:spcAft>
                <a:spcPts val="0"/>
              </a:spcAft>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5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 – holiday</a:t>
            </a:r>
          </a:p>
          <a:p>
            <a:pPr marL="685800" lvl="2" indent="-285750" algn="just">
              <a:spcBef>
                <a:spcPct val="0"/>
              </a:spcBef>
              <a:spcAft>
                <a:spcPts val="0"/>
              </a:spcAft>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9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10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 	12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16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17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19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23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24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 	26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30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31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Nov 	2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 	6	(Monday),	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 	7	(Tuesday),	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Nov 	9	(Thursday),	22</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00 - 00:00 ET</a:t>
            </a:r>
            <a:endParaRPr lang="en-US" altLang="zh-CN" sz="1100" b="1"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050" dirty="0">
              <a:solidFill>
                <a:srgbClr val="00B0F0"/>
              </a:solidFill>
              <a:cs typeface="Times New Roman" panose="02020603050405020304" pitchFamily="18" charset="0"/>
            </a:endParaRPr>
          </a:p>
        </p:txBody>
      </p:sp>
      <p:sp>
        <p:nvSpPr>
          <p:cNvPr id="2" name="矩形 1">
            <a:extLst>
              <a:ext uri="{FF2B5EF4-FFF2-40B4-BE49-F238E27FC236}">
                <a16:creationId xmlns:a16="http://schemas.microsoft.com/office/drawing/2014/main" id="{58FF7B02-5BE2-44E0-B2CE-1F5FF2F26879}"/>
              </a:ext>
            </a:extLst>
          </p:cNvPr>
          <p:cNvSpPr/>
          <p:nvPr/>
        </p:nvSpPr>
        <p:spPr>
          <a:xfrm>
            <a:off x="3957894" y="5841492"/>
            <a:ext cx="3797500" cy="600164"/>
          </a:xfrm>
          <a:prstGeom prst="rect">
            <a:avLst/>
          </a:prstGeom>
          <a:solidFill>
            <a:schemeClr val="bg1"/>
          </a:solidFill>
        </p:spPr>
        <p:txBody>
          <a:bodyPr wrap="square">
            <a:spAutoFit/>
          </a:bodyPr>
          <a:lstStyle/>
          <a:p>
            <a:pPr marL="171450" indent="-171450">
              <a:spcBef>
                <a:spcPts val="0"/>
              </a:spcBef>
              <a:buFont typeface="Arial" panose="020B0604020202020204" pitchFamily="34" charset="0"/>
              <a:buChar char="•"/>
            </a:pPr>
            <a:r>
              <a:rPr lang="en-US" altLang="zh-CN" sz="1100" b="1" dirty="0">
                <a:solidFill>
                  <a:schemeClr val="tx1"/>
                </a:solidFill>
              </a:rPr>
              <a:t>5 Nov 2023 - Daylight Saving Time ends</a:t>
            </a:r>
          </a:p>
          <a:p>
            <a:pPr marL="171450" indent="-171450">
              <a:spcBef>
                <a:spcPts val="0"/>
              </a:spcBef>
              <a:buFont typeface="Arial" panose="020B0604020202020204" pitchFamily="34" charset="0"/>
              <a:buChar char="•"/>
            </a:pPr>
            <a:r>
              <a:rPr lang="en-US" altLang="zh-CN" sz="1100" dirty="0">
                <a:solidFill>
                  <a:schemeClr val="tx1"/>
                </a:solidFill>
              </a:rPr>
              <a:t>Sunday, 5 Nov 2023, 02:00:00 clocks are set </a:t>
            </a:r>
            <a:r>
              <a:rPr lang="en-US" altLang="zh-CN" sz="1100" b="1" dirty="0">
                <a:solidFill>
                  <a:schemeClr val="tx1"/>
                </a:solidFill>
              </a:rPr>
              <a:t>back</a:t>
            </a:r>
            <a:r>
              <a:rPr lang="en-US" altLang="zh-CN" sz="1100" dirty="0">
                <a:solidFill>
                  <a:schemeClr val="tx1"/>
                </a:solidFill>
              </a:rPr>
              <a:t> 1 hour to</a:t>
            </a:r>
            <a:br>
              <a:rPr lang="en-US" altLang="zh-CN" sz="1100" dirty="0">
                <a:solidFill>
                  <a:schemeClr val="tx1"/>
                </a:solidFill>
              </a:rPr>
            </a:br>
            <a:r>
              <a:rPr lang="en-US" altLang="zh-CN" sz="1100" dirty="0">
                <a:solidFill>
                  <a:schemeClr val="tx1"/>
                </a:solidFill>
              </a:rPr>
              <a:t>Sunday, 5 Nov 2023, 01:00:00 local daylight time instead.</a:t>
            </a:r>
          </a:p>
        </p:txBody>
      </p:sp>
      <p:sp>
        <p:nvSpPr>
          <p:cNvPr id="4" name="矩形 3">
            <a:extLst>
              <a:ext uri="{FF2B5EF4-FFF2-40B4-BE49-F238E27FC236}">
                <a16:creationId xmlns:a16="http://schemas.microsoft.com/office/drawing/2014/main" id="{B3E5154D-77E5-43B4-914D-22E74CC824AD}"/>
              </a:ext>
            </a:extLst>
          </p:cNvPr>
          <p:cNvSpPr/>
          <p:nvPr/>
        </p:nvSpPr>
        <p:spPr>
          <a:xfrm>
            <a:off x="7912742" y="5411904"/>
            <a:ext cx="4121910" cy="1038746"/>
          </a:xfrm>
          <a:prstGeom prst="rect">
            <a:avLst/>
          </a:prstGeom>
        </p:spPr>
        <p:txBody>
          <a:bodyPr wrap="square">
            <a:spAutoFit/>
          </a:bodyPr>
          <a:lstStyle/>
          <a:p>
            <a:pPr marL="0" lvl="1" algn="just">
              <a:spcAft>
                <a:spcPts val="300"/>
              </a:spcAft>
              <a:buClr>
                <a:srgbClr val="000000"/>
              </a:buClr>
              <a:defRPr/>
            </a:pPr>
            <a:r>
              <a:rPr lang="en-US" altLang="zh-CN" sz="900" dirty="0">
                <a:solidFill>
                  <a:schemeClr val="tx1"/>
                </a:solidFill>
                <a:cs typeface="Times New Roman" panose="02020603050405020304" pitchFamily="18" charset="0"/>
              </a:rPr>
              <a:t>** Note: </a:t>
            </a:r>
          </a:p>
          <a:p>
            <a:pPr marL="228600" lvl="1" indent="-228600" algn="just">
              <a:spcAft>
                <a:spcPts val="300"/>
              </a:spcAft>
              <a:buClr>
                <a:srgbClr val="000000"/>
              </a:buClr>
              <a:buFont typeface="+mj-lt"/>
              <a:buAutoNum type="arabicPeriod"/>
              <a:defRPr/>
            </a:pPr>
            <a:r>
              <a:rPr lang="en-US" altLang="zh-CN" sz="900" dirty="0">
                <a:solidFill>
                  <a:schemeClr val="tx1"/>
                </a:solidFill>
                <a:cs typeface="Times New Roman" panose="02020603050405020304" pitchFamily="18" charset="0"/>
              </a:rPr>
              <a:t>When conflict with CAC, the call may be changed. </a:t>
            </a:r>
          </a:p>
          <a:p>
            <a:pPr marL="0" lvl="1" algn="just">
              <a:spcAft>
                <a:spcPts val="300"/>
              </a:spcAft>
              <a:buClr>
                <a:srgbClr val="000000"/>
              </a:buClr>
              <a:defRPr/>
            </a:pPr>
            <a:r>
              <a:rPr lang="en-US" altLang="zh-CN" sz="900" dirty="0">
                <a:solidFill>
                  <a:schemeClr val="tx1"/>
                </a:solidFill>
                <a:cs typeface="Times New Roman" panose="02020603050405020304" pitchFamily="18" charset="0"/>
              </a:rPr>
              <a:t>        (Sept 2023 – Nov 2023 CAC calls: Oct 9, Oct 30)</a:t>
            </a:r>
          </a:p>
          <a:p>
            <a:pPr marL="228600" lvl="1" indent="-228600" algn="just">
              <a:spcAft>
                <a:spcPts val="300"/>
              </a:spcAft>
              <a:buClr>
                <a:srgbClr val="000000"/>
              </a:buClr>
              <a:buFont typeface="+mj-lt"/>
              <a:buAutoNum type="arabicPeriod" startAt="2"/>
              <a:defRPr/>
            </a:pPr>
            <a:r>
              <a:rPr lang="en-US" altLang="zh-CN" sz="900" dirty="0">
                <a:solidFill>
                  <a:schemeClr val="tx1"/>
                </a:solidFill>
                <a:cs typeface="MS PGothic" charset="0"/>
              </a:rPr>
              <a:t>Thursday </a:t>
            </a:r>
            <a:r>
              <a:rPr lang="en-US" altLang="zh-CN" sz="900" dirty="0">
                <a:solidFill>
                  <a:schemeClr val="tx1"/>
                </a:solidFill>
                <a:cs typeface="Times New Roman" panose="02020603050405020304" pitchFamily="18" charset="0"/>
              </a:rPr>
              <a:t>23:00 - 01:00am ET </a:t>
            </a:r>
            <a:r>
              <a:rPr lang="en-US" altLang="zh-CN" sz="900" dirty="0">
                <a:solidFill>
                  <a:schemeClr val="tx1"/>
                </a:solidFill>
                <a:cs typeface="MS PGothic" charset="0"/>
              </a:rPr>
              <a:t>(Thursday 20</a:t>
            </a:r>
            <a:r>
              <a:rPr lang="zh-CN" altLang="en-US" sz="900" dirty="0">
                <a:solidFill>
                  <a:schemeClr val="tx1"/>
                </a:solidFill>
                <a:cs typeface="MS PGothic" charset="0"/>
              </a:rPr>
              <a:t>：</a:t>
            </a:r>
            <a:r>
              <a:rPr lang="en-US" altLang="zh-CN" sz="900" dirty="0">
                <a:solidFill>
                  <a:schemeClr val="tx1"/>
                </a:solidFill>
                <a:cs typeface="MS PGothic" charset="0"/>
              </a:rPr>
              <a:t>00  – 22:00 PT, Friday 11am-13:00 in China, Friday 6am-8am in Israel, Friday 5am – 7am in Central Europe), and Sang Kim will help to take the minutes for these slots.</a:t>
            </a:r>
            <a:endParaRPr lang="zh-CN" altLang="en-US" sz="900" dirty="0">
              <a:solidFill>
                <a:schemeClr val="tx1"/>
              </a:solidFill>
            </a:endParaRPr>
          </a:p>
        </p:txBody>
      </p:sp>
      <p:sp>
        <p:nvSpPr>
          <p:cNvPr id="10" name="Footer Placeholder 9">
            <a:extLst>
              <a:ext uri="{FF2B5EF4-FFF2-40B4-BE49-F238E27FC236}">
                <a16:creationId xmlns:a16="http://schemas.microsoft.com/office/drawing/2014/main" id="{126FEC4D-B9DB-5A83-5943-57CDA419FF79}"/>
              </a:ext>
            </a:extLst>
          </p:cNvPr>
          <p:cNvSpPr>
            <a:spLocks noGrp="1"/>
          </p:cNvSpPr>
          <p:nvPr>
            <p:ph type="ftr" idx="14"/>
          </p:nvPr>
        </p:nvSpPr>
        <p:spPr/>
        <p:txBody>
          <a:bodyPr/>
          <a:lstStyle/>
          <a:p>
            <a:r>
              <a:rPr lang="en-GB"/>
              <a:t>Tony Xiao Han, Huawei</a:t>
            </a:r>
            <a:endParaRPr lang="en-GB" dirty="0"/>
          </a:p>
        </p:txBody>
      </p:sp>
      <p:sp>
        <p:nvSpPr>
          <p:cNvPr id="11" name="Slide Number Placeholder 10">
            <a:extLst>
              <a:ext uri="{FF2B5EF4-FFF2-40B4-BE49-F238E27FC236}">
                <a16:creationId xmlns:a16="http://schemas.microsoft.com/office/drawing/2014/main" id="{ED200688-854C-2854-858F-55714E081759}"/>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12" name="Date Placeholder 11">
            <a:extLst>
              <a:ext uri="{FF2B5EF4-FFF2-40B4-BE49-F238E27FC236}">
                <a16:creationId xmlns:a16="http://schemas.microsoft.com/office/drawing/2014/main" id="{2B2967D1-268F-70B9-A9EB-41B2EDA695EE}"/>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4198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6210194-2DA2-51C4-9A2F-C8308222D55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9C6DACE-4F9C-5D6C-EE56-4239B8BD2844}"/>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4" name="Date Placeholder 3">
            <a:extLst>
              <a:ext uri="{FF2B5EF4-FFF2-40B4-BE49-F238E27FC236}">
                <a16:creationId xmlns:a16="http://schemas.microsoft.com/office/drawing/2014/main" id="{B73C0593-DD78-5682-1EAD-A22F9461DABA}"/>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800239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September 2023 Session (mixed-mode)</a:t>
            </a:r>
          </a:p>
        </p:txBody>
      </p:sp>
      <p:sp>
        <p:nvSpPr>
          <p:cNvPr id="2" name="Footer Placeholder 1">
            <a:extLst>
              <a:ext uri="{FF2B5EF4-FFF2-40B4-BE49-F238E27FC236}">
                <a16:creationId xmlns:a16="http://schemas.microsoft.com/office/drawing/2014/main" id="{BF780553-6237-E8AB-89AB-5F33F7296AD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A932213-29AE-6CFC-140D-E0C35F9BE1D8}"/>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4" name="Date Placeholder 3">
            <a:extLst>
              <a:ext uri="{FF2B5EF4-FFF2-40B4-BE49-F238E27FC236}">
                <a16:creationId xmlns:a16="http://schemas.microsoft.com/office/drawing/2014/main" id="{DB1BCDFD-A6D6-BF0C-5776-1FE01ECC7FC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484842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11-23/1341r5</a:t>
            </a:r>
            <a:r>
              <a:rPr lang="en-US" dirty="0"/>
              <a:t> </a:t>
            </a:r>
          </a:p>
          <a:p>
            <a:pPr>
              <a:spcBef>
                <a:spcPts val="0"/>
              </a:spcBef>
            </a:pPr>
            <a:r>
              <a:rPr lang="en-US" dirty="0"/>
              <a:t>Comment resolution on D1.0 spreadsheet: </a:t>
            </a:r>
            <a:r>
              <a:rPr lang="en-US" dirty="0">
                <a:hlinkClick r:id="rId4"/>
              </a:rPr>
              <a:t>11-23/1152r20</a:t>
            </a:r>
            <a:r>
              <a:rPr lang="en-US" dirty="0"/>
              <a:t> </a:t>
            </a:r>
          </a:p>
          <a:p>
            <a:pPr>
              <a:spcBef>
                <a:spcPts val="0"/>
              </a:spcBef>
            </a:pPr>
            <a:r>
              <a:rPr lang="en-US" dirty="0"/>
              <a:t>Motions: </a:t>
            </a:r>
            <a:r>
              <a:rPr lang="en-US" dirty="0">
                <a:hlinkClick r:id="rId5"/>
              </a:rPr>
              <a:t>11-22/0651r25</a:t>
            </a:r>
            <a:r>
              <a:rPr lang="en-US" dirty="0"/>
              <a:t> </a:t>
            </a:r>
          </a:p>
          <a:p>
            <a:pPr>
              <a:spcBef>
                <a:spcPts val="0"/>
              </a:spcBef>
            </a:pPr>
            <a:endParaRPr lang="en-US" dirty="0"/>
          </a:p>
          <a:p>
            <a:pPr>
              <a:spcBef>
                <a:spcPts val="0"/>
              </a:spcBef>
            </a:pPr>
            <a:r>
              <a:rPr lang="en-US" dirty="0"/>
              <a:t>Resolved 135 of 294 comments. All (159) remaining are assigned.  Identified 8 “topic areas” for comments.</a:t>
            </a:r>
          </a:p>
          <a:p>
            <a:pPr>
              <a:spcBef>
                <a:spcPts val="0"/>
              </a:spcBef>
            </a:pPr>
            <a:endParaRPr lang="en-US" dirty="0"/>
          </a:p>
          <a:p>
            <a:pPr>
              <a:spcBef>
                <a:spcPts val="0"/>
              </a:spcBef>
            </a:pPr>
            <a:r>
              <a:rPr lang="en-US" dirty="0"/>
              <a:t>Expected to jump ahead of 802.11be in amendment ordering</a:t>
            </a:r>
          </a:p>
          <a:p>
            <a:pPr>
              <a:spcBef>
                <a:spcPts val="0"/>
              </a:spcBef>
            </a:pPr>
            <a:endParaRPr lang="en-US" dirty="0"/>
          </a:p>
          <a:p>
            <a:pPr>
              <a:spcBef>
                <a:spcPts val="0"/>
              </a:spcBef>
            </a:pPr>
            <a:r>
              <a:rPr lang="en-US" dirty="0"/>
              <a:t>Still owe WBA a more detailed liaison response to their liaisons to us; will discuss on telecon (Oct 7) and in November: </a:t>
            </a:r>
            <a:r>
              <a:rPr lang="en-US" b="0" u="sng" dirty="0">
                <a:hlinkClick r:id="rId6"/>
              </a:rPr>
              <a:t>11-21/0703r0</a:t>
            </a:r>
            <a:r>
              <a:rPr lang="en-US" b="0" dirty="0"/>
              <a:t>, </a:t>
            </a:r>
            <a:r>
              <a:rPr lang="en-US" b="0" dirty="0">
                <a:hlinkClick r:id="rId7"/>
              </a:rPr>
              <a:t>11-21/1141r0</a:t>
            </a:r>
            <a:r>
              <a:rPr lang="en-US" b="0" dirty="0"/>
              <a:t>, </a:t>
            </a:r>
            <a:r>
              <a:rPr lang="en-US" b="0" dirty="0">
                <a:hlinkClick r:id="rId8"/>
              </a:rPr>
              <a:t>11-22/0668r0</a:t>
            </a:r>
            <a:r>
              <a:rPr lang="en-US" b="0" dirty="0"/>
              <a:t>, </a:t>
            </a:r>
            <a:r>
              <a:rPr lang="en-US" b="0" dirty="0">
                <a:hlinkClick r:id="rId9"/>
              </a:rPr>
              <a:t>11-22/0653r0</a:t>
            </a:r>
            <a:r>
              <a:rPr lang="en-US" b="0" dirty="0"/>
              <a:t> </a:t>
            </a:r>
          </a:p>
          <a:p>
            <a:pPr>
              <a:spcBef>
                <a:spcPts val="0"/>
              </a:spcBef>
            </a:pPr>
            <a:endParaRPr lang="en-US" altLang="en-US" sz="1400" dirty="0"/>
          </a:p>
        </p:txBody>
      </p:sp>
      <p:sp>
        <p:nvSpPr>
          <p:cNvPr id="2" name="Footer Placeholder 1">
            <a:extLst>
              <a:ext uri="{FF2B5EF4-FFF2-40B4-BE49-F238E27FC236}">
                <a16:creationId xmlns:a16="http://schemas.microsoft.com/office/drawing/2014/main" id="{C7562E11-5C54-1B81-D5BF-5BC47C3FCA4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9F82D98-C958-E61D-9C71-7DDA5A5AB48F}"/>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C7DDE68F-5D59-EA04-2C18-F8EBA085ACE5}"/>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59508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181350" y="1371600"/>
            <a:ext cx="5829300" cy="457200"/>
          </a:xfrm>
        </p:spPr>
        <p:txBody>
          <a:bodyPr/>
          <a:lstStyle/>
          <a:p>
            <a:r>
              <a:rPr lang="en-US" dirty="0"/>
              <a:t>LB274 comment resolution status</a:t>
            </a:r>
          </a:p>
        </p:txBody>
      </p:sp>
      <p:graphicFrame>
        <p:nvGraphicFramePr>
          <p:cNvPr id="6" name="Content Placeholder 5">
            <a:extLst>
              <a:ext uri="{FF2B5EF4-FFF2-40B4-BE49-F238E27FC236}">
                <a16:creationId xmlns:a16="http://schemas.microsoft.com/office/drawing/2014/main" id="{F07BF7F2-C53A-4C68-3D2B-840A42EF0048}"/>
              </a:ext>
            </a:extLst>
          </p:cNvPr>
          <p:cNvGraphicFramePr>
            <a:graphicFrameLocks noGrp="1"/>
          </p:cNvGraphicFramePr>
          <p:nvPr>
            <p:ph idx="1"/>
            <p:extLst>
              <p:ext uri="{D42A27DB-BD31-4B8C-83A1-F6EECF244321}">
                <p14:modId xmlns:p14="http://schemas.microsoft.com/office/powerpoint/2010/main" val="448640345"/>
              </p:ext>
            </p:extLst>
          </p:nvPr>
        </p:nvGraphicFramePr>
        <p:xfrm>
          <a:off x="2209800" y="2343150"/>
          <a:ext cx="7771210" cy="398145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1C76C949-A9E0-FA1D-22F5-9F62D01EDA5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5BC146A-B502-A90C-5E03-1B32A23D2B64}"/>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1A843313-DFEA-626B-E2C8-CFB4722BC1F6}"/>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795512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Nov 2023</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F1CAB80C-2D7F-D913-0F76-CC88210F3C4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AFB6D6B-3F8F-EBDC-6A46-2D9653793A31}"/>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CF78DF8C-36AC-D7AB-0663-F8CA56FFC7D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658425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Tuesdays at 9:30am ET, 2 hours: </a:t>
            </a:r>
          </a:p>
          <a:p>
            <a:pPr lvl="1">
              <a:spcBef>
                <a:spcPts val="0"/>
              </a:spcBef>
              <a:spcAft>
                <a:spcPts val="0"/>
              </a:spcAft>
              <a:buFont typeface="Calibri" panose="020F0502020204030204" pitchFamily="34" charset="0"/>
              <a:buChar char="-"/>
            </a:pPr>
            <a:r>
              <a:rPr lang="en-US" sz="2800" b="1" dirty="0"/>
              <a:t>Sep 26, Oct 3, 10, </a:t>
            </a:r>
            <a:r>
              <a:rPr lang="en-US" sz="2800" b="1" dirty="0">
                <a:highlight>
                  <a:srgbClr val="FFFF00"/>
                </a:highlight>
              </a:rPr>
              <a:t>17?</a:t>
            </a:r>
            <a:r>
              <a:rPr lang="en-US" sz="2800" b="1" dirty="0"/>
              <a:t>, 24, 31</a:t>
            </a:r>
            <a:r>
              <a:rPr lang="en-US" sz="3600" b="1" dirty="0"/>
              <a:t>*</a:t>
            </a:r>
            <a:r>
              <a:rPr lang="en-US" sz="2800" b="1" dirty="0"/>
              <a:t>, Nov 7</a:t>
            </a:r>
          </a:p>
          <a:p>
            <a:pPr>
              <a:spcBef>
                <a:spcPts val="0"/>
              </a:spcBef>
              <a:spcAft>
                <a:spcPts val="0"/>
              </a:spcAft>
              <a:buFont typeface="Calibri" panose="020F0502020204030204" pitchFamily="34" charset="0"/>
              <a:buChar char="-"/>
            </a:pPr>
            <a:r>
              <a:rPr lang="en-US" sz="2800" dirty="0"/>
              <a:t>Oct 17, is TBC (WFA week)</a:t>
            </a:r>
          </a:p>
          <a:p>
            <a:pPr>
              <a:spcBef>
                <a:spcPts val="0"/>
              </a:spcBef>
              <a:spcAft>
                <a:spcPts val="0"/>
              </a:spcAft>
              <a:buFont typeface="Calibri" panose="020F0502020204030204" pitchFamily="34" charset="0"/>
              <a:buChar char="-"/>
            </a:pPr>
            <a:r>
              <a:rPr lang="en-US" sz="2800" dirty="0"/>
              <a:t>Oct 3 is dedicated to WBA liaison response</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November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4 slots</a:t>
            </a:r>
          </a:p>
          <a:p>
            <a:pPr>
              <a:spcBef>
                <a:spcPts val="0"/>
              </a:spcBef>
              <a:spcAft>
                <a:spcPts val="0"/>
              </a:spcAft>
              <a:buFont typeface="Calibri" panose="020F0502020204030204" pitchFamily="34" charset="0"/>
              <a:buChar char="-"/>
            </a:pPr>
            <a:r>
              <a:rPr lang="en-US" sz="2800" dirty="0"/>
              <a:t>Complete comment resolution on D1.0 Initial Letter Ballot</a:t>
            </a:r>
          </a:p>
          <a:p>
            <a:pPr>
              <a:spcBef>
                <a:spcPts val="0"/>
              </a:spcBef>
              <a:spcAft>
                <a:spcPts val="0"/>
              </a:spcAft>
              <a:buFont typeface="Calibri" panose="020F0502020204030204" pitchFamily="34" charset="0"/>
              <a:buChar char="-"/>
            </a:pPr>
            <a:r>
              <a:rPr lang="en-US" sz="2800" dirty="0"/>
              <a:t>Response to WBA liaisons</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94FB980D-6820-6CA1-8164-621B1691994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659DEE4-F346-22EE-3387-A4BA1DBD623C}"/>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6" name="Date Placeholder 5">
            <a:extLst>
              <a:ext uri="{FF2B5EF4-FFF2-40B4-BE49-F238E27FC236}">
                <a16:creationId xmlns:a16="http://schemas.microsoft.com/office/drawing/2014/main" id="{62B2EADC-8EB2-FEC1-FC5C-B098E7AB6BC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5583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84247716-4855-6839-50BB-8495F4BA9786}"/>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6BDCCC0C-8EE5-9D15-478A-9429ED878894}"/>
              </a:ext>
            </a:extLst>
          </p:cNvPr>
          <p:cNvSpPr>
            <a:spLocks noGrp="1"/>
          </p:cNvSpPr>
          <p:nvPr>
            <p:ph type="sldNum" idx="12"/>
          </p:nvPr>
        </p:nvSpPr>
        <p:spPr/>
        <p:txBody>
          <a:bodyPr/>
          <a:lstStyle/>
          <a:p>
            <a:r>
              <a:rPr lang="en-GB"/>
              <a:t>Slide </a:t>
            </a:r>
            <a:fld id="{DE40C9FC-4879-4F20-9ECA-A574A90476B7}" type="slidenum">
              <a:rPr lang="en-GB" smtClean="0"/>
              <a:pPr/>
              <a:t>57</a:t>
            </a:fld>
            <a:endParaRPr lang="en-GB"/>
          </a:p>
        </p:txBody>
      </p:sp>
      <p:sp>
        <p:nvSpPr>
          <p:cNvPr id="5" name="Date Placeholder 4">
            <a:extLst>
              <a:ext uri="{FF2B5EF4-FFF2-40B4-BE49-F238E27FC236}">
                <a16:creationId xmlns:a16="http://schemas.microsoft.com/office/drawing/2014/main" id="{F18AFD3B-81BE-5B58-8196-2BFFC308B486}"/>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419450086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4 times during this interim session.</a:t>
            </a:r>
          </a:p>
          <a:p>
            <a:pPr marL="0" indent="0">
              <a:buClr>
                <a:srgbClr val="000000"/>
              </a:buClr>
              <a:buSzPct val="100000"/>
            </a:pPr>
            <a:endParaRPr lang="en-US" dirty="0"/>
          </a:p>
          <a:p>
            <a:pPr>
              <a:buClr>
                <a:srgbClr val="000000"/>
              </a:buClr>
              <a:buSzPct val="100000"/>
              <a:buFont typeface="Arial"/>
              <a:buChar char="•"/>
            </a:pPr>
            <a:r>
              <a:rPr lang="en-US" dirty="0"/>
              <a:t>We spent time to resolve a path forward on the issue of MLD versus non-MLD support through submissions and discussion. We also reviewed technical submissions and text submissions.</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for comment collection in January of 2024.</a:t>
            </a:r>
          </a:p>
          <a:p>
            <a:pPr>
              <a:buClr>
                <a:srgbClr val="000000"/>
              </a:buClr>
              <a:buSzPct val="100000"/>
              <a:buFont typeface="Arial"/>
              <a:buChar char="•"/>
            </a:pPr>
            <a:endParaRPr lang="en-US" dirty="0"/>
          </a:p>
          <a:p>
            <a:pPr>
              <a:buClr>
                <a:srgbClr val="000000"/>
              </a:buClr>
              <a:buSzPct val="100000"/>
              <a:buFont typeface="Arial"/>
              <a:buChar char="•"/>
            </a:pPr>
            <a:r>
              <a:rPr lang="en-US" dirty="0"/>
              <a:t>We have adjusted our timeline to reflect our progress toward an initial draft.</a:t>
            </a:r>
          </a:p>
          <a:p>
            <a:pPr marL="0" indent="0">
              <a:buClr>
                <a:srgbClr val="000000"/>
              </a:buClr>
              <a:buSzPct val="100000"/>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CB875BFF-9565-153C-914C-183358FCE91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B054828F-936A-E7CB-E485-EE69B33C7B28}"/>
              </a:ext>
            </a:extLst>
          </p:cNvPr>
          <p:cNvSpPr>
            <a:spLocks noGrp="1"/>
          </p:cNvSpPr>
          <p:nvPr>
            <p:ph type="sldNum" idx="12"/>
          </p:nvPr>
        </p:nvSpPr>
        <p:spPr/>
        <p:txBody>
          <a:bodyPr/>
          <a:lstStyle/>
          <a:p>
            <a:r>
              <a:rPr lang="en-GB"/>
              <a:t>Slide </a:t>
            </a:r>
            <a:fld id="{F5D8E26B-7BCF-4D25-9C89-0168A6618F18}" type="slidenum">
              <a:rPr lang="en-GB" smtClean="0"/>
              <a:pPr/>
              <a:t>58</a:t>
            </a:fld>
            <a:endParaRPr lang="en-GB"/>
          </a:p>
        </p:txBody>
      </p:sp>
      <p:sp>
        <p:nvSpPr>
          <p:cNvPr id="4" name="Date Placeholder 3">
            <a:extLst>
              <a:ext uri="{FF2B5EF4-FFF2-40B4-BE49-F238E27FC236}">
                <a16:creationId xmlns:a16="http://schemas.microsoft.com/office/drawing/2014/main" id="{CD502270-03EE-8166-F6AD-B9972A46C416}"/>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2093493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highlight>
                  <a:srgbClr val="FFFF00"/>
                </a:highlight>
              </a:rPr>
              <a:t>Comment collection:				January 2024</a:t>
            </a:r>
          </a:p>
          <a:p>
            <a:r>
              <a:rPr lang="en-US" dirty="0">
                <a:highlight>
                  <a:srgbClr val="FFFF00"/>
                </a:highlight>
              </a:rPr>
              <a:t>LB initial:   						May 2024</a:t>
            </a:r>
            <a:endParaRPr lang="en-US" dirty="0">
              <a:solidFill>
                <a:srgbClr val="FF0000"/>
              </a:solidFill>
              <a:highlight>
                <a:srgbClr val="FFFF00"/>
              </a:highlight>
            </a:endParaRPr>
          </a:p>
          <a:p>
            <a:r>
              <a:rPr lang="en-US" dirty="0">
                <a:highlight>
                  <a:srgbClr val="FFFF00"/>
                </a:highlight>
              </a:rPr>
              <a:t>LB re-circ:  						December 2024 </a:t>
            </a:r>
          </a:p>
          <a:p>
            <a:r>
              <a:rPr lang="en-US" dirty="0">
                <a:highlight>
                  <a:srgbClr val="FFFF00"/>
                </a:highlight>
              </a:rPr>
              <a:t>Ballot Pool: 						January 2025</a:t>
            </a:r>
          </a:p>
          <a:p>
            <a:r>
              <a:rPr lang="en-US" dirty="0">
                <a:highlight>
                  <a:srgbClr val="FFFF00"/>
                </a:highlight>
              </a:rPr>
              <a:t>MDR: 							January 2025</a:t>
            </a:r>
          </a:p>
          <a:p>
            <a:r>
              <a:rPr lang="en-US" dirty="0">
                <a:highlight>
                  <a:srgbClr val="FFFF00"/>
                </a:highlight>
              </a:rPr>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5882D315-B03C-B870-C216-FB1E6C9230C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1E7F3CE9-BCA5-C1D9-2A3B-5885205C421C}"/>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6" name="Date Placeholder 5">
            <a:extLst>
              <a:ext uri="{FF2B5EF4-FFF2-40B4-BE49-F238E27FC236}">
                <a16:creationId xmlns:a16="http://schemas.microsoft.com/office/drawing/2014/main" id="{010673C5-F2FF-472A-BFCD-CA282952400E}"/>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6371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July to September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E71349B3-8AA7-F476-18B2-211A25006BC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2644" y="1752601"/>
            <a:ext cx="8602956" cy="4701094"/>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spc="-1" dirty="0">
                <a:solidFill>
                  <a:schemeClr val="tx1"/>
                </a:solidFill>
                <a:latin typeface="Times New Roman"/>
                <a:cs typeface="Times New Roman"/>
                <a:sym typeface="Times New Roman"/>
              </a:rPr>
              <a:t> </a:t>
            </a:r>
            <a:r>
              <a:rPr lang="en-US" sz="2400" spc="-1" dirty="0">
                <a:solidFill>
                  <a:schemeClr val="tx1"/>
                </a:solidFill>
                <a:latin typeface="Times New Roman"/>
                <a:cs typeface="Times New Roman"/>
                <a:sym typeface="Times New Roman"/>
              </a:rPr>
              <a:t>Sept. 28</a:t>
            </a: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Oct. 5</a:t>
            </a: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Oct. 12</a:t>
            </a: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Oct. 26</a:t>
            </a:r>
          </a:p>
          <a:p>
            <a:pPr lvl="1">
              <a:buClr>
                <a:srgbClr val="000000"/>
              </a:buClr>
              <a:buSzPct val="100000"/>
              <a:buFont typeface="Arial"/>
              <a:buChar char="•"/>
            </a:pPr>
            <a:r>
              <a:rPr lang="en-US" sz="2400" spc="-1" dirty="0">
                <a:solidFill>
                  <a:schemeClr val="tx1"/>
                </a:solidFill>
                <a:latin typeface="Times New Roman"/>
                <a:cs typeface="Times New Roman"/>
              </a:rPr>
              <a:t> Nov. 2</a:t>
            </a:r>
            <a:endParaRPr lang="en-US" sz="2400" spc="-1" dirty="0">
              <a:solidFill>
                <a:schemeClr val="tx1"/>
              </a:solidFill>
              <a:latin typeface="Times New Roman"/>
              <a:cs typeface="Times New Roman"/>
              <a:sym typeface="Times New Roman"/>
            </a:endParaRP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Nov. 9</a:t>
            </a:r>
            <a:endParaRPr lang="en-US" sz="2400"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BED53BFA-5872-B923-8879-F8CE44C6B8FC}"/>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89C3299A-7A78-ECA9-3AFF-796E69713764}"/>
              </a:ext>
            </a:extLst>
          </p:cNvPr>
          <p:cNvSpPr>
            <a:spLocks noGrp="1"/>
          </p:cNvSpPr>
          <p:nvPr>
            <p:ph type="sldNum" idx="12"/>
          </p:nvPr>
        </p:nvSpPr>
        <p:spPr/>
        <p:txBody>
          <a:bodyPr/>
          <a:lstStyle/>
          <a:p>
            <a:r>
              <a:rPr lang="en-GB"/>
              <a:t>Slide </a:t>
            </a:r>
            <a:fld id="{F5D8E26B-7BCF-4D25-9C89-0168A6618F18}" type="slidenum">
              <a:rPr lang="en-GB" smtClean="0"/>
              <a:pPr/>
              <a:t>60</a:t>
            </a:fld>
            <a:endParaRPr lang="en-GB"/>
          </a:p>
        </p:txBody>
      </p:sp>
      <p:sp>
        <p:nvSpPr>
          <p:cNvPr id="4" name="Date Placeholder 3">
            <a:extLst>
              <a:ext uri="{FF2B5EF4-FFF2-40B4-BE49-F238E27FC236}">
                <a16:creationId xmlns:a16="http://schemas.microsoft.com/office/drawing/2014/main" id="{74DEBB54-BF65-3E52-9868-6F8316C47B4D}"/>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649994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 MHz Positioning</a:t>
            </a:r>
            <a:br>
              <a:rPr lang="en-US" altLang="en-US" dirty="0"/>
            </a:br>
            <a:r>
              <a:rPr lang="en-US" altLang="en-US" dirty="0"/>
              <a:t>Sep.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2023-09-14</a:t>
            </a:r>
          </a:p>
        </p:txBody>
      </p:sp>
      <p:sp>
        <p:nvSpPr>
          <p:cNvPr id="6" name="Date Placeholder 3"/>
          <p:cNvSpPr>
            <a:spLocks noGrp="1"/>
          </p:cNvSpPr>
          <p:nvPr>
            <p:ph type="dt" idx="10"/>
          </p:nvPr>
        </p:nvSpPr>
        <p:spPr/>
        <p:txBody>
          <a:bodyPr/>
          <a:lstStyle/>
          <a:p>
            <a:r>
              <a:rPr lang="en-US"/>
              <a:t>Sep. 2023</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61</a:t>
            </a:fld>
            <a:endParaRPr lang="en-GB" dirty="0"/>
          </a:p>
        </p:txBody>
      </p:sp>
      <p:graphicFrame>
        <p:nvGraphicFramePr>
          <p:cNvPr id="3075" name="Object 3"/>
          <p:cNvGraphicFramePr>
            <a:graphicFrameLocks noChangeAspect="1"/>
          </p:cNvGraphicFramePr>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name="Document" r:id="rId3" imgW="10773432" imgH="2549252" progId="Word.Document.8">
                  <p:embed/>
                </p:oleObj>
              </mc:Choice>
              <mc:Fallback>
                <p:oleObj name="Document" r:id="rId3" imgW="10773432" imgH="2549252" progId="Word.Document.8">
                  <p:embed/>
                  <p:pic>
                    <p:nvPicPr>
                      <p:cNvPr id="3075" name="Object 3"/>
                      <p:cNvPicPr>
                        <a:picLocks noChangeAspect="1" noChangeArrowheads="1"/>
                      </p:cNvPicPr>
                      <p:nvPr/>
                    </p:nvPicPr>
                    <p:blipFill>
                      <a:blip r:embed="rId4"/>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Sep. 2023 interim meeting.</a:t>
            </a:r>
          </a:p>
          <a:p>
            <a:pPr indent="12700" algn="just">
              <a:spcBef>
                <a:spcPct val="20000"/>
              </a:spcBef>
            </a:pPr>
            <a:endParaRPr lang="en-US" dirty="0"/>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62</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Sep.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Sep. Meeting Progress and Targets Towards the Nov.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657184"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Adopted 2 draft text submissions and expect to generate D0.7 coming out of the Sep. meeting.</a:t>
            </a:r>
          </a:p>
          <a:p>
            <a:pPr lvl="1">
              <a:buFont typeface="Arial" panose="020B0604020202020204" pitchFamily="34" charset="0"/>
              <a:buChar char="•"/>
            </a:pPr>
            <a:r>
              <a:rPr lang="en-US" dirty="0"/>
              <a:t>Reviewed  submission discussing MLD operation, Tx Procedure and TOD accuracy</a:t>
            </a:r>
          </a:p>
          <a:p>
            <a:pPr lvl="1">
              <a:buFont typeface="Arial" panose="020B0604020202020204" pitchFamily="34" charset="0"/>
              <a:buChar char="•"/>
            </a:pPr>
            <a:r>
              <a:rPr lang="en-US" dirty="0"/>
              <a:t>&gt;80% completion towards D1.0 and WG ballot, targeted for Nov.</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Sep. 2023</a:t>
            </a:r>
            <a:endParaRPr lang="en-GB" dirty="0"/>
          </a:p>
        </p:txBody>
      </p:sp>
      <p:sp>
        <p:nvSpPr>
          <p:cNvPr id="9" name="Footer Placeholder 4">
            <a:extLst>
              <a:ext uri="{FF2B5EF4-FFF2-40B4-BE49-F238E27FC236}">
                <a16:creationId xmlns:a16="http://schemas.microsoft.com/office/drawing/2014/main" id="{C65A89BF-8A40-48A4-8634-3AB695572AB5}"/>
              </a:ext>
            </a:extLst>
          </p:cNvPr>
          <p:cNvSpPr txBox="1">
            <a:spLocks/>
          </p:cNvSpP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Jonathan Segev, Intel corporation</a:t>
            </a:r>
            <a:endParaRPr lang="en-GB" dirty="0"/>
          </a:p>
        </p:txBody>
      </p:sp>
      <p:grpSp>
        <p:nvGrpSpPr>
          <p:cNvPr id="7" name="Group 6">
            <a:extLst>
              <a:ext uri="{FF2B5EF4-FFF2-40B4-BE49-F238E27FC236}">
                <a16:creationId xmlns:a16="http://schemas.microsoft.com/office/drawing/2014/main" id="{4D382374-59A7-78BC-DACF-EB0F34E73E57}"/>
              </a:ext>
            </a:extLst>
          </p:cNvPr>
          <p:cNvGrpSpPr/>
          <p:nvPr/>
        </p:nvGrpSpPr>
        <p:grpSpPr>
          <a:xfrm>
            <a:off x="1991544" y="3951267"/>
            <a:ext cx="9853701" cy="2400410"/>
            <a:chOff x="2023881" y="3669856"/>
            <a:chExt cx="9853701" cy="2400410"/>
          </a:xfrm>
        </p:grpSpPr>
        <p:grpSp>
          <p:nvGrpSpPr>
            <p:cNvPr id="10" name="Group 9">
              <a:extLst>
                <a:ext uri="{FF2B5EF4-FFF2-40B4-BE49-F238E27FC236}">
                  <a16:creationId xmlns:a16="http://schemas.microsoft.com/office/drawing/2014/main" id="{9C3037FA-DCCF-4501-86FC-77889B31AD16}"/>
                </a:ext>
              </a:extLst>
            </p:cNvPr>
            <p:cNvGrpSpPr/>
            <p:nvPr/>
          </p:nvGrpSpPr>
          <p:grpSpPr>
            <a:xfrm>
              <a:off x="2023881" y="486916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16742" y="366985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664775" y="445643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2627060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Sep. 2023</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t>
            </a:r>
            <a:r>
              <a:rPr lang="en-US" altLang="en-US" b="0" kern="0" dirty="0"/>
              <a:t>Sep. 26</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13:00-14:30 ET / </a:t>
            </a:r>
            <a:r>
              <a:rPr lang="en-US" altLang="en-US" kern="0" dirty="0"/>
              <a:t>10:00 – 11:30 PT*</a:t>
            </a:r>
          </a:p>
          <a:p>
            <a:pPr lvl="1">
              <a:buFont typeface="Arial" panose="020B0604020202020204" pitchFamily="34" charset="0"/>
              <a:buChar char="•"/>
            </a:pPr>
            <a:r>
              <a:rPr lang="en-US" altLang="en-US" kern="0" dirty="0"/>
              <a:t>Tue. Oct. 10t</a:t>
            </a:r>
            <a:r>
              <a:rPr lang="en-US" altLang="en-US" kern="0" baseline="30000" dirty="0"/>
              <a:t>th</a:t>
            </a:r>
            <a:r>
              <a:rPr lang="en-US" altLang="en-US" kern="0" dirty="0"/>
              <a:t> </a:t>
            </a:r>
            <a:r>
              <a:rPr lang="en-US" altLang="en-US" kern="0" baseline="30000" dirty="0"/>
              <a:t> </a:t>
            </a:r>
            <a:r>
              <a:rPr lang="en-US" altLang="en-US" kern="0" dirty="0"/>
              <a:t>	13:00-14:30 ET / 10:00 – 11:30 PT*</a:t>
            </a:r>
          </a:p>
          <a:p>
            <a:pPr lvl="1">
              <a:buFont typeface="Arial" panose="020B0604020202020204" pitchFamily="34" charset="0"/>
              <a:buChar char="•"/>
            </a:pPr>
            <a:r>
              <a:rPr lang="en-US" altLang="en-US" kern="0" dirty="0"/>
              <a:t>Tue. Oct. 24t</a:t>
            </a:r>
            <a:r>
              <a:rPr lang="en-US" altLang="en-US" kern="0" baseline="30000" dirty="0"/>
              <a:t>th</a:t>
            </a:r>
            <a:r>
              <a:rPr lang="en-US" altLang="en-US" kern="0" dirty="0"/>
              <a:t> </a:t>
            </a:r>
            <a:r>
              <a:rPr lang="en-US" altLang="en-US" kern="0" baseline="30000" dirty="0"/>
              <a:t> </a:t>
            </a:r>
            <a:r>
              <a:rPr lang="en-US" altLang="en-US" kern="0" dirty="0"/>
              <a:t>	13:00-14:30 ET / 10:00 – 11:30 PT</a:t>
            </a:r>
            <a:r>
              <a:rPr lang="en-US" altLang="en-US" sz="1800" b="0" kern="0" baseline="30000" dirty="0">
                <a:solidFill>
                  <a:schemeClr val="tx1"/>
                </a:solidFill>
              </a:rPr>
              <a:t> ┼</a:t>
            </a:r>
            <a:endParaRPr lang="en-US" altLang="en-US" kern="0" dirty="0"/>
          </a:p>
          <a:p>
            <a:pPr lvl="1">
              <a:buFont typeface="Arial" panose="020B0604020202020204" pitchFamily="34" charset="0"/>
              <a:buChar char="•"/>
            </a:pPr>
            <a:r>
              <a:rPr lang="en-US" altLang="en-US" kern="0" dirty="0"/>
              <a:t>Tue. Nov. 7</a:t>
            </a:r>
            <a:r>
              <a:rPr lang="en-US" altLang="en-US" kern="0" baseline="30000" dirty="0"/>
              <a:t>th</a:t>
            </a:r>
            <a:r>
              <a:rPr lang="en-US" altLang="en-US" kern="0" dirty="0"/>
              <a:t> </a:t>
            </a:r>
            <a:r>
              <a:rPr lang="en-US" altLang="en-US" kern="0" baseline="30000" dirty="0"/>
              <a:t> </a:t>
            </a:r>
            <a:r>
              <a:rPr lang="en-US" altLang="en-US" kern="0" dirty="0"/>
              <a:t>		13:00-14:30 ET / 10:00 – 11:30 </a:t>
            </a:r>
            <a:r>
              <a:rPr lang="en-US" altLang="en-US" kern="0"/>
              <a:t>PT*</a:t>
            </a:r>
            <a:endParaRPr lang="en-US" altLang="en-US"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2220088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3B76236F-7204-F087-5A48-EB1089B7E492}"/>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B1F7D65A-4CA6-3B69-F74C-AB6472ECBEDC}"/>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5" name="Date Placeholder 4">
            <a:extLst>
              <a:ext uri="{FF2B5EF4-FFF2-40B4-BE49-F238E27FC236}">
                <a16:creationId xmlns:a16="http://schemas.microsoft.com/office/drawing/2014/main" id="{2740BEC8-918A-476A-AB70-4C6DA8A4C2F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609779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24 contributions focused on technical proposals addressing the PAR KPIs</a:t>
            </a:r>
          </a:p>
          <a:p>
            <a:pPr lvl="1">
              <a:lnSpc>
                <a:spcPct val="90000"/>
              </a:lnSpc>
            </a:pPr>
            <a:endParaRPr lang="en-US" dirty="0"/>
          </a:p>
          <a:p>
            <a:pPr lvl="1">
              <a:lnSpc>
                <a:spcPct val="90000"/>
              </a:lnSpc>
            </a:pPr>
            <a:r>
              <a:rPr lang="en-US" dirty="0"/>
              <a:t>Minutes:</a:t>
            </a:r>
          </a:p>
          <a:p>
            <a:pPr lvl="2">
              <a:lnSpc>
                <a:spcPct val="90000"/>
              </a:lnSpc>
            </a:pPr>
            <a:r>
              <a:rPr lang="en-US" sz="1800" dirty="0">
                <a:hlinkClick r:id="rId3"/>
              </a:rPr>
              <a:t>https://mentor.ieee.org/802.11/dcn/23/11-23-1449-00-0uhr-uhr-sg-september-2023-meeting-minutes.docx</a:t>
            </a:r>
            <a:endParaRPr lang="en-US" sz="1800" dirty="0"/>
          </a:p>
          <a:p>
            <a:pPr lvl="2">
              <a:lnSpc>
                <a:spcPct val="90000"/>
              </a:lnSpc>
            </a:pPr>
            <a:endParaRPr lang="en-US" dirty="0"/>
          </a:p>
          <a:p>
            <a:pPr lvl="2">
              <a:lnSpc>
                <a:spcPct val="90000"/>
              </a:lnSpc>
            </a:pPr>
            <a:endParaRPr lang="en-US" dirty="0">
              <a:hlinkClick r:id="rId4">
                <a:extLst>
                  <a:ext uri="{A12FA001-AC4F-418D-AE19-62706E023703}">
                    <ahyp:hlinkClr xmlns:ahyp="http://schemas.microsoft.com/office/drawing/2018/hyperlinkcolor" val="tx"/>
                  </a:ext>
                </a:extLst>
              </a:hlinkClick>
            </a:endParaRPr>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7B904A75-39CD-FE6A-F6C1-350E117F07CC}"/>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B0EEAF9A-ECF5-236A-4FA8-4EBB0AAFFA6E}"/>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66</a:t>
            </a:fld>
            <a:endParaRPr lang="en-US"/>
          </a:p>
        </p:txBody>
      </p:sp>
      <p:sp>
        <p:nvSpPr>
          <p:cNvPr id="5" name="Date Placeholder 4">
            <a:extLst>
              <a:ext uri="{FF2B5EF4-FFF2-40B4-BE49-F238E27FC236}">
                <a16:creationId xmlns:a16="http://schemas.microsoft.com/office/drawing/2014/main" id="{75F98D11-BE98-A096-4C04-5E7859671E30}"/>
              </a:ext>
            </a:extLst>
          </p:cNvPr>
          <p:cNvSpPr>
            <a:spLocks noGrp="1"/>
          </p:cNvSpPr>
          <p:nvPr>
            <p:ph type="dt" sz="half" idx="10"/>
          </p:nvPr>
        </p:nvSpPr>
        <p:spPr>
          <a:xfrm>
            <a:off x="929216" y="332601"/>
            <a:ext cx="1661583" cy="276999"/>
          </a:xfrm>
        </p:spPr>
        <p:txBody>
          <a:bodyPr/>
          <a:lstStyle/>
          <a:p>
            <a:pPr>
              <a:defRPr/>
            </a:pPr>
            <a:r>
              <a:rPr lang="en-US" dirty="0"/>
              <a:t>September 2023</a:t>
            </a:r>
          </a:p>
        </p:txBody>
      </p:sp>
    </p:spTree>
    <p:extLst>
      <p:ext uri="{BB962C8B-B14F-4D97-AF65-F5344CB8AC3E}">
        <p14:creationId xmlns:p14="http://schemas.microsoft.com/office/powerpoint/2010/main" val="290518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dirty="0"/>
              <a:t>No conf calls planned for now – will announce with 10 days notice</a:t>
            </a:r>
          </a:p>
          <a:p>
            <a:pPr>
              <a:buFont typeface="Arial" panose="020B0604020202020204" pitchFamily="34" charset="0"/>
              <a:buChar char="•"/>
            </a:pPr>
            <a:endParaRPr lang="en-US" sz="1600"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November:</a:t>
            </a:r>
          </a:p>
          <a:p>
            <a:pPr lvl="1">
              <a:lnSpc>
                <a:spcPct val="90000"/>
              </a:lnSpc>
            </a:pPr>
            <a:r>
              <a:rPr lang="en-US" dirty="0"/>
              <a:t>Transition to </a:t>
            </a:r>
            <a:r>
              <a:rPr lang="en-US" dirty="0" err="1"/>
              <a:t>TGbn</a:t>
            </a:r>
            <a:endParaRPr lang="en-US"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a:t>
            </a:r>
            <a:r>
              <a:rPr lang="en-US"/>
              <a:t>for November</a:t>
            </a:r>
            <a:endParaRPr lang="en-US" dirty="0"/>
          </a:p>
        </p:txBody>
      </p:sp>
      <p:sp>
        <p:nvSpPr>
          <p:cNvPr id="3" name="Footer Placeholder 2">
            <a:extLst>
              <a:ext uri="{FF2B5EF4-FFF2-40B4-BE49-F238E27FC236}">
                <a16:creationId xmlns:a16="http://schemas.microsoft.com/office/drawing/2014/main" id="{AEAD4B8B-B5FE-9A92-320C-14CC8576654D}"/>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2F8FAA6D-1858-A505-7A84-63BA4BA0C6B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67</a:t>
            </a:fld>
            <a:endParaRPr lang="en-US"/>
          </a:p>
        </p:txBody>
      </p:sp>
      <p:sp>
        <p:nvSpPr>
          <p:cNvPr id="7" name="Date Placeholder 6">
            <a:extLst>
              <a:ext uri="{FF2B5EF4-FFF2-40B4-BE49-F238E27FC236}">
                <a16:creationId xmlns:a16="http://schemas.microsoft.com/office/drawing/2014/main" id="{E9696A53-53A3-A4CC-4757-03D4683FE29D}"/>
              </a:ext>
            </a:extLst>
          </p:cNvPr>
          <p:cNvSpPr>
            <a:spLocks noGrp="1"/>
          </p:cNvSpPr>
          <p:nvPr>
            <p:ph type="dt" sz="half" idx="10"/>
          </p:nvPr>
        </p:nvSpPr>
        <p:spPr>
          <a:xfrm>
            <a:off x="929216" y="332601"/>
            <a:ext cx="1966383" cy="276999"/>
          </a:xfrm>
        </p:spPr>
        <p:txBody>
          <a:bodyPr/>
          <a:lstStyle/>
          <a:p>
            <a:pPr>
              <a:defRPr/>
            </a:pPr>
            <a:r>
              <a:rPr lang="en-US" dirty="0"/>
              <a:t>September 2023</a:t>
            </a:r>
          </a:p>
        </p:txBody>
      </p:sp>
    </p:spTree>
    <p:extLst>
      <p:ext uri="{BB962C8B-B14F-4D97-AF65-F5344CB8AC3E}">
        <p14:creationId xmlns:p14="http://schemas.microsoft.com/office/powerpoint/2010/main" val="451475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07C8DCB5-F5BF-186D-B9C4-8834B5F5873C}"/>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DDEA56A3-9EC5-E766-D7BD-300C205763B9}"/>
              </a:ext>
            </a:extLst>
          </p:cNvPr>
          <p:cNvSpPr>
            <a:spLocks noGrp="1"/>
          </p:cNvSpPr>
          <p:nvPr>
            <p:ph type="sldNum" idx="12"/>
          </p:nvPr>
        </p:nvSpPr>
        <p:spPr/>
        <p:txBody>
          <a:bodyPr/>
          <a:lstStyle/>
          <a:p>
            <a:r>
              <a:rPr lang="en-GB"/>
              <a:t>Slide </a:t>
            </a:r>
            <a:fld id="{06B781AF-4CCF-49B0-A572-DE54FBE5D942}" type="slidenum">
              <a:rPr lang="en-GB" smtClean="0"/>
              <a:pPr/>
              <a:t>68</a:t>
            </a:fld>
            <a:endParaRPr lang="en-GB"/>
          </a:p>
        </p:txBody>
      </p:sp>
      <p:sp>
        <p:nvSpPr>
          <p:cNvPr id="4" name="Date Placeholder 3">
            <a:extLst>
              <a:ext uri="{FF2B5EF4-FFF2-40B4-BE49-F238E27FC236}">
                <a16:creationId xmlns:a16="http://schemas.microsoft.com/office/drawing/2014/main" id="{85F81601-DE88-B9D9-90E6-0F63EE177D09}"/>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39494255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4 AMP SG meetings were organized in this week</a:t>
            </a:r>
          </a:p>
          <a:p>
            <a:pPr lvl="0">
              <a:buFont typeface="Arial" panose="020B0604020202020204" pitchFamily="34" charset="0"/>
              <a:buChar char="•"/>
            </a:pPr>
            <a:r>
              <a:rPr lang="en-GB" altLang="en-US" dirty="0"/>
              <a:t>7 technical submissions were presented and discussed to assist PAR/CSD document development.</a:t>
            </a:r>
          </a:p>
          <a:p>
            <a:pPr lvl="0">
              <a:buFont typeface="Arial" panose="020B0604020202020204" pitchFamily="34" charset="0"/>
              <a:buChar char="•"/>
            </a:pPr>
            <a:r>
              <a:rPr lang="en-GB" altLang="en-US" dirty="0"/>
              <a:t>The AMP SG approved a baseline AMP PAR draft (11-23/1006r3) and a baseline AMP CSD draft (11-23/1212r1) which reflect the current consensus of the group.</a:t>
            </a:r>
          </a:p>
          <a:p>
            <a:pPr lvl="0">
              <a:buFont typeface="Arial" panose="020B0604020202020204" pitchFamily="34" charset="0"/>
              <a:buChar char="•"/>
            </a:pPr>
            <a:r>
              <a:rPr lang="en-GB" altLang="en-US" dirty="0"/>
              <a:t>The AMP SG will continue work on PAR/CSD development based on the baseline AMP PAR/CSD draft.</a:t>
            </a:r>
          </a:p>
          <a:p>
            <a:pPr>
              <a:buFont typeface="Arial" panose="020B0604020202020204" pitchFamily="34" charset="0"/>
              <a:buChar char="•"/>
            </a:pPr>
            <a:r>
              <a:rPr lang="en-GB" altLang="en-US" dirty="0"/>
              <a:t>AMP SG agenda for this week is as below:</a:t>
            </a:r>
          </a:p>
          <a:p>
            <a:pPr lvl="1">
              <a:buFont typeface="Arial" panose="020B0604020202020204" pitchFamily="34" charset="0"/>
              <a:buChar char="•"/>
            </a:pPr>
            <a:r>
              <a:rPr lang="en-GB" altLang="en-US" dirty="0">
                <a:hlinkClick r:id="rId2"/>
              </a:rPr>
              <a:t>https://mentor.ieee.org/802.11/dcn/23/11-23-1348-05-0amp-amp-sg-meeting-agenda-for-sep-interim-2023.pptx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03290281-0F1C-E547-85FD-372CD69C1ACB}"/>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5D175303-F093-EB6F-2A19-8589F315ED52}"/>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9" name="Date Placeholder 8">
            <a:extLst>
              <a:ext uri="{FF2B5EF4-FFF2-40B4-BE49-F238E27FC236}">
                <a16:creationId xmlns:a16="http://schemas.microsoft.com/office/drawing/2014/main" id="{33959767-FC32-A788-756D-F117D0DEDD0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84941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(July to September)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608209EB-07D9-5691-2700-154A5EB498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5" y="1676401"/>
            <a:ext cx="8782145" cy="4799012"/>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Update and Teleconference Plan</a:t>
            </a:r>
            <a:endParaRPr lang="zh-CN" altLang="en-US" dirty="0"/>
          </a:p>
        </p:txBody>
      </p:sp>
      <p:sp>
        <p:nvSpPr>
          <p:cNvPr id="9" name="内容占位符 2"/>
          <p:cNvSpPr txBox="1">
            <a:spLocks/>
          </p:cNvSpPr>
          <p:nvPr/>
        </p:nvSpPr>
        <p:spPr>
          <a:xfrm>
            <a:off x="2133600" y="4362332"/>
            <a:ext cx="8136467" cy="2114668"/>
          </a:xfrm>
          <a:prstGeom prst="rect">
            <a:avLst/>
          </a:prstGeom>
        </p:spPr>
        <p:txBody>
          <a:bodyPr>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Sep 802 interim session:</a:t>
            </a:r>
          </a:p>
          <a:p>
            <a:pPr marL="586105" lvl="1" indent="-285750">
              <a:lnSpc>
                <a:spcPct val="150000"/>
              </a:lnSpc>
              <a:spcBef>
                <a:spcPts val="600"/>
              </a:spcBef>
              <a:spcAft>
                <a:spcPts val="600"/>
              </a:spcAft>
              <a:buFont typeface="Arial" panose="020B0604020202020204" pitchFamily="34" charset="0"/>
              <a:buChar char="•"/>
            </a:pPr>
            <a:r>
              <a:rPr lang="en-US" altLang="zh-CN" sz="2400" kern="0" dirty="0"/>
              <a:t>Oct 10</a:t>
            </a:r>
            <a:r>
              <a:rPr lang="en-US" altLang="zh-CN" sz="2400" kern="0" baseline="30000" dirty="0"/>
              <a:t>th</a:t>
            </a:r>
            <a:r>
              <a:rPr lang="en-US" altLang="zh-CN" sz="2400" kern="0" dirty="0"/>
              <a:t>, 10:00am, ET; 2 hours, </a:t>
            </a:r>
            <a:r>
              <a:rPr lang="en-US" altLang="zh-CN" sz="2400" kern="0" dirty="0" err="1"/>
              <a:t>webex</a:t>
            </a:r>
            <a:endParaRPr lang="en-US" altLang="zh-CN" sz="2400" kern="0" dirty="0"/>
          </a:p>
          <a:p>
            <a:pPr marL="586105" lvl="1" indent="-285750">
              <a:lnSpc>
                <a:spcPct val="150000"/>
              </a:lnSpc>
              <a:spcBef>
                <a:spcPts val="600"/>
              </a:spcBef>
              <a:spcAft>
                <a:spcPts val="600"/>
              </a:spcAft>
              <a:buFont typeface="Arial" panose="020B0604020202020204" pitchFamily="34" charset="0"/>
              <a:buChar char="•"/>
            </a:pPr>
            <a:r>
              <a:rPr lang="en-US" altLang="zh-CN" sz="2400" kern="0" dirty="0"/>
              <a:t>Oct 24</a:t>
            </a:r>
            <a:r>
              <a:rPr lang="en-US" altLang="zh-CN" sz="2400" kern="0" baseline="30000" dirty="0"/>
              <a:t>th</a:t>
            </a:r>
            <a:r>
              <a:rPr lang="en-US" altLang="zh-CN" sz="2400" kern="0" dirty="0"/>
              <a:t>, 10:00am, ET; 2 hours, </a:t>
            </a:r>
            <a:r>
              <a:rPr lang="en-US" altLang="zh-CN" sz="2400" kern="0" dirty="0" err="1"/>
              <a:t>webex</a:t>
            </a:r>
            <a:endParaRPr lang="en-US" altLang="zh-CN" sz="2400" kern="0" dirty="0"/>
          </a:p>
        </p:txBody>
      </p:sp>
      <p:grpSp>
        <p:nvGrpSpPr>
          <p:cNvPr id="26" name="组合 25"/>
          <p:cNvGrpSpPr/>
          <p:nvPr/>
        </p:nvGrpSpPr>
        <p:grpSpPr>
          <a:xfrm>
            <a:off x="989100" y="1804204"/>
            <a:ext cx="10259981" cy="2217050"/>
            <a:chOff x="914536" y="4308275"/>
            <a:chExt cx="10259981" cy="2217050"/>
          </a:xfrm>
        </p:grpSpPr>
        <p:cxnSp>
          <p:nvCxnSpPr>
            <p:cNvPr id="27" name="直接箭头连接符 26"/>
            <p:cNvCxnSpPr/>
            <p:nvPr/>
          </p:nvCxnSpPr>
          <p:spPr bwMode="auto">
            <a:xfrm>
              <a:off x="990734" y="5893885"/>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28" name="文本框 27"/>
            <p:cNvSpPr txBox="1"/>
            <p:nvPr/>
          </p:nvSpPr>
          <p:spPr>
            <a:xfrm>
              <a:off x="1027715" y="6043056"/>
              <a:ext cx="990574" cy="276999"/>
            </a:xfrm>
            <a:prstGeom prst="rect">
              <a:avLst/>
            </a:prstGeom>
            <a:noFill/>
          </p:spPr>
          <p:txBody>
            <a:bodyPr wrap="square" rtlCol="0">
              <a:spAutoFit/>
            </a:bodyPr>
            <a:lstStyle/>
            <a:p>
              <a:r>
                <a:rPr lang="en-US" sz="1200" dirty="0">
                  <a:solidFill>
                    <a:schemeClr val="tx1"/>
                  </a:solidFill>
                </a:rPr>
                <a:t>May 2023</a:t>
              </a:r>
            </a:p>
          </p:txBody>
        </p:sp>
        <p:sp>
          <p:nvSpPr>
            <p:cNvPr id="29" name="文本框 28"/>
            <p:cNvSpPr txBox="1"/>
            <p:nvPr/>
          </p:nvSpPr>
          <p:spPr>
            <a:xfrm>
              <a:off x="2550529" y="6043056"/>
              <a:ext cx="990574" cy="276999"/>
            </a:xfrm>
            <a:prstGeom prst="rect">
              <a:avLst/>
            </a:prstGeom>
            <a:noFill/>
          </p:spPr>
          <p:txBody>
            <a:bodyPr wrap="square" rtlCol="0">
              <a:spAutoFit/>
            </a:bodyPr>
            <a:lstStyle/>
            <a:p>
              <a:r>
                <a:rPr lang="en-US" sz="1200" dirty="0">
                  <a:solidFill>
                    <a:schemeClr val="tx1"/>
                  </a:solidFill>
                </a:rPr>
                <a:t>Jul 2023</a:t>
              </a:r>
            </a:p>
          </p:txBody>
        </p:sp>
        <p:sp>
          <p:nvSpPr>
            <p:cNvPr id="30" name="文本框 29"/>
            <p:cNvSpPr txBox="1"/>
            <p:nvPr/>
          </p:nvSpPr>
          <p:spPr>
            <a:xfrm>
              <a:off x="4073343" y="6043056"/>
              <a:ext cx="990574" cy="276999"/>
            </a:xfrm>
            <a:prstGeom prst="rect">
              <a:avLst/>
            </a:prstGeom>
            <a:noFill/>
          </p:spPr>
          <p:txBody>
            <a:bodyPr wrap="square" rtlCol="0">
              <a:spAutoFit/>
            </a:bodyPr>
            <a:lstStyle/>
            <a:p>
              <a:r>
                <a:rPr lang="en-US" sz="1200" dirty="0">
                  <a:solidFill>
                    <a:schemeClr val="tx1"/>
                  </a:solidFill>
                  <a:effectLst>
                    <a:outerShdw blurRad="38100" dist="38100" dir="2700000" algn="tl">
                      <a:srgbClr val="000000">
                        <a:alpha val="43137"/>
                      </a:srgbClr>
                    </a:outerShdw>
                  </a:effectLst>
                </a:rPr>
                <a:t>Sep 2023</a:t>
              </a:r>
            </a:p>
          </p:txBody>
        </p:sp>
        <p:sp>
          <p:nvSpPr>
            <p:cNvPr id="31" name="文本框 30"/>
            <p:cNvSpPr txBox="1"/>
            <p:nvPr/>
          </p:nvSpPr>
          <p:spPr>
            <a:xfrm>
              <a:off x="5596157" y="6043055"/>
              <a:ext cx="990574" cy="276999"/>
            </a:xfrm>
            <a:prstGeom prst="rect">
              <a:avLst/>
            </a:prstGeom>
            <a:noFill/>
          </p:spPr>
          <p:txBody>
            <a:bodyPr wrap="square" rtlCol="0">
              <a:spAutoFit/>
            </a:bodyPr>
            <a:lstStyle/>
            <a:p>
              <a:r>
                <a:rPr lang="en-US" sz="1200" dirty="0">
                  <a:solidFill>
                    <a:schemeClr val="tx1"/>
                  </a:solidFill>
                </a:rPr>
                <a:t>Nov 2023</a:t>
              </a:r>
            </a:p>
          </p:txBody>
        </p:sp>
        <p:sp>
          <p:nvSpPr>
            <p:cNvPr id="32" name="文本框 31"/>
            <p:cNvSpPr txBox="1"/>
            <p:nvPr/>
          </p:nvSpPr>
          <p:spPr>
            <a:xfrm>
              <a:off x="7118971" y="6047525"/>
              <a:ext cx="990574" cy="276999"/>
            </a:xfrm>
            <a:prstGeom prst="rect">
              <a:avLst/>
            </a:prstGeom>
            <a:noFill/>
          </p:spPr>
          <p:txBody>
            <a:bodyPr wrap="square" rtlCol="0">
              <a:spAutoFit/>
            </a:bodyPr>
            <a:lstStyle/>
            <a:p>
              <a:r>
                <a:rPr lang="en-US" sz="1200" dirty="0">
                  <a:solidFill>
                    <a:schemeClr val="tx1"/>
                  </a:solidFill>
                </a:rPr>
                <a:t>Jan 2024</a:t>
              </a:r>
            </a:p>
          </p:txBody>
        </p:sp>
        <p:sp>
          <p:nvSpPr>
            <p:cNvPr id="33" name="椭圆 32"/>
            <p:cNvSpPr/>
            <p:nvPr/>
          </p:nvSpPr>
          <p:spPr bwMode="auto">
            <a:xfrm>
              <a:off x="141991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4" name="椭圆 33"/>
            <p:cNvSpPr/>
            <p:nvPr/>
          </p:nvSpPr>
          <p:spPr bwMode="auto">
            <a:xfrm>
              <a:off x="2941145"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5" name="椭圆 34"/>
            <p:cNvSpPr/>
            <p:nvPr/>
          </p:nvSpPr>
          <p:spPr bwMode="auto">
            <a:xfrm>
              <a:off x="4462379"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6" name="椭圆 35"/>
            <p:cNvSpPr/>
            <p:nvPr/>
          </p:nvSpPr>
          <p:spPr bwMode="auto">
            <a:xfrm>
              <a:off x="5983613"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7" name="椭圆 36"/>
            <p:cNvSpPr/>
            <p:nvPr/>
          </p:nvSpPr>
          <p:spPr bwMode="auto">
            <a:xfrm>
              <a:off x="750484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8" name="文本框 37"/>
            <p:cNvSpPr txBox="1"/>
            <p:nvPr/>
          </p:nvSpPr>
          <p:spPr>
            <a:xfrm>
              <a:off x="914536" y="5209222"/>
              <a:ext cx="1312346" cy="461665"/>
            </a:xfrm>
            <a:prstGeom prst="rect">
              <a:avLst/>
            </a:prstGeom>
            <a:noFill/>
          </p:spPr>
          <p:txBody>
            <a:bodyPr wrap="square" rtlCol="0">
              <a:spAutoFit/>
            </a:bodyPr>
            <a:lstStyle/>
            <a:p>
              <a:r>
                <a:rPr lang="en-US" sz="1200" dirty="0">
                  <a:solidFill>
                    <a:schemeClr val="tx1"/>
                  </a:solidFill>
                </a:rPr>
                <a:t>SG Kick-off</a:t>
              </a:r>
            </a:p>
            <a:p>
              <a:r>
                <a:rPr lang="en-US" sz="1200" dirty="0">
                  <a:solidFill>
                    <a:schemeClr val="tx1"/>
                  </a:solidFill>
                </a:rPr>
                <a:t>PAR/CSD draft</a:t>
              </a:r>
            </a:p>
          </p:txBody>
        </p:sp>
        <p:sp>
          <p:nvSpPr>
            <p:cNvPr id="39" name="文本框 38"/>
            <p:cNvSpPr txBox="1"/>
            <p:nvPr/>
          </p:nvSpPr>
          <p:spPr>
            <a:xfrm>
              <a:off x="3940001" y="5209222"/>
              <a:ext cx="1089227" cy="461665"/>
            </a:xfrm>
            <a:prstGeom prst="rect">
              <a:avLst/>
            </a:prstGeom>
            <a:noFill/>
          </p:spPr>
          <p:txBody>
            <a:bodyPr wrap="square" rtlCol="0">
              <a:spAutoFit/>
            </a:bodyPr>
            <a:lstStyle/>
            <a:p>
              <a:r>
                <a:rPr lang="en-US" altLang="zh-CN" sz="1200" dirty="0">
                  <a:solidFill>
                    <a:schemeClr val="tx1"/>
                  </a:solidFill>
                </a:rPr>
                <a:t>PAR/CSD development</a:t>
              </a:r>
            </a:p>
          </p:txBody>
        </p:sp>
        <p:sp>
          <p:nvSpPr>
            <p:cNvPr id="40" name="文本框 39"/>
            <p:cNvSpPr txBox="1"/>
            <p:nvPr/>
          </p:nvSpPr>
          <p:spPr>
            <a:xfrm>
              <a:off x="2438496" y="5209222"/>
              <a:ext cx="990574" cy="461665"/>
            </a:xfrm>
            <a:prstGeom prst="rect">
              <a:avLst/>
            </a:prstGeom>
            <a:noFill/>
          </p:spPr>
          <p:txBody>
            <a:bodyPr wrap="square" rtlCol="0">
              <a:spAutoFit/>
            </a:bodyPr>
            <a:lstStyle/>
            <a:p>
              <a:r>
                <a:rPr lang="en-US" sz="1200" dirty="0">
                  <a:solidFill>
                    <a:schemeClr val="tx1"/>
                  </a:solidFill>
                </a:rPr>
                <a:t>PAR/CSD development</a:t>
              </a:r>
            </a:p>
          </p:txBody>
        </p:sp>
        <p:sp>
          <p:nvSpPr>
            <p:cNvPr id="41" name="文本框 40"/>
            <p:cNvSpPr txBox="1"/>
            <p:nvPr/>
          </p:nvSpPr>
          <p:spPr>
            <a:xfrm>
              <a:off x="10164597" y="6043055"/>
              <a:ext cx="990574" cy="276999"/>
            </a:xfrm>
            <a:prstGeom prst="rect">
              <a:avLst/>
            </a:prstGeom>
            <a:noFill/>
          </p:spPr>
          <p:txBody>
            <a:bodyPr wrap="square" rtlCol="0">
              <a:spAutoFit/>
            </a:bodyPr>
            <a:lstStyle/>
            <a:p>
              <a:r>
                <a:rPr lang="en-US" sz="1200" dirty="0">
                  <a:solidFill>
                    <a:schemeClr val="tx1"/>
                  </a:solidFill>
                </a:rPr>
                <a:t>May 2024</a:t>
              </a:r>
            </a:p>
          </p:txBody>
        </p:sp>
        <p:sp>
          <p:nvSpPr>
            <p:cNvPr id="42" name="椭圆 41"/>
            <p:cNvSpPr/>
            <p:nvPr/>
          </p:nvSpPr>
          <p:spPr bwMode="auto">
            <a:xfrm>
              <a:off x="1054731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43" name="文本框 42"/>
            <p:cNvSpPr txBox="1"/>
            <p:nvPr/>
          </p:nvSpPr>
          <p:spPr>
            <a:xfrm>
              <a:off x="10183943" y="5393888"/>
              <a:ext cx="990574" cy="276999"/>
            </a:xfrm>
            <a:prstGeom prst="rect">
              <a:avLst/>
            </a:prstGeom>
            <a:noFill/>
          </p:spPr>
          <p:txBody>
            <a:bodyPr wrap="square" rtlCol="0">
              <a:spAutoFit/>
            </a:bodyPr>
            <a:lstStyle/>
            <a:p>
              <a:r>
                <a:rPr lang="en-US" sz="1200" dirty="0">
                  <a:solidFill>
                    <a:schemeClr val="tx1"/>
                  </a:solidFill>
                </a:rPr>
                <a:t>TG kickoff</a:t>
              </a:r>
            </a:p>
          </p:txBody>
        </p:sp>
        <p:sp>
          <p:nvSpPr>
            <p:cNvPr id="44" name="文本框 43"/>
            <p:cNvSpPr txBox="1"/>
            <p:nvPr/>
          </p:nvSpPr>
          <p:spPr>
            <a:xfrm>
              <a:off x="8641785" y="6043055"/>
              <a:ext cx="990574" cy="276999"/>
            </a:xfrm>
            <a:prstGeom prst="rect">
              <a:avLst/>
            </a:prstGeom>
            <a:noFill/>
          </p:spPr>
          <p:txBody>
            <a:bodyPr wrap="square" rtlCol="0">
              <a:spAutoFit/>
            </a:bodyPr>
            <a:lstStyle/>
            <a:p>
              <a:r>
                <a:rPr lang="en-US" sz="1200" dirty="0">
                  <a:solidFill>
                    <a:schemeClr val="tx1"/>
                  </a:solidFill>
                </a:rPr>
                <a:t>Mar 2024</a:t>
              </a:r>
            </a:p>
          </p:txBody>
        </p:sp>
        <p:sp>
          <p:nvSpPr>
            <p:cNvPr id="45" name="椭圆 44"/>
            <p:cNvSpPr/>
            <p:nvPr/>
          </p:nvSpPr>
          <p:spPr bwMode="auto">
            <a:xfrm>
              <a:off x="902608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46" name="文本框 45"/>
            <p:cNvSpPr txBox="1"/>
            <p:nvPr/>
          </p:nvSpPr>
          <p:spPr>
            <a:xfrm>
              <a:off x="8418473" y="4492942"/>
              <a:ext cx="1506984" cy="461665"/>
            </a:xfrm>
            <a:prstGeom prst="rect">
              <a:avLst/>
            </a:prstGeom>
            <a:noFill/>
          </p:spPr>
          <p:txBody>
            <a:bodyPr wrap="square" rtlCol="0">
              <a:spAutoFit/>
            </a:bodyPr>
            <a:lstStyle/>
            <a:p>
              <a:r>
                <a:rPr lang="en-US" sz="1200" dirty="0">
                  <a:solidFill>
                    <a:schemeClr val="tx1"/>
                  </a:solidFill>
                </a:rPr>
                <a:t>Comments reply and potential update</a:t>
              </a:r>
            </a:p>
          </p:txBody>
        </p:sp>
        <p:sp>
          <p:nvSpPr>
            <p:cNvPr id="47" name="文本框 46"/>
            <p:cNvSpPr txBox="1"/>
            <p:nvPr/>
          </p:nvSpPr>
          <p:spPr>
            <a:xfrm>
              <a:off x="6781782" y="4308275"/>
              <a:ext cx="1636691" cy="646331"/>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48" name="文本框 47"/>
            <p:cNvSpPr txBox="1"/>
            <p:nvPr/>
          </p:nvSpPr>
          <p:spPr>
            <a:xfrm>
              <a:off x="5257822" y="5024556"/>
              <a:ext cx="1636691" cy="646331"/>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49" name="文本框 48"/>
            <p:cNvSpPr txBox="1"/>
            <p:nvPr/>
          </p:nvSpPr>
          <p:spPr>
            <a:xfrm>
              <a:off x="6863276" y="5203892"/>
              <a:ext cx="1506984" cy="461665"/>
            </a:xfrm>
            <a:prstGeom prst="rect">
              <a:avLst/>
            </a:prstGeom>
            <a:noFill/>
          </p:spPr>
          <p:txBody>
            <a:bodyPr wrap="square" rtlCol="0">
              <a:spAutoFit/>
            </a:bodyPr>
            <a:lstStyle/>
            <a:p>
              <a:r>
                <a:rPr lang="en-US" sz="1200" dirty="0">
                  <a:solidFill>
                    <a:schemeClr val="tx1"/>
                  </a:solidFill>
                </a:rPr>
                <a:t>Comments reply and potential update</a:t>
              </a:r>
            </a:p>
          </p:txBody>
        </p:sp>
        <p:sp>
          <p:nvSpPr>
            <p:cNvPr id="50" name="文本框 49"/>
            <p:cNvSpPr txBox="1"/>
            <p:nvPr/>
          </p:nvSpPr>
          <p:spPr>
            <a:xfrm>
              <a:off x="5943604" y="6248326"/>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51" name="直接连接符 50"/>
            <p:cNvCxnSpPr/>
            <p:nvPr/>
          </p:nvCxnSpPr>
          <p:spPr bwMode="auto">
            <a:xfrm>
              <a:off x="6373436" y="5867336"/>
              <a:ext cx="0" cy="380990"/>
            </a:xfrm>
            <a:prstGeom prst="line">
              <a:avLst/>
            </a:prstGeom>
            <a:solidFill>
              <a:srgbClr val="00B8FF"/>
            </a:solidFill>
            <a:ln w="28575" cap="flat" cmpd="sng" algn="ctr">
              <a:solidFill>
                <a:schemeClr val="tx1"/>
              </a:solidFill>
              <a:prstDash val="solid"/>
              <a:round/>
              <a:headEnd type="none" w="med" len="med"/>
              <a:tailEnd type="none" w="med" len="med"/>
            </a:ln>
          </p:spPr>
        </p:cxnSp>
        <p:sp>
          <p:nvSpPr>
            <p:cNvPr id="52" name="文本框 51"/>
            <p:cNvSpPr txBox="1"/>
            <p:nvPr/>
          </p:nvSpPr>
          <p:spPr>
            <a:xfrm>
              <a:off x="8999915" y="6236512"/>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53" name="直接连接符 52"/>
            <p:cNvCxnSpPr/>
            <p:nvPr/>
          </p:nvCxnSpPr>
          <p:spPr bwMode="auto">
            <a:xfrm>
              <a:off x="9429747" y="5867336"/>
              <a:ext cx="0" cy="452718"/>
            </a:xfrm>
            <a:prstGeom prst="line">
              <a:avLst/>
            </a:prstGeom>
            <a:solidFill>
              <a:srgbClr val="00B8FF"/>
            </a:solidFill>
            <a:ln w="28575" cap="flat" cmpd="sng" algn="ctr">
              <a:solidFill>
                <a:schemeClr val="tx1"/>
              </a:solidFill>
              <a:prstDash val="solid"/>
              <a:round/>
              <a:headEnd type="none" w="med" len="med"/>
              <a:tailEnd type="none" w="med" len="med"/>
            </a:ln>
          </p:spPr>
        </p:cxnSp>
        <p:cxnSp>
          <p:nvCxnSpPr>
            <p:cNvPr id="54" name="直接连接符 53"/>
            <p:cNvCxnSpPr/>
            <p:nvPr/>
          </p:nvCxnSpPr>
          <p:spPr bwMode="auto">
            <a:xfrm>
              <a:off x="8186031" y="4724366"/>
              <a:ext cx="184229" cy="0"/>
            </a:xfrm>
            <a:prstGeom prst="line">
              <a:avLst/>
            </a:prstGeom>
            <a:solidFill>
              <a:srgbClr val="00B8FF"/>
            </a:solidFill>
            <a:ln w="38100" cap="flat" cmpd="sng" algn="ctr">
              <a:solidFill>
                <a:srgbClr val="FF0000"/>
              </a:solidFill>
              <a:prstDash val="solid"/>
              <a:round/>
              <a:headEnd type="none" w="med" len="med"/>
              <a:tailEnd type="triangle" w="med" len="med"/>
            </a:ln>
          </p:spPr>
        </p:cxnSp>
        <p:cxnSp>
          <p:nvCxnSpPr>
            <p:cNvPr id="55" name="直接连接符 54"/>
            <p:cNvCxnSpPr/>
            <p:nvPr/>
          </p:nvCxnSpPr>
          <p:spPr bwMode="auto">
            <a:xfrm>
              <a:off x="6679047" y="5527719"/>
              <a:ext cx="184229" cy="0"/>
            </a:xfrm>
            <a:prstGeom prst="line">
              <a:avLst/>
            </a:prstGeom>
            <a:solidFill>
              <a:srgbClr val="00B8FF"/>
            </a:solidFill>
            <a:ln w="38100" cap="flat" cmpd="sng" algn="ctr">
              <a:solidFill>
                <a:srgbClr val="00B0F0"/>
              </a:solidFill>
              <a:prstDash val="solid"/>
              <a:round/>
              <a:headEnd type="none" w="med" len="med"/>
              <a:tailEnd type="triangle" w="med" len="med"/>
            </a:ln>
          </p:spPr>
        </p:cxnSp>
      </p:grpSp>
      <p:sp>
        <p:nvSpPr>
          <p:cNvPr id="2" name="Footer Placeholder 1">
            <a:extLst>
              <a:ext uri="{FF2B5EF4-FFF2-40B4-BE49-F238E27FC236}">
                <a16:creationId xmlns:a16="http://schemas.microsoft.com/office/drawing/2014/main" id="{E906AD52-D932-5587-BC58-24644D09642E}"/>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4E1ED73-DDE8-4C90-E407-F544F1D4D421}"/>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8" name="Date Placeholder 7">
            <a:extLst>
              <a:ext uri="{FF2B5EF4-FFF2-40B4-BE49-F238E27FC236}">
                <a16:creationId xmlns:a16="http://schemas.microsoft.com/office/drawing/2014/main" id="{FD8214C5-35BB-6009-BEBF-07CDD10EC70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777476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A602D5BD-A66E-DEDF-0BC0-F7DB5A377BBF}"/>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DEF28599-C9EF-52B7-36C6-F0A633D0740E}"/>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Date Placeholder 4">
            <a:extLst>
              <a:ext uri="{FF2B5EF4-FFF2-40B4-BE49-F238E27FC236}">
                <a16:creationId xmlns:a16="http://schemas.microsoft.com/office/drawing/2014/main" id="{DDE95B16-158D-B380-E2D3-E0D92B953EC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3489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September 2023</a:t>
            </a:r>
          </a:p>
        </p:txBody>
      </p:sp>
      <p:sp>
        <p:nvSpPr>
          <p:cNvPr id="2" name="Footer Placeholder 1">
            <a:extLst>
              <a:ext uri="{FF2B5EF4-FFF2-40B4-BE49-F238E27FC236}">
                <a16:creationId xmlns:a16="http://schemas.microsoft.com/office/drawing/2014/main" id="{1CD9101A-2FBE-41C2-011F-5C7A67174E18}"/>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7065CC56-33A5-651B-1635-E8F6200B760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C2D9F9E8-C6CD-D60E-6B2D-A2CF5B7CAB8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0444724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4 Meeting Slots</a:t>
            </a:r>
          </a:p>
          <a:p>
            <a:pPr marL="685800" lvl="2" indent="-342900">
              <a:lnSpc>
                <a:spcPct val="90000"/>
              </a:lnSpc>
            </a:pPr>
            <a:r>
              <a:rPr lang="en-US" sz="2000" dirty="0"/>
              <a:t>Monday PM1</a:t>
            </a:r>
          </a:p>
          <a:p>
            <a:pPr marL="685800" lvl="2" indent="-342900">
              <a:lnSpc>
                <a:spcPct val="90000"/>
              </a:lnSpc>
            </a:pPr>
            <a:r>
              <a:rPr lang="en-US" sz="2000" dirty="0"/>
              <a:t>Tuesday PM1</a:t>
            </a:r>
          </a:p>
          <a:p>
            <a:pPr marL="685800" lvl="2" indent="-342900">
              <a:lnSpc>
                <a:spcPct val="90000"/>
              </a:lnSpc>
            </a:pPr>
            <a:r>
              <a:rPr lang="en-US" sz="2000" dirty="0"/>
              <a:t>Wednesday AM2</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11-23/1300r3</a:t>
            </a:r>
            <a:endParaRPr lang="en-US" sz="1800" dirty="0"/>
          </a:p>
          <a:p>
            <a:pPr marL="685800" lvl="2" indent="-342900">
              <a:lnSpc>
                <a:spcPct val="90000"/>
              </a:lnSpc>
            </a:pPr>
            <a:endParaRPr lang="en-US" sz="2000" dirty="0"/>
          </a:p>
          <a:p>
            <a:pPr marL="342900" lvl="1" indent="-342900">
              <a:lnSpc>
                <a:spcPct val="90000"/>
              </a:lnSpc>
              <a:buChar char="•"/>
            </a:pPr>
            <a:r>
              <a:rPr lang="en-US" sz="2400" b="1" dirty="0">
                <a:ea typeface="+mn-ea"/>
                <a:cs typeface="+mn-cs"/>
              </a:rPr>
              <a:t>8 technical contributions</a:t>
            </a:r>
          </a:p>
          <a:p>
            <a:pPr marL="685800" lvl="2" indent="-342900">
              <a:lnSpc>
                <a:spcPct val="90000"/>
              </a:lnSpc>
            </a:pPr>
            <a:r>
              <a:rPr lang="en-US" sz="2000" dirty="0"/>
              <a:t>7 technical report draft proposals</a:t>
            </a:r>
          </a:p>
          <a:p>
            <a:pPr marL="685800" lvl="2" indent="-342900">
              <a:lnSpc>
                <a:spcPct val="90000"/>
              </a:lnSpc>
            </a:pPr>
            <a:r>
              <a:rPr lang="en-US" sz="2000" dirty="0"/>
              <a:t>1 additional technical contribution on AIML-based CSI compression</a:t>
            </a:r>
          </a:p>
          <a:p>
            <a:pPr marL="342900" lvl="2" indent="0">
              <a:lnSpc>
                <a:spcPct val="90000"/>
              </a:lnSpc>
              <a:buNone/>
            </a:pPr>
            <a:endParaRPr lang="en-US" sz="900" dirty="0"/>
          </a:p>
          <a:p>
            <a:pPr>
              <a:lnSpc>
                <a:spcPct val="90000"/>
              </a:lnSpc>
            </a:pPr>
            <a:r>
              <a:rPr lang="en-US" b="1" dirty="0">
                <a:ea typeface="+mn-ea"/>
                <a:cs typeface="+mn-cs"/>
              </a:rPr>
              <a:t>An additional use case has been approved</a:t>
            </a:r>
          </a:p>
          <a:p>
            <a:pPr lvl="1">
              <a:lnSpc>
                <a:spcPct val="90000"/>
              </a:lnSpc>
            </a:pPr>
            <a:r>
              <a:rPr lang="en-US" dirty="0"/>
              <a:t>Multi-AP coordination</a:t>
            </a:r>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C3837BB4-7102-3E0D-9891-A3E338A3E8C3}"/>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108039A1-4C51-C1F3-2DB8-9E16F6DD86A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73</a:t>
            </a:fld>
            <a:endParaRPr lang="en-US"/>
          </a:p>
        </p:txBody>
      </p:sp>
      <p:sp>
        <p:nvSpPr>
          <p:cNvPr id="5" name="Date Placeholder 4">
            <a:extLst>
              <a:ext uri="{FF2B5EF4-FFF2-40B4-BE49-F238E27FC236}">
                <a16:creationId xmlns:a16="http://schemas.microsoft.com/office/drawing/2014/main" id="{5BB0F833-49F4-CEB5-7592-F8A73DD925D7}"/>
              </a:ext>
            </a:extLst>
          </p:cNvPr>
          <p:cNvSpPr>
            <a:spLocks noGrp="1"/>
          </p:cNvSpPr>
          <p:nvPr>
            <p:ph type="dt" sz="half" idx="10"/>
          </p:nvPr>
        </p:nvSpPr>
        <p:spPr>
          <a:xfrm>
            <a:off x="929216" y="332601"/>
            <a:ext cx="1661583" cy="276999"/>
          </a:xfrm>
        </p:spPr>
        <p:txBody>
          <a:bodyPr/>
          <a:lstStyle/>
          <a:p>
            <a:pPr>
              <a:defRPr/>
            </a:pPr>
            <a:r>
              <a:rPr lang="en-US" dirty="0"/>
              <a:t>September 2023</a:t>
            </a:r>
          </a:p>
        </p:txBody>
      </p:sp>
    </p:spTree>
    <p:extLst>
      <p:ext uri="{BB962C8B-B14F-4D97-AF65-F5344CB8AC3E}">
        <p14:creationId xmlns:p14="http://schemas.microsoft.com/office/powerpoint/2010/main" val="2439846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752600"/>
            <a:ext cx="10896600" cy="4114800"/>
          </a:xfrm>
        </p:spPr>
        <p:txBody>
          <a:bodyPr/>
          <a:lstStyle/>
          <a:p>
            <a:pPr>
              <a:lnSpc>
                <a:spcPct val="90000"/>
              </a:lnSpc>
            </a:pPr>
            <a:r>
              <a:rPr lang="en-US" b="1" dirty="0">
                <a:ea typeface="+mn-ea"/>
                <a:cs typeface="+mn-cs"/>
              </a:rPr>
              <a:t>AIML TIG Technical report </a:t>
            </a:r>
            <a:r>
              <a:rPr lang="en-US" b="1">
                <a:ea typeface="+mn-ea"/>
                <a:cs typeface="+mn-cs"/>
              </a:rPr>
              <a:t>draft r16 </a:t>
            </a:r>
            <a:r>
              <a:rPr lang="en-US" b="1" dirty="0">
                <a:ea typeface="+mn-ea"/>
                <a:cs typeface="+mn-cs"/>
              </a:rPr>
              <a:t>has been approved: </a:t>
            </a:r>
          </a:p>
          <a:p>
            <a:pPr lvl="1">
              <a:lnSpc>
                <a:spcPct val="90000"/>
              </a:lnSpc>
            </a:pPr>
            <a:r>
              <a:rPr lang="en-US" b="1" dirty="0">
                <a:ea typeface="+mn-ea"/>
                <a:cs typeface="+mn-cs"/>
              </a:rPr>
              <a:t>11-22/987r16 now contains 4 use cases with two additional use cases under consideration</a:t>
            </a:r>
          </a:p>
          <a:p>
            <a:pPr marL="971550" lvl="1" indent="-457200">
              <a:lnSpc>
                <a:spcPct val="90000"/>
              </a:lnSpc>
              <a:buFont typeface="+mj-lt"/>
              <a:buAutoNum type="arabicPeriod"/>
            </a:pPr>
            <a:r>
              <a:rPr lang="en-US" sz="1600" dirty="0"/>
              <a:t>AIML-based CSI Compression</a:t>
            </a:r>
          </a:p>
          <a:p>
            <a:pPr marL="971550" lvl="1" indent="-457200">
              <a:lnSpc>
                <a:spcPct val="90000"/>
              </a:lnSpc>
              <a:buFont typeface="+mj-lt"/>
              <a:buAutoNum type="arabicPeriod"/>
            </a:pPr>
            <a:r>
              <a:rPr lang="en-US" sz="1600" dirty="0"/>
              <a:t>AIML-based channel access</a:t>
            </a:r>
          </a:p>
          <a:p>
            <a:pPr marL="971550" lvl="1" indent="-457200">
              <a:lnSpc>
                <a:spcPct val="90000"/>
              </a:lnSpc>
              <a:buFont typeface="+mj-lt"/>
              <a:buAutoNum type="arabicPeriod"/>
            </a:pPr>
            <a:r>
              <a:rPr lang="en-US" sz="1600" dirty="0"/>
              <a:t>AIML Model sharing</a:t>
            </a:r>
          </a:p>
          <a:p>
            <a:pPr marL="971550" lvl="1" indent="-457200">
              <a:lnSpc>
                <a:spcPct val="90000"/>
              </a:lnSpc>
              <a:buFont typeface="+mj-lt"/>
              <a:buAutoNum type="arabicPeriod"/>
            </a:pPr>
            <a:r>
              <a:rPr lang="en-US" sz="1600" dirty="0"/>
              <a:t>AIML-based roaming enhancement</a:t>
            </a:r>
          </a:p>
          <a:p>
            <a:pPr marL="971550" lvl="1" indent="-457200">
              <a:lnSpc>
                <a:spcPct val="90000"/>
              </a:lnSpc>
              <a:buFont typeface="+mj-lt"/>
              <a:buAutoNum type="arabicPeriod"/>
            </a:pPr>
            <a:r>
              <a:rPr lang="en-US" sz="1600" dirty="0"/>
              <a:t>Multi-AP coordination</a:t>
            </a:r>
          </a:p>
          <a:p>
            <a:pPr marL="457200" marR="0">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Feedback on AIML Technical Report during this meeting, but have not had time to address all the feedback</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Needs executive summary</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Needs conclusion</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Needs additional editorial review</a:t>
            </a:r>
          </a:p>
          <a:p>
            <a:pPr marL="857250" lvl="1">
              <a:spcBef>
                <a:spcPts val="0"/>
              </a:spcBef>
              <a:spcAft>
                <a:spcPts val="0"/>
              </a:spcAft>
              <a:buFont typeface="Arial" panose="020B0604020202020204" pitchFamily="34" charset="0"/>
              <a:buChar char="•"/>
            </a:pPr>
            <a:r>
              <a:rPr lang="en-US" dirty="0">
                <a:highlight>
                  <a:srgbClr val="FFFF00"/>
                </a:highlight>
                <a:latin typeface="Times New Roman" panose="02020603050405020304" pitchFamily="18" charset="0"/>
                <a:ea typeface="Times New Roman" panose="02020603050405020304" pitchFamily="18" charset="0"/>
              </a:rPr>
              <a:t>Differentiate use cases in which AIML are used to improve WLAN performance, and use cases in which WLAN can enable support for AIML techniques</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In addition, needs a few more improvements on the text (e.g., </a:t>
            </a:r>
            <a:r>
              <a:rPr lang="en-US" dirty="0">
                <a:highlight>
                  <a:srgbClr val="FFFF00"/>
                </a:highlight>
                <a:latin typeface="Times New Roman" panose="02020603050405020304" pitchFamily="18" charset="0"/>
                <a:ea typeface="Times New Roman" panose="02020603050405020304" pitchFamily="18" charset="0"/>
              </a:rPr>
              <a:t>privacy)</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AIML TIG Technical Report</a:t>
            </a:r>
          </a:p>
        </p:txBody>
      </p:sp>
      <p:sp>
        <p:nvSpPr>
          <p:cNvPr id="3" name="Footer Placeholder 2">
            <a:extLst>
              <a:ext uri="{FF2B5EF4-FFF2-40B4-BE49-F238E27FC236}">
                <a16:creationId xmlns:a16="http://schemas.microsoft.com/office/drawing/2014/main" id="{6C5B666F-D555-57FB-1E93-2223EEC5C3F7}"/>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65935F80-E855-CB28-1713-B58CCFB0968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74</a:t>
            </a:fld>
            <a:endParaRPr lang="en-US"/>
          </a:p>
        </p:txBody>
      </p:sp>
      <p:sp>
        <p:nvSpPr>
          <p:cNvPr id="5" name="Date Placeholder 4">
            <a:extLst>
              <a:ext uri="{FF2B5EF4-FFF2-40B4-BE49-F238E27FC236}">
                <a16:creationId xmlns:a16="http://schemas.microsoft.com/office/drawing/2014/main" id="{1A1C2B1A-EE85-54BF-6952-8B1FC3C32528}"/>
              </a:ext>
            </a:extLst>
          </p:cNvPr>
          <p:cNvSpPr>
            <a:spLocks noGrp="1"/>
          </p:cNvSpPr>
          <p:nvPr>
            <p:ph type="dt" sz="half" idx="10"/>
          </p:nvPr>
        </p:nvSpPr>
        <p:spPr>
          <a:xfrm>
            <a:off x="929216" y="332601"/>
            <a:ext cx="1585383" cy="276999"/>
          </a:xfrm>
        </p:spPr>
        <p:txBody>
          <a:bodyPr/>
          <a:lstStyle/>
          <a:p>
            <a:pPr>
              <a:defRPr/>
            </a:pPr>
            <a:r>
              <a:rPr lang="en-US" dirty="0"/>
              <a:t>September 2023</a:t>
            </a:r>
          </a:p>
        </p:txBody>
      </p:sp>
    </p:spTree>
    <p:extLst>
      <p:ext uri="{BB962C8B-B14F-4D97-AF65-F5344CB8AC3E}">
        <p14:creationId xmlns:p14="http://schemas.microsoft.com/office/powerpoint/2010/main" val="41180780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The AIML TIG is scheduled to end in September 2023</a:t>
            </a:r>
          </a:p>
          <a:p>
            <a:pPr>
              <a:lnSpc>
                <a:spcPct val="90000"/>
              </a:lnSpc>
            </a:pPr>
            <a:endParaRPr lang="en-US" dirty="0"/>
          </a:p>
          <a:p>
            <a:pPr>
              <a:lnSpc>
                <a:spcPct val="90000"/>
              </a:lnSpc>
            </a:pPr>
            <a:r>
              <a:rPr lang="en-US" dirty="0"/>
              <a:t>Need to request an extension to complete the report</a:t>
            </a:r>
          </a:p>
          <a:p>
            <a:pPr>
              <a:lnSpc>
                <a:spcPct val="90000"/>
              </a:lnSpc>
            </a:pPr>
            <a:endParaRPr lang="en-US" dirty="0"/>
          </a:p>
          <a:p>
            <a:pPr>
              <a:lnSpc>
                <a:spcPct val="90000"/>
              </a:lnSpc>
            </a:pPr>
            <a:r>
              <a:rPr lang="en-US" dirty="0"/>
              <a:t>In case an extension is granted, finalize the AIML TIG report in November 2023</a:t>
            </a:r>
          </a:p>
          <a:p>
            <a:pPr lvl="1">
              <a:lnSpc>
                <a:spcPct val="90000"/>
              </a:lnSpc>
            </a:pPr>
            <a:r>
              <a:rPr lang="en-US" dirty="0"/>
              <a:t>Privacy considerations</a:t>
            </a:r>
          </a:p>
          <a:p>
            <a:pPr lvl="1">
              <a:lnSpc>
                <a:spcPct val="90000"/>
              </a:lnSpc>
            </a:pPr>
            <a:r>
              <a:rPr lang="en-US" dirty="0"/>
              <a:t>May look at additional use cases</a:t>
            </a:r>
          </a:p>
          <a:p>
            <a:pPr>
              <a:lnSpc>
                <a:spcPct val="90000"/>
              </a:lnSpc>
            </a:pPr>
            <a:endParaRPr lang="en-US" dirty="0"/>
          </a:p>
          <a:p>
            <a:pPr>
              <a:lnSpc>
                <a:spcPct val="90000"/>
              </a:lnSpc>
            </a:pPr>
            <a:r>
              <a:rPr lang="en-US" dirty="0"/>
              <a:t>Discuss next steps for AIML TIG</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November 2023</a:t>
            </a:r>
          </a:p>
        </p:txBody>
      </p:sp>
      <p:sp>
        <p:nvSpPr>
          <p:cNvPr id="3" name="Footer Placeholder 2">
            <a:extLst>
              <a:ext uri="{FF2B5EF4-FFF2-40B4-BE49-F238E27FC236}">
                <a16:creationId xmlns:a16="http://schemas.microsoft.com/office/drawing/2014/main" id="{D31C8097-D761-8925-7A26-8FE12D47EC00}"/>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301574E7-1E78-B680-18DD-769EDE8CF5C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75</a:t>
            </a:fld>
            <a:endParaRPr lang="en-US"/>
          </a:p>
        </p:txBody>
      </p:sp>
      <p:sp>
        <p:nvSpPr>
          <p:cNvPr id="6" name="Date Placeholder 5">
            <a:extLst>
              <a:ext uri="{FF2B5EF4-FFF2-40B4-BE49-F238E27FC236}">
                <a16:creationId xmlns:a16="http://schemas.microsoft.com/office/drawing/2014/main" id="{3A39450D-2129-52A1-1971-C69D5F9AD607}"/>
              </a:ext>
            </a:extLst>
          </p:cNvPr>
          <p:cNvSpPr>
            <a:spLocks noGrp="1"/>
          </p:cNvSpPr>
          <p:nvPr>
            <p:ph type="dt" sz="half" idx="10"/>
          </p:nvPr>
        </p:nvSpPr>
        <p:spPr>
          <a:xfrm>
            <a:off x="929216" y="332601"/>
            <a:ext cx="1661583" cy="276999"/>
          </a:xfrm>
        </p:spPr>
        <p:txBody>
          <a:bodyPr/>
          <a:lstStyle/>
          <a:p>
            <a:pPr>
              <a:defRPr/>
            </a:pPr>
            <a:r>
              <a:rPr lang="en-US" dirty="0"/>
              <a:t>September 2023</a:t>
            </a:r>
          </a:p>
        </p:txBody>
      </p:sp>
    </p:spTree>
    <p:extLst>
      <p:ext uri="{BB962C8B-B14F-4D97-AF65-F5344CB8AC3E}">
        <p14:creationId xmlns:p14="http://schemas.microsoft.com/office/powerpoint/2010/main" val="28253154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63FA45-C7FB-67CA-55F9-791985080614}"/>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244DC98B-449C-E94C-80FA-169F39A8D380}"/>
              </a:ext>
            </a:extLst>
          </p:cNvPr>
          <p:cNvSpPr>
            <a:spLocks noGrp="1"/>
          </p:cNvSpPr>
          <p:nvPr>
            <p:ph type="body" idx="1"/>
          </p:nvPr>
        </p:nvSpPr>
        <p:spPr/>
        <p:txBody>
          <a:bodyPr/>
          <a:lstStyle/>
          <a:p>
            <a:r>
              <a:rPr lang="en-US" dirty="0"/>
              <a:t>From Wednesday</a:t>
            </a:r>
          </a:p>
        </p:txBody>
      </p:sp>
      <p:sp>
        <p:nvSpPr>
          <p:cNvPr id="4" name="Date Placeholder 3">
            <a:extLst>
              <a:ext uri="{FF2B5EF4-FFF2-40B4-BE49-F238E27FC236}">
                <a16:creationId xmlns:a16="http://schemas.microsoft.com/office/drawing/2014/main" id="{CE0C6250-7FAE-9295-E556-20B113A236B8}"/>
              </a:ext>
            </a:extLst>
          </p:cNvPr>
          <p:cNvSpPr>
            <a:spLocks noGrp="1"/>
          </p:cNvSpPr>
          <p:nvPr>
            <p:ph type="dt" idx="10"/>
          </p:nvPr>
        </p:nvSpPr>
        <p:spPr/>
        <p:txBody>
          <a:bodyPr/>
          <a:lstStyle/>
          <a:p>
            <a:pPr>
              <a:defRPr/>
            </a:pPr>
            <a:r>
              <a:rPr lang="en-US" dirty="0"/>
              <a:t>September 2023</a:t>
            </a:r>
          </a:p>
        </p:txBody>
      </p:sp>
      <p:sp>
        <p:nvSpPr>
          <p:cNvPr id="5" name="Footer Placeholder 4">
            <a:extLst>
              <a:ext uri="{FF2B5EF4-FFF2-40B4-BE49-F238E27FC236}">
                <a16:creationId xmlns:a16="http://schemas.microsoft.com/office/drawing/2014/main" id="{67707F7D-6A39-E120-965C-28A421114D58}"/>
              </a:ext>
            </a:extLst>
          </p:cNvPr>
          <p:cNvSpPr>
            <a:spLocks noGrp="1"/>
          </p:cNvSpPr>
          <p:nvPr>
            <p:ph type="ftr" idx="11"/>
          </p:nvPr>
        </p:nvSpPr>
        <p:spPr/>
        <p:txBody>
          <a:bodyPr/>
          <a:lstStyle/>
          <a:p>
            <a:pPr>
              <a:defRPr/>
            </a:pPr>
            <a:r>
              <a:rPr lang="en-US"/>
              <a:t>Michael Montemurro, Huawei</a:t>
            </a:r>
          </a:p>
        </p:txBody>
      </p:sp>
      <p:sp>
        <p:nvSpPr>
          <p:cNvPr id="6" name="Slide Number Placeholder 5">
            <a:extLst>
              <a:ext uri="{FF2B5EF4-FFF2-40B4-BE49-F238E27FC236}">
                <a16:creationId xmlns:a16="http://schemas.microsoft.com/office/drawing/2014/main" id="{02D64B6A-4AB2-B051-B382-544AFA800856}"/>
              </a:ext>
            </a:extLst>
          </p:cNvPr>
          <p:cNvSpPr>
            <a:spLocks noGrp="1"/>
          </p:cNvSpPr>
          <p:nvPr>
            <p:ph type="sldNum" idx="12"/>
          </p:nvPr>
        </p:nvSpPr>
        <p:spPr/>
        <p:txBody>
          <a:bodyPr/>
          <a:lstStyle/>
          <a:p>
            <a:pPr>
              <a:defRPr/>
            </a:pPr>
            <a:r>
              <a:rPr lang="en-US"/>
              <a:t>Slide </a:t>
            </a:r>
            <a:fld id="{C0237118-83BD-4B23-982E-CD5E6FF86FA7}" type="slidenum">
              <a:rPr lang="en-US" smtClean="0"/>
              <a:pPr>
                <a:defRPr/>
              </a:pPr>
              <a:t>76</a:t>
            </a:fld>
            <a:endParaRPr lang="en-US"/>
          </a:p>
        </p:txBody>
      </p:sp>
    </p:spTree>
    <p:extLst>
      <p:ext uri="{BB962C8B-B14F-4D97-AF65-F5344CB8AC3E}">
        <p14:creationId xmlns:p14="http://schemas.microsoft.com/office/powerpoint/2010/main" val="387593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September 2023</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13 September 2023</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8A1A89B-CDCB-19C5-07A3-721DD838363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532AD51B-CA56-2453-D4F5-B2E3C2E13D6F}"/>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96C08D93-316D-AE6F-6783-854211F81D6E}"/>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7738657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14 July 2023</a:t>
            </a:r>
          </a:p>
          <a:p>
            <a:pPr lvl="1" algn="just">
              <a:spcBef>
                <a:spcPts val="300"/>
              </a:spcBef>
              <a:buFont typeface="Arial" panose="020B0604020202020204" pitchFamily="34" charset="0"/>
              <a:buChar char="•"/>
            </a:pPr>
            <a:r>
              <a:rPr lang="en-US" altLang="en-US" sz="1800" dirty="0"/>
              <a:t>55 voters (including 8 on LMSC)</a:t>
            </a:r>
          </a:p>
          <a:p>
            <a:pPr lvl="1" algn="just">
              <a:spcBef>
                <a:spcPts val="300"/>
              </a:spcBef>
              <a:buFont typeface="Arial" panose="020B0604020202020204" pitchFamily="34" charset="0"/>
              <a:buChar char="•"/>
            </a:pPr>
            <a:r>
              <a:rPr lang="en-US" altLang="en-US" sz="1800" dirty="0"/>
              <a:t>0 nearly voters</a:t>
            </a:r>
          </a:p>
          <a:p>
            <a:pPr lvl="1" algn="just">
              <a:spcBef>
                <a:spcPts val="300"/>
              </a:spcBef>
              <a:buFont typeface="Arial" panose="020B0604020202020204" pitchFamily="34" charset="0"/>
              <a:buChar char="•"/>
            </a:pPr>
            <a:r>
              <a:rPr lang="en-US" altLang="en-US" sz="1800" dirty="0"/>
              <a:t>11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rPr>
              <a:t>Secretary:  VACANT</a:t>
            </a: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t>
            </a:r>
            <a:r>
              <a:rPr lang="en-US" altLang="en-US" sz="1800" dirty="0">
                <a:solidFill>
                  <a:schemeClr val="tx1"/>
                </a:solidFill>
              </a:rPr>
              <a:t>VACANT</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4CE5C87E-7CA2-3969-19E7-28270D46D77E}"/>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A91218E-0B7F-4D33-4135-A2EDA4D982B8}"/>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Date Placeholder 4">
            <a:extLst>
              <a:ext uri="{FF2B5EF4-FFF2-40B4-BE49-F238E27FC236}">
                <a16:creationId xmlns:a16="http://schemas.microsoft.com/office/drawing/2014/main" id="{92D577D1-C532-D615-1FEE-74CA9B23FB9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749474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July plenary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algn="just">
              <a:buFont typeface="Arial" panose="020B0604020202020204" pitchFamily="34" charset="0"/>
              <a:buChar char="•"/>
            </a:pPr>
            <a:r>
              <a:rPr lang="en-US" altLang="en-US" sz="22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712477150"/>
              </p:ext>
            </p:extLst>
          </p:nvPr>
        </p:nvGraphicFramePr>
        <p:xfrm>
          <a:off x="1295400" y="2529840"/>
          <a:ext cx="9906000" cy="346456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pPr algn="l"/>
                      <a:r>
                        <a:rPr lang="en-US" sz="1600" dirty="0"/>
                        <a:t>Malaysia MCMC:</a:t>
                      </a:r>
                      <a:r>
                        <a:rPr lang="en-US" sz="1600" baseline="0" dirty="0"/>
                        <a:t>  Public consultation on proposed Malaysia's positions for World </a:t>
                      </a:r>
                      <a:r>
                        <a:rPr lang="en-US" sz="1600" baseline="0" dirty="0" err="1"/>
                        <a:t>Radiocommunication</a:t>
                      </a:r>
                      <a:r>
                        <a:rPr lang="en-US" sz="1600" baseline="0" dirty="0"/>
                        <a:t> Conference 2023 (WRC-23) agenda items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18-23/0077r9</a:t>
                      </a:r>
                      <a:endParaRPr lang="en-US" sz="1600" dirty="0"/>
                    </a:p>
                  </a:txBody>
                  <a:tcPr/>
                </a:tc>
                <a:extLst>
                  <a:ext uri="{0D108BD9-81ED-4DB2-BD59-A6C34878D82A}">
                    <a16:rowId xmlns:a16="http://schemas.microsoft.com/office/drawing/2014/main" val="10001"/>
                  </a:ext>
                </a:extLst>
              </a:tr>
              <a:tr h="370840">
                <a:tc>
                  <a:txBody>
                    <a:bodyPr/>
                    <a:lstStyle/>
                    <a:p>
                      <a:r>
                        <a:rPr lang="en-US" sz="1600" dirty="0"/>
                        <a:t>Japan MIC:  Consultation on technical conditions re: wireless LAN systems</a:t>
                      </a:r>
                    </a:p>
                  </a:txBody>
                  <a:tcPr/>
                </a:tc>
                <a:tc>
                  <a:txBody>
                    <a:bodyPr/>
                    <a:lstStyle/>
                    <a:p>
                      <a:r>
                        <a:rPr lang="en-US" sz="1600" dirty="0">
                          <a:hlinkClick r:id="rId5"/>
                        </a:rPr>
                        <a:t>18-23/0081r8</a:t>
                      </a:r>
                      <a:endParaRPr lang="en-US" sz="1600" dirty="0"/>
                    </a:p>
                  </a:txBody>
                  <a:tcPr/>
                </a:tc>
                <a:extLst>
                  <a:ext uri="{0D108BD9-81ED-4DB2-BD59-A6C34878D82A}">
                    <a16:rowId xmlns:a16="http://schemas.microsoft.com/office/drawing/2014/main" val="10002"/>
                  </a:ext>
                </a:extLst>
              </a:tr>
              <a:tr h="370840">
                <a:tc>
                  <a:txBody>
                    <a:bodyPr/>
                    <a:lstStyle/>
                    <a:p>
                      <a:r>
                        <a:rPr lang="en-US" sz="1600" dirty="0"/>
                        <a:t>European</a:t>
                      </a:r>
                      <a:r>
                        <a:rPr lang="en-US" sz="1600" baseline="0" dirty="0"/>
                        <a:t> Commission RSPG: DRAFT Opinion on “The development of 6G and possible implications for spectrum needs and guidance on the rollout of future wireless broadband networks”</a:t>
                      </a:r>
                      <a:endParaRPr lang="en-US" sz="1600" dirty="0"/>
                    </a:p>
                  </a:txBody>
                  <a:tcPr/>
                </a:tc>
                <a:tc>
                  <a:txBody>
                    <a:bodyPr/>
                    <a:lstStyle/>
                    <a:p>
                      <a:r>
                        <a:rPr lang="en-US" sz="1600" dirty="0">
                          <a:hlinkClick r:id="rId6"/>
                        </a:rPr>
                        <a:t>18-23/0085r8</a:t>
                      </a:r>
                      <a:endParaRPr lang="en-US" sz="1600" dirty="0"/>
                    </a:p>
                  </a:txBody>
                  <a:tcPr/>
                </a:tc>
                <a:extLst>
                  <a:ext uri="{0D108BD9-81ED-4DB2-BD59-A6C34878D82A}">
                    <a16:rowId xmlns:a16="http://schemas.microsoft.com/office/drawing/2014/main" val="10003"/>
                  </a:ext>
                </a:extLst>
              </a:tr>
              <a:tr h="370840">
                <a:tc>
                  <a:txBody>
                    <a:bodyPr/>
                    <a:lstStyle/>
                    <a:p>
                      <a:r>
                        <a:rPr lang="en-US" sz="1600" dirty="0"/>
                        <a:t>ITU-R Working</a:t>
                      </a:r>
                      <a:r>
                        <a:rPr lang="en-US" sz="1600" baseline="0" dirty="0"/>
                        <a:t> Party 5A submissions for the September 2023 meeting</a:t>
                      </a:r>
                      <a:endParaRPr lang="en-US" sz="1600" dirty="0"/>
                    </a:p>
                  </a:txBody>
                  <a:tcPr/>
                </a:tc>
                <a:tc>
                  <a:txBody>
                    <a:bodyPr/>
                    <a:lstStyle/>
                    <a:p>
                      <a:r>
                        <a:rPr lang="en-US" sz="1600" dirty="0">
                          <a:hlinkClick r:id="rId7"/>
                        </a:rPr>
                        <a:t>18-23/0082r3</a:t>
                      </a:r>
                      <a:endParaRPr lang="en-US" sz="1600" dirty="0"/>
                    </a:p>
                    <a:p>
                      <a:r>
                        <a:rPr lang="en-US" sz="1600" dirty="0">
                          <a:hlinkClick r:id="rId8"/>
                        </a:rPr>
                        <a:t>18-23/0083r1</a:t>
                      </a:r>
                      <a:endParaRPr lang="en-US" sz="1600" dirty="0"/>
                    </a:p>
                    <a:p>
                      <a:r>
                        <a:rPr lang="en-US" sz="1600" dirty="0">
                          <a:hlinkClick r:id="rId9"/>
                        </a:rPr>
                        <a:t>18-23/0084r3</a:t>
                      </a:r>
                      <a:endParaRPr lang="en-US" sz="1600" dirty="0"/>
                    </a:p>
                  </a:txBody>
                  <a:tcPr/>
                </a:tc>
                <a:extLst>
                  <a:ext uri="{0D108BD9-81ED-4DB2-BD59-A6C34878D82A}">
                    <a16:rowId xmlns:a16="http://schemas.microsoft.com/office/drawing/2014/main" val="10004"/>
                  </a:ext>
                </a:extLst>
              </a:tr>
              <a:tr h="370840">
                <a:tc>
                  <a:txBody>
                    <a:bodyPr/>
                    <a:lstStyle/>
                    <a:p>
                      <a:r>
                        <a:rPr lang="en-US" sz="1600" dirty="0"/>
                        <a:t>Czech Republic CTU: Call for comments on the update of the Radio Spectrum Management Strategy </a:t>
                      </a:r>
                    </a:p>
                  </a:txBody>
                  <a:tcPr/>
                </a:tc>
                <a:tc>
                  <a:txBody>
                    <a:bodyPr/>
                    <a:lstStyle/>
                    <a:p>
                      <a:r>
                        <a:rPr lang="en-US" sz="1600" dirty="0">
                          <a:hlinkClick r:id="rId10"/>
                        </a:rPr>
                        <a:t>18-23/0094r11</a:t>
                      </a:r>
                      <a:endParaRPr lang="en-US" sz="1600"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China</a:t>
                      </a:r>
                      <a:r>
                        <a:rPr lang="en-US" sz="1600" baseline="0" dirty="0"/>
                        <a:t> MIIT:  </a:t>
                      </a:r>
                      <a:r>
                        <a:rPr lang="en-US" sz="1600" dirty="0"/>
                        <a:t>Proposed abolition of two normative documents re: 40-50 GHz</a:t>
                      </a:r>
                      <a:endParaRPr lang="en-US" sz="1600" spc="-5" dirty="0">
                        <a:cs typeface="Arial"/>
                      </a:endParaRPr>
                    </a:p>
                  </a:txBody>
                  <a:tcPr/>
                </a:tc>
                <a:tc>
                  <a:txBody>
                    <a:bodyPr/>
                    <a:lstStyle/>
                    <a:p>
                      <a:r>
                        <a:rPr lang="en-US" sz="1600" dirty="0">
                          <a:hlinkClick r:id="rId11"/>
                        </a:rPr>
                        <a:t>18-23/0098r4</a:t>
                      </a:r>
                      <a:endParaRPr lang="en-US" sz="1600" dirty="0"/>
                    </a:p>
                  </a:txBody>
                  <a:tcPr/>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43A611D4-D7E3-BF2E-2886-1A0AD1FFA675}"/>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D53CC7F1-2979-D06B-F572-759CF246EBBF}"/>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6" name="Date Placeholder 5">
            <a:extLst>
              <a:ext uri="{FF2B5EF4-FFF2-40B4-BE49-F238E27FC236}">
                <a16:creationId xmlns:a16="http://schemas.microsoft.com/office/drawing/2014/main" id="{A4C867BD-6427-DD1F-847B-730DC1F1446A}"/>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22681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2BC9-DB0A-15B7-919C-01A1198B7B84}"/>
              </a:ext>
            </a:extLst>
          </p:cNvPr>
          <p:cNvSpPr>
            <a:spLocks noGrp="1"/>
          </p:cNvSpPr>
          <p:nvPr>
            <p:ph type="title"/>
          </p:nvPr>
        </p:nvSpPr>
        <p:spPr/>
        <p:txBody>
          <a:bodyPr/>
          <a:lstStyle/>
          <a:p>
            <a:r>
              <a:rPr lang="en-US" dirty="0"/>
              <a:t>Attendance by affiliation (September interim session)</a:t>
            </a:r>
          </a:p>
        </p:txBody>
      </p:sp>
      <p:sp>
        <p:nvSpPr>
          <p:cNvPr id="4" name="Slide Number Placeholder 3">
            <a:extLst>
              <a:ext uri="{FF2B5EF4-FFF2-40B4-BE49-F238E27FC236}">
                <a16:creationId xmlns:a16="http://schemas.microsoft.com/office/drawing/2014/main" id="{C15F72D2-542D-F489-8F92-BFFE47C60D1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90A17187-B04E-4589-BA94-D62387DBC507}"/>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306A7FC0-7255-38AA-09F4-58AE233729E8}"/>
              </a:ext>
            </a:extLst>
          </p:cNvPr>
          <p:cNvSpPr>
            <a:spLocks noGrp="1"/>
          </p:cNvSpPr>
          <p:nvPr>
            <p:ph type="dt" idx="15"/>
          </p:nvPr>
        </p:nvSpPr>
        <p:spPr/>
        <p:txBody>
          <a:bodyPr/>
          <a:lstStyle/>
          <a:p>
            <a:r>
              <a:rPr lang="en-US"/>
              <a:t>July 2023</a:t>
            </a:r>
            <a:endParaRPr lang="en-GB" dirty="0"/>
          </a:p>
        </p:txBody>
      </p:sp>
      <p:pic>
        <p:nvPicPr>
          <p:cNvPr id="10" name="Content Placeholder 9">
            <a:extLst>
              <a:ext uri="{FF2B5EF4-FFF2-40B4-BE49-F238E27FC236}">
                <a16:creationId xmlns:a16="http://schemas.microsoft.com/office/drawing/2014/main" id="{474BF739-5C0B-12EC-2A66-E1C757E540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09" y="1524000"/>
            <a:ext cx="9061038" cy="4951414"/>
          </a:xfrm>
        </p:spPr>
      </p:pic>
    </p:spTree>
    <p:extLst>
      <p:ext uri="{BB962C8B-B14F-4D97-AF65-F5344CB8AC3E}">
        <p14:creationId xmlns:p14="http://schemas.microsoft.com/office/powerpoint/2010/main" val="2603702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July plenary (2)</a:t>
            </a:r>
          </a:p>
        </p:txBody>
      </p:sp>
      <p:sp>
        <p:nvSpPr>
          <p:cNvPr id="10" name="Content Placeholder 2"/>
          <p:cNvSpPr>
            <a:spLocks noGrp="1"/>
          </p:cNvSpPr>
          <p:nvPr>
            <p:ph idx="1"/>
          </p:nvPr>
        </p:nvSpPr>
        <p:spPr>
          <a:xfrm>
            <a:off x="838200" y="1524000"/>
            <a:ext cx="10439400" cy="3505200"/>
          </a:xfrm>
        </p:spPr>
        <p:txBody>
          <a:bodyPr/>
          <a:lstStyle/>
          <a:p>
            <a:pPr algn="just">
              <a:spcAft>
                <a:spcPts val="300"/>
              </a:spcAft>
              <a:buFont typeface="Arial" panose="020B0604020202020204" pitchFamily="34" charset="0"/>
              <a:buChar char="•"/>
            </a:pPr>
            <a:r>
              <a:rPr lang="en-US" altLang="en-US" sz="2200" dirty="0"/>
              <a:t>Reviewed the liaison statements from ITU-R Working Party 5D on</a:t>
            </a:r>
          </a:p>
          <a:p>
            <a:pPr marL="685800" marR="117475" lvl="2" indent="-285750" algn="just">
              <a:spcBef>
                <a:spcPts val="0"/>
              </a:spcBef>
              <a:buClrTx/>
              <a:buFont typeface="Times New Roman" pitchFamily="16" charset="0"/>
              <a:buChar char="•"/>
              <a:tabLst>
                <a:tab pos="230188" algn="l"/>
              </a:tabLst>
            </a:pPr>
            <a:r>
              <a:rPr lang="en-US" dirty="0">
                <a:hlinkClick r:id="rId3"/>
              </a:rPr>
              <a:t>framework and overall objectives of the future development of IMT for 2030 and beyond</a:t>
            </a:r>
            <a:endParaRPr lang="en-US" dirty="0"/>
          </a:p>
          <a:p>
            <a:pPr marL="685800" marR="117475" lvl="2" indent="-285750" algn="just">
              <a:buClrTx/>
              <a:buFont typeface="Times New Roman" pitchFamily="16" charset="0"/>
              <a:buChar char="•"/>
              <a:tabLst>
                <a:tab pos="230188" algn="l"/>
              </a:tabLst>
            </a:pPr>
            <a:r>
              <a:rPr lang="en-US" spc="-5" dirty="0">
                <a:solidFill>
                  <a:schemeClr val="tx1"/>
                </a:solidFill>
                <a:cs typeface="Arial"/>
                <a:hlinkClick r:id="rId4"/>
              </a:rPr>
              <a:t>the schedule for updating recommendation ITU-R M.2012 to revision 7</a:t>
            </a:r>
            <a:endParaRPr lang="en-US" altLang="en-US" sz="2200" dirty="0"/>
          </a:p>
          <a:p>
            <a:pPr algn="just">
              <a:spcBef>
                <a:spcPts val="18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Bef>
                <a:spcPts val="1800"/>
              </a:spcBef>
              <a:spcAft>
                <a:spcPts val="300"/>
              </a:spcAft>
              <a:buFont typeface="Arial" panose="020B0604020202020204" pitchFamily="34" charset="0"/>
              <a:buChar char="•"/>
            </a:pPr>
            <a:r>
              <a:rPr lang="en-US" altLang="en-US" sz="2200" dirty="0"/>
              <a:t>Reviewed the draft IEEE 802 wireless position statement with the reviewers’ edit </a:t>
            </a:r>
            <a:r>
              <a:rPr lang="en-US" sz="2200" spc="-5" dirty="0">
                <a:solidFill>
                  <a:schemeClr val="tx1"/>
                </a:solidFill>
                <a:cs typeface="Arial"/>
              </a:rPr>
              <a:t>(</a:t>
            </a:r>
            <a:r>
              <a:rPr lang="en-US" sz="2200" spc="-5" dirty="0">
                <a:solidFill>
                  <a:schemeClr val="tx1"/>
                </a:solidFill>
                <a:cs typeface="Arial"/>
                <a:hlinkClick r:id="rId5"/>
              </a:rPr>
              <a:t>18-23/0097r2</a:t>
            </a:r>
            <a:r>
              <a:rPr lang="en-US" sz="2200" spc="-5" dirty="0">
                <a:solidFill>
                  <a:schemeClr val="tx1"/>
                </a:solidFill>
                <a:cs typeface="Arial"/>
              </a:rPr>
              <a:t>).</a:t>
            </a:r>
          </a:p>
          <a:p>
            <a:pPr algn="just">
              <a:spcAft>
                <a:spcPts val="300"/>
              </a:spcAft>
              <a:buFont typeface="Arial" panose="020B0604020202020204" pitchFamily="34" charset="0"/>
              <a:buChar char="•"/>
            </a:pPr>
            <a:endParaRPr lang="en-US" spc="-5" dirty="0">
              <a:solidFill>
                <a:schemeClr val="tx1"/>
              </a:solidFill>
              <a:cs typeface="Arial"/>
            </a:endParaRPr>
          </a:p>
          <a:p>
            <a:pPr algn="just">
              <a:spcAft>
                <a:spcPts val="600"/>
              </a:spcAft>
              <a:buFont typeface="Arial" panose="020B0604020202020204" pitchFamily="34" charset="0"/>
              <a:buChar char="•"/>
            </a:pPr>
            <a:endParaRPr lang="en-US" altLang="en-US" sz="2200" dirty="0"/>
          </a:p>
          <a:p>
            <a:pPr algn="just">
              <a:spcAft>
                <a:spcPts val="600"/>
              </a:spcAft>
              <a:buFont typeface="Arial" panose="020B0604020202020204" pitchFamily="34" charset="0"/>
              <a:buChar char="•"/>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634E7D2-9432-2B69-C1A6-FD5E66272D07}"/>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6AE369A-7874-3309-D62A-EC527B1D94C3}"/>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0364C49A-9A08-1D28-3F6E-CC52D03DD93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754614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Tuesday AM2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discuss the possibility of preparing response to selected ongoing consultations and liaison statements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UK </a:t>
            </a:r>
            <a:r>
              <a:rPr lang="en-US" sz="1800" spc="-5" dirty="0" err="1">
                <a:solidFill>
                  <a:schemeClr val="tx1"/>
                </a:solidFill>
                <a:cs typeface="Arial"/>
              </a:rPr>
              <a:t>Ofcom</a:t>
            </a:r>
            <a:r>
              <a:rPr lang="en-US" sz="1800" spc="-5" dirty="0">
                <a:solidFill>
                  <a:schemeClr val="tx1"/>
                </a:solidFill>
                <a:cs typeface="Arial"/>
              </a:rPr>
              <a:t>:  </a:t>
            </a:r>
            <a:r>
              <a:rPr lang="en-US" sz="1800" u="sng" dirty="0">
                <a:cs typeface="Arial"/>
                <a:hlinkClick r:id="rId3"/>
              </a:rPr>
              <a:t>Consultation:  Hybrid sharing: enabling both licensed mobile and Wi-Fi users to access the upper 6 GHz band</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US FCC:  </a:t>
            </a:r>
            <a:r>
              <a:rPr lang="en-US" sz="1800" u="sng" dirty="0" err="1">
                <a:cs typeface="Arial"/>
                <a:hlinkClick r:id="rId4"/>
              </a:rPr>
              <a:t>NoI</a:t>
            </a:r>
            <a:r>
              <a:rPr lang="en-US" sz="1800" u="sng" dirty="0">
                <a:cs typeface="Arial"/>
                <a:hlinkClick r:id="rId4"/>
              </a:rPr>
              <a:t>: Advancing understanding of non-federal spectrum usage (WT Docket No. 23-232)</a:t>
            </a:r>
            <a:endParaRPr lang="en-US" sz="1800" u="sng" dirty="0">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US FCC:  </a:t>
            </a:r>
            <a:r>
              <a:rPr lang="en-US" sz="1800" u="sng" dirty="0">
                <a:cs typeface="Arial"/>
                <a:hlinkClick r:id="rId5"/>
              </a:rPr>
              <a:t>NPRM:  Cybersecurity labeling for Internet of Things (PS Docket No. 23-239)</a:t>
            </a:r>
            <a:r>
              <a:rPr lang="en-US" sz="1800" spc="-5" dirty="0">
                <a:solidFill>
                  <a:schemeClr val="tx1"/>
                </a:solidFill>
                <a:cs typeface="Arial"/>
              </a:rPr>
              <a:t>  </a:t>
            </a:r>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4FA280E-4088-04A9-4C2C-2A832FFABBD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0F0F7AA-B59F-B7BB-C942-9741B9D1C347}"/>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57F78AC0-50EC-1052-C972-DB4B19769BE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4631413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Thursday AM1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Member enrichment activities</a:t>
            </a:r>
          </a:p>
          <a:p>
            <a:pPr lvl="1" algn="just">
              <a:spcBef>
                <a:spcPts val="600"/>
              </a:spcBef>
              <a:buFont typeface="Arial" panose="020B0604020202020204" pitchFamily="34" charset="0"/>
              <a:buChar char="•"/>
            </a:pPr>
            <a:r>
              <a:rPr lang="en-US" altLang="en-US" sz="1800" dirty="0">
                <a:cs typeface="Arial" panose="020B0604020202020204" pitchFamily="34" charset="0"/>
              </a:rPr>
              <a:t>Title:  International spectrum regulatory process</a:t>
            </a:r>
          </a:p>
          <a:p>
            <a:pPr lvl="1" algn="just">
              <a:spcBef>
                <a:spcPts val="600"/>
              </a:spcBef>
              <a:buFont typeface="Arial" panose="020B0604020202020204" pitchFamily="34" charset="0"/>
              <a:buChar char="•"/>
            </a:pPr>
            <a:r>
              <a:rPr lang="en-US" altLang="en-US" sz="1800" dirty="0">
                <a:cs typeface="Arial" panose="020B0604020202020204" pitchFamily="34" charset="0"/>
              </a:rPr>
              <a:t>Author:  Alex </a:t>
            </a:r>
            <a:r>
              <a:rPr lang="en-US" altLang="en-US" sz="1800" dirty="0" err="1">
                <a:cs typeface="Arial" panose="020B0604020202020204" pitchFamily="34" charset="0"/>
              </a:rPr>
              <a:t>Roytblat</a:t>
            </a:r>
            <a:r>
              <a:rPr lang="en-US" altLang="en-US" sz="1800" dirty="0">
                <a:cs typeface="Arial" panose="020B0604020202020204" pitchFamily="34" charset="0"/>
              </a:rPr>
              <a:t> (Wi-Fi Alliance)</a:t>
            </a:r>
          </a:p>
          <a:p>
            <a:pPr lvl="1" algn="just">
              <a:spcBef>
                <a:spcPts val="600"/>
              </a:spcBef>
              <a:buFont typeface="Arial" panose="020B0604020202020204" pitchFamily="34" charset="0"/>
              <a:buChar char="•"/>
            </a:pPr>
            <a:r>
              <a:rPr lang="en-US" altLang="en-US" sz="1800" dirty="0">
                <a:cs typeface="Arial" panose="020B0604020202020204" pitchFamily="34" charset="0"/>
              </a:rPr>
              <a:t>Document:  </a:t>
            </a:r>
            <a:r>
              <a:rPr lang="en-US" altLang="en-US" sz="1800" dirty="0">
                <a:cs typeface="Arial" panose="020B0604020202020204" pitchFamily="34" charset="0"/>
                <a:hlinkClick r:id="rId3"/>
              </a:rPr>
              <a:t>18-23/0105</a:t>
            </a: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3E4D2AAF-68D4-093D-643F-DED8D55863C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46B0E97-C231-5C96-63FF-3FB9BFA79E95}"/>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5" name="Date Placeholder 4">
            <a:extLst>
              <a:ext uri="{FF2B5EF4-FFF2-40B4-BE49-F238E27FC236}">
                <a16:creationId xmlns:a16="http://schemas.microsoft.com/office/drawing/2014/main" id="{93E34153-587C-26AD-A796-117E70D992F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5824603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914400" y="533400"/>
            <a:ext cx="1028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Future meeting schedule </a:t>
            </a:r>
          </a:p>
          <a:p>
            <a:pPr algn="ctr">
              <a:spcBef>
                <a:spcPct val="0"/>
              </a:spcBef>
              <a:buFontTx/>
              <a:buNone/>
            </a:pPr>
            <a:r>
              <a:rPr lang="en-US" altLang="en-US" sz="2000" dirty="0">
                <a:solidFill>
                  <a:schemeClr val="tx2"/>
                </a:solidFill>
              </a:rPr>
              <a:t>(scheduled till the January 2024 interim)</a:t>
            </a:r>
          </a:p>
        </p:txBody>
      </p:sp>
      <p:graphicFrame>
        <p:nvGraphicFramePr>
          <p:cNvPr id="7" name="Table 6"/>
          <p:cNvGraphicFramePr>
            <a:graphicFrameLocks noGrp="1"/>
          </p:cNvGraphicFramePr>
          <p:nvPr>
            <p:extLst>
              <p:ext uri="{D42A27DB-BD31-4B8C-83A1-F6EECF244321}">
                <p14:modId xmlns:p14="http://schemas.microsoft.com/office/powerpoint/2010/main" val="1968622509"/>
              </p:ext>
            </p:extLst>
          </p:nvPr>
        </p:nvGraphicFramePr>
        <p:xfrm>
          <a:off x="914400" y="1828801"/>
          <a:ext cx="10287000" cy="2839813"/>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7848600">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21 September 2023 through 9 November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23 November 2023 through 11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25 January 2024</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22 September 2023 through 10 November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24 November 2023 through 12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26 January 2024</a:t>
                      </a:r>
                      <a:endParaRPr lang="en-US" sz="1500" dirty="0"/>
                    </a:p>
                  </a:txBody>
                  <a:tcPr marL="91433" marR="91433" marT="45728" marB="45728"/>
                </a:tc>
                <a:extLst>
                  <a:ext uri="{0D108BD9-81ED-4DB2-BD59-A6C34878D82A}">
                    <a16:rowId xmlns:a16="http://schemas.microsoft.com/office/drawing/2014/main" val="10002"/>
                  </a:ext>
                </a:extLst>
              </a:tr>
            </a:tbl>
          </a:graphicData>
        </a:graphic>
      </p:graphicFrame>
      <p:sp>
        <p:nvSpPr>
          <p:cNvPr id="29716" name="Rectangle 7"/>
          <p:cNvSpPr>
            <a:spLocks noChangeArrowheads="1"/>
          </p:cNvSpPr>
          <p:nvPr/>
        </p:nvSpPr>
        <p:spPr bwMode="auto">
          <a:xfrm>
            <a:off x="914400" y="6096000"/>
            <a:ext cx="1051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dirty="0">
                <a:cs typeface="Arial" panose="020B0604020202020204" pitchFamily="34" charset="0"/>
              </a:rPr>
              <a:t>*Call in info is also available at </a:t>
            </a:r>
            <a:r>
              <a:rPr lang="en-US" altLang="en-US" sz="1500" dirty="0">
                <a:cs typeface="Arial" panose="020B0604020202020204" pitchFamily="34" charset="0"/>
                <a:hlinkClick r:id="rId3"/>
              </a:rPr>
              <a:t>18-16/0038</a:t>
            </a:r>
            <a:r>
              <a:rPr lang="en-US" altLang="en-US" sz="1500" dirty="0">
                <a:cs typeface="Arial" panose="020B0604020202020204" pitchFamily="34" charset="0"/>
              </a:rPr>
              <a:t> and the 802.18 </a:t>
            </a:r>
            <a:r>
              <a:rPr lang="en-US" altLang="en-US" sz="1500" dirty="0">
                <a:cs typeface="Arial" panose="020B0604020202020204" pitchFamily="34" charset="0"/>
                <a:hlinkClick r:id="rId4"/>
              </a:rPr>
              <a:t>Google Calendar</a:t>
            </a:r>
            <a:endParaRPr lang="en-US" altLang="en-US" sz="1500" dirty="0">
              <a:cs typeface="Arial" panose="020B0604020202020204" pitchFamily="34" charset="0"/>
            </a:endParaRPr>
          </a:p>
        </p:txBody>
      </p:sp>
      <p:sp>
        <p:nvSpPr>
          <p:cNvPr id="2" name="Footer Placeholder 1">
            <a:extLst>
              <a:ext uri="{FF2B5EF4-FFF2-40B4-BE49-F238E27FC236}">
                <a16:creationId xmlns:a16="http://schemas.microsoft.com/office/drawing/2014/main" id="{7F657E83-EB4F-6BD9-BAC9-E1F67ADE60A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BDDAAC6-253E-4223-DE9D-268DC1934686}"/>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EE4B39FD-2BB4-8E6B-6B52-FA118FDDCEEA}"/>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8238586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Call for actions</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If interested in serving as the RR-TAG secretary or the ISUS ad-hoc chair, please let me know as per your earliest convenience, please let me know as per your earliest convenience.</a:t>
            </a:r>
          </a:p>
          <a:p>
            <a:pPr algn="just">
              <a:spcBef>
                <a:spcPts val="1800"/>
              </a:spcBef>
              <a:buFont typeface="Arial" panose="020B0604020202020204" pitchFamily="34" charset="0"/>
              <a:buChar char="•"/>
            </a:pPr>
            <a:r>
              <a:rPr lang="en-US" sz="2200" spc="-5" dirty="0">
                <a:solidFill>
                  <a:schemeClr val="tx1"/>
                </a:solidFill>
                <a:cs typeface="Arial"/>
              </a:rPr>
              <a:t>Draft IEEE 802 wireless position statement (</a:t>
            </a:r>
            <a:r>
              <a:rPr lang="en-US" sz="2200" spc="-5" dirty="0">
                <a:solidFill>
                  <a:schemeClr val="tx1"/>
                </a:solidFill>
                <a:cs typeface="Arial"/>
                <a:hlinkClick r:id="rId3"/>
              </a:rPr>
              <a:t>18-23/0097r2</a:t>
            </a:r>
            <a:r>
              <a:rPr lang="en-US" sz="2200" spc="-5" dirty="0">
                <a:solidFill>
                  <a:schemeClr val="tx1"/>
                </a:solidFill>
                <a:cs typeface="Arial"/>
              </a:rPr>
              <a:t>)</a:t>
            </a:r>
          </a:p>
          <a:p>
            <a:pPr marL="630238" marR="117475" lvl="1" indent="-230188" algn="just">
              <a:buClrTx/>
              <a:buFont typeface="Times New Roman" pitchFamily="16" charset="0"/>
              <a:buChar char="•"/>
              <a:tabLst>
                <a:tab pos="230188" algn="l"/>
              </a:tabLst>
            </a:pPr>
            <a:r>
              <a:rPr lang="en-US" sz="1800" spc="-5" dirty="0">
                <a:solidFill>
                  <a:schemeClr val="tx1"/>
                </a:solidFill>
                <a:cs typeface="Arial"/>
              </a:rPr>
              <a:t>Please review and</a:t>
            </a:r>
            <a:r>
              <a:rPr lang="en-US" sz="1800" dirty="0"/>
              <a:t> provide your comments/edits to me offline by Wednesday, 27 September 2023.</a:t>
            </a:r>
            <a:endParaRPr lang="en-US" sz="1800" spc="-5" dirty="0">
              <a:solidFill>
                <a:schemeClr val="tx1"/>
              </a:solidFill>
              <a:cs typeface="Arial"/>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lvl="1" algn="just">
              <a:spcBef>
                <a:spcPts val="600"/>
              </a:spcBef>
              <a:buFont typeface="Arial" panose="020B0604020202020204" pitchFamily="34" charset="0"/>
              <a:buChar char="•"/>
            </a:pPr>
            <a:endParaRPr lang="en-US" altLang="en-US" sz="1800" dirty="0">
              <a:cs typeface="Arial" panose="020B0604020202020204" pitchFamily="34" charset="0"/>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5C2C8A1-C1F0-1C7E-D5C3-FD2A79D70F3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82662390-505D-AE07-BB75-4FF61E336F8C}"/>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5" name="Date Placeholder 4">
            <a:extLst>
              <a:ext uri="{FF2B5EF4-FFF2-40B4-BE49-F238E27FC236}">
                <a16:creationId xmlns:a16="http://schemas.microsoft.com/office/drawing/2014/main" id="{45B97186-AB2E-E692-8AB9-403828864EA4}"/>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4529674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September 2023 Liaison Report to 802.11 WG</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E0722FB8-D7EF-9301-739E-F9BB414672EB}"/>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0330B40C-16D2-2E2C-BA83-127E61CF4138}"/>
              </a:ext>
            </a:extLst>
          </p:cNvPr>
          <p:cNvSpPr>
            <a:spLocks noGrp="1"/>
          </p:cNvSpPr>
          <p:nvPr>
            <p:ph type="sldNum" idx="12"/>
          </p:nvPr>
        </p:nvSpPr>
        <p:spPr/>
        <p:txBody>
          <a:bodyPr/>
          <a:lstStyle/>
          <a:p>
            <a:r>
              <a:rPr lang="en-GB"/>
              <a:t>Slide </a:t>
            </a:r>
            <a:fld id="{DE40C9FC-4879-4F20-9ECA-A574A90476B7}" type="slidenum">
              <a:rPr lang="en-GB" smtClean="0"/>
              <a:pPr/>
              <a:t>85</a:t>
            </a:fld>
            <a:endParaRPr lang="en-GB"/>
          </a:p>
        </p:txBody>
      </p:sp>
      <p:sp>
        <p:nvSpPr>
          <p:cNvPr id="5" name="Date Placeholder 4">
            <a:extLst>
              <a:ext uri="{FF2B5EF4-FFF2-40B4-BE49-F238E27FC236}">
                <a16:creationId xmlns:a16="http://schemas.microsoft.com/office/drawing/2014/main" id="{3125FDE2-25F7-3500-6C41-11014C1DBC02}"/>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2122687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51 voters as of September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DF0F79FD-4D8A-0B06-7F84-985EF82769B1}"/>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DFD21D7B-2253-D5A6-046C-F8CF2CA0434D}"/>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8" name="Date Placeholder 7">
            <a:extLst>
              <a:ext uri="{FF2B5EF4-FFF2-40B4-BE49-F238E27FC236}">
                <a16:creationId xmlns:a16="http://schemas.microsoft.com/office/drawing/2014/main" id="{175F6AC7-E9E8-798C-949E-512CD5FD47F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9832100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fontScale="92500" lnSpcReduction="10000"/>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3100" kern="0" dirty="0"/>
              <a:t>Liaison reports from 802.11 and 802.15 </a:t>
            </a:r>
          </a:p>
          <a:p>
            <a:pPr marL="457200" indent="-457200">
              <a:buFont typeface="+mj-lt"/>
              <a:buAutoNum type="arabicPeriod"/>
            </a:pPr>
            <a:r>
              <a:rPr lang="en-US" sz="3100" kern="0" dirty="0"/>
              <a:t>Enhanced Sub-1GHz Coexistence Study Group</a:t>
            </a:r>
          </a:p>
          <a:p>
            <a:pPr marL="914400" lvl="1" indent="-457200">
              <a:buFont typeface="Arial" panose="020B0604020202020204" pitchFamily="34" charset="0"/>
              <a:buChar char="•"/>
            </a:pPr>
            <a:r>
              <a:rPr lang="en-US" sz="2800" b="0" i="0" dirty="0">
                <a:solidFill>
                  <a:srgbClr val="222222"/>
                </a:solidFill>
                <a:effectLst/>
              </a:rPr>
              <a:t>IEEE 802.19.3 provides coexistence recommendations for IEEE 802.11ah and IEEE 802.15.4 based systems operating in SUB-1 GHz frequency bands. </a:t>
            </a:r>
          </a:p>
          <a:p>
            <a:pPr marL="914400" lvl="1" indent="-457200">
              <a:buFont typeface="Arial" panose="020B0604020202020204" pitchFamily="34" charset="0"/>
              <a:buChar char="•"/>
            </a:pPr>
            <a:r>
              <a:rPr lang="en-US" sz="2800" b="0" i="0" dirty="0">
                <a:solidFill>
                  <a:srgbClr val="222222"/>
                </a:solidFill>
                <a:effectLst/>
              </a:rPr>
              <a:t>The activity in 802.15 has resulted in changes to 802.15.4 Channel Access options to address new requirements for metering systems in Japan. Those changes affect the coexistence between 802.11ah and 802.15.4g, thus  updates to 802.19.3 will promote better coexistence between IEEE 802.11ah and IEEE 802.15.4 based systems.</a:t>
            </a:r>
          </a:p>
          <a:p>
            <a:pPr marL="914400" lvl="1" indent="-457200">
              <a:buFont typeface="Arial" panose="020B0604020202020204" pitchFamily="34" charset="0"/>
              <a:buChar char="•"/>
            </a:pPr>
            <a:r>
              <a:rPr lang="en-US" sz="2800" kern="0" dirty="0">
                <a:solidFill>
                  <a:srgbClr val="222222"/>
                </a:solidFill>
              </a:rPr>
              <a:t>Study Group prepared a new PAR and CSD for the consideration of WG. </a:t>
            </a:r>
            <a:r>
              <a:rPr lang="en-US" sz="2800" b="0" i="0" kern="0" dirty="0">
                <a:solidFill>
                  <a:srgbClr val="222222"/>
                </a:solidFill>
              </a:rPr>
              <a:t>WG motion passed for EC be requested to forward </a:t>
            </a:r>
            <a:r>
              <a:rPr lang="en-US" sz="2800" b="0" i="0" kern="0" dirty="0" err="1">
                <a:solidFill>
                  <a:srgbClr val="222222"/>
                </a:solidFill>
              </a:rPr>
              <a:t>Nescom</a:t>
            </a:r>
            <a:r>
              <a:rPr lang="en-US" sz="3100" b="0" i="0" kern="0" dirty="0">
                <a:solidFill>
                  <a:srgbClr val="222222"/>
                </a:solidFill>
              </a:rPr>
              <a:t>. </a:t>
            </a:r>
            <a:endParaRPr lang="en-US" sz="3100" b="0" i="0" kern="0" dirty="0"/>
          </a:p>
        </p:txBody>
      </p:sp>
      <p:sp>
        <p:nvSpPr>
          <p:cNvPr id="7" name="Footer Placeholder 6">
            <a:extLst>
              <a:ext uri="{FF2B5EF4-FFF2-40B4-BE49-F238E27FC236}">
                <a16:creationId xmlns:a16="http://schemas.microsoft.com/office/drawing/2014/main" id="{58D61610-767E-342C-12D4-1EFE61EE3DB7}"/>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D03A6BC7-E34F-49C5-C6DF-A1A2116DBCCD}"/>
              </a:ext>
            </a:extLst>
          </p:cNvPr>
          <p:cNvSpPr>
            <a:spLocks noGrp="1"/>
          </p:cNvSpPr>
          <p:nvPr>
            <p:ph type="sldNum" idx="12"/>
          </p:nvPr>
        </p:nvSpPr>
        <p:spPr/>
        <p:txBody>
          <a:bodyPr/>
          <a:lstStyle/>
          <a:p>
            <a:r>
              <a:rPr lang="en-GB"/>
              <a:t>Slide </a:t>
            </a:r>
            <a:fld id="{3ABCC52B-A3F7-440B-BBF2-55191E6E7773}" type="slidenum">
              <a:rPr lang="en-GB" smtClean="0"/>
              <a:pPr/>
              <a:t>87</a:t>
            </a:fld>
            <a:endParaRPr lang="en-GB"/>
          </a:p>
        </p:txBody>
      </p:sp>
      <p:sp>
        <p:nvSpPr>
          <p:cNvPr id="9" name="Date Placeholder 8">
            <a:extLst>
              <a:ext uri="{FF2B5EF4-FFF2-40B4-BE49-F238E27FC236}">
                <a16:creationId xmlns:a16="http://schemas.microsoft.com/office/drawing/2014/main" id="{4577B7EF-3FD0-61DA-441A-B814D406905C}"/>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37219565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802.19.3a PAR and CSD</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685800" y="1639038"/>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r>
              <a:rPr lang="en-US" sz="2400" kern="0" dirty="0"/>
              <a:t>Current PAR and CSD drafts are available at 802.19 document repository:</a:t>
            </a:r>
          </a:p>
          <a:p>
            <a:endParaRPr lang="en-US" sz="2400" kern="0" dirty="0"/>
          </a:p>
          <a:p>
            <a:pPr marL="342900" indent="-342900">
              <a:buFont typeface="Arial" panose="020B0604020202020204" pitchFamily="34" charset="0"/>
              <a:buChar char="•"/>
            </a:pPr>
            <a:r>
              <a:rPr lang="en-US" sz="2400" b="0" i="0" dirty="0">
                <a:solidFill>
                  <a:srgbClr val="000000"/>
                </a:solidFill>
                <a:effectLst/>
              </a:rPr>
              <a:t>802.19.3a PAR draft </a:t>
            </a:r>
            <a:r>
              <a:rPr lang="en-US" sz="2400" b="0" dirty="0">
                <a:solidFill>
                  <a:schemeClr val="tx1"/>
                </a:solidFill>
              </a:rPr>
              <a:t>(IEEE 802.</a:t>
            </a:r>
            <a:r>
              <a:rPr lang="en-US" sz="2400" b="0" i="0" dirty="0">
                <a:solidFill>
                  <a:schemeClr val="tx1"/>
                </a:solidFill>
                <a:effectLst/>
              </a:rPr>
              <a:t>19-23-0017r02)</a:t>
            </a:r>
          </a:p>
          <a:p>
            <a:pPr marL="342900" indent="-342900">
              <a:buFont typeface="Arial" panose="020B0604020202020204" pitchFamily="34" charset="0"/>
              <a:buChar char="•"/>
            </a:pPr>
            <a:r>
              <a:rPr lang="en-US" sz="2400" b="0" kern="0" dirty="0">
                <a:solidFill>
                  <a:schemeClr val="tx1"/>
                </a:solidFill>
              </a:rPr>
              <a:t>802.19.3a CSD Draft (</a:t>
            </a:r>
            <a:r>
              <a:rPr lang="en-US" sz="2400" b="0" dirty="0">
                <a:solidFill>
                  <a:schemeClr val="tx1"/>
                </a:solidFill>
              </a:rPr>
              <a:t>IEEE 802.</a:t>
            </a:r>
            <a:r>
              <a:rPr lang="en-US" sz="2400" b="0" i="0" dirty="0">
                <a:solidFill>
                  <a:schemeClr val="tx1"/>
                </a:solidFill>
                <a:effectLst/>
              </a:rPr>
              <a:t>19-23-0018r02</a:t>
            </a:r>
            <a:r>
              <a:rPr lang="en-US" sz="2400" b="0" kern="0" dirty="0">
                <a:solidFill>
                  <a:schemeClr val="tx1"/>
                </a:solidFill>
              </a:rPr>
              <a:t>)</a:t>
            </a: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endParaRPr lang="en-US" sz="2400" kern="0" dirty="0"/>
          </a:p>
          <a:p>
            <a:endParaRPr lang="en-US" sz="2400" kern="0" dirty="0"/>
          </a:p>
        </p:txBody>
      </p:sp>
      <p:sp>
        <p:nvSpPr>
          <p:cNvPr id="7" name="Footer Placeholder 6">
            <a:extLst>
              <a:ext uri="{FF2B5EF4-FFF2-40B4-BE49-F238E27FC236}">
                <a16:creationId xmlns:a16="http://schemas.microsoft.com/office/drawing/2014/main" id="{D7B98271-55C9-C710-8878-DEAFC61F3819}"/>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F3AE83A9-D24B-F960-5131-D2938A0AE8F8}"/>
              </a:ext>
            </a:extLst>
          </p:cNvPr>
          <p:cNvSpPr>
            <a:spLocks noGrp="1"/>
          </p:cNvSpPr>
          <p:nvPr>
            <p:ph type="sldNum" idx="12"/>
          </p:nvPr>
        </p:nvSpPr>
        <p:spPr/>
        <p:txBody>
          <a:bodyPr/>
          <a:lstStyle/>
          <a:p>
            <a:r>
              <a:rPr lang="en-GB"/>
              <a:t>Slide </a:t>
            </a:r>
            <a:fld id="{3ABCC52B-A3F7-440B-BBF2-55191E6E7773}" type="slidenum">
              <a:rPr lang="en-GB" smtClean="0"/>
              <a:pPr/>
              <a:t>88</a:t>
            </a:fld>
            <a:endParaRPr lang="en-GB"/>
          </a:p>
        </p:txBody>
      </p:sp>
      <p:sp>
        <p:nvSpPr>
          <p:cNvPr id="9" name="Date Placeholder 8">
            <a:extLst>
              <a:ext uri="{FF2B5EF4-FFF2-40B4-BE49-F238E27FC236}">
                <a16:creationId xmlns:a16="http://schemas.microsoft.com/office/drawing/2014/main" id="{AECAC945-1B7F-100C-9622-FC3DFA684BB1}"/>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3867873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9398-A7E2-8D5E-B145-842B57C63BA3}"/>
              </a:ext>
            </a:extLst>
          </p:cNvPr>
          <p:cNvSpPr>
            <a:spLocks noGrp="1"/>
          </p:cNvSpPr>
          <p:nvPr>
            <p:ph type="title"/>
          </p:nvPr>
        </p:nvSpPr>
        <p:spPr/>
        <p:txBody>
          <a:bodyPr/>
          <a:lstStyle/>
          <a:p>
            <a:r>
              <a:rPr lang="en-US" dirty="0"/>
              <a:t>External Liaisons</a:t>
            </a:r>
          </a:p>
        </p:txBody>
      </p:sp>
      <p:sp>
        <p:nvSpPr>
          <p:cNvPr id="3" name="Text Placeholder 2">
            <a:extLst>
              <a:ext uri="{FF2B5EF4-FFF2-40B4-BE49-F238E27FC236}">
                <a16:creationId xmlns:a16="http://schemas.microsoft.com/office/drawing/2014/main" id="{28086925-3E45-140E-A470-44F48B157A91}"/>
              </a:ext>
            </a:extLst>
          </p:cNvPr>
          <p:cNvSpPr>
            <a:spLocks noGrp="1"/>
          </p:cNvSpPr>
          <p:nvPr>
            <p:ph type="body" idx="1"/>
          </p:nvPr>
        </p:nvSpPr>
        <p:spPr/>
        <p:txBody>
          <a:bodyPr/>
          <a:lstStyle/>
          <a:p>
            <a:r>
              <a:rPr lang="en-US" dirty="0"/>
              <a:t>From Wednesday</a:t>
            </a:r>
          </a:p>
        </p:txBody>
      </p:sp>
      <p:sp>
        <p:nvSpPr>
          <p:cNvPr id="4" name="Date Placeholder 3">
            <a:extLst>
              <a:ext uri="{FF2B5EF4-FFF2-40B4-BE49-F238E27FC236}">
                <a16:creationId xmlns:a16="http://schemas.microsoft.com/office/drawing/2014/main" id="{7B8532B6-F365-4789-9100-86DDD12A191D}"/>
              </a:ext>
            </a:extLst>
          </p:cNvPr>
          <p:cNvSpPr>
            <a:spLocks noGrp="1"/>
          </p:cNvSpPr>
          <p:nvPr>
            <p:ph type="dt" idx="10"/>
          </p:nvPr>
        </p:nvSpPr>
        <p:spPr/>
        <p:txBody>
          <a:bodyPr/>
          <a:lstStyle/>
          <a:p>
            <a:r>
              <a:rPr lang="en-US"/>
              <a:t>September 2023</a:t>
            </a:r>
            <a:endParaRPr lang="en-GB"/>
          </a:p>
        </p:txBody>
      </p:sp>
      <p:sp>
        <p:nvSpPr>
          <p:cNvPr id="5" name="Footer Placeholder 4">
            <a:extLst>
              <a:ext uri="{FF2B5EF4-FFF2-40B4-BE49-F238E27FC236}">
                <a16:creationId xmlns:a16="http://schemas.microsoft.com/office/drawing/2014/main" id="{DE1DCB78-0534-26D0-4918-E405771721D7}"/>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95A95707-CD11-E40A-73A4-5418B1FDE859}"/>
              </a:ext>
            </a:extLst>
          </p:cNvPr>
          <p:cNvSpPr>
            <a:spLocks noGrp="1"/>
          </p:cNvSpPr>
          <p:nvPr>
            <p:ph type="sldNum" idx="12"/>
          </p:nvPr>
        </p:nvSpPr>
        <p:spPr/>
        <p:txBody>
          <a:bodyPr/>
          <a:lstStyle/>
          <a:p>
            <a:r>
              <a:rPr lang="en-GB"/>
              <a:t>Slide </a:t>
            </a:r>
            <a:fld id="{3ABCC52B-A3F7-440B-BBF2-55191E6E7773}" type="slidenum">
              <a:rPr lang="en-GB" smtClean="0"/>
              <a:pPr/>
              <a:t>89</a:t>
            </a:fld>
            <a:endParaRPr lang="en-GB"/>
          </a:p>
        </p:txBody>
      </p:sp>
    </p:spTree>
    <p:extLst>
      <p:ext uri="{BB962C8B-B14F-4D97-AF65-F5344CB8AC3E}">
        <p14:creationId xmlns:p14="http://schemas.microsoft.com/office/powerpoint/2010/main" val="424132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D85B-2D77-B2C3-CE95-8548922584F1}"/>
              </a:ext>
            </a:extLst>
          </p:cNvPr>
          <p:cNvSpPr>
            <a:spLocks noGrp="1"/>
          </p:cNvSpPr>
          <p:nvPr>
            <p:ph type="title"/>
          </p:nvPr>
        </p:nvSpPr>
        <p:spPr/>
        <p:txBody>
          <a:bodyPr/>
          <a:lstStyle/>
          <a:p>
            <a:r>
              <a:rPr lang="en-US" dirty="0"/>
              <a:t>Attendance by breakout (September interim session)</a:t>
            </a:r>
          </a:p>
        </p:txBody>
      </p:sp>
      <p:sp>
        <p:nvSpPr>
          <p:cNvPr id="4" name="Slide Number Placeholder 3">
            <a:extLst>
              <a:ext uri="{FF2B5EF4-FFF2-40B4-BE49-F238E27FC236}">
                <a16:creationId xmlns:a16="http://schemas.microsoft.com/office/drawing/2014/main" id="{9D557582-E976-BD93-2076-E259752D59B4}"/>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030D8100-78E9-8E09-641B-559EC7768E52}"/>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BE143E4-EA47-DA95-2B04-35D0B6AD8170}"/>
              </a:ext>
            </a:extLst>
          </p:cNvPr>
          <p:cNvSpPr>
            <a:spLocks noGrp="1"/>
          </p:cNvSpPr>
          <p:nvPr>
            <p:ph type="dt" idx="15"/>
          </p:nvPr>
        </p:nvSpPr>
        <p:spPr/>
        <p:txBody>
          <a:bodyPr/>
          <a:lstStyle/>
          <a:p>
            <a:r>
              <a:rPr lang="en-US"/>
              <a:t>July 2023</a:t>
            </a:r>
            <a:endParaRPr lang="en-GB" dirty="0"/>
          </a:p>
        </p:txBody>
      </p:sp>
      <p:pic>
        <p:nvPicPr>
          <p:cNvPr id="14" name="Content Placeholder 13">
            <a:extLst>
              <a:ext uri="{FF2B5EF4-FFF2-40B4-BE49-F238E27FC236}">
                <a16:creationId xmlns:a16="http://schemas.microsoft.com/office/drawing/2014/main" id="{A6B7F087-879F-65A8-2FDC-B72E55B1C5C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1" y="1600200"/>
            <a:ext cx="8955802" cy="4893908"/>
          </a:xfrm>
        </p:spPr>
      </p:pic>
    </p:spTree>
    <p:extLst>
      <p:ext uri="{BB962C8B-B14F-4D97-AF65-F5344CB8AC3E}">
        <p14:creationId xmlns:p14="http://schemas.microsoft.com/office/powerpoint/2010/main" val="30167826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2023-09-06</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4CD08726-8CF2-00BA-8998-CA0F66D222D4}"/>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B6113256-AABE-335D-586E-66F8ABBB7B9E}"/>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5" name="Date Placeholder 4">
            <a:extLst>
              <a:ext uri="{FF2B5EF4-FFF2-40B4-BE49-F238E27FC236}">
                <a16:creationId xmlns:a16="http://schemas.microsoft.com/office/drawing/2014/main" id="{1DEF7E69-C343-EDD1-887A-D189B6DFEC6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751098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The next WFA F2F member meeting will take place Oct 17th-19th, 2023, in Prague, Czech Republic</a:t>
            </a:r>
          </a:p>
          <a:p>
            <a:endParaRPr lang="en-US" altLang="en-US" dirty="0"/>
          </a:p>
          <a:p>
            <a:r>
              <a:rPr lang="en-US" altLang="en-US" dirty="0"/>
              <a:t>Recent WFA announcements:</a:t>
            </a:r>
          </a:p>
          <a:p>
            <a:pPr lvl="1"/>
            <a:r>
              <a:rPr lang="en-US" altLang="en-US" sz="1800" dirty="0"/>
              <a:t>Announced that additional Wi-Fi CERTIFIED 6® testing will support authorization of 6 GHz Standard Power Devices</a:t>
            </a:r>
          </a:p>
          <a:p>
            <a:pPr lvl="1"/>
            <a:r>
              <a:rPr lang="en-US" altLang="en-US" sz="1800" dirty="0"/>
              <a:t>Announced a creation of a subsidiary, called Wi-Fi Alliance Services, that aims to provide Automated Frequency Coordination (AFC) services to the industry</a:t>
            </a:r>
          </a:p>
        </p:txBody>
      </p:sp>
      <p:sp>
        <p:nvSpPr>
          <p:cNvPr id="3" name="Footer Placeholder 2">
            <a:extLst>
              <a:ext uri="{FF2B5EF4-FFF2-40B4-BE49-F238E27FC236}">
                <a16:creationId xmlns:a16="http://schemas.microsoft.com/office/drawing/2014/main" id="{F79E3898-A9B4-E653-91A3-64C3C2F3652C}"/>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FE85D21C-F376-1C3D-9709-53F491EE6F12}"/>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5" name="Date Placeholder 4">
            <a:extLst>
              <a:ext uri="{FF2B5EF4-FFF2-40B4-BE49-F238E27FC236}">
                <a16:creationId xmlns:a16="http://schemas.microsoft.com/office/drawing/2014/main" id="{2B872B30-F6FD-CB87-03E3-370E8CCAC13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1453547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pPr lvl="1"/>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3DE9D3B7-4A17-B024-4D96-357AD0CE18DC}"/>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B7950295-9286-7142-FBC0-AB18E0FA27F4}"/>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5" name="Date Placeholder 4">
            <a:extLst>
              <a:ext uri="{FF2B5EF4-FFF2-40B4-BE49-F238E27FC236}">
                <a16:creationId xmlns:a16="http://schemas.microsoft.com/office/drawing/2014/main" id="{03291B83-BE36-09AB-A3CC-FFA0196FF38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338828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BC660554-D0BB-14BA-A610-BA3FB1BE342A}"/>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99241E1D-C8CC-B2AE-0D91-E0399ED6BD61}"/>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6" name="Date Placeholder 5">
            <a:extLst>
              <a:ext uri="{FF2B5EF4-FFF2-40B4-BE49-F238E27FC236}">
                <a16:creationId xmlns:a16="http://schemas.microsoft.com/office/drawing/2014/main" id="{03273B32-DDEE-9968-D90B-C380C4E7F06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2846494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New Wi-Fi CERTIFIED 6® testing to support authorization of 6 GHz Standard Power Devices, </a:t>
            </a:r>
            <a:r>
              <a:rPr lang="en-US" sz="1800" dirty="0">
                <a:ea typeface="Times New Roman" panose="02020603050405020304" pitchFamily="18" charset="0"/>
                <a:hlinkClick r:id="rId2"/>
              </a:rPr>
              <a:t>https://www.wi-fi.org/news-events/newsroom/new-wi-fi-certified-6-testing-to-support-authorization-of-6-ghz-standard-power</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Wireless Innovation Forum and Wi-Fi Alliance® Deliver 6 GHz AFC System Standardization and Testing Documents to FCC: </a:t>
            </a:r>
            <a:r>
              <a:rPr lang="en-US" sz="1800" dirty="0">
                <a:ea typeface="Times New Roman" panose="02020603050405020304" pitchFamily="18" charset="0"/>
                <a:hlinkClick r:id="rId3"/>
              </a:rPr>
              <a:t>https://www.wi-fi.org/news-events/newsroom/wireless-innovation-forum-and-wi-fi-alliance-deliver-6-ghz-afc-system</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WFA’s 2022 Annual Report: </a:t>
            </a:r>
            <a:r>
              <a:rPr lang="en-US" sz="1800" u="sng" dirty="0">
                <a:solidFill>
                  <a:srgbClr val="0563C1"/>
                </a:solidFill>
                <a:ea typeface="Times New Roman" panose="02020603050405020304" pitchFamily="18" charset="0"/>
                <a:hlinkClick r:id="rId4"/>
              </a:rPr>
              <a:t>https://www.wi-fi.org/file/2022-annual-report</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Optimizing Home IoT with Wi-Fi CERTIFIED: </a:t>
            </a:r>
            <a:r>
              <a:rPr lang="en-US" sz="1800" u="sng" dirty="0">
                <a:solidFill>
                  <a:srgbClr val="0563C1"/>
                </a:solidFill>
                <a:ea typeface="Times New Roman" panose="02020603050405020304" pitchFamily="18" charset="0"/>
                <a:hlinkClick r:id="rId5"/>
              </a:rPr>
              <a:t>https://www.wi-fi.org/file/optimizing-home-iot-with-wi-fi-certified-2022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Leveraging Wi-Fi for Home IoT use cases: </a:t>
            </a:r>
            <a:r>
              <a:rPr lang="en-US" sz="1800" u="sng" dirty="0">
                <a:solidFill>
                  <a:srgbClr val="0563C1"/>
                </a:solidFill>
                <a:ea typeface="Times New Roman" panose="02020603050405020304" pitchFamily="18" charset="0"/>
                <a:hlinkClick r:id="rId6"/>
              </a:rPr>
              <a:t>https://www.wi-fi.org/file/leveraging-wi-fi-for-home-iot-use-cases-2022</a:t>
            </a:r>
            <a:endParaRPr lang="en-US" sz="1800" dirty="0">
              <a:ea typeface="Calibri" panose="020F0502020204030204" pitchFamily="34" charset="0"/>
            </a:endParaRPr>
          </a:p>
        </p:txBody>
      </p:sp>
      <p:sp>
        <p:nvSpPr>
          <p:cNvPr id="7" name="Footer Placeholder 6">
            <a:extLst>
              <a:ext uri="{FF2B5EF4-FFF2-40B4-BE49-F238E27FC236}">
                <a16:creationId xmlns:a16="http://schemas.microsoft.com/office/drawing/2014/main" id="{7F1001F7-5727-4077-5457-87598E4A8A31}"/>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AB20A9C0-FAF2-91DA-362F-E1F271BE4C3C}"/>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62CC67FA-B756-E615-F1AF-C05F37AFAD8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0020690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261E2E25-2365-6EE3-95B1-FFD71A5F7A07}"/>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604ED6C1-079E-A288-5B3C-A7A8C749DF7A}"/>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 name="Date Placeholder 3">
            <a:extLst>
              <a:ext uri="{FF2B5EF4-FFF2-40B4-BE49-F238E27FC236}">
                <a16:creationId xmlns:a16="http://schemas.microsoft.com/office/drawing/2014/main" id="{BCD2410B-1460-C462-4617-86472E2067D4}"/>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7621102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2023-09-13</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1139D63-F8DA-5697-386C-8C1139D13C2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FD9359C-0621-20EF-C0B4-2ED16B32719A}"/>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A6D34BB3-DD8E-F5EA-2920-A179B19CA63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69693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September 2023.</a:t>
            </a:r>
          </a:p>
        </p:txBody>
      </p:sp>
      <p:sp>
        <p:nvSpPr>
          <p:cNvPr id="2" name="Footer Placeholder 1">
            <a:extLst>
              <a:ext uri="{FF2B5EF4-FFF2-40B4-BE49-F238E27FC236}">
                <a16:creationId xmlns:a16="http://schemas.microsoft.com/office/drawing/2014/main" id="{FB477096-A4EF-8442-627C-1A0DB73D7E6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B70E6AE-2416-D932-D3ED-D6E3787959D5}"/>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6D990C28-F371-537A-3347-D330FB9733C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4649972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4-10, 2023 – Prague, CZ</a:t>
            </a:r>
          </a:p>
          <a:p>
            <a:pPr lvl="1"/>
            <a:r>
              <a:rPr lang="en-US" dirty="0"/>
              <a:t>March 16-22, 2023 – Brisbane, QLD, AU</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543B2350-B915-3BB9-C079-FA676F6139B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5A6B184-BE7E-D974-0C95-6A80BFF29F4D}"/>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1B8A73EB-1CE9-E811-6F5E-6A7DA8BD145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306708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28, 2023</a:t>
            </a:r>
          </a:p>
        </p:txBody>
      </p:sp>
      <p:sp>
        <p:nvSpPr>
          <p:cNvPr id="2" name="Footer Placeholder 1">
            <a:extLst>
              <a:ext uri="{FF2B5EF4-FFF2-40B4-BE49-F238E27FC236}">
                <a16:creationId xmlns:a16="http://schemas.microsoft.com/office/drawing/2014/main" id="{B6B28A0F-5DFB-BD68-1DCD-F91C8C76BE3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FDE40BF-2A94-9670-FA22-A5921D6176D3}"/>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70D630B3-2DD4-B8F5-7B7E-E9AF55EBC63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49021024"/>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4107</TotalTime>
  <Words>9555</Words>
  <Application>Microsoft Office PowerPoint</Application>
  <PresentationFormat>Widescreen</PresentationFormat>
  <Paragraphs>1762</Paragraphs>
  <Slides>112</Slides>
  <Notes>79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2" baseType="lpstr">
      <vt:lpstr>微软雅黑</vt:lpstr>
      <vt:lpstr>Arial</vt:lpstr>
      <vt:lpstr>Arial Black</vt:lpstr>
      <vt:lpstr>Calibri</vt:lpstr>
      <vt:lpstr>Helvetica</vt:lpstr>
      <vt:lpstr>Symbol</vt:lpstr>
      <vt:lpstr>Times New Roman</vt:lpstr>
      <vt:lpstr>Wingdings</vt:lpstr>
      <vt:lpstr>Office Theme</vt:lpstr>
      <vt:lpstr>Document</vt:lpstr>
      <vt:lpstr>802.11 WG September 2023 Session Report</vt:lpstr>
      <vt:lpstr>Abstract</vt:lpstr>
      <vt:lpstr>Attendance Data</vt:lpstr>
      <vt:lpstr>PowerPoint Presentation</vt:lpstr>
      <vt:lpstr>PowerPoint Presentation</vt:lpstr>
      <vt:lpstr>Attendees by affiliation (attended at least one meeting July to September</vt:lpstr>
      <vt:lpstr>Attendance by subgroup (July to September)</vt:lpstr>
      <vt:lpstr>Attendance by affiliation (September interim session)</vt:lpstr>
      <vt:lpstr>Attendance by breakout (September interim session)</vt:lpstr>
      <vt:lpstr>Closing Reports</vt:lpstr>
      <vt:lpstr>802.11 WG Editor’s Meeting (September 2023)</vt:lpstr>
      <vt:lpstr>Abstract</vt:lpstr>
      <vt:lpstr>Volunteer Editor Contacts</vt:lpstr>
      <vt:lpstr>September 12 roundtable status report</vt:lpstr>
      <vt:lpstr>TGbe MDR</vt:lpstr>
      <vt:lpstr>Editor Amendment Ordering</vt:lpstr>
      <vt:lpstr>Draft Development Snapshot</vt:lpstr>
      <vt:lpstr>ANA managed number space</vt:lpstr>
      <vt:lpstr>ARC Closing Report </vt:lpstr>
      <vt:lpstr>Abstract</vt:lpstr>
      <vt:lpstr>Work Completed - 1</vt:lpstr>
      <vt:lpstr>Work Completed - 2</vt:lpstr>
      <vt:lpstr>Monitoring/future activities</vt:lpstr>
      <vt:lpstr>Plans</vt:lpstr>
      <vt:lpstr>Coex SC Closing Report</vt:lpstr>
      <vt:lpstr>Abstract</vt:lpstr>
      <vt:lpstr>Submissions &amp; Technical Discussion Items</vt:lpstr>
      <vt:lpstr>Coexistence Bluetooth – 802.11</vt:lpstr>
      <vt:lpstr>Plans for November</vt:lpstr>
      <vt:lpstr>References for this week</vt:lpstr>
      <vt:lpstr>WNG SC Closing Report</vt:lpstr>
      <vt:lpstr>Abstract</vt:lpstr>
      <vt:lpstr>PowerPoint Presentation</vt:lpstr>
      <vt:lpstr>IEEE 802 JTC1 Standing Committee September 2023 (mixed-mode) closing report</vt:lpstr>
      <vt:lpstr>The IEEE 802 JTC1 SC reviewed the PSDO process status, including IPR issues holding up 802.11ax/ay/ba/az</vt:lpstr>
      <vt:lpstr>The IEEE 802 JTC1 SC will undertake its usual work at its mixed-mode meeting in Honolulu in November 2023</vt:lpstr>
      <vt:lpstr>REVme Closing Report – September 2023</vt:lpstr>
      <vt:lpstr>Work Completed</vt:lpstr>
      <vt:lpstr>Plans for November</vt:lpstr>
      <vt:lpstr>Adhoc Motion</vt:lpstr>
      <vt:lpstr>TGme Timeline</vt:lpstr>
      <vt:lpstr>TGbe September Closing Report</vt:lpstr>
      <vt:lpstr>TGbe (Extremely High Throughput)</vt:lpstr>
      <vt:lpstr>Teleconference Plan</vt:lpstr>
      <vt:lpstr>TGbe Timeline And Status</vt:lpstr>
      <vt:lpstr>PowerPoint Presentation</vt:lpstr>
      <vt:lpstr>Abstract</vt:lpstr>
      <vt:lpstr>TGbf (WLAN Sensing)– September 2023</vt:lpstr>
      <vt:lpstr>TGbf Timeline (Updated)</vt:lpstr>
      <vt:lpstr>PowerPoint Presentation</vt:lpstr>
      <vt:lpstr>TGbh Closing Report </vt:lpstr>
      <vt:lpstr>Abstract</vt:lpstr>
      <vt:lpstr>Work Completed</vt:lpstr>
      <vt:lpstr>LB274 comment resolution status</vt:lpstr>
      <vt:lpstr>Timeline</vt:lpstr>
      <vt:lpstr>Teleconferences</vt:lpstr>
      <vt:lpstr>TGbi Closing Report</vt:lpstr>
      <vt:lpstr>IEEE 802.11 TGbi</vt:lpstr>
      <vt:lpstr>Timeline</vt:lpstr>
      <vt:lpstr>IEEE 802.11 TGbi</vt:lpstr>
      <vt:lpstr>TGbk 320 MHz Positioning Sep. Meeting Closing Report</vt:lpstr>
      <vt:lpstr>Abstract</vt:lpstr>
      <vt:lpstr>Sep. Meeting Progress and Targets Towards the Nov. Meeting</vt:lpstr>
      <vt:lpstr>Scheduled TGbk telecons</vt:lpstr>
      <vt:lpstr>September 2023 UHR SG Closing Report</vt:lpstr>
      <vt:lpstr>Work Completed</vt:lpstr>
      <vt:lpstr>Plans for November</vt:lpstr>
      <vt:lpstr>IEEE 802.11 Sep 2023 Interim AMP SG Closing Report</vt:lpstr>
      <vt:lpstr>AMP SG’s Progress during this week</vt:lpstr>
      <vt:lpstr>AMP SG Timeline Update and Teleconference Plan</vt:lpstr>
      <vt:lpstr>September 2023 AIML TIG Closing Report</vt:lpstr>
      <vt:lpstr>Abstract</vt:lpstr>
      <vt:lpstr>Work Completed</vt:lpstr>
      <vt:lpstr>AIML TIG Technical Report</vt:lpstr>
      <vt:lpstr>Plans for November 2023</vt:lpstr>
      <vt:lpstr>Internal Liaisons</vt:lpstr>
      <vt:lpstr>802.18 Liaison Report – September 2023</vt:lpstr>
      <vt:lpstr>RR-TAG at a glance</vt:lpstr>
      <vt:lpstr>Progress since the 2023 July plenary (1)</vt:lpstr>
      <vt:lpstr>Progress since the 2023 July plenary (2)</vt:lpstr>
      <vt:lpstr>Objectives this week:  Tuesday AM2</vt:lpstr>
      <vt:lpstr>Objectives this week:  Thursday AM1</vt:lpstr>
      <vt:lpstr>PowerPoint Presentation</vt:lpstr>
      <vt:lpstr>Call for actions</vt:lpstr>
      <vt:lpstr>802.19 WG September 2023 Liaison Report to 802.11 WG</vt:lpstr>
      <vt:lpstr>IEEE 802.19 Overview</vt:lpstr>
      <vt:lpstr>Agenda</vt:lpstr>
      <vt:lpstr>802.19.3a PAR and CSD</vt:lpstr>
      <vt:lpstr>External Liaisons</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118 November 4-10, 2023</vt:lpstr>
      <vt:lpstr>IETF/IRTF groups being (re-)chartered</vt:lpstr>
      <vt:lpstr>YANG Model Catalog</vt:lpstr>
      <vt:lpstr>IoT-related work</vt:lpstr>
      <vt:lpstr>IoT-related work (cont.)</vt:lpstr>
      <vt:lpstr>MADINAS WG</vt:lpstr>
      <vt:lpstr>EAP Method Update (EMU)</vt:lpstr>
      <vt:lpstr>Operations Area Working Group</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169</cp:revision>
  <cp:lastPrinted>1601-01-01T00:00:00Z</cp:lastPrinted>
  <dcterms:created xsi:type="dcterms:W3CDTF">2018-05-10T15:59:06Z</dcterms:created>
  <dcterms:modified xsi:type="dcterms:W3CDTF">2023-09-15T13:55:26Z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