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284" r:id="rId7"/>
    <p:sldId id="2350" r:id="rId8"/>
    <p:sldId id="258" r:id="rId9"/>
    <p:sldId id="259" r:id="rId10"/>
    <p:sldId id="262" r:id="rId11"/>
    <p:sldId id="287" r:id="rId12"/>
    <p:sldId id="274" r:id="rId13"/>
    <p:sldId id="2388" r:id="rId14"/>
    <p:sldId id="2389" r:id="rId15"/>
    <p:sldId id="2390" r:id="rId16"/>
    <p:sldId id="2391" r:id="rId17"/>
    <p:sldId id="2392" r:id="rId18"/>
    <p:sldId id="2393" r:id="rId19"/>
    <p:sldId id="288" r:id="rId20"/>
    <p:sldId id="301" r:id="rId21"/>
    <p:sldId id="302" r:id="rId22"/>
    <p:sldId id="303" r:id="rId23"/>
    <p:sldId id="2394" r:id="rId24"/>
    <p:sldId id="2395" r:id="rId25"/>
    <p:sldId id="2399" r:id="rId26"/>
    <p:sldId id="2400" r:id="rId27"/>
    <p:sldId id="2397" r:id="rId28"/>
    <p:sldId id="2398" r:id="rId29"/>
    <p:sldId id="1578" r:id="rId30"/>
    <p:sldId id="1580" r:id="rId31"/>
    <p:sldId id="2383" r:id="rId32"/>
    <p:sldId id="2381" r:id="rId33"/>
    <p:sldId id="26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19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42948416"/>
        <c:axId val="-742959840"/>
      </c:barChart>
      <c:catAx>
        <c:axId val="-7429484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742959840"/>
        <c:crosses val="autoZero"/>
        <c:auto val="1"/>
        <c:lblAlgn val="ctr"/>
        <c:lblOffset val="100"/>
        <c:noMultiLvlLbl val="0"/>
      </c:catAx>
      <c:valAx>
        <c:axId val="-7429598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4294841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6201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2481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7745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2187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884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803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243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8061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1960460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29</a:t>
            </a:fld>
            <a:endParaRPr lang="en-US"/>
          </a:p>
        </p:txBody>
      </p:sp>
    </p:spTree>
    <p:extLst>
      <p:ext uri="{BB962C8B-B14F-4D97-AF65-F5344CB8AC3E}">
        <p14:creationId xmlns:p14="http://schemas.microsoft.com/office/powerpoint/2010/main" val="2413687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9595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845253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2877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45794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802.11-23/1358</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3598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51700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620134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5815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802.11-23/1336r0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364-02-00be-tgbe-sept-2023-meeting-agenda.pptx" TargetMode="External"/><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305-00-00bh-draft-liaison-response-to-wba-re-rcm.docx" TargetMode="External"/><Relationship Id="rId3" Type="http://schemas.openxmlformats.org/officeDocument/2006/relationships/hyperlink" Target="https://mentor.ieee.org/802.11/dcn/23/11-23-1341-00-00bh-agenda-tgbh-2023-september-interim.ppt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ocuments?is_dcn=1334&amp;is_year=202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181-01-0uhr-uhr-sg-july-2023-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439-00-0amp-amp-sg-telecon-minutes-august-29th.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3/18-23-0082-03-0000-proposed-modifications-to-itu-r-m-1450-5-for-sep-2023-wp5a-meeting.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8/dcn/23/18-23-0084-03-0000-ieee-802-s-views-on-annex-17-to-document-5a-597-e-for-sep-2023-wp5a-meeting.pdf" TargetMode="External"/><Relationship Id="rId4" Type="http://schemas.openxmlformats.org/officeDocument/2006/relationships/hyperlink" Target="https://mentor.ieee.org/802.18/dcn/23/18-23-0083-01-0000-proposed-modifications-to-itu-r-m-1801-2-for-sep-2023-wp5a-meeting.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1342-00-0arc-arc-sc-agenda-sept-2023.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1257-00-0wng-wng-meeting-minutes-2023-july-berlin-meet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September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2023-09-10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a:extLst>
              <a:ext uri="{FF2B5EF4-FFF2-40B4-BE49-F238E27FC236}">
                <a16:creationId xmlns:a16="http://schemas.microsoft.com/office/drawing/2014/main" id="{12A53389-DB02-E13B-9BBD-82F2A980913A}"/>
              </a:ext>
            </a:extLst>
          </p:cNvPr>
          <p:cNvSpPr>
            <a:spLocks noGrp="1"/>
          </p:cNvSpPr>
          <p:nvPr>
            <p:ph type="dt" idx="10"/>
          </p:nvPr>
        </p:nvSpPr>
        <p:spPr/>
        <p:txBody>
          <a:bodyPr/>
          <a:lstStyle/>
          <a:p>
            <a:r>
              <a:rPr lang="en-US"/>
              <a:t>September 2023</a:t>
            </a:r>
            <a:endParaRPr lang="en-GB"/>
          </a:p>
        </p:txBody>
      </p:sp>
      <p:sp>
        <p:nvSpPr>
          <p:cNvPr id="3" name="Footer Placeholder 2">
            <a:extLst>
              <a:ext uri="{FF2B5EF4-FFF2-40B4-BE49-F238E27FC236}">
                <a16:creationId xmlns:a16="http://schemas.microsoft.com/office/drawing/2014/main" id="{54F4F6B6-9DA8-DFC5-EF10-8613FD1BC178}"/>
              </a:ext>
            </a:extLst>
          </p:cNvPr>
          <p:cNvSpPr>
            <a:spLocks noGrp="1"/>
          </p:cNvSpPr>
          <p:nvPr>
            <p:ph type="ftr" idx="11"/>
          </p:nvPr>
        </p:nvSpPr>
        <p:spPr/>
        <p:txBody>
          <a:bodyPr/>
          <a:lstStyle/>
          <a:p>
            <a:r>
              <a:rPr lang="en-GB"/>
              <a:t>Robert Stacey, Intel</a:t>
            </a:r>
          </a:p>
        </p:txBody>
      </p:sp>
      <p:sp>
        <p:nvSpPr>
          <p:cNvPr id="4" name="Slide Number Placeholder 3">
            <a:extLst>
              <a:ext uri="{FF2B5EF4-FFF2-40B4-BE49-F238E27FC236}">
                <a16:creationId xmlns:a16="http://schemas.microsoft.com/office/drawing/2014/main" id="{EB9494E2-65FB-BB25-DC14-3FBF83760CE2}"/>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12 September 2023 @ 4pm ET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(11-23-1344)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 (sigh)</a:t>
            </a:r>
          </a:p>
          <a:p>
            <a:pPr lvl="1">
              <a:defRPr/>
            </a:pPr>
            <a:endParaRPr lang="en-AU" dirty="0"/>
          </a:p>
          <a:p>
            <a:pPr>
              <a:defRPr/>
            </a:pPr>
            <a:r>
              <a:rPr lang="en-AU" dirty="0"/>
              <a:t>Discussion of IPR issues</a:t>
            </a:r>
          </a:p>
          <a:p>
            <a:pPr lvl="1">
              <a:defRPr/>
            </a:pPr>
            <a:r>
              <a:rPr lang="en-AU" dirty="0"/>
              <a:t>Negative </a:t>
            </a:r>
            <a:r>
              <a:rPr lang="en-AU" dirty="0" err="1"/>
              <a:t>LoAs</a:t>
            </a:r>
            <a:r>
              <a:rPr lang="en-AU" dirty="0"/>
              <a:t> are blocking ratification of standards under the PSDO Agreement</a:t>
            </a:r>
          </a:p>
          <a:p>
            <a:pPr lvl="1">
              <a:defRPr/>
            </a:pPr>
            <a:endParaRPr lang="en-AU" dirty="0"/>
          </a:p>
        </p:txBody>
      </p:sp>
      <p:sp>
        <p:nvSpPr>
          <p:cNvPr id="5" name="Footer Placeholder 4">
            <a:extLst>
              <a:ext uri="{FF2B5EF4-FFF2-40B4-BE49-F238E27FC236}">
                <a16:creationId xmlns:a16="http://schemas.microsoft.com/office/drawing/2014/main" id="{52319BC2-0D39-DA9B-20F0-7478985FB1D1}"/>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F8B4300E-EB75-8A48-7C87-6513D34E700A}"/>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7" name="Date Placeholder 6">
            <a:extLst>
              <a:ext uri="{FF2B5EF4-FFF2-40B4-BE49-F238E27FC236}">
                <a16:creationId xmlns:a16="http://schemas.microsoft.com/office/drawing/2014/main" id="{00330FA2-13C2-6B05-8EDC-817F067EE50E}"/>
              </a:ext>
            </a:extLst>
          </p:cNvPr>
          <p:cNvSpPr>
            <a:spLocks noGrp="1"/>
          </p:cNvSpPr>
          <p:nvPr>
            <p:ph type="dt" idx="10"/>
          </p:nvPr>
        </p:nvSpPr>
        <p:spPr/>
        <p:txBody>
          <a:bodyPr/>
          <a:lstStyle/>
          <a:p>
            <a:r>
              <a:rPr lang="en-US"/>
              <a:t>September 2023</a:t>
            </a:r>
            <a:endParaRPr lang="en-GB"/>
          </a:p>
        </p:txBody>
      </p:sp>
    </p:spTree>
    <p:extLst>
      <p:ext uri="{BB962C8B-B14F-4D97-AF65-F5344CB8AC3E}">
        <p14:creationId xmlns:p14="http://schemas.microsoft.com/office/powerpoint/2010/main" val="4238707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498726" y="566896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76800" y="2219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2">
              <a:spcBef>
                <a:spcPts val="200"/>
              </a:spcBef>
              <a:defRPr/>
            </a:pPr>
            <a:r>
              <a:rPr lang="en-AU" dirty="0"/>
              <a:t>Nothing</a:t>
            </a:r>
          </a:p>
          <a:p>
            <a:pPr marL="184150" lvl="2" indent="0">
              <a:spcBef>
                <a:spcPts val="200"/>
              </a:spcBef>
              <a:buNone/>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marL="184150" lvl="2" indent="0">
              <a:spcBef>
                <a:spcPts val="200"/>
              </a:spcBef>
              <a:buNone/>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marL="184150" lvl="2" indent="0">
              <a:spcBef>
                <a:spcPts val="200"/>
              </a:spcBef>
              <a:buNone/>
              <a:defRPr/>
            </a:pPr>
            <a:endParaRPr lang="en-AU" kern="0" dirty="0">
              <a:solidFill>
                <a:srgbClr val="FF0000"/>
              </a:solidFill>
            </a:endParaRPr>
          </a:p>
          <a:p>
            <a:pPr lvl="1">
              <a:defRPr/>
            </a:pPr>
            <a:r>
              <a:rPr lang="en-AU" sz="1800" kern="0" dirty="0"/>
              <a:t>Waiting for ballot</a:t>
            </a:r>
          </a:p>
          <a:p>
            <a:pPr lvl="2">
              <a:defRPr/>
            </a:pPr>
            <a:r>
              <a:rPr lang="en-AU" kern="0" dirty="0"/>
              <a:t>Many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dirty="0"/>
              <a:t>Nothing</a:t>
            </a:r>
            <a:endParaRPr lang="en-AU" sz="1800" kern="0" dirty="0"/>
          </a:p>
          <a:p>
            <a:pPr lvl="1">
              <a:defRPr/>
            </a:pPr>
            <a:r>
              <a:rPr lang="en-AU" sz="1800" kern="0" dirty="0"/>
              <a:t>Passed FDIS ballot</a:t>
            </a:r>
            <a:br>
              <a:rPr lang="en-AU" sz="1800" kern="0" dirty="0"/>
            </a:br>
            <a:r>
              <a:rPr lang="en-AU" sz="1800" dirty="0"/>
              <a:t>(resolutions req)</a:t>
            </a:r>
          </a:p>
          <a:p>
            <a:pPr lvl="2">
              <a:defRPr/>
            </a:pPr>
            <a:r>
              <a:rPr lang="en-AU" sz="1800" kern="0" dirty="0"/>
              <a:t>Nothing</a:t>
            </a:r>
          </a:p>
          <a:p>
            <a:pPr lvl="1">
              <a:defRPr/>
            </a:pPr>
            <a:r>
              <a:rPr lang="en-AU" sz="1800" kern="0" dirty="0"/>
              <a:t>Waiting for publication</a:t>
            </a:r>
          </a:p>
          <a:p>
            <a:pPr lvl="2">
              <a:defRPr/>
            </a:pPr>
            <a:r>
              <a:rPr lang="en-AU" kern="0" dirty="0"/>
              <a:t>Nothing</a:t>
            </a:r>
          </a:p>
          <a:p>
            <a:pPr lvl="1">
              <a:defRPr/>
            </a:pPr>
            <a:r>
              <a:rPr lang="en-AU" sz="1800" kern="0" dirty="0"/>
              <a:t>Published</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209800" y="1664607"/>
            <a:ext cx="2590800" cy="4391509"/>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2">
              <a:spcBef>
                <a:spcPts val="200"/>
              </a:spcBef>
              <a:defRPr/>
            </a:pPr>
            <a:r>
              <a:rPr lang="en-AU" dirty="0">
                <a:highlight>
                  <a:srgbClr val="00FF00"/>
                </a:highlight>
              </a:rPr>
              <a:t>802.1Qcxz</a:t>
            </a:r>
          </a:p>
          <a:p>
            <a:pPr lvl="2">
              <a:spcBef>
                <a:spcPts val="200"/>
              </a:spcBef>
              <a:defRPr/>
            </a:pPr>
            <a:r>
              <a:rPr lang="en-AU" dirty="0">
                <a:highlight>
                  <a:srgbClr val="00FF00"/>
                </a:highlight>
              </a:rPr>
              <a:t>802.1AEdk</a:t>
            </a:r>
          </a:p>
          <a:p>
            <a:pPr lvl="2">
              <a:spcBef>
                <a:spcPts val="200"/>
              </a:spcBef>
              <a:defRPr/>
            </a:pPr>
            <a:r>
              <a:rPr lang="en-AU" dirty="0">
                <a:solidFill>
                  <a:srgbClr val="FF0000"/>
                </a:solidFill>
              </a:rPr>
              <a:t>802.3-REV</a:t>
            </a:r>
          </a:p>
          <a:p>
            <a:pPr lvl="2">
              <a:spcBef>
                <a:spcPts val="200"/>
              </a:spcBef>
              <a:defRPr/>
            </a:pPr>
            <a:r>
              <a:rPr lang="en-AU" dirty="0">
                <a:highlight>
                  <a:srgbClr val="00FF00"/>
                </a:highlight>
              </a:rPr>
              <a:t>802.15.4</a:t>
            </a:r>
          </a:p>
          <a:p>
            <a:pPr lvl="2">
              <a:spcBef>
                <a:spcPts val="200"/>
              </a:spcBef>
              <a:defRPr/>
            </a:pPr>
            <a:r>
              <a:rPr lang="en-AU" dirty="0">
                <a:highlight>
                  <a:srgbClr val="FFFF00"/>
                </a:highlight>
              </a:rPr>
              <a:t>802.15.4w</a:t>
            </a:r>
          </a:p>
          <a:p>
            <a:pPr lvl="2">
              <a:spcBef>
                <a:spcPts val="200"/>
              </a:spcBef>
              <a:defRPr/>
            </a:pPr>
            <a:r>
              <a:rPr lang="en-AU" dirty="0">
                <a:highlight>
                  <a:srgbClr val="FFFF00"/>
                </a:highlight>
              </a:rPr>
              <a:t>802.15.4z</a:t>
            </a:r>
          </a:p>
          <a:p>
            <a:pPr lvl="2">
              <a:spcBef>
                <a:spcPts val="200"/>
              </a:spcBef>
              <a:defRPr/>
            </a:pPr>
            <a:r>
              <a:rPr lang="en-AU" dirty="0">
                <a:highlight>
                  <a:srgbClr val="FFFF00"/>
                </a:highlight>
              </a:rPr>
              <a:t>802.15.4aa</a:t>
            </a:r>
          </a:p>
          <a:p>
            <a:pPr lvl="2">
              <a:spcBef>
                <a:spcPts val="200"/>
              </a:spcBef>
              <a:defRPr/>
            </a:pPr>
            <a:r>
              <a:rPr lang="en-AU" dirty="0">
                <a:highlight>
                  <a:srgbClr val="FFFF00"/>
                </a:highlight>
              </a:rPr>
              <a:t>802.15.3d</a:t>
            </a:r>
          </a:p>
          <a:p>
            <a:pPr lvl="2">
              <a:spcBef>
                <a:spcPts val="200"/>
              </a:spcBef>
              <a:defRPr/>
            </a:pPr>
            <a:r>
              <a:rPr lang="en-AU" dirty="0">
                <a:highlight>
                  <a:srgbClr val="FFFF00"/>
                </a:highlight>
              </a:rPr>
              <a:t>803.15.3e</a:t>
            </a:r>
          </a:p>
          <a:p>
            <a:pPr lvl="2">
              <a:spcBef>
                <a:spcPts val="200"/>
              </a:spcBef>
              <a:defRPr/>
            </a:pPr>
            <a:r>
              <a:rPr lang="en-AU" dirty="0">
                <a:highlight>
                  <a:srgbClr val="FFFF00"/>
                </a:highlight>
              </a:rPr>
              <a:t>803.15.3f</a:t>
            </a:r>
          </a:p>
          <a:p>
            <a:pPr lvl="2">
              <a:spcBef>
                <a:spcPts val="200"/>
              </a:spcBef>
              <a:defRPr/>
            </a:pPr>
            <a:r>
              <a:rPr lang="en-AU" dirty="0">
                <a:highlight>
                  <a:srgbClr val="00FF00"/>
                </a:highlight>
              </a:rPr>
              <a:t>802.15.9</a:t>
            </a:r>
            <a:endParaRPr lang="en-AU" kern="0" dirty="0">
              <a:solidFill>
                <a:schemeClr val="accent2"/>
              </a:solidFill>
              <a:highlight>
                <a:srgbClr val="00FF00"/>
              </a:highlight>
            </a:endParaRPr>
          </a:p>
        </p:txBody>
      </p:sp>
      <p:sp>
        <p:nvSpPr>
          <p:cNvPr id="2" name="Footer Placeholder 1">
            <a:extLst>
              <a:ext uri="{FF2B5EF4-FFF2-40B4-BE49-F238E27FC236}">
                <a16:creationId xmlns:a16="http://schemas.microsoft.com/office/drawing/2014/main" id="{49787A68-8BDE-A1A4-88D7-1569D81315FD}"/>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AE12E578-75D9-38CB-F052-7A5530D2D32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0AF2AEF1-00A7-8002-2590-CDAB30A659CA}"/>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995071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18B70FE-940C-4EEC-BB97-1F3A9B31AB6E}"/>
              </a:ext>
            </a:extLst>
          </p:cNvPr>
          <p:cNvSpPr>
            <a:spLocks noGrp="1" noChangeArrowheads="1"/>
          </p:cNvSpPr>
          <p:nvPr>
            <p:ph type="title"/>
          </p:nvPr>
        </p:nvSpPr>
        <p:spPr/>
        <p:txBody>
          <a:bodyPr/>
          <a:lstStyle/>
          <a:p>
            <a:pPr algn="l"/>
            <a:r>
              <a:rPr lang="en-AU" altLang="en-US" dirty="0"/>
              <a:t>IEEE 802 has 144 standards in or through the PSDO pipeline</a:t>
            </a:r>
          </a:p>
        </p:txBody>
      </p:sp>
      <p:graphicFrame>
        <p:nvGraphicFramePr>
          <p:cNvPr id="7" name="Content Placeholder 5">
            <a:extLst>
              <a:ext uri="{FF2B5EF4-FFF2-40B4-BE49-F238E27FC236}">
                <a16:creationId xmlns:a16="http://schemas.microsoft.com/office/drawing/2014/main" id="{F91E72E4-ABDD-0713-354E-7E5BF6044CA2}"/>
              </a:ext>
            </a:extLst>
          </p:cNvPr>
          <p:cNvGraphicFramePr>
            <a:graphicFrameLocks noGrp="1"/>
          </p:cNvGraphicFramePr>
          <p:nvPr>
            <p:ph idx="1"/>
          </p:nvPr>
        </p:nvGraphicFramePr>
        <p:xfrm>
          <a:off x="31242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45</a:t>
                      </a:r>
                    </a:p>
                  </a:txBody>
                  <a:tcPr/>
                </a:tc>
                <a:tc>
                  <a:txBody>
                    <a:bodyPr/>
                    <a:lstStyle/>
                    <a:p>
                      <a:pPr algn="ctr"/>
                      <a:r>
                        <a:rPr lang="en-US" dirty="0"/>
                        <a:t>1</a:t>
                      </a:r>
                      <a:r>
                        <a:rPr lang="en-AU" dirty="0"/>
                        <a:t>3</a:t>
                      </a:r>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29</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9</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98</a:t>
                      </a:r>
                    </a:p>
                  </a:txBody>
                  <a:tcPr>
                    <a:lnT w="12700" cap="flat" cmpd="sng" algn="ctr">
                      <a:solidFill>
                        <a:schemeClr val="tx1"/>
                      </a:solidFill>
                      <a:prstDash val="solid"/>
                      <a:round/>
                      <a:headEnd type="none" w="med" len="med"/>
                      <a:tailEnd type="none" w="med" len="med"/>
                    </a:lnT>
                  </a:tcPr>
                </a:tc>
                <a:tc>
                  <a:txBody>
                    <a:bodyPr/>
                    <a:lstStyle/>
                    <a:p>
                      <a:pPr algn="ctr"/>
                      <a:r>
                        <a:rPr lang="en-US" b="1" dirty="0"/>
                        <a:t>46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a:extLst>
              <a:ext uri="{FF2B5EF4-FFF2-40B4-BE49-F238E27FC236}">
                <a16:creationId xmlns:a16="http://schemas.microsoft.com/office/drawing/2014/main" id="{19AD3E5F-8B03-01B3-A2A4-FD1BA9559AB6}"/>
              </a:ext>
            </a:extLst>
          </p:cNvPr>
          <p:cNvSpPr>
            <a:spLocks noGrp="1"/>
          </p:cNvSpPr>
          <p:nvPr>
            <p:ph type="ftr" idx="14"/>
          </p:nvPr>
        </p:nvSpPr>
        <p:spPr/>
        <p:txBody>
          <a:bodyPr/>
          <a:lstStyle/>
          <a:p>
            <a:r>
              <a:rPr lang="en-GB"/>
              <a:t>Peter Yee, AKAYLA</a:t>
            </a:r>
            <a:endParaRPr lang="en-GB" dirty="0"/>
          </a:p>
        </p:txBody>
      </p:sp>
      <p:sp>
        <p:nvSpPr>
          <p:cNvPr id="6" name="Slide Number Placeholder 5">
            <a:extLst>
              <a:ext uri="{FF2B5EF4-FFF2-40B4-BE49-F238E27FC236}">
                <a16:creationId xmlns:a16="http://schemas.microsoft.com/office/drawing/2014/main" id="{AC0BEE4B-2EFA-1E82-2B0F-F6EF2EA2DD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 name="Date Placeholder 7">
            <a:extLst>
              <a:ext uri="{FF2B5EF4-FFF2-40B4-BE49-F238E27FC236}">
                <a16:creationId xmlns:a16="http://schemas.microsoft.com/office/drawing/2014/main" id="{54042B90-FAF9-5D54-F207-28E965635FBE}"/>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597034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Received comments on LB 277</a:t>
            </a:r>
          </a:p>
          <a:p>
            <a:pPr lvl="1">
              <a:buFont typeface="Arial" panose="020B0604020202020204" pitchFamily="34" charset="0"/>
              <a:buChar char="•"/>
              <a:defRPr/>
            </a:pPr>
            <a:r>
              <a:rPr lang="en-US" altLang="en-US" sz="1600" dirty="0">
                <a:ea typeface="ＭＳ Ｐゴシック" panose="020B0600070205080204" pitchFamily="34" charset="-128"/>
              </a:rPr>
              <a:t>Completed comment resolution on LB 277</a:t>
            </a:r>
          </a:p>
          <a:p>
            <a:pPr lvl="1">
              <a:buFont typeface="Arial" panose="020B0604020202020204" pitchFamily="34" charset="0"/>
              <a:buChar char="•"/>
              <a:defRPr/>
            </a:pPr>
            <a:r>
              <a:rPr lang="en-US" altLang="en-US" sz="1600" dirty="0">
                <a:ea typeface="ＭＳ Ｐゴシック" panose="020B0600070205080204" pitchFamily="34" charset="-128"/>
              </a:rPr>
              <a:t>Initial SA Ballot launched on Sept 7 – closes Oct 7</a:t>
            </a:r>
          </a:p>
          <a:p>
            <a:pPr lvl="1">
              <a:buFont typeface="Arial" panose="020B0604020202020204" pitchFamily="34" charset="0"/>
              <a:buChar char="•"/>
              <a:defRPr/>
            </a:pPr>
            <a:r>
              <a:rPr lang="en-US" altLang="en-US" sz="1600" dirty="0" err="1">
                <a:ea typeface="ＭＳ Ｐゴシック" panose="020B0600070205080204" pitchFamily="34" charset="-128"/>
              </a:rPr>
              <a:t>TGme</a:t>
            </a:r>
            <a:r>
              <a:rPr lang="en-US" altLang="en-US" sz="1600" dirty="0">
                <a:ea typeface="ＭＳ Ｐゴシック" panose="020B0600070205080204" pitchFamily="34" charset="-128"/>
              </a:rPr>
              <a:t> </a:t>
            </a:r>
            <a:r>
              <a:rPr lang="en-US" altLang="en-US" sz="1600" dirty="0" err="1">
                <a:ea typeface="ＭＳ Ｐゴシック" panose="020B0600070205080204" pitchFamily="34" charset="-128"/>
              </a:rPr>
              <a:t>Adhoc</a:t>
            </a:r>
            <a:r>
              <a:rPr lang="en-US" altLang="en-US" sz="1600" dirty="0">
                <a:ea typeface="ＭＳ Ｐゴシック" panose="020B0600070205080204" pitchFamily="34" charset="-128"/>
              </a:rPr>
              <a:t> scheduled in Toronto for Oct 10-12 to get head started on SA Ballot comment resolution.</a:t>
            </a:r>
          </a:p>
          <a:p>
            <a:pPr lvl="1">
              <a:buFont typeface="Arial" panose="020B0604020202020204" pitchFamily="34" charset="0"/>
              <a:buChar char="•"/>
              <a:defRPr/>
            </a:pPr>
            <a:r>
              <a:rPr lang="en-US" altLang="en-US" sz="1600" dirty="0">
                <a:ea typeface="ＭＳ Ｐゴシック" panose="020B0600070205080204" pitchFamily="34" charset="-128"/>
              </a:rPr>
              <a:t>11bd, 11az, 11bc, and 11bb amendments will be incorporated later in the year and will be balloted in the first SA Ballot recirculation</a:t>
            </a:r>
            <a:endParaRPr lang="en-US" altLang="en-US" sz="1400" dirty="0">
              <a:ea typeface="ＭＳ Ｐゴシック" panose="020B0600070205080204" pitchFamily="34" charset="-128"/>
            </a:endParaRP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Discuss issues that were raised in previous ballots</a:t>
            </a:r>
          </a:p>
          <a:p>
            <a:pPr lvl="1">
              <a:buFont typeface="Arial" panose="020B0604020202020204" pitchFamily="34" charset="0"/>
              <a:buChar char="•"/>
              <a:defRPr/>
            </a:pPr>
            <a:r>
              <a:rPr lang="en-US" altLang="en-US" sz="1600" dirty="0">
                <a:ea typeface="ＭＳ Ｐゴシック" panose="020B0600070205080204" pitchFamily="34" charset="-128"/>
              </a:rPr>
              <a:t>Give commenters opportunity to collect feedback on issues that they are considering commenting on in SA Ballot.</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September 11, 4-6pm ET</a:t>
            </a:r>
          </a:p>
          <a:p>
            <a:pPr lvl="1">
              <a:buFont typeface="Arial" panose="020B0604020202020204" pitchFamily="34" charset="0"/>
              <a:buChar char="•"/>
              <a:defRPr/>
            </a:pPr>
            <a:r>
              <a:rPr lang="en-US" altLang="en-US" sz="1600" dirty="0">
                <a:ea typeface="ＭＳ Ｐゴシック" panose="020B0600070205080204" pitchFamily="34" charset="-128"/>
              </a:rPr>
              <a:t>Tuesday September 12, 4-6pm ET</a:t>
            </a:r>
          </a:p>
          <a:p>
            <a:pPr lvl="1">
              <a:buFont typeface="Arial" panose="020B0604020202020204" pitchFamily="34" charset="0"/>
              <a:buChar char="•"/>
              <a:defRPr/>
            </a:pPr>
            <a:r>
              <a:rPr lang="en-US" altLang="en-US" sz="1600" dirty="0">
                <a:ea typeface="ＭＳ Ｐゴシック" panose="020B0600070205080204" pitchFamily="34" charset="-128"/>
              </a:rPr>
              <a:t>Wednesday September 13, 4-6pm ET</a:t>
            </a:r>
          </a:p>
        </p:txBody>
      </p:sp>
      <p:sp>
        <p:nvSpPr>
          <p:cNvPr id="2" name="Footer Placeholder 1">
            <a:extLst>
              <a:ext uri="{FF2B5EF4-FFF2-40B4-BE49-F238E27FC236}">
                <a16:creationId xmlns:a16="http://schemas.microsoft.com/office/drawing/2014/main" id="{E7180F02-E654-D924-1E28-05DEA435014E}"/>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907CA513-5DBB-C95E-5166-BD71B7782C4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F40374FB-63E4-0CE9-EFAA-68409B715C6B}"/>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097867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05001"/>
            <a:ext cx="7353353" cy="4495800"/>
          </a:xfrm>
        </p:spPr>
        <p:txBody>
          <a:bodyPr/>
          <a:lstStyle/>
          <a:p>
            <a:pPr>
              <a:buFont typeface="Arial" panose="020B0604020202020204" pitchFamily="34" charset="0"/>
              <a:buChar char="•"/>
            </a:pPr>
            <a:r>
              <a:rPr lang="en-US" sz="1800" dirty="0"/>
              <a:t>Since the July plenary</a:t>
            </a:r>
          </a:p>
          <a:p>
            <a:pPr lvl="1">
              <a:buFont typeface="Arial" panose="020B0604020202020204" pitchFamily="34" charset="0"/>
              <a:buChar char="•"/>
            </a:pPr>
            <a:r>
              <a:rPr lang="en-US" sz="1600" dirty="0"/>
              <a:t>Delivered IEEE802.11be D4.0, </a:t>
            </a:r>
          </a:p>
          <a:p>
            <a:pPr marL="1200150" lvl="2" indent="-285750">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Completed a recirculation WG letter ballot (LB275) on TGbe D4.0 </a:t>
            </a:r>
          </a:p>
          <a:p>
            <a:pPr marL="1200150" lvl="2" indent="-285750">
              <a:buFont typeface="Arial" panose="020B0604020202020204" pitchFamily="34" charset="0"/>
              <a:buChar char="•"/>
            </a:pPr>
            <a:r>
              <a:rPr lang="en-US" sz="1400" dirty="0"/>
              <a:t>Passed with </a:t>
            </a:r>
            <a:r>
              <a:rPr lang="en-US" sz="1400" dirty="0">
                <a:solidFill>
                  <a:srgbClr val="FF0000"/>
                </a:solidFill>
              </a:rPr>
              <a:t>~90% </a:t>
            </a:r>
            <a:r>
              <a:rPr lang="en-US" sz="1400" dirty="0"/>
              <a:t>approval rate</a:t>
            </a:r>
          </a:p>
          <a:p>
            <a:pPr marL="1200150" lvl="2" indent="-285750">
              <a:buFont typeface="Arial" panose="020B0604020202020204" pitchFamily="34" charset="0"/>
              <a:buChar char="•"/>
            </a:pPr>
            <a:r>
              <a:rPr lang="en-US" sz="1400" dirty="0"/>
              <a:t>Received a total of 1128 comments, of which 113 PHY, 953 MAC and 62 Joint</a:t>
            </a:r>
          </a:p>
          <a:p>
            <a:pPr marL="1657350" lvl="3" indent="-285750">
              <a:buFont typeface="Arial" panose="020B0604020202020204" pitchFamily="34" charset="0"/>
              <a:buChar char="•"/>
            </a:pPr>
            <a:r>
              <a:rPr lang="en-US" sz="1200" dirty="0"/>
              <a:t>All comments have been assigned to POC members</a:t>
            </a:r>
          </a:p>
          <a:p>
            <a:pPr lvl="1">
              <a:buFont typeface="Arial" panose="020B0604020202020204" pitchFamily="34" charset="0"/>
              <a:buChar char="•"/>
            </a:pPr>
            <a:r>
              <a:rPr lang="en-US" sz="1600" dirty="0"/>
              <a:t>Held 6 teleconferences between</a:t>
            </a:r>
            <a:r>
              <a:rPr lang="en-US" sz="1600" dirty="0">
                <a:solidFill>
                  <a:srgbClr val="FF0000"/>
                </a:solidFill>
              </a:rPr>
              <a:t> </a:t>
            </a:r>
            <a:r>
              <a:rPr lang="en-US" sz="1600" dirty="0">
                <a:solidFill>
                  <a:schemeClr val="tx1"/>
                </a:solidFill>
              </a:rPr>
              <a:t>August and September (</a:t>
            </a:r>
            <a:r>
              <a:rPr lang="en-US" sz="1600" dirty="0">
                <a:solidFill>
                  <a:schemeClr val="tx1"/>
                </a:solidFill>
                <a:hlinkClick r:id="rId2"/>
              </a:rPr>
              <a:t>11-23/1388r11</a:t>
            </a:r>
            <a:r>
              <a:rPr lang="en-US" sz="1600" dirty="0">
                <a:solidFill>
                  <a:schemeClr val="tx1"/>
                </a:solidFill>
              </a:rPr>
              <a:t>)</a:t>
            </a:r>
          </a:p>
          <a:p>
            <a:pPr marL="1200150" lvl="2" indent="-285750">
              <a:buFont typeface="Arial" panose="020B0604020202020204" pitchFamily="34" charset="0"/>
              <a:buChar char="•"/>
            </a:pPr>
            <a:r>
              <a:rPr lang="en-US" sz="1400" dirty="0"/>
              <a:t>1 Joint, and 1 MAC/PHY, and 5 MAC telcos</a:t>
            </a:r>
          </a:p>
          <a:p>
            <a:pPr marL="1200150" lvl="2" indent="-285750">
              <a:buFont typeface="Arial" panose="020B0604020202020204" pitchFamily="34" charset="0"/>
              <a:buChar char="•"/>
            </a:pPr>
            <a:r>
              <a:rPr lang="en-US" sz="1400" dirty="0"/>
              <a:t>During which resolved: ~</a:t>
            </a:r>
            <a:r>
              <a:rPr lang="en-US" sz="1400" dirty="0">
                <a:solidFill>
                  <a:srgbClr val="FF0000"/>
                </a:solidFill>
              </a:rPr>
              <a:t>210</a:t>
            </a:r>
            <a:r>
              <a:rPr lang="en-US" sz="1400" dirty="0"/>
              <a:t> MAC, ~</a:t>
            </a:r>
            <a:r>
              <a:rPr lang="en-US" sz="1400" dirty="0">
                <a:solidFill>
                  <a:srgbClr val="FF0000"/>
                </a:solidFill>
              </a:rPr>
              <a:t>10</a:t>
            </a:r>
            <a:r>
              <a:rPr lang="en-US" sz="1400" dirty="0"/>
              <a:t> Joint, ~</a:t>
            </a:r>
            <a:r>
              <a:rPr lang="en-US" sz="1400" dirty="0">
                <a:solidFill>
                  <a:srgbClr val="FF0000"/>
                </a:solidFill>
              </a:rPr>
              <a:t>25</a:t>
            </a:r>
            <a:r>
              <a:rPr lang="en-US" sz="1400" dirty="0"/>
              <a:t> PHY comments (see graphs)</a:t>
            </a:r>
          </a:p>
          <a:p>
            <a:pPr>
              <a:buFont typeface="Arial" panose="020B0604020202020204" pitchFamily="34" charset="0"/>
              <a:buChar char="•"/>
            </a:pPr>
            <a:r>
              <a:rPr lang="en-US" sz="1800" dirty="0"/>
              <a:t>Targets for September interim</a:t>
            </a:r>
          </a:p>
          <a:p>
            <a:pPr lvl="1">
              <a:buFont typeface="Arial" panose="020B0604020202020204" pitchFamily="34" charset="0"/>
              <a:buChar char="•"/>
            </a:pPr>
            <a:r>
              <a:rPr lang="en-US" sz="1600" dirty="0"/>
              <a:t>Continue LB275 comment resolutions</a:t>
            </a:r>
          </a:p>
          <a:p>
            <a:pPr lvl="1">
              <a:buFont typeface="Arial" panose="020B0604020202020204" pitchFamily="34" charset="0"/>
              <a:buChar char="•"/>
            </a:pPr>
            <a:r>
              <a:rPr lang="en-US" sz="1600" dirty="0"/>
              <a:t>Discuss any technical presentations</a:t>
            </a:r>
          </a:p>
          <a:p>
            <a:pPr>
              <a:buFont typeface="Arial" panose="020B0604020202020204" pitchFamily="34" charset="0"/>
              <a:buChar char="•"/>
            </a:pPr>
            <a:r>
              <a:rPr lang="en-US" sz="1800" dirty="0"/>
              <a:t>Agenda is available in </a:t>
            </a:r>
            <a:r>
              <a:rPr lang="en-US" sz="1800" dirty="0">
                <a:hlinkClick r:id="rId3"/>
              </a:rPr>
              <a:t>11-23/1364r2</a:t>
            </a:r>
            <a:endParaRPr lang="en-US" sz="1800" dirty="0">
              <a:solidFill>
                <a:srgbClr val="FF0000"/>
              </a:solidFill>
            </a:endParaRPr>
          </a:p>
          <a:p>
            <a:pPr lvl="1">
              <a:buFont typeface="Arial" panose="020B0604020202020204" pitchFamily="34" charset="0"/>
              <a:buChar char="•"/>
            </a:pPr>
            <a:r>
              <a:rPr lang="en-US" sz="1600" dirty="0"/>
              <a:t>Schedule is provided in the next slide</a:t>
            </a:r>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552276" y="5181755"/>
            <a:ext cx="3207755" cy="1043858"/>
            <a:chOff x="9314474" y="5383231"/>
            <a:chExt cx="2650378" cy="1006577"/>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2" name="TextBox 21">
            <a:extLst>
              <a:ext uri="{FF2B5EF4-FFF2-40B4-BE49-F238E27FC236}">
                <a16:creationId xmlns:a16="http://schemas.microsoft.com/office/drawing/2014/main" id="{E1139043-43E5-B97C-4B52-0CD55CF29C3C}"/>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33" name="TextBox 32">
            <a:extLst>
              <a:ext uri="{FF2B5EF4-FFF2-40B4-BE49-F238E27FC236}">
                <a16:creationId xmlns:a16="http://schemas.microsoft.com/office/drawing/2014/main" id="{BD911947-3F10-DC44-B977-0E11C4E945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34" name="TextBox 33">
            <a:extLst>
              <a:ext uri="{FF2B5EF4-FFF2-40B4-BE49-F238E27FC236}">
                <a16:creationId xmlns:a16="http://schemas.microsoft.com/office/drawing/2014/main" id="{22CAA85B-14A2-2477-3BED-CFDE4FF457CE}"/>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nvGrpSpPr>
          <p:cNvPr id="25" name="Group 24">
            <a:extLst>
              <a:ext uri="{FF2B5EF4-FFF2-40B4-BE49-F238E27FC236}">
                <a16:creationId xmlns:a16="http://schemas.microsoft.com/office/drawing/2014/main" id="{99C0A254-A6BB-BC8F-CF6F-2CD3E448A590}"/>
              </a:ext>
            </a:extLst>
          </p:cNvPr>
          <p:cNvGrpSpPr/>
          <p:nvPr/>
        </p:nvGrpSpPr>
        <p:grpSpPr>
          <a:xfrm>
            <a:off x="7872841" y="1676401"/>
            <a:ext cx="4289803" cy="3217352"/>
            <a:chOff x="7872841" y="1676401"/>
            <a:chExt cx="4289803" cy="3217352"/>
          </a:xfrm>
        </p:grpSpPr>
        <p:pic>
          <p:nvPicPr>
            <p:cNvPr id="21" name="Picture 20">
              <a:extLst>
                <a:ext uri="{FF2B5EF4-FFF2-40B4-BE49-F238E27FC236}">
                  <a16:creationId xmlns:a16="http://schemas.microsoft.com/office/drawing/2014/main" id="{F5AD6A2C-A316-7C38-55D2-083FB80F8313}"/>
                </a:ext>
              </a:extLst>
            </p:cNvPr>
            <p:cNvPicPr>
              <a:picLocks noChangeAspect="1"/>
            </p:cNvPicPr>
            <p:nvPr/>
          </p:nvPicPr>
          <p:blipFill>
            <a:blip r:embed="rId4"/>
            <a:stretch>
              <a:fillRect/>
            </a:stretch>
          </p:blipFill>
          <p:spPr>
            <a:xfrm>
              <a:off x="7872841" y="1676401"/>
              <a:ext cx="4289803" cy="3217352"/>
            </a:xfrm>
            <a:prstGeom prst="rect">
              <a:avLst/>
            </a:prstGeom>
          </p:spPr>
        </p:pic>
        <p:sp>
          <p:nvSpPr>
            <p:cNvPr id="14" name="Rectangle 13">
              <a:extLst>
                <a:ext uri="{FF2B5EF4-FFF2-40B4-BE49-F238E27FC236}">
                  <a16:creationId xmlns:a16="http://schemas.microsoft.com/office/drawing/2014/main" id="{5C711AF5-13B6-B36B-A977-C8FFCBCBB8EA}"/>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04FE8AE-C130-387A-F05A-621A1AC5DB0E}"/>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EB712E1E-DF4D-3C5A-1075-31ACEFFCD3FC}"/>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BCE092BE-5972-46FC-A428-DAA5409E929F}"/>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
        <p:nvSpPr>
          <p:cNvPr id="3" name="Footer Placeholder 2">
            <a:extLst>
              <a:ext uri="{FF2B5EF4-FFF2-40B4-BE49-F238E27FC236}">
                <a16:creationId xmlns:a16="http://schemas.microsoft.com/office/drawing/2014/main" id="{DCD60381-CB26-CC1B-9785-B0AE9A9DB2F9}"/>
              </a:ext>
            </a:extLst>
          </p:cNvPr>
          <p:cNvSpPr>
            <a:spLocks noGrp="1"/>
          </p:cNvSpPr>
          <p:nvPr>
            <p:ph type="ftr" idx="14"/>
          </p:nvPr>
        </p:nvSpPr>
        <p:spPr/>
        <p:txBody>
          <a:bodyPr/>
          <a:lstStyle/>
          <a:p>
            <a:r>
              <a:rPr lang="en-GB"/>
              <a:t>Alfred Asterjadhi, Qualcomm</a:t>
            </a:r>
            <a:endParaRPr lang="en-GB" dirty="0"/>
          </a:p>
        </p:txBody>
      </p:sp>
      <p:sp>
        <p:nvSpPr>
          <p:cNvPr id="13" name="Slide Number Placeholder 12">
            <a:extLst>
              <a:ext uri="{FF2B5EF4-FFF2-40B4-BE49-F238E27FC236}">
                <a16:creationId xmlns:a16="http://schemas.microsoft.com/office/drawing/2014/main" id="{B55EC3F5-E98F-FC28-85B6-09442300822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20" name="Date Placeholder 19">
            <a:extLst>
              <a:ext uri="{FF2B5EF4-FFF2-40B4-BE49-F238E27FC236}">
                <a16:creationId xmlns:a16="http://schemas.microsoft.com/office/drawing/2014/main" id="{0D9938EE-3C99-8F07-63A0-26F5CEFF3FF8}"/>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06318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err="1">
                <a:solidFill>
                  <a:schemeClr val="tx1"/>
                </a:solidFill>
              </a:rPr>
              <a:t>TGbe</a:t>
            </a:r>
            <a:r>
              <a:rPr lang="en-US" dirty="0">
                <a:solidFill>
                  <a:schemeClr val="tx1"/>
                </a:solidFill>
              </a:rPr>
              <a:t> September F2F Schedule</a:t>
            </a:r>
          </a:p>
        </p:txBody>
      </p:sp>
      <p:graphicFrame>
        <p:nvGraphicFramePr>
          <p:cNvPr id="7"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1281172636"/>
              </p:ext>
            </p:extLst>
          </p:nvPr>
        </p:nvGraphicFramePr>
        <p:xfrm>
          <a:off x="2895600" y="203898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11F4ADFF-064E-0595-80DE-32D7AC96B5C1}"/>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423400F7-2D98-7132-0F43-630A351B0B4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24C22209-3612-DF2E-B68E-E6134F2A4732}"/>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051571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September </a:t>
            </a:r>
            <a:r>
              <a:rPr lang="en-US" dirty="0"/>
              <a:t>2023</a:t>
            </a:r>
            <a:endParaRPr lang="en-GB" dirty="0"/>
          </a:p>
        </p:txBody>
      </p:sp>
      <p:sp>
        <p:nvSpPr>
          <p:cNvPr id="9218" name="Rectangle 2"/>
          <p:cNvSpPr>
            <a:spLocks noGrp="1" noChangeArrowheads="1"/>
          </p:cNvSpPr>
          <p:nvPr>
            <p:ph idx="1"/>
          </p:nvPr>
        </p:nvSpPr>
        <p:spPr>
          <a:xfrm>
            <a:off x="914402" y="1751014"/>
            <a:ext cx="6629398" cy="4573586"/>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July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2</a:t>
            </a:r>
            <a:r>
              <a:rPr lang="en-US" sz="1600" dirty="0"/>
              <a:t> teleconference calls were held</a:t>
            </a:r>
          </a:p>
          <a:p>
            <a:pPr marL="720725" lvl="1" indent="-342900" algn="just">
              <a:spcBef>
                <a:spcPts val="0"/>
              </a:spcBef>
              <a:spcAft>
                <a:spcPts val="300"/>
              </a:spcAft>
              <a:buFont typeface="Times New Roman" panose="02020603050405020304" pitchFamily="18" charset="0"/>
              <a:buChar char="−"/>
            </a:pPr>
            <a:r>
              <a:rPr lang="en-US" altLang="zh-CN" sz="1800" dirty="0"/>
              <a:t>Release the </a:t>
            </a:r>
            <a:r>
              <a:rPr lang="en-US" altLang="zh-CN" sz="1800" dirty="0">
                <a:solidFill>
                  <a:srgbClr val="0000FF"/>
                </a:solidFill>
              </a:rPr>
              <a:t>Draft 2.0</a:t>
            </a:r>
            <a:r>
              <a:rPr lang="en-US" altLang="zh-CN" sz="1800" dirty="0"/>
              <a:t> </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LB276, the initial recirculation ballot on P802.11bf D2.0 passed with an approval rate of 85.8%. </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545 comments were received.</a:t>
            </a:r>
          </a:p>
          <a:p>
            <a:pPr marL="720725" lvl="1" indent="-342900" algn="just">
              <a:spcBef>
                <a:spcPts val="0"/>
              </a:spcBef>
              <a:spcAft>
                <a:spcPts val="300"/>
              </a:spcAft>
              <a:buFont typeface="Times New Roman" panose="02020603050405020304" pitchFamily="18" charset="0"/>
              <a:buChar char="−"/>
            </a:pPr>
            <a:r>
              <a:rPr lang="en-US" altLang="zh-CN" sz="1800" dirty="0"/>
              <a:t>Assign the comments, start to resolve the comments</a:t>
            </a:r>
            <a:endParaRPr lang="en-US" altLang="zh-CN" sz="1800" dirty="0">
              <a:solidFill>
                <a:schemeClr val="tx1"/>
              </a:solidFill>
            </a:endParaRP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September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5</a:t>
            </a:r>
            <a:r>
              <a:rPr lang="en-US" sz="1600" dirty="0"/>
              <a:t> teleconference calls scheduled for </a:t>
            </a:r>
            <a:r>
              <a:rPr lang="en-US" sz="1600" dirty="0" err="1"/>
              <a:t>TGbf</a:t>
            </a:r>
            <a:r>
              <a:rPr lang="en-US" sz="1600" dirty="0"/>
              <a:t> (</a:t>
            </a:r>
            <a:r>
              <a:rPr lang="en-US" altLang="zh-CN" sz="1600" dirty="0">
                <a:solidFill>
                  <a:srgbClr val="0000FF"/>
                </a:solidFill>
              </a:rPr>
              <a:t>Sept 11 AM2, 12 AM1 &amp; PM1, 13 AM2, 14 AM2</a:t>
            </a:r>
            <a:r>
              <a:rPr lang="en-US" sz="1600" dirty="0"/>
              <a:t>)</a:t>
            </a:r>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688200515"/>
              </p:ext>
            </p:extLst>
          </p:nvPr>
        </p:nvGraphicFramePr>
        <p:xfrm>
          <a:off x="7848600" y="1904677"/>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5A88A8DA-1A01-10AF-C9AA-CD1B1BAA158E}"/>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B2B31831-BD11-3C06-54B4-B47A83EDFAE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Date Placeholder 7">
            <a:extLst>
              <a:ext uri="{FF2B5EF4-FFF2-40B4-BE49-F238E27FC236}">
                <a16:creationId xmlns:a16="http://schemas.microsoft.com/office/drawing/2014/main" id="{E4D5F759-059C-C599-81F3-121D2D11BEBD}"/>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02295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a:t>July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Sep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Sep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9922EFF3-B358-404D-95C1-5C78B36142F9}"/>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2412BF20-FAF2-7EFA-BC6F-890A6AF99F5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397AF686-44BE-0610-FF62-D37AE402EC6F}"/>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3340979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ea typeface="宋体" panose="02010600030101010101" pitchFamily="2" charset="-122"/>
              </a:rPr>
              <a:t>Sept</a:t>
            </a:r>
            <a:r>
              <a:rPr lang="en-US" altLang="zh-CN" sz="1100" dirty="0">
                <a:solidFill>
                  <a:srgbClr val="00B0F0"/>
                </a:solidFill>
                <a:cs typeface="Times New Roman" panose="02020603050405020304" pitchFamily="18" charset="0"/>
              </a:rPr>
              <a:t> 11    (Monday AM 2), 	 	</a:t>
            </a:r>
            <a:r>
              <a:rPr lang="en-US" altLang="zh-CN" sz="1100" dirty="0">
                <a:solidFill>
                  <a:srgbClr val="00B0F0"/>
                </a:solidFill>
                <a:ea typeface="宋体" panose="02010600030101010101" pitchFamily="2" charset="-122"/>
              </a:rPr>
              <a:t>10:30-12:30 Atlanta time </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7030A0"/>
                </a:solidFill>
                <a:ea typeface="宋体" panose="02010600030101010101" pitchFamily="2" charset="-122"/>
              </a:rPr>
              <a:t>Sept</a:t>
            </a:r>
            <a:r>
              <a:rPr lang="en-US" altLang="zh-CN" sz="1100" dirty="0">
                <a:solidFill>
                  <a:srgbClr val="7030A0"/>
                </a:solidFill>
                <a:cs typeface="Times New Roman" panose="02020603050405020304" pitchFamily="18" charset="0"/>
              </a:rPr>
              <a:t> 12    (Tuesday PM 1),		13:30-15:30 </a:t>
            </a:r>
            <a:r>
              <a:rPr lang="en-US" altLang="zh-CN" sz="1100" dirty="0">
                <a:solidFill>
                  <a:srgbClr val="7030A0"/>
                </a:solidFill>
                <a:ea typeface="宋体" panose="02010600030101010101" pitchFamily="2" charset="-122"/>
              </a:rPr>
              <a:t>Atlanta</a:t>
            </a:r>
            <a:r>
              <a:rPr lang="en-US" altLang="zh-CN" sz="1100"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sz="11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ea typeface="宋体" panose="02010600030101010101" pitchFamily="2" charset="-122"/>
              </a:rPr>
              <a:t>Sept</a:t>
            </a:r>
            <a:r>
              <a:rPr lang="en-US" altLang="zh-CN" sz="1100" dirty="0">
                <a:solidFill>
                  <a:srgbClr val="00B0F0"/>
                </a:solidFill>
                <a:cs typeface="Times New Roman" panose="02020603050405020304" pitchFamily="18" charset="0"/>
              </a:rPr>
              <a:t> 14    (Thursday AM 2),		</a:t>
            </a:r>
            <a:r>
              <a:rPr lang="en-US" altLang="zh-CN" sz="1100" dirty="0">
                <a:solidFill>
                  <a:srgbClr val="00B0F0"/>
                </a:solidFill>
                <a:ea typeface="宋体" panose="02010600030101010101" pitchFamily="2" charset="-122"/>
              </a:rPr>
              <a:t>10:30-12:30</a:t>
            </a:r>
            <a:r>
              <a:rPr lang="en-US" altLang="zh-CN" sz="1100" dirty="0">
                <a:solidFill>
                  <a:srgbClr val="00B0F0"/>
                </a:solidFill>
                <a:cs typeface="Times New Roman" panose="02020603050405020304" pitchFamily="18" charset="0"/>
              </a:rPr>
              <a:t> </a:t>
            </a:r>
            <a:r>
              <a:rPr lang="en-US" altLang="zh-CN" sz="1100" dirty="0">
                <a:solidFill>
                  <a:srgbClr val="00B0F0"/>
                </a:solidFill>
                <a:ea typeface="宋体" panose="02010600030101010101" pitchFamily="2" charset="-122"/>
              </a:rPr>
              <a:t>Atlanta</a:t>
            </a:r>
            <a:r>
              <a:rPr lang="en-US" altLang="zh-CN" sz="11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41ADDF36-471D-DD3D-4D59-97022126E020}"/>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C34B02D6-BA10-1470-0638-DAC5F5D4938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895C6618-06B9-8568-87F4-36E2152D004A}"/>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16246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sz="1100"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7030A0"/>
                </a:solidFill>
                <a:cs typeface="Times New Roman" panose="02020603050405020304" pitchFamily="18" charset="0"/>
              </a:rPr>
              <a:t>Nov</a:t>
            </a:r>
            <a:r>
              <a:rPr lang="en-US" altLang="zh-CN" sz="1100" dirty="0">
                <a:solidFill>
                  <a:srgbClr val="7030A0"/>
                </a:solidFill>
                <a:ea typeface="宋体" panose="02010600030101010101" pitchFamily="2" charset="-122"/>
              </a:rPr>
              <a:t> 15    (Wednesday PM 1),		 </a:t>
            </a:r>
            <a:r>
              <a:rPr lang="en-US" altLang="zh-CN" sz="1100" dirty="0">
                <a:solidFill>
                  <a:srgbClr val="7030A0"/>
                </a:solidFill>
                <a:cs typeface="Times New Roman" panose="02020603050405020304" pitchFamily="18" charset="0"/>
              </a:rPr>
              <a:t>13:30-15:30 Hawaii time </a:t>
            </a:r>
            <a:endParaRPr lang="en-US" altLang="zh-CN" sz="1100"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sz="1100"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385D8B"/>
                </a:solidFill>
                <a:cs typeface="Times New Roman" panose="02020603050405020304" pitchFamily="18" charset="0"/>
              </a:rPr>
              <a:t>Nov 16    (Thursday PM 2),		</a:t>
            </a:r>
            <a:r>
              <a:rPr lang="en-US" altLang="zh-CN" sz="1100" dirty="0">
                <a:solidFill>
                  <a:srgbClr val="385D8B"/>
                </a:solidFill>
                <a:ea typeface="宋体" panose="02010600030101010101" pitchFamily="2" charset="-122"/>
              </a:rPr>
              <a:t> </a:t>
            </a:r>
            <a:r>
              <a:rPr lang="en-US" altLang="zh-CN" sz="1100"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p:txBody>
      </p:sp>
      <p:graphicFrame>
        <p:nvGraphicFramePr>
          <p:cNvPr id="8" name="表格 7"/>
          <p:cNvGraphicFramePr>
            <a:graphicFrameLocks noGrp="1"/>
          </p:cNvGraphicFramePr>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solidFill>
                  <a:schemeClr val="tx1"/>
                </a:solidFill>
              </a:rPr>
              <a:t>5 Nov 2023 - Daylight Saving Time ends</a:t>
            </a:r>
          </a:p>
          <a:p>
            <a:pPr marL="171450" indent="-171450">
              <a:spcBef>
                <a:spcPts val="0"/>
              </a:spcBef>
              <a:buFont typeface="Arial" panose="020B0604020202020204" pitchFamily="34" charset="0"/>
              <a:buChar char="•"/>
            </a:pPr>
            <a:r>
              <a:rPr lang="en-US" altLang="zh-CN" sz="1100" dirty="0">
                <a:solidFill>
                  <a:schemeClr val="tx1"/>
                </a:solidFill>
              </a:rPr>
              <a:t>Sunday, 5 Nov 2023, 02:00:00 clocks are set </a:t>
            </a:r>
            <a:r>
              <a:rPr lang="en-US" altLang="zh-CN" sz="1100" b="1" dirty="0">
                <a:solidFill>
                  <a:schemeClr val="tx1"/>
                </a:solidFill>
              </a:rPr>
              <a:t>back</a:t>
            </a:r>
            <a:r>
              <a:rPr lang="en-US" altLang="zh-CN" sz="1100" dirty="0">
                <a:solidFill>
                  <a:schemeClr val="tx1"/>
                </a:solidFill>
              </a:rPr>
              <a:t> 1 hour to</a:t>
            </a:r>
            <a:br>
              <a:rPr lang="en-US" altLang="zh-CN" sz="1100" dirty="0">
                <a:solidFill>
                  <a:schemeClr val="tx1"/>
                </a:solidFill>
              </a:rPr>
            </a:br>
            <a:r>
              <a:rPr lang="en-US" altLang="zh-CN" sz="1100" dirty="0">
                <a:solidFill>
                  <a:schemeClr val="tx1"/>
                </a:solidFill>
              </a:rPr>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solidFill>
                  <a:schemeClr val="tx1"/>
                </a:solidFill>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solidFill>
                  <a:schemeClr val="tx1"/>
                </a:solidFill>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solidFill>
                  <a:schemeClr val="tx1"/>
                </a:solidFill>
                <a:cs typeface="Times New Roman" panose="02020603050405020304" pitchFamily="18" charset="0"/>
              </a:rPr>
              <a:t>        (Sept 2023 – Nov 2023 CAC calls: Oct 9, Oct 30)</a:t>
            </a:r>
          </a:p>
          <a:p>
            <a:pPr marL="228600" lvl="1" indent="-228600" algn="just">
              <a:spcAft>
                <a:spcPts val="300"/>
              </a:spcAft>
              <a:buClr>
                <a:srgbClr val="000000"/>
              </a:buClr>
              <a:buFont typeface="+mj-lt"/>
              <a:buAutoNum type="arabicPeriod" startAt="2"/>
              <a:defRPr/>
            </a:pPr>
            <a:r>
              <a:rPr lang="en-US" altLang="zh-CN" sz="900" dirty="0">
                <a:solidFill>
                  <a:schemeClr val="tx1"/>
                </a:solidFill>
                <a:cs typeface="MS PGothic" charset="0"/>
              </a:rPr>
              <a:t>Thursday </a:t>
            </a:r>
            <a:r>
              <a:rPr lang="en-US" altLang="zh-CN" sz="900" dirty="0">
                <a:solidFill>
                  <a:schemeClr val="tx1"/>
                </a:solidFill>
                <a:cs typeface="Times New Roman" panose="02020603050405020304" pitchFamily="18" charset="0"/>
              </a:rPr>
              <a:t>23:00 - 01:00am ET </a:t>
            </a:r>
            <a:r>
              <a:rPr lang="en-US" altLang="zh-CN" sz="900" dirty="0">
                <a:solidFill>
                  <a:schemeClr val="tx1"/>
                </a:solidFill>
                <a:cs typeface="MS PGothic" charset="0"/>
              </a:rPr>
              <a:t>(Thursday 20</a:t>
            </a:r>
            <a:r>
              <a:rPr lang="zh-CN" altLang="en-US" sz="900" dirty="0">
                <a:solidFill>
                  <a:schemeClr val="tx1"/>
                </a:solidFill>
                <a:cs typeface="MS PGothic" charset="0"/>
              </a:rPr>
              <a:t>：</a:t>
            </a:r>
            <a:r>
              <a:rPr lang="en-US" altLang="zh-CN" sz="900" dirty="0">
                <a:solidFill>
                  <a:schemeClr val="tx1"/>
                </a:solidFill>
                <a:cs typeface="MS PGothic" charset="0"/>
              </a:rPr>
              <a:t>00  – 22:00 PT, Friday 11am-13:00 in China, Friday 6am-8am in Israel, Friday 5am – 7am in Central Europe), and Sang Kim will help to take the minutes for these slots.</a:t>
            </a:r>
            <a:endParaRPr lang="zh-CN" altLang="en-US" sz="900" dirty="0">
              <a:solidFill>
                <a:schemeClr val="tx1"/>
              </a:solidFill>
            </a:endParaRPr>
          </a:p>
        </p:txBody>
      </p:sp>
      <p:sp>
        <p:nvSpPr>
          <p:cNvPr id="3" name="Footer Placeholder 2">
            <a:extLst>
              <a:ext uri="{FF2B5EF4-FFF2-40B4-BE49-F238E27FC236}">
                <a16:creationId xmlns:a16="http://schemas.microsoft.com/office/drawing/2014/main" id="{FA42AA60-06EC-BAD3-DDBB-6B22E42EA515}"/>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639B0304-8729-AFF4-5B00-DE06F08981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Date Placeholder 8">
            <a:extLst>
              <a:ext uri="{FF2B5EF4-FFF2-40B4-BE49-F238E27FC236}">
                <a16:creationId xmlns:a16="http://schemas.microsoft.com/office/drawing/2014/main" id="{92B5A300-BE03-9CAB-2728-40F6E5E74395}"/>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21414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UHR SG (Ultra High Reliability)
AMP SG (Ambient power IoT devices)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September 2023 session:</a:t>
            </a:r>
            <a:endParaRPr lang="en-US" altLang="en-US" kern="0" dirty="0"/>
          </a:p>
        </p:txBody>
      </p:sp>
      <p:sp>
        <p:nvSpPr>
          <p:cNvPr id="2" name="Date Placeholder 1">
            <a:extLst>
              <a:ext uri="{FF2B5EF4-FFF2-40B4-BE49-F238E27FC236}">
                <a16:creationId xmlns:a16="http://schemas.microsoft.com/office/drawing/2014/main" id="{77DA9B23-806E-BDE3-7EBB-A5FC273C80D8}"/>
              </a:ext>
            </a:extLst>
          </p:cNvPr>
          <p:cNvSpPr>
            <a:spLocks noGrp="1"/>
          </p:cNvSpPr>
          <p:nvPr>
            <p:ph type="dt" idx="15"/>
          </p:nvPr>
        </p:nvSpPr>
        <p:spPr/>
        <p:txBody>
          <a:bodyPr/>
          <a:lstStyle/>
          <a:p>
            <a:r>
              <a:rPr lang="en-US"/>
              <a:t>September 2023</a:t>
            </a:r>
            <a:endParaRPr lang="en-GB" dirty="0"/>
          </a:p>
        </p:txBody>
      </p:sp>
      <p:sp>
        <p:nvSpPr>
          <p:cNvPr id="3" name="Footer Placeholder 2">
            <a:extLst>
              <a:ext uri="{FF2B5EF4-FFF2-40B4-BE49-F238E27FC236}">
                <a16:creationId xmlns:a16="http://schemas.microsoft.com/office/drawing/2014/main" id="{FD254CF6-6F91-75C7-5321-47660E3C3110}"/>
              </a:ext>
            </a:extLst>
          </p:cNvPr>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E47E5DE4-25A6-88C0-102F-09A42FFD766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Sep 2023</a:t>
            </a:r>
            <a:endParaRPr lang="en-GB" dirty="0"/>
          </a:p>
        </p:txBody>
      </p:sp>
      <p:sp>
        <p:nvSpPr>
          <p:cNvPr id="5122" name="Rectangle 2"/>
          <p:cNvSpPr>
            <a:spLocks noGrp="1" noChangeArrowheads="1"/>
          </p:cNvSpPr>
          <p:nvPr>
            <p:ph idx="1"/>
          </p:nvPr>
        </p:nvSpPr>
        <p:spPr>
          <a:xfrm>
            <a:off x="685800" y="1400174"/>
            <a:ext cx="10718800" cy="5075239"/>
          </a:xfrm>
          <a:ln/>
        </p:spPr>
        <p:txBody>
          <a:bodyPr/>
          <a:lstStyle/>
          <a:p>
            <a:pPr marL="342900" lvl="2" indent="-342900">
              <a:spcBef>
                <a:spcPts val="1200"/>
              </a:spcBef>
              <a:spcAft>
                <a:spcPts val="0"/>
              </a:spcAft>
              <a:defRPr/>
            </a:pPr>
            <a:r>
              <a:rPr lang="en-US" altLang="en-US" sz="2400" b="1" dirty="0"/>
              <a:t>Status: Initial WG Letter Ballot held on D1.0</a:t>
            </a:r>
          </a:p>
          <a:p>
            <a:pPr marL="342900" lvl="2" indent="-342900">
              <a:spcBef>
                <a:spcPts val="0"/>
              </a:spcBef>
              <a:spcAft>
                <a:spcPts val="0"/>
              </a:spcAft>
              <a:buFont typeface="Arial" panose="020B0604020202020204" pitchFamily="34" charset="0"/>
              <a:buChar char="•"/>
              <a:defRPr/>
            </a:pPr>
            <a:r>
              <a:rPr lang="en-US" altLang="en-US" sz="2400" b="1" dirty="0"/>
              <a:t>WG LB 274 passed: 91.82% approval.  294 comments received (198 Tech/Gen)</a:t>
            </a:r>
          </a:p>
          <a:p>
            <a:pPr marL="342900" lvl="2" indent="-342900">
              <a:spcBef>
                <a:spcPts val="0"/>
              </a:spcBef>
              <a:spcAft>
                <a:spcPts val="0"/>
              </a:spcAft>
              <a:buFont typeface="Arial" panose="020B0604020202020204" pitchFamily="34" charset="0"/>
              <a:buChar char="•"/>
              <a:defRPr/>
            </a:pPr>
            <a:r>
              <a:rPr lang="en-US" altLang="en-US" sz="2400" b="1" dirty="0"/>
              <a:t>To date: 105 resolutions motioned, 15 ready for motion (41% done)</a:t>
            </a:r>
          </a:p>
          <a:p>
            <a:pPr marL="342900" lvl="2" indent="-342900">
              <a:spcBef>
                <a:spcPts val="1200"/>
              </a:spcBef>
              <a:spcAft>
                <a:spcPts val="0"/>
              </a:spcAft>
              <a:defRPr/>
            </a:pPr>
            <a:r>
              <a:rPr lang="en-US" altLang="en-US" sz="2400" b="1" dirty="0"/>
              <a:t>Will have four meetings this session: Monday 13:30 ET, Tuesday 13:30 ET, Wednesday 10:30 ET, Thursday 8:00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11-23/1341r0</a:t>
            </a:r>
            <a:r>
              <a:rPr lang="en-US" altLang="en-US" sz="2400" b="1" dirty="0"/>
              <a:t>):</a:t>
            </a:r>
          </a:p>
          <a:p>
            <a:pPr marL="342900" lvl="2" indent="-342900">
              <a:spcBef>
                <a:spcPts val="0"/>
              </a:spcBef>
              <a:spcAft>
                <a:spcPts val="0"/>
              </a:spcAft>
              <a:buFontTx/>
              <a:buChar char="-"/>
              <a:defRPr/>
            </a:pPr>
            <a:r>
              <a:rPr lang="en-US" altLang="en-US" sz="2400" b="1" dirty="0"/>
              <a:t>Continue comment Resolution on D1.0 LB 274</a:t>
            </a:r>
          </a:p>
          <a:p>
            <a:pPr marL="342900" lvl="2" indent="-342900">
              <a:spcBef>
                <a:spcPts val="0"/>
              </a:spcBef>
              <a:spcAft>
                <a:spcPts val="0"/>
              </a:spcAft>
              <a:buFontTx/>
              <a:buChar char="-"/>
              <a:defRPr/>
            </a:pPr>
            <a:r>
              <a:rPr lang="en-US" altLang="en-US" sz="2400" b="1" dirty="0"/>
              <a:t>Respond to liaisons from WBA </a:t>
            </a:r>
            <a:r>
              <a:rPr lang="en-US" sz="2400" u="sng" dirty="0">
                <a:hlinkClick r:id="rId4"/>
              </a:rPr>
              <a:t>11-21/0703r0</a:t>
            </a:r>
            <a:r>
              <a:rPr lang="en-US" sz="2400" dirty="0"/>
              <a:t>, </a:t>
            </a:r>
            <a:r>
              <a:rPr lang="en-US" sz="2400" dirty="0">
                <a:hlinkClick r:id="rId5"/>
              </a:rPr>
              <a:t>11-22/0668r0</a:t>
            </a:r>
            <a:r>
              <a:rPr lang="en-US" sz="2400" dirty="0"/>
              <a:t>, </a:t>
            </a:r>
            <a:r>
              <a:rPr lang="en-US" sz="2400" dirty="0">
                <a:hlinkClick r:id="rId6"/>
              </a:rPr>
              <a:t>11-22/0653r0</a:t>
            </a:r>
            <a:endParaRPr lang="en-US" sz="2400" dirty="0"/>
          </a:p>
          <a:p>
            <a:pPr marL="800100" lvl="3" indent="-342900">
              <a:spcBef>
                <a:spcPts val="0"/>
              </a:spcBef>
              <a:spcAft>
                <a:spcPts val="0"/>
              </a:spcAft>
              <a:buFontTx/>
              <a:buChar char="-"/>
              <a:defRPr/>
            </a:pPr>
            <a:r>
              <a:rPr lang="en-US" altLang="en-US" sz="2400" dirty="0"/>
              <a:t>Response discussion: </a:t>
            </a:r>
            <a:r>
              <a:rPr lang="en-US" sz="2400" dirty="0">
                <a:hlinkClick r:id="rId7"/>
              </a:rPr>
              <a:t>11-23/0888r0</a:t>
            </a:r>
            <a:r>
              <a:rPr lang="en-US" sz="2400" b="0" dirty="0"/>
              <a:t>, </a:t>
            </a:r>
            <a:r>
              <a:rPr lang="en-US" sz="2400" b="0" dirty="0">
                <a:hlinkClick r:id="rId8"/>
              </a:rPr>
              <a:t>11-23/1305r0</a:t>
            </a:r>
            <a:r>
              <a:rPr lang="en-US" sz="2400" b="0" dirty="0"/>
              <a:t>, </a:t>
            </a:r>
            <a:r>
              <a:rPr lang="en-US" sz="2400" u="sng" dirty="0">
                <a:hlinkClick r:id="rId9"/>
              </a:rPr>
              <a:t>11-21/1141r0</a:t>
            </a:r>
            <a:endParaRPr lang="en-US" altLang="en-US" sz="2400" dirty="0"/>
          </a:p>
        </p:txBody>
      </p:sp>
      <p:sp>
        <p:nvSpPr>
          <p:cNvPr id="2" name="Footer Placeholder 1">
            <a:extLst>
              <a:ext uri="{FF2B5EF4-FFF2-40B4-BE49-F238E27FC236}">
                <a16:creationId xmlns:a16="http://schemas.microsoft.com/office/drawing/2014/main" id="{8011336F-D916-FEF3-1049-1A733326D3A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490AE86E-95B5-2BB9-C44A-1CEFFFC100A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Date Placeholder 6">
            <a:extLst>
              <a:ext uri="{FF2B5EF4-FFF2-40B4-BE49-F238E27FC236}">
                <a16:creationId xmlns:a16="http://schemas.microsoft.com/office/drawing/2014/main" id="{41856497-2444-15B1-F719-6559D58A6A6D}"/>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29882986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September 2023</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feature definition based on the approved requirements and text for those features.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need more submissions making technical proposals to address some of the more challenging requirements.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currently 4 sessions in the September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a timeline update in the Thursday session.</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3/1361.</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6FC27B97-A915-D22C-2D11-5997271BF21C}"/>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83046B94-33DC-E2BC-5617-AA677BCD2CB4}"/>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
        <p:nvSpPr>
          <p:cNvPr id="4" name="Date Placeholder 3">
            <a:extLst>
              <a:ext uri="{FF2B5EF4-FFF2-40B4-BE49-F238E27FC236}">
                <a16:creationId xmlns:a16="http://schemas.microsoft.com/office/drawing/2014/main" id="{0117F432-6843-0DE8-8167-1C6246447425}"/>
              </a:ext>
            </a:extLst>
          </p:cNvPr>
          <p:cNvSpPr>
            <a:spLocks noGrp="1"/>
          </p:cNvSpPr>
          <p:nvPr>
            <p:ph type="dt" idx="10"/>
          </p:nvPr>
        </p:nvSpPr>
        <p:spPr/>
        <p:txBody>
          <a:bodyPr/>
          <a:lstStyle/>
          <a:p>
            <a:r>
              <a:rPr lang="en-US"/>
              <a:t>September 2023</a:t>
            </a:r>
            <a:endParaRPr lang="en-GB"/>
          </a:p>
        </p:txBody>
      </p:sp>
    </p:spTree>
    <p:extLst>
      <p:ext uri="{BB962C8B-B14F-4D97-AF65-F5344CB8AC3E}">
        <p14:creationId xmlns:p14="http://schemas.microsoft.com/office/powerpoint/2010/main" val="2922641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 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Progress since the July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P802.11bk D0.2 was published and available on the members’ area.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 technical </a:t>
            </a:r>
            <a:r>
              <a:rPr lang="en-US" dirty="0"/>
              <a:t>and </a:t>
            </a:r>
            <a:r>
              <a:rPr lang="en-US" b="0" dirty="0"/>
              <a:t>draft text proposals submissions.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Draft is at 70% (</a:t>
            </a:r>
            <a:r>
              <a:rPr lang="en-US" dirty="0"/>
              <a:t>estimated) </a:t>
            </a:r>
            <a:r>
              <a:rPr lang="en-US" b="0" dirty="0"/>
              <a:t>of D1.0 readiness.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Continue review and adopt draft amendment text.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 technical submissions towards TB and NTB operation on the 320MHz channel.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a:t>
            </a:r>
            <a:r>
              <a:rPr lang="en-US" dirty="0"/>
              <a:t> readiness and gaps towards D1.0 and initial WG ballot targeted for November.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59007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 MHz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Arial" panose="020B0604020202020204" pitchFamily="34" charset="0"/>
              <a:buChar char="•"/>
            </a:pPr>
            <a:r>
              <a:rPr lang="en-US" altLang="en-US" dirty="0"/>
              <a:t>Sep.		11</a:t>
            </a:r>
            <a:r>
              <a:rPr lang="en-US" altLang="en-US" baseline="30000" dirty="0"/>
              <a:t>th</a:t>
            </a:r>
            <a:r>
              <a:rPr lang="en-US" altLang="en-US" dirty="0"/>
              <a:t> 		Mon. 		PM1</a:t>
            </a:r>
          </a:p>
          <a:p>
            <a:pPr lvl="1">
              <a:buFont typeface="Arial" panose="020B0604020202020204" pitchFamily="34" charset="0"/>
              <a:buChar char="•"/>
            </a:pPr>
            <a:r>
              <a:rPr lang="en-US" altLang="en-US" dirty="0"/>
              <a:t>Sep.		12</a:t>
            </a:r>
            <a:r>
              <a:rPr lang="en-US" altLang="en-US" baseline="30000" dirty="0"/>
              <a:t>th</a:t>
            </a:r>
            <a:r>
              <a:rPr lang="en-US" altLang="en-US" dirty="0"/>
              <a:t> 		Tue.		AM2</a:t>
            </a:r>
          </a:p>
          <a:p>
            <a:pPr lvl="1">
              <a:buFont typeface="Arial" panose="020B0604020202020204" pitchFamily="34" charset="0"/>
              <a:buChar char="•"/>
            </a:pPr>
            <a:r>
              <a:rPr lang="en-US" altLang="en-US" dirty="0"/>
              <a:t>Sep.		13</a:t>
            </a:r>
            <a:r>
              <a:rPr lang="en-US" altLang="en-US" baseline="30000" dirty="0"/>
              <a:t>th</a:t>
            </a:r>
            <a:r>
              <a:rPr lang="en-US" altLang="en-US" dirty="0"/>
              <a:t> 		Wed.		PM2</a:t>
            </a:r>
          </a:p>
          <a:p>
            <a:pPr lvl="1">
              <a:buFont typeface="Arial" panose="020B0604020202020204" pitchFamily="34" charset="0"/>
              <a:buChar char="•"/>
            </a:pPr>
            <a:endParaRPr lang="en-US" altLang="en-US" sz="700" b="0" dirty="0"/>
          </a:p>
          <a:p>
            <a:pPr>
              <a:buFont typeface="Times New Roman" pitchFamily="16" charset="0"/>
              <a:buChar char="•"/>
            </a:pPr>
            <a:r>
              <a:rPr lang="en-US" b="0" dirty="0"/>
              <a:t>Agenda document is submission: 11-23/1334,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767408" y="1916832"/>
            <a:ext cx="10622376" cy="431948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5 Conference calls: 22 contributions</a:t>
            </a:r>
          </a:p>
          <a:p>
            <a:pPr lvl="1">
              <a:buFont typeface="Arial" panose="020B0604020202020204" pitchFamily="34" charset="0"/>
              <a:buChar char="•"/>
            </a:pPr>
            <a:r>
              <a:rPr lang="en-US" sz="1800" dirty="0"/>
              <a:t>Minutes:</a:t>
            </a:r>
          </a:p>
          <a:p>
            <a:pPr lvl="2">
              <a:buFont typeface="Arial" panose="020B0604020202020204" pitchFamily="34" charset="0"/>
              <a:buChar char="•"/>
            </a:pPr>
            <a:r>
              <a:rPr lang="en-US" sz="1600" dirty="0"/>
              <a:t>July plenary: </a:t>
            </a:r>
            <a:r>
              <a:rPr lang="en-US" sz="1600" dirty="0">
                <a:hlinkClick r:id="rId3"/>
              </a:rPr>
              <a:t>https://mentor.ieee.org/802.11/dcn/23/11-23-1181-01-0uhr-uhr-sg-july-2023-meeting-minutes.docx</a:t>
            </a:r>
            <a:r>
              <a:rPr lang="en-US" sz="1600" dirty="0"/>
              <a:t> </a:t>
            </a:r>
          </a:p>
          <a:p>
            <a:pPr lvl="2">
              <a:buFont typeface="Arial" panose="020B0604020202020204" pitchFamily="34" charset="0"/>
              <a:buChar char="•"/>
            </a:pPr>
            <a:r>
              <a:rPr lang="en-US" sz="1600" dirty="0"/>
              <a:t>Teleconferences July August: </a:t>
            </a:r>
            <a:r>
              <a:rPr lang="en-US" sz="1600" b="0" i="0" u="sng" dirty="0">
                <a:solidFill>
                  <a:srgbClr val="0563C1"/>
                </a:solidFill>
                <a:effectLst/>
                <a:latin typeface="+mj-lt"/>
              </a:rPr>
              <a:t>https://mentor.ieee.org/802.11/dcn/23/11-23-1313-05-0uhr-uhr-sg-july-august-2023-telecon-minutes.docx</a:t>
            </a:r>
            <a:endParaRPr lang="en-US" sz="1600" u="sng" dirty="0">
              <a:solidFill>
                <a:srgbClr val="0000FF"/>
              </a:solidFill>
              <a:latin typeface="Times New Roman" panose="02020603050405020304" pitchFamily="18" charset="0"/>
              <a:ea typeface="Times New Roman" panose="02020603050405020304" pitchFamily="18" charset="0"/>
            </a:endParaRPr>
          </a:p>
          <a:p>
            <a:pPr marL="914400" lvl="2" indent="0"/>
            <a:endParaRPr lang="en-US"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Goal for September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submissions and discussion on the different PAR KPIs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CD1238BF-FCDF-08F1-F383-D13B5A6941BE}"/>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CA1B5A3B-6D7D-97A0-9594-AE70BF462D8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62CA9942-9D5A-EE8E-4A60-87A3E9A725D6}"/>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417167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973833"/>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914400" y="1987721"/>
            <a:ext cx="10726215" cy="4033567"/>
          </a:xfrm>
          <a:ln/>
        </p:spPr>
        <p:txBody>
          <a:bodyPr/>
          <a:lstStyle/>
          <a:p>
            <a:pPr>
              <a:buFont typeface="Times New Roman" pitchFamily="16" charset="0"/>
              <a:buChar char="•"/>
            </a:pPr>
            <a:r>
              <a:rPr lang="en-US" b="0" dirty="0"/>
              <a:t>SG scheduled to meet for 4 meeting slots during the week:</a:t>
            </a:r>
          </a:p>
          <a:p>
            <a:pPr lvl="1">
              <a:buFont typeface="Arial" panose="020B0604020202020204" pitchFamily="34" charset="0"/>
              <a:buChar char="•"/>
            </a:pPr>
            <a:r>
              <a:rPr lang="en-US" altLang="en-US" dirty="0"/>
              <a:t>Sept 11</a:t>
            </a:r>
            <a:r>
              <a:rPr lang="en-US" altLang="en-US" baseline="30000" dirty="0"/>
              <a:t>th</a:t>
            </a:r>
            <a:r>
              <a:rPr lang="en-US" altLang="en-US" dirty="0"/>
              <a:t> 		Mon. 	PM2</a:t>
            </a:r>
          </a:p>
          <a:p>
            <a:pPr lvl="1">
              <a:buFont typeface="Arial" panose="020B0604020202020204" pitchFamily="34" charset="0"/>
              <a:buChar char="•"/>
            </a:pPr>
            <a:r>
              <a:rPr lang="en-US" altLang="en-US" dirty="0"/>
              <a:t>Sept 13</a:t>
            </a:r>
            <a:r>
              <a:rPr lang="en-US" altLang="en-US" baseline="30000" dirty="0"/>
              <a:t>th</a:t>
            </a:r>
            <a:r>
              <a:rPr lang="en-US" altLang="en-US" dirty="0"/>
              <a:t> 		Wed.	AM1</a:t>
            </a:r>
          </a:p>
          <a:p>
            <a:pPr lvl="1">
              <a:buFont typeface="Arial" panose="020B0604020202020204" pitchFamily="34" charset="0"/>
              <a:buChar char="•"/>
            </a:pPr>
            <a:r>
              <a:rPr lang="en-US" altLang="en-US" dirty="0"/>
              <a:t>Sept 14</a:t>
            </a:r>
            <a:r>
              <a:rPr lang="en-US" altLang="en-US" baseline="30000" dirty="0"/>
              <a:t>th</a:t>
            </a:r>
            <a:r>
              <a:rPr lang="en-US" altLang="en-US" dirty="0"/>
              <a:t> 		Thu.	AM2</a:t>
            </a:r>
          </a:p>
          <a:p>
            <a:pPr lvl="1">
              <a:buFont typeface="Arial" panose="020B0604020202020204" pitchFamily="34" charset="0"/>
              <a:buChar char="•"/>
            </a:pPr>
            <a:r>
              <a:rPr lang="en-US" altLang="en-US" dirty="0"/>
              <a:t>Sept 14</a:t>
            </a:r>
            <a:r>
              <a:rPr lang="en-US" altLang="en-US" baseline="30000" dirty="0"/>
              <a:t>th</a:t>
            </a:r>
            <a:r>
              <a:rPr lang="en-US" altLang="en-US" dirty="0"/>
              <a:t> 		Thu.	PM2</a:t>
            </a:r>
          </a:p>
          <a:p>
            <a:pPr marL="457200" lvl="1" indent="0"/>
            <a:endParaRPr lang="en-US" altLang="en-US" dirty="0"/>
          </a:p>
          <a:p>
            <a:pPr lvl="1">
              <a:buFont typeface="Arial" panose="020B0604020202020204" pitchFamily="34" charset="0"/>
              <a:buChar char="•"/>
            </a:pPr>
            <a:endParaRPr lang="en-US" altLang="en-US" sz="700" b="0" dirty="0"/>
          </a:p>
          <a:p>
            <a:pPr>
              <a:buFont typeface="Times New Roman" pitchFamily="16" charset="0"/>
              <a:buChar char="•"/>
            </a:pPr>
            <a:r>
              <a:rPr lang="en-US" b="0" dirty="0"/>
              <a:t>Agenda</a:t>
            </a:r>
            <a:r>
              <a:rPr lang="en-US" b="0"/>
              <a:t>: 11-23/1362</a:t>
            </a:r>
            <a:endParaRPr lang="en-US" b="0"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C3242DCD-58F1-C308-F2DA-F6AF2F209036}"/>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119F29A9-357D-EB5F-D7D3-F92B06F6DA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FC4B49F9-6E66-5CF0-4A46-AD8A2B11BF08}"/>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984257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Sep 2023 IEEE 802 Interim</a:t>
            </a:r>
            <a:endParaRPr lang="zh-CN" altLang="en-US" dirty="0"/>
          </a:p>
        </p:txBody>
      </p:sp>
      <p:sp>
        <p:nvSpPr>
          <p:cNvPr id="3" name="内容占位符 2"/>
          <p:cNvSpPr>
            <a:spLocks noGrp="1"/>
          </p:cNvSpPr>
          <p:nvPr>
            <p:ph idx="1"/>
          </p:nvPr>
        </p:nvSpPr>
        <p:spPr>
          <a:xfrm>
            <a:off x="929217" y="1752600"/>
            <a:ext cx="10361295" cy="4751389"/>
          </a:xfrm>
        </p:spPr>
        <p:txBody>
          <a:bodyPr>
            <a:noAutofit/>
          </a:bodyPr>
          <a:lstStyle/>
          <a:p>
            <a:pPr marL="0" indent="0">
              <a:lnSpc>
                <a:spcPct val="120000"/>
              </a:lnSpc>
              <a:defRPr/>
            </a:pPr>
            <a:r>
              <a:rPr lang="en-US" altLang="zh-CN" sz="2000" dirty="0">
                <a:sym typeface="+mn-ea"/>
              </a:rPr>
              <a:t>3 teleconferences were planned but only one was held before Sep IEEE 802 interim session with the meeting minutes as below:</a:t>
            </a:r>
          </a:p>
          <a:p>
            <a:pPr lvl="1" indent="-342900" eaLnBrk="0" hangingPunct="0">
              <a:buFontTx/>
              <a:buChar char="-"/>
              <a:defRPr/>
            </a:pPr>
            <a:r>
              <a:rPr lang="en-GB" altLang="en-US" dirty="0">
                <a:hlinkClick r:id="rId2"/>
              </a:rPr>
              <a:t>https://mentor.ieee.org/802.11/dcn/23/11-23-1439-00-0amp-amp-sg-telecon-minutes-august-29th.docx</a:t>
            </a:r>
            <a:endParaRPr lang="en-GB" altLang="en-US" dirty="0"/>
          </a:p>
          <a:p>
            <a:pPr lvl="1" indent="-342900" eaLnBrk="0" hangingPunct="0">
              <a:buFontTx/>
              <a:buChar char="-"/>
              <a:defRPr/>
            </a:pPr>
            <a:endParaRPr lang="en-US" sz="1600" b="1" dirty="0"/>
          </a:p>
          <a:p>
            <a:pPr marL="0" indent="0"/>
            <a:r>
              <a:rPr lang="en-US" altLang="en-GB" sz="2000" dirty="0"/>
              <a:t>4 AMP SG meetings are planned during the IEEE 802 Sep interim session, focusing on PAR/CSD development, with agenda as included in the latest revision of 11-23/1348:</a:t>
            </a:r>
          </a:p>
          <a:p>
            <a:pPr marL="800100" lvl="1">
              <a:lnSpc>
                <a:spcPct val="120000"/>
              </a:lnSpc>
              <a:buFontTx/>
              <a:buChar char="-"/>
            </a:pPr>
            <a:r>
              <a:rPr lang="en-US" altLang="zh-CN" sz="1800" dirty="0">
                <a:sym typeface="+mn-ea"/>
              </a:rPr>
              <a:t>Sep 11th (Monday), 10:30 ~ 12:30, mixed mode</a:t>
            </a:r>
          </a:p>
          <a:p>
            <a:pPr marL="800100" lvl="1">
              <a:lnSpc>
                <a:spcPct val="120000"/>
              </a:lnSpc>
              <a:buFontTx/>
              <a:buChar char="-"/>
            </a:pPr>
            <a:r>
              <a:rPr lang="en-US" altLang="zh-CN" sz="1800" dirty="0">
                <a:sym typeface="+mn-ea"/>
              </a:rPr>
              <a:t>Sep 12th (Wednesday), 13:30 ~ 15:30, mixed mode</a:t>
            </a:r>
          </a:p>
          <a:p>
            <a:pPr marL="800100" lvl="1">
              <a:lnSpc>
                <a:spcPct val="120000"/>
              </a:lnSpc>
              <a:buFontTx/>
              <a:buChar char="-"/>
            </a:pPr>
            <a:r>
              <a:rPr lang="en-US" altLang="zh-CN" sz="1800" dirty="0">
                <a:sym typeface="+mn-ea"/>
              </a:rPr>
              <a:t>Sep 13th (Wednesday), 8:00 ~ 10:00, mixed mode</a:t>
            </a:r>
          </a:p>
          <a:p>
            <a:pPr marL="800100" lvl="1">
              <a:lnSpc>
                <a:spcPct val="120000"/>
              </a:lnSpc>
              <a:buFontTx/>
              <a:buChar char="-"/>
            </a:pPr>
            <a:r>
              <a:rPr lang="en-US" altLang="zh-CN" sz="1800" dirty="0">
                <a:sym typeface="+mn-ea"/>
              </a:rPr>
              <a:t>Sep 14th (Thursday), 13:30 ~ 15:30, mixed mode</a:t>
            </a:r>
          </a:p>
          <a:p>
            <a:pPr lvl="1" indent="-342900">
              <a:buFont typeface="Arial" panose="020B0604020202020204" pitchFamily="34" charset="0"/>
              <a:buChar char="•"/>
            </a:pPr>
            <a:endParaRPr lang="en-US" altLang="zh-CN" sz="1600" b="1" dirty="0">
              <a:sym typeface="+mn-ea"/>
            </a:endParaRPr>
          </a:p>
          <a:p>
            <a:pPr marL="0" indent="0"/>
            <a:r>
              <a:rPr lang="en-US" altLang="en-GB" sz="2000" dirty="0"/>
              <a:t>Goal for AMP SG meetings in this week: AMP PAR/CSD development.</a:t>
            </a:r>
          </a:p>
        </p:txBody>
      </p:sp>
      <p:sp>
        <p:nvSpPr>
          <p:cNvPr id="7" name="Footer Placeholder 6">
            <a:extLst>
              <a:ext uri="{FF2B5EF4-FFF2-40B4-BE49-F238E27FC236}">
                <a16:creationId xmlns:a16="http://schemas.microsoft.com/office/drawing/2014/main" id="{019A744A-9EBE-9E34-DAEA-95F81622CCF1}"/>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01A218F9-728A-B69A-15BA-00D50A40E0C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56397C6D-F65F-CFA4-9FB4-E8FC53F3F150}"/>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841760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a:t>AMP TIG/SG Timeline Plan</a:t>
            </a:r>
            <a:endParaRPr lang="zh-CN" altLang="en-US" sz="2800" kern="0" dirty="0"/>
          </a:p>
        </p:txBody>
      </p:sp>
      <p:sp>
        <p:nvSpPr>
          <p:cNvPr id="6" name="内容占位符 2"/>
          <p:cNvSpPr txBox="1">
            <a:spLocks/>
          </p:cNvSpPr>
          <p:nvPr/>
        </p:nvSpPr>
        <p:spPr>
          <a:xfrm>
            <a:off x="914400" y="1828843"/>
            <a:ext cx="10361613" cy="3250822"/>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2000" kern="0" dirty="0">
                <a:sym typeface="+mn-ea"/>
              </a:rPr>
              <a:t>The AMP TIG was formed at the 2022 May session and kicked off during 2022 Jul session.</a:t>
            </a:r>
          </a:p>
          <a:p>
            <a:pPr marL="285750">
              <a:lnSpc>
                <a:spcPct val="120000"/>
              </a:lnSpc>
              <a:spcAft>
                <a:spcPts val="600"/>
              </a:spcAft>
              <a:buFontTx/>
              <a:buChar char="-"/>
              <a:defRPr/>
            </a:pPr>
            <a:r>
              <a:rPr lang="en-US" altLang="zh-CN" sz="2000" kern="0" dirty="0">
                <a:sym typeface="+mn-ea"/>
              </a:rPr>
              <a:t>The AMP TIG completed its work in 2023 Mar session and decided to move forward to SG.</a:t>
            </a:r>
          </a:p>
          <a:p>
            <a:pPr marL="285750">
              <a:lnSpc>
                <a:spcPct val="120000"/>
              </a:lnSpc>
              <a:spcAft>
                <a:spcPts val="600"/>
              </a:spcAft>
              <a:buFontTx/>
              <a:buChar char="-"/>
              <a:defRPr/>
            </a:pPr>
            <a:r>
              <a:rPr lang="en-US" altLang="zh-CN" sz="2000" kern="0" dirty="0">
                <a:sym typeface="+mn-ea"/>
              </a:rPr>
              <a:t>The AMP SG was formed in Mar 2023 to develop AMP PAR/CSD.</a:t>
            </a:r>
          </a:p>
          <a:p>
            <a:pPr marL="586105" lvl="1">
              <a:lnSpc>
                <a:spcPct val="120000"/>
              </a:lnSpc>
              <a:spcAft>
                <a:spcPts val="600"/>
              </a:spcAft>
              <a:buFontTx/>
              <a:buChar char="-"/>
            </a:pPr>
            <a:r>
              <a:rPr lang="en-US" sz="1600" kern="0" dirty="0"/>
              <a:t>The Study Group will investigate MAC and PHY capabilities to enable 802.11 WLAN support of ultra-low complexity and ultra-low power consumption (e.g. less than one </a:t>
            </a:r>
            <a:r>
              <a:rPr lang="en-US" sz="1600" kern="0" dirty="0" err="1"/>
              <a:t>milliwatt</a:t>
            </a:r>
            <a:r>
              <a:rPr lang="en-US" sz="1600" kern="0" dirty="0"/>
              <a:t>) devices powered by ambient power source</a:t>
            </a:r>
            <a:r>
              <a:rPr lang="en-US" sz="1600" kern="0" dirty="0">
                <a:solidFill>
                  <a:schemeClr val="tx1"/>
                </a:solidFill>
              </a:rPr>
              <a:t>, and reuse existing 802.11 features as much as possible, with a target start of the task group in Jan 2024</a:t>
            </a:r>
            <a:endParaRPr lang="en-US" altLang="zh-CN" sz="1600" kern="0" dirty="0">
              <a:sym typeface="+mn-ea"/>
            </a:endParaRPr>
          </a:p>
        </p:txBody>
      </p:sp>
      <p:grpSp>
        <p:nvGrpSpPr>
          <p:cNvPr id="7" name="组合 6"/>
          <p:cNvGrpSpPr/>
          <p:nvPr/>
        </p:nvGrpSpPr>
        <p:grpSpPr>
          <a:xfrm>
            <a:off x="1078575" y="4895000"/>
            <a:ext cx="10134334" cy="1101873"/>
            <a:chOff x="914536" y="4876762"/>
            <a:chExt cx="10134334" cy="1101873"/>
          </a:xfrm>
        </p:grpSpPr>
        <p:cxnSp>
          <p:nvCxnSpPr>
            <p:cNvPr id="8" name="直接箭头连接符 7"/>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5697167"/>
              <a:ext cx="990574" cy="276999"/>
            </a:xfrm>
            <a:prstGeom prst="rect">
              <a:avLst/>
            </a:prstGeom>
            <a:noFill/>
          </p:spPr>
          <p:txBody>
            <a:bodyPr wrap="square" rtlCol="0">
              <a:spAutoFit/>
            </a:bodyPr>
            <a:lstStyle/>
            <a:p>
              <a:r>
                <a:rPr lang="en-US" sz="1200" dirty="0">
                  <a:solidFill>
                    <a:schemeClr val="tx1"/>
                  </a:solidFill>
                </a:rPr>
                <a:t>May 2023</a:t>
              </a:r>
            </a:p>
          </p:txBody>
        </p:sp>
        <p:sp>
          <p:nvSpPr>
            <p:cNvPr id="10" name="文本框 9"/>
            <p:cNvSpPr txBox="1"/>
            <p:nvPr/>
          </p:nvSpPr>
          <p:spPr>
            <a:xfrm>
              <a:off x="3285360" y="5697167"/>
              <a:ext cx="990574" cy="276999"/>
            </a:xfrm>
            <a:prstGeom prst="rect">
              <a:avLst/>
            </a:prstGeom>
            <a:noFill/>
          </p:spPr>
          <p:txBody>
            <a:bodyPr wrap="square" rtlCol="0">
              <a:spAutoFit/>
            </a:bodyPr>
            <a:lstStyle/>
            <a:p>
              <a:r>
                <a:rPr lang="en-US" sz="1200" dirty="0">
                  <a:solidFill>
                    <a:schemeClr val="tx1"/>
                  </a:solidFill>
                </a:rPr>
                <a:t>Jul 2023</a:t>
              </a:r>
            </a:p>
          </p:txBody>
        </p:sp>
        <p:sp>
          <p:nvSpPr>
            <p:cNvPr id="11" name="文本框 10"/>
            <p:cNvSpPr txBox="1"/>
            <p:nvPr/>
          </p:nvSpPr>
          <p:spPr>
            <a:xfrm>
              <a:off x="5543005" y="5697167"/>
              <a:ext cx="990574" cy="276999"/>
            </a:xfrm>
            <a:prstGeom prst="rect">
              <a:avLst/>
            </a:prstGeom>
            <a:noFill/>
          </p:spPr>
          <p:txBody>
            <a:bodyPr wrap="square" rtlCol="0">
              <a:spAutoFit/>
            </a:bodyPr>
            <a:lstStyle/>
            <a:p>
              <a:r>
                <a:rPr lang="en-US" sz="1200" dirty="0">
                  <a:solidFill>
                    <a:schemeClr val="tx1"/>
                  </a:solidFill>
                  <a:effectLst>
                    <a:outerShdw blurRad="38100" dist="38100" dir="2700000" algn="tl">
                      <a:srgbClr val="000000">
                        <a:alpha val="43137"/>
                      </a:srgbClr>
                    </a:outerShdw>
                  </a:effectLst>
                </a:rPr>
                <a:t>Sep 2023</a:t>
              </a:r>
            </a:p>
          </p:txBody>
        </p:sp>
        <p:sp>
          <p:nvSpPr>
            <p:cNvPr id="12" name="文本框 11"/>
            <p:cNvSpPr txBox="1"/>
            <p:nvPr/>
          </p:nvSpPr>
          <p:spPr>
            <a:xfrm>
              <a:off x="7800650" y="5697166"/>
              <a:ext cx="990574" cy="276999"/>
            </a:xfrm>
            <a:prstGeom prst="rect">
              <a:avLst/>
            </a:prstGeom>
            <a:noFill/>
          </p:spPr>
          <p:txBody>
            <a:bodyPr wrap="square" rtlCol="0">
              <a:spAutoFit/>
            </a:bodyPr>
            <a:lstStyle/>
            <a:p>
              <a:r>
                <a:rPr lang="en-US" sz="1200" dirty="0">
                  <a:solidFill>
                    <a:schemeClr val="tx1"/>
                  </a:solidFill>
                </a:rPr>
                <a:t>Nov 2023</a:t>
              </a:r>
            </a:p>
          </p:txBody>
        </p:sp>
        <p:sp>
          <p:nvSpPr>
            <p:cNvPr id="13" name="文本框 12"/>
            <p:cNvSpPr txBox="1"/>
            <p:nvPr/>
          </p:nvSpPr>
          <p:spPr>
            <a:xfrm>
              <a:off x="10058296" y="5701636"/>
              <a:ext cx="990574" cy="276999"/>
            </a:xfrm>
            <a:prstGeom prst="rect">
              <a:avLst/>
            </a:prstGeom>
            <a:noFill/>
          </p:spPr>
          <p:txBody>
            <a:bodyPr wrap="square" rtlCol="0">
              <a:spAutoFit/>
            </a:bodyPr>
            <a:lstStyle/>
            <a:p>
              <a:r>
                <a:rPr lang="en-US" sz="1200" dirty="0">
                  <a:solidFill>
                    <a:schemeClr val="tx1"/>
                  </a:solidFill>
                </a:rPr>
                <a:t>Jan 2024</a:t>
              </a:r>
            </a:p>
          </p:txBody>
        </p:sp>
        <p:sp>
          <p:nvSpPr>
            <p:cNvPr id="14" name="椭圆 13"/>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2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4876762"/>
              <a:ext cx="1312346" cy="461665"/>
            </a:xfrm>
            <a:prstGeom prst="rect">
              <a:avLst/>
            </a:prstGeom>
            <a:noFill/>
          </p:spPr>
          <p:txBody>
            <a:bodyPr wrap="square" rtlCol="0">
              <a:spAutoFit/>
            </a:bodyPr>
            <a:lstStyle/>
            <a:p>
              <a:r>
                <a:rPr lang="en-US" sz="1200" dirty="0">
                  <a:solidFill>
                    <a:schemeClr val="tx1"/>
                  </a:solidFill>
                </a:rPr>
                <a:t>SG Kick-off</a:t>
              </a:r>
            </a:p>
            <a:p>
              <a:r>
                <a:rPr lang="en-US" sz="1200" dirty="0">
                  <a:solidFill>
                    <a:schemeClr val="tx1"/>
                  </a:solidFill>
                </a:rPr>
                <a:t>PAR/CSD draft</a:t>
              </a:r>
            </a:p>
          </p:txBody>
        </p:sp>
        <p:sp>
          <p:nvSpPr>
            <p:cNvPr id="20" name="文本框 19"/>
            <p:cNvSpPr txBox="1"/>
            <p:nvPr/>
          </p:nvSpPr>
          <p:spPr>
            <a:xfrm>
              <a:off x="5001971" y="4894322"/>
              <a:ext cx="1997561" cy="461665"/>
            </a:xfrm>
            <a:prstGeom prst="rect">
              <a:avLst/>
            </a:prstGeom>
            <a:noFill/>
          </p:spPr>
          <p:txBody>
            <a:bodyPr wrap="square" rtlCol="0">
              <a:spAutoFit/>
            </a:bodyPr>
            <a:lstStyle/>
            <a:p>
              <a:r>
                <a:rPr lang="en-US" sz="1200" b="1" dirty="0">
                  <a:solidFill>
                    <a:schemeClr val="tx1"/>
                  </a:solidFill>
                </a:rPr>
                <a:t>WG approve PAR/CSD submitted to EC for review </a:t>
              </a:r>
            </a:p>
          </p:txBody>
        </p:sp>
        <p:sp>
          <p:nvSpPr>
            <p:cNvPr id="21" name="文本框 20"/>
            <p:cNvSpPr txBox="1"/>
            <p:nvPr/>
          </p:nvSpPr>
          <p:spPr>
            <a:xfrm>
              <a:off x="7467564" y="4876762"/>
              <a:ext cx="1506984" cy="461665"/>
            </a:xfrm>
            <a:prstGeom prst="rect">
              <a:avLst/>
            </a:prstGeom>
            <a:noFill/>
          </p:spPr>
          <p:txBody>
            <a:bodyPr wrap="square" rtlCol="0">
              <a:spAutoFit/>
            </a:bodyPr>
            <a:lstStyle/>
            <a:p>
              <a:r>
                <a:rPr lang="en-US" sz="1200" dirty="0">
                  <a:solidFill>
                    <a:schemeClr val="tx1"/>
                  </a:solidFill>
                </a:rPr>
                <a:t>Comments reply and potential update</a:t>
              </a:r>
            </a:p>
          </p:txBody>
        </p:sp>
        <p:sp>
          <p:nvSpPr>
            <p:cNvPr id="22" name="文本框 21"/>
            <p:cNvSpPr txBox="1"/>
            <p:nvPr/>
          </p:nvSpPr>
          <p:spPr>
            <a:xfrm>
              <a:off x="9964176" y="5061428"/>
              <a:ext cx="990574" cy="276999"/>
            </a:xfrm>
            <a:prstGeom prst="rect">
              <a:avLst/>
            </a:prstGeom>
            <a:noFill/>
          </p:spPr>
          <p:txBody>
            <a:bodyPr wrap="square" rtlCol="0">
              <a:spAutoFit/>
            </a:bodyPr>
            <a:lstStyle/>
            <a:p>
              <a:r>
                <a:rPr lang="en-US" sz="1200" dirty="0">
                  <a:solidFill>
                    <a:schemeClr val="tx1"/>
                  </a:solidFill>
                </a:rPr>
                <a:t>TG kickoff</a:t>
              </a:r>
            </a:p>
          </p:txBody>
        </p:sp>
        <p:sp>
          <p:nvSpPr>
            <p:cNvPr id="23" name="文本框 22"/>
            <p:cNvSpPr txBox="1"/>
            <p:nvPr/>
          </p:nvSpPr>
          <p:spPr>
            <a:xfrm>
              <a:off x="3200476" y="4876762"/>
              <a:ext cx="990574" cy="461665"/>
            </a:xfrm>
            <a:prstGeom prst="rect">
              <a:avLst/>
            </a:prstGeom>
            <a:noFill/>
          </p:spPr>
          <p:txBody>
            <a:bodyPr wrap="square" rtlCol="0">
              <a:spAutoFit/>
            </a:bodyPr>
            <a:lstStyle/>
            <a:p>
              <a:r>
                <a:rPr lang="en-US" sz="1200" dirty="0">
                  <a:solidFill>
                    <a:schemeClr val="tx1"/>
                  </a:solidFill>
                </a:rPr>
                <a:t>PAR/CSD development</a:t>
              </a:r>
            </a:p>
          </p:txBody>
        </p:sp>
      </p:grpSp>
      <p:sp>
        <p:nvSpPr>
          <p:cNvPr id="24" name="Footer Placeholder 23">
            <a:extLst>
              <a:ext uri="{FF2B5EF4-FFF2-40B4-BE49-F238E27FC236}">
                <a16:creationId xmlns:a16="http://schemas.microsoft.com/office/drawing/2014/main" id="{D4A1B047-5FC3-57CA-576E-36377B6536A6}"/>
              </a:ext>
            </a:extLst>
          </p:cNvPr>
          <p:cNvSpPr>
            <a:spLocks noGrp="1"/>
          </p:cNvSpPr>
          <p:nvPr>
            <p:ph type="ftr" idx="11"/>
          </p:nvPr>
        </p:nvSpPr>
        <p:spPr/>
        <p:txBody>
          <a:bodyPr/>
          <a:lstStyle/>
          <a:p>
            <a:r>
              <a:rPr lang="en-GB">
                <a:solidFill>
                  <a:schemeClr val="tx1"/>
                </a:solidFill>
              </a:rPr>
              <a:t>Bo Sun, ZTE Corporation</a:t>
            </a:r>
          </a:p>
        </p:txBody>
      </p:sp>
      <p:sp>
        <p:nvSpPr>
          <p:cNvPr id="25" name="Slide Number Placeholder 24">
            <a:extLst>
              <a:ext uri="{FF2B5EF4-FFF2-40B4-BE49-F238E27FC236}">
                <a16:creationId xmlns:a16="http://schemas.microsoft.com/office/drawing/2014/main" id="{309861D0-EAA7-3BD2-0F57-900940B2622A}"/>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
        <p:nvSpPr>
          <p:cNvPr id="26" name="Date Placeholder 25">
            <a:extLst>
              <a:ext uri="{FF2B5EF4-FFF2-40B4-BE49-F238E27FC236}">
                <a16:creationId xmlns:a16="http://schemas.microsoft.com/office/drawing/2014/main" id="{E07A7205-035F-BE61-88CA-5D7807158FBC}"/>
              </a:ext>
            </a:extLst>
          </p:cNvPr>
          <p:cNvSpPr>
            <a:spLocks noGrp="1"/>
          </p:cNvSpPr>
          <p:nvPr>
            <p:ph type="dt" idx="10"/>
          </p:nvPr>
        </p:nvSpPr>
        <p:spPr/>
        <p:txBody>
          <a:bodyPr/>
          <a:lstStyle/>
          <a:p>
            <a:r>
              <a:rPr lang="en-US"/>
              <a:t>September 2023</a:t>
            </a:r>
            <a:endParaRPr lang="en-GB"/>
          </a:p>
        </p:txBody>
      </p:sp>
    </p:spTree>
    <p:extLst>
      <p:ext uri="{BB962C8B-B14F-4D97-AF65-F5344CB8AC3E}">
        <p14:creationId xmlns:p14="http://schemas.microsoft.com/office/powerpoint/2010/main" val="1523839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September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929217" y="1828800"/>
            <a:ext cx="10272183" cy="4191000"/>
          </a:xfrm>
        </p:spPr>
        <p:txBody>
          <a:bodyPr/>
          <a:lstStyle/>
          <a:p>
            <a:pPr>
              <a:buFont typeface="Arial"/>
              <a:buChar char="•"/>
            </a:pPr>
            <a:r>
              <a:rPr lang="en-US" sz="2000" dirty="0"/>
              <a:t>Activities since July 2023:</a:t>
            </a:r>
          </a:p>
          <a:p>
            <a:pPr lvl="1">
              <a:buFont typeface="Arial"/>
              <a:buChar char="•"/>
            </a:pPr>
            <a:r>
              <a:rPr lang="en-US" sz="1600" dirty="0"/>
              <a:t>One teleconference was held</a:t>
            </a:r>
          </a:p>
          <a:p>
            <a:pPr lvl="2">
              <a:buFont typeface="Arial"/>
              <a:buChar char="•"/>
            </a:pPr>
            <a:r>
              <a:rPr lang="en-US" sz="1400" dirty="0"/>
              <a:t>August 8, 2023</a:t>
            </a:r>
          </a:p>
          <a:p>
            <a:pPr lvl="3">
              <a:buFont typeface="Arial"/>
              <a:buChar char="•"/>
            </a:pPr>
            <a:r>
              <a:rPr lang="en-US" sz="1200" dirty="0"/>
              <a:t>Minutes 11-23/1429r0</a:t>
            </a:r>
          </a:p>
          <a:p>
            <a:pPr lvl="1">
              <a:buFont typeface="Arial"/>
              <a:buChar char="•"/>
            </a:pPr>
            <a:r>
              <a:rPr lang="en-US" sz="1600" dirty="0"/>
              <a:t>Minutes for July 2023 Plenary: 11-23/1323r0</a:t>
            </a:r>
          </a:p>
          <a:p>
            <a:pPr marL="457200" lvl="1" indent="0"/>
            <a:endParaRPr lang="en-US" sz="100" dirty="0"/>
          </a:p>
          <a:p>
            <a:pPr>
              <a:buFont typeface="Arial"/>
              <a:buChar char="•"/>
            </a:pPr>
            <a:r>
              <a:rPr lang="en-US" sz="2000" dirty="0"/>
              <a:t>September 2023 meeting goals:</a:t>
            </a:r>
          </a:p>
          <a:p>
            <a:pPr lvl="1">
              <a:buFont typeface="Arial"/>
              <a:buChar char="•"/>
            </a:pPr>
            <a:r>
              <a:rPr lang="en-US" sz="1800" dirty="0"/>
              <a:t>Discussion and decision on the next steps for AIML TIG</a:t>
            </a:r>
          </a:p>
          <a:p>
            <a:pPr lvl="2">
              <a:buFont typeface="Arial"/>
              <a:buChar char="•"/>
            </a:pPr>
            <a:r>
              <a:rPr lang="en-US" sz="1600" dirty="0"/>
              <a:t>Currently planned for Monday/Tuesday slots</a:t>
            </a:r>
          </a:p>
          <a:p>
            <a:pPr lvl="2">
              <a:buFont typeface="Arial"/>
              <a:buChar char="•"/>
            </a:pPr>
            <a:r>
              <a:rPr lang="en-US" sz="1600" dirty="0"/>
              <a:t>Reminder of discussions from July 2023 meeting:</a:t>
            </a:r>
          </a:p>
          <a:p>
            <a:pPr lvl="3">
              <a:buFont typeface="Arial"/>
              <a:buChar char="•"/>
            </a:pPr>
            <a:r>
              <a:rPr lang="en-US" sz="1400" dirty="0"/>
              <a:t>An AIML use case and feature contribution was submitted and presented to the UHR SG, based on the SP results, the following three options for the next steps have been collected from TIG members:</a:t>
            </a:r>
          </a:p>
          <a:p>
            <a:pPr marL="1885950" lvl="4">
              <a:spcBef>
                <a:spcPts val="0"/>
              </a:spcBef>
              <a:spcAft>
                <a:spcPts val="0"/>
              </a:spcAft>
              <a:buFont typeface="Arial" panose="020B0604020202020204" pitchFamily="34" charset="0"/>
              <a:buChar char="•"/>
            </a:pPr>
            <a:r>
              <a:rPr lang="en-US" sz="1400" dirty="0"/>
              <a:t>1. Wrap technical report up in September 2023 and stop</a:t>
            </a:r>
          </a:p>
          <a:p>
            <a:pPr marL="1885950" lvl="4">
              <a:spcBef>
                <a:spcPts val="0"/>
              </a:spcBef>
              <a:spcAft>
                <a:spcPts val="0"/>
              </a:spcAft>
              <a:buFont typeface="Arial" panose="020B0604020202020204" pitchFamily="34" charset="0"/>
              <a:buChar char="•"/>
            </a:pPr>
            <a:r>
              <a:rPr lang="en-US" sz="1400" dirty="0"/>
              <a:t>2. extend the AIML TIG (e.g. 1 meeting cycle or 3 meeting cycles, but with justification) and look at options to continue AIML related work and defer the decision</a:t>
            </a:r>
          </a:p>
          <a:p>
            <a:pPr marL="1885950" lvl="4">
              <a:spcBef>
                <a:spcPts val="0"/>
              </a:spcBef>
              <a:spcAft>
                <a:spcPts val="0"/>
              </a:spcAft>
              <a:buFont typeface="Arial" panose="020B0604020202020204" pitchFamily="34" charset="0"/>
              <a:buChar char="•"/>
            </a:pPr>
            <a:r>
              <a:rPr lang="en-US" sz="1400" dirty="0"/>
              <a:t>3. extend AIML TIG (1 meeting cycle or 3 meeting cycles but with justification) and with the intention to form a SG in November 2023 or March 2024</a:t>
            </a:r>
          </a:p>
          <a:p>
            <a:pPr lvl="2">
              <a:buFont typeface="Arial"/>
              <a:buChar char="•"/>
            </a:pPr>
            <a:endParaRPr lang="en-US" sz="16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23980B5E-E4E8-6E97-B21C-5093A1DBC74B}"/>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3D6898F0-52A8-A66A-A1AA-4D3D83DA7F3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Date Placeholder 3">
            <a:extLst>
              <a:ext uri="{FF2B5EF4-FFF2-40B4-BE49-F238E27FC236}">
                <a16:creationId xmlns:a16="http://schemas.microsoft.com/office/drawing/2014/main" id="{CBBFE321-E4ED-3CF9-F92D-211E37CEA484}"/>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2634868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September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828800"/>
            <a:ext cx="8534400" cy="4191000"/>
          </a:xfrm>
        </p:spPr>
        <p:txBody>
          <a:bodyPr/>
          <a:lstStyle/>
          <a:p>
            <a:pPr marL="457200" lvl="1" indent="0"/>
            <a:endParaRPr lang="en-US" sz="700" dirty="0"/>
          </a:p>
          <a:p>
            <a:pPr>
              <a:buFont typeface="Arial"/>
              <a:buChar char="•"/>
            </a:pPr>
            <a:r>
              <a:rPr lang="en-US" sz="2000" dirty="0"/>
              <a:t>September 2023 meeting goals (cont’d):</a:t>
            </a:r>
          </a:p>
          <a:p>
            <a:pPr lvl="1">
              <a:buFont typeface="Arial"/>
              <a:buChar char="•"/>
            </a:pPr>
            <a:r>
              <a:rPr lang="en-US" sz="1800" dirty="0"/>
              <a:t>Technical submissions and discussions:</a:t>
            </a:r>
          </a:p>
          <a:p>
            <a:pPr lvl="2">
              <a:lnSpc>
                <a:spcPct val="90000"/>
              </a:lnSpc>
            </a:pPr>
            <a:r>
              <a:rPr lang="en-US" sz="1600" dirty="0"/>
              <a:t>Use cases and technical report presentations</a:t>
            </a:r>
          </a:p>
          <a:p>
            <a:pPr lvl="2">
              <a:lnSpc>
                <a:spcPct val="90000"/>
              </a:lnSpc>
            </a:pPr>
            <a:r>
              <a:rPr lang="en-US" sz="1600" dirty="0"/>
              <a:t>Conclusions and recommendations</a:t>
            </a:r>
          </a:p>
          <a:p>
            <a:pPr lvl="2">
              <a:lnSpc>
                <a:spcPct val="90000"/>
              </a:lnSpc>
            </a:pPr>
            <a:r>
              <a:rPr lang="en-US" sz="1600" dirty="0"/>
              <a:t>Depending on the decisions on the next steps, improve/finalize the technical report</a:t>
            </a:r>
          </a:p>
          <a:p>
            <a:pPr>
              <a:buFont typeface="Arial"/>
              <a:buChar char="•"/>
            </a:pPr>
            <a:endParaRPr lang="en-US" sz="2000" dirty="0"/>
          </a:p>
          <a:p>
            <a:pPr>
              <a:buFont typeface="Arial"/>
              <a:buChar char="•"/>
            </a:pPr>
            <a:r>
              <a:rPr lang="en-US" sz="2000" dirty="0"/>
              <a:t>September 2023 interim meeting:</a:t>
            </a:r>
            <a:endParaRPr lang="en-US" altLang="en-US" sz="1800" dirty="0"/>
          </a:p>
          <a:p>
            <a:pPr marL="800100" lvl="1" indent="-342900">
              <a:spcBef>
                <a:spcPts val="300"/>
              </a:spcBef>
              <a:buFont typeface="Arial" panose="020B0604020202020204" pitchFamily="34" charset="0"/>
              <a:buChar char="•"/>
            </a:pPr>
            <a:r>
              <a:rPr lang="en-US" altLang="en-US" sz="1800" dirty="0"/>
              <a:t>4 slots: operating in ET (Atlanta Time)</a:t>
            </a:r>
          </a:p>
          <a:p>
            <a:pPr marL="1200150" lvl="2" indent="-342900">
              <a:spcBef>
                <a:spcPts val="300"/>
              </a:spcBef>
              <a:buFont typeface="Arial" panose="020B0604020202020204" pitchFamily="34" charset="0"/>
              <a:buChar char="•"/>
            </a:pPr>
            <a:r>
              <a:rPr lang="en-US" altLang="en-US" sz="1600" dirty="0"/>
              <a:t>Monday September 11: 	</a:t>
            </a:r>
            <a:r>
              <a:rPr lang="en-US" altLang="en-US" sz="1600" b="1" dirty="0"/>
              <a:t>PM1</a:t>
            </a:r>
          </a:p>
          <a:p>
            <a:pPr marL="1200150" lvl="2" indent="-342900">
              <a:spcBef>
                <a:spcPts val="300"/>
              </a:spcBef>
              <a:buFont typeface="Arial" panose="020B0604020202020204" pitchFamily="34" charset="0"/>
              <a:buChar char="•"/>
            </a:pPr>
            <a:r>
              <a:rPr lang="en-US" altLang="en-US" sz="1600" dirty="0"/>
              <a:t>Tuesday September 12: 	</a:t>
            </a:r>
            <a:r>
              <a:rPr lang="en-US" altLang="en-US" sz="1600" b="1" dirty="0"/>
              <a:t>PM1</a:t>
            </a:r>
          </a:p>
          <a:p>
            <a:pPr marL="1200150" lvl="2" indent="-342900">
              <a:spcBef>
                <a:spcPts val="300"/>
              </a:spcBef>
              <a:buFont typeface="Arial" panose="020B0604020202020204" pitchFamily="34" charset="0"/>
              <a:buChar char="•"/>
            </a:pPr>
            <a:r>
              <a:rPr lang="en-US" altLang="en-US" sz="1600" dirty="0"/>
              <a:t>Wednesday September 13: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September 14: 	</a:t>
            </a:r>
            <a:r>
              <a:rPr lang="en-US" altLang="en-US" sz="1600" b="1" dirty="0"/>
              <a:t>PM1</a:t>
            </a:r>
            <a:endParaRPr lang="en-US" dirty="0"/>
          </a:p>
          <a:p>
            <a:pPr lvl="1">
              <a:buFont typeface="Arial"/>
              <a:buChar char="•"/>
            </a:pPr>
            <a:r>
              <a:rPr lang="en-US" sz="1800" dirty="0"/>
              <a:t>Agenda: 11-23/1300r0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A27D6CFB-1E56-396F-79E0-83C386D91935}"/>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276A3D58-D3A1-9079-7AE5-43B18DFFE97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Date Placeholder 3">
            <a:extLst>
              <a:ext uri="{FF2B5EF4-FFF2-40B4-BE49-F238E27FC236}">
                <a16:creationId xmlns:a16="http://schemas.microsoft.com/office/drawing/2014/main" id="{52CD7F89-984D-614D-0216-8595244A5981}"/>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14184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2023-09-12</a:t>
            </a:r>
          </a:p>
        </p:txBody>
      </p:sp>
      <p:sp>
        <p:nvSpPr>
          <p:cNvPr id="3" name="Content Placeholder 2"/>
          <p:cNvSpPr>
            <a:spLocks noGrp="1"/>
          </p:cNvSpPr>
          <p:nvPr>
            <p:ph idx="1"/>
          </p:nvPr>
        </p:nvSpPr>
        <p:spPr>
          <a:xfrm>
            <a:off x="914401" y="1600200"/>
            <a:ext cx="10361084" cy="4494215"/>
          </a:xfrm>
        </p:spPr>
        <p:txBody>
          <a:bodyPr/>
          <a:lstStyle/>
          <a:p>
            <a:r>
              <a:rPr lang="en-US" dirty="0"/>
              <a:t>Roll Call / Contacts / Reflector</a:t>
            </a:r>
          </a:p>
          <a:p>
            <a:r>
              <a:rPr lang="en-US" dirty="0"/>
              <a:t>Brief status report</a:t>
            </a:r>
          </a:p>
          <a:p>
            <a:r>
              <a:rPr lang="en-US" dirty="0" err="1"/>
              <a:t>TGbe</a:t>
            </a:r>
            <a:r>
              <a:rPr lang="en-US" dirty="0"/>
              <a:t> MDR review</a:t>
            </a:r>
          </a:p>
          <a:p>
            <a:r>
              <a:rPr lang="en-US" dirty="0"/>
              <a:t>Update on various topics:</a:t>
            </a:r>
          </a:p>
          <a:p>
            <a:r>
              <a:rPr lang="en-US" dirty="0"/>
              <a:t>	Clause 6 rewrite, searchable definitions, that/which in style guide, field vs subfield</a:t>
            </a:r>
          </a:p>
          <a:p>
            <a:r>
              <a:rPr lang="en-US" dirty="0"/>
              <a:t>WG Style Guide for 802.11 draft </a:t>
            </a:r>
            <a:r>
              <a:rPr lang="en-US" dirty="0">
                <a:solidFill>
                  <a:schemeClr val="tx1"/>
                </a:solidFill>
              </a:rPr>
              <a:t>09/1034r20</a:t>
            </a:r>
          </a:p>
          <a:p>
            <a:r>
              <a:rPr lang="en-US" dirty="0">
                <a:solidFill>
                  <a:schemeClr val="tx1"/>
                </a:solidFill>
              </a:rPr>
              <a:t>	Suggested changes from Rubayet Shafin to 2.3 “is set to”</a:t>
            </a:r>
          </a:p>
          <a:p>
            <a:r>
              <a:rPr lang="en-US" dirty="0"/>
              <a:t>Draft and Amendment alignments</a:t>
            </a:r>
          </a:p>
          <a:p>
            <a:r>
              <a:rPr lang="en-US" dirty="0"/>
              <a:t>	Discuss – 11bh, 11be, 11bf, bk ordering</a:t>
            </a:r>
          </a:p>
          <a:p>
            <a:r>
              <a:rPr lang="en-US" dirty="0"/>
              <a:t>ANA number spaces</a:t>
            </a:r>
          </a:p>
          <a:p>
            <a:endParaRPr lang="en-US" dirty="0"/>
          </a:p>
        </p:txBody>
      </p:sp>
      <p:sp>
        <p:nvSpPr>
          <p:cNvPr id="7" name="Footer Placeholder 6">
            <a:extLst>
              <a:ext uri="{FF2B5EF4-FFF2-40B4-BE49-F238E27FC236}">
                <a16:creationId xmlns:a16="http://schemas.microsoft.com/office/drawing/2014/main" id="{69264EA8-1099-1013-9934-61CD4FCB8292}"/>
              </a:ext>
            </a:extLst>
          </p:cNvPr>
          <p:cNvSpPr>
            <a:spLocks noGrp="1"/>
          </p:cNvSpPr>
          <p:nvPr>
            <p:ph type="ftr" idx="14"/>
          </p:nvPr>
        </p:nvSpPr>
        <p:spPr/>
        <p:txBody>
          <a:bodyPr/>
          <a:lstStyle/>
          <a:p>
            <a:r>
              <a:rPr lang="en-GB"/>
              <a:t>Robert Stacey, Intel</a:t>
            </a:r>
            <a:endParaRPr lang="en-GB" dirty="0"/>
          </a:p>
        </p:txBody>
      </p:sp>
      <p:sp>
        <p:nvSpPr>
          <p:cNvPr id="8" name="Slide Number Placeholder 7">
            <a:extLst>
              <a:ext uri="{FF2B5EF4-FFF2-40B4-BE49-F238E27FC236}">
                <a16:creationId xmlns:a16="http://schemas.microsoft.com/office/drawing/2014/main" id="{23394E2E-1685-0AF2-C9E7-E75D289047F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D1707250-C30E-5698-401E-CDE541724DAF}"/>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02682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September 2023</a:t>
            </a:r>
            <a:endParaRPr lang="en-GB" dirty="0"/>
          </a:p>
        </p:txBody>
      </p:sp>
      <p:sp>
        <p:nvSpPr>
          <p:cNvPr id="5122" name="Rectangle 2"/>
          <p:cNvSpPr>
            <a:spLocks noGrp="1" noChangeArrowheads="1"/>
          </p:cNvSpPr>
          <p:nvPr>
            <p:ph idx="1"/>
          </p:nvPr>
        </p:nvSpPr>
        <p:spPr>
          <a:xfrm>
            <a:off x="915458" y="1210745"/>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400" dirty="0">
                <a:solidFill>
                  <a:schemeClr val="tx1"/>
                </a:solidFill>
                <a:latin typeface="+mj-lt"/>
              </a:rPr>
              <a:t>Had no meetings since July 2023 Plenary on August 1 2023</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IEEE Submission to ITU-R WP5A May 2023 Session</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ITU AHG recommendation was processed in 802.18 and submitted to ITU WP5A </a:t>
            </a:r>
          </a:p>
          <a:p>
            <a:pPr marL="1371600" lvl="4" indent="-457200">
              <a:spcBef>
                <a:spcPts val="300"/>
              </a:spcBef>
              <a:spcAft>
                <a:spcPts val="0"/>
              </a:spcAft>
              <a:buFont typeface="+mj-lt"/>
              <a:buAutoNum type="alphaLcPeriod"/>
              <a:defRPr/>
            </a:pPr>
            <a:r>
              <a:rPr lang="en-US" sz="2000" dirty="0">
                <a:solidFill>
                  <a:srgbClr val="0000CC"/>
                </a:solidFill>
                <a:latin typeface="+mj-lt"/>
                <a:hlinkClick r:id="rId3">
                  <a:extLst>
                    <a:ext uri="{A12FA001-AC4F-418D-AE19-62706E023703}">
                      <ahyp:hlinkClr xmlns:ahyp="http://schemas.microsoft.com/office/drawing/2018/hyperlinkcolor" val="tx"/>
                    </a:ext>
                  </a:extLst>
                </a:hlinkClick>
              </a:rPr>
              <a:t>Proposed modifications to ITU-R M.1450-5 for Sep 2023 WP5A Meeting</a:t>
            </a:r>
            <a:endParaRPr lang="en-US" sz="2000" dirty="0">
              <a:solidFill>
                <a:srgbClr val="0000CC"/>
              </a:solidFill>
              <a:latin typeface="+mj-lt"/>
            </a:endParaRPr>
          </a:p>
          <a:p>
            <a:pPr marL="1371600" lvl="4" indent="-457200">
              <a:spcBef>
                <a:spcPts val="300"/>
              </a:spcBef>
              <a:spcAft>
                <a:spcPts val="0"/>
              </a:spcAft>
              <a:buFont typeface="+mj-lt"/>
              <a:buAutoNum type="alphaLcPeriod"/>
              <a:defRPr/>
            </a:pPr>
            <a:r>
              <a:rPr lang="en-US" sz="2000" dirty="0">
                <a:solidFill>
                  <a:srgbClr val="0000CC"/>
                </a:solidFill>
                <a:latin typeface="+mj-lt"/>
                <a:hlinkClick r:id="rId4">
                  <a:extLst>
                    <a:ext uri="{A12FA001-AC4F-418D-AE19-62706E023703}">
                      <ahyp:hlinkClr xmlns:ahyp="http://schemas.microsoft.com/office/drawing/2018/hyperlinkcolor" val="tx"/>
                    </a:ext>
                  </a:extLst>
                </a:hlinkClick>
              </a:rPr>
              <a:t>Proposed modifications to ITU-R M.1801-2 for Sep 2023 WP5A Meeting</a:t>
            </a:r>
            <a:endParaRPr lang="en-US" sz="2000" dirty="0">
              <a:solidFill>
                <a:srgbClr val="0000CC"/>
              </a:solidFill>
              <a:latin typeface="+mj-lt"/>
            </a:endParaRPr>
          </a:p>
          <a:p>
            <a:pPr marL="1371600" lvl="4" indent="-457200">
              <a:spcBef>
                <a:spcPts val="300"/>
              </a:spcBef>
              <a:spcAft>
                <a:spcPts val="0"/>
              </a:spcAft>
              <a:buFont typeface="+mj-lt"/>
              <a:buAutoNum type="alphaLcPeriod"/>
              <a:defRPr/>
            </a:pPr>
            <a:r>
              <a:rPr lang="en-US" sz="2000" dirty="0">
                <a:solidFill>
                  <a:srgbClr val="0000CC"/>
                </a:solidFill>
                <a:latin typeface="+mj-lt"/>
                <a:hlinkClick r:id="rId5">
                  <a:extLst>
                    <a:ext uri="{A12FA001-AC4F-418D-AE19-62706E023703}">
                      <ahyp:hlinkClr xmlns:ahyp="http://schemas.microsoft.com/office/drawing/2018/hyperlinkcolor" val="tx"/>
                    </a:ext>
                  </a:extLst>
                </a:hlinkClick>
              </a:rPr>
              <a:t>IEEE 802'S Views on Annex 17 to Document 5A/597-E for Sep 2023 WP5A Meeting</a:t>
            </a:r>
            <a:endParaRPr lang="en-US" sz="20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No ITU AHG meeting during the September 2023 Interim </a:t>
            </a:r>
          </a:p>
          <a:p>
            <a:pPr marL="342900" lvl="2" indent="-342900">
              <a:spcBef>
                <a:spcPts val="300"/>
              </a:spcBef>
              <a:spcAft>
                <a:spcPts val="0"/>
              </a:spcAft>
              <a:buFont typeface="Arial" panose="020B0604020202020204" pitchFamily="34" charset="0"/>
              <a:buChar char="•"/>
              <a:defRPr/>
            </a:pPr>
            <a:r>
              <a:rPr lang="en-US" sz="2400" dirty="0">
                <a:latin typeface="+mj-lt"/>
              </a:rPr>
              <a:t>IEEE is currently attending ITU WP5A September 2023 </a:t>
            </a:r>
            <a:r>
              <a:rPr lang="en-US" sz="2400" dirty="0">
                <a:solidFill>
                  <a:schemeClr val="tx1"/>
                </a:solidFill>
                <a:latin typeface="+mj-lt"/>
              </a:rPr>
              <a:t>2023-09-11 to 2023-09-22</a:t>
            </a:r>
            <a:r>
              <a:rPr lang="en-US" sz="2400" dirty="0">
                <a:latin typeface="+mj-lt"/>
              </a:rPr>
              <a:t> </a:t>
            </a:r>
          </a:p>
          <a:p>
            <a:pPr marL="342900" lvl="2" indent="-342900">
              <a:spcBef>
                <a:spcPts val="300"/>
              </a:spcBef>
              <a:spcAft>
                <a:spcPts val="0"/>
              </a:spcAft>
              <a:buFont typeface="Arial" panose="020B0604020202020204" pitchFamily="34" charset="0"/>
              <a:buChar char="•"/>
              <a:defRPr/>
            </a:pPr>
            <a:r>
              <a:rPr lang="en-US" sz="2400" dirty="0">
                <a:solidFill>
                  <a:schemeClr val="tx1"/>
                </a:solidFill>
                <a:latin typeface="+mj-lt"/>
              </a:rPr>
              <a:t>Next Steps: </a:t>
            </a:r>
          </a:p>
          <a:p>
            <a:pPr marL="800100" lvl="3" indent="-342900">
              <a:spcBef>
                <a:spcPts val="300"/>
              </a:spcBef>
              <a:spcAft>
                <a:spcPts val="0"/>
              </a:spcAft>
              <a:buFont typeface="Arial" panose="020B0604020202020204" pitchFamily="34" charset="0"/>
              <a:buChar char="•"/>
              <a:defRPr/>
            </a:pPr>
            <a:r>
              <a:rPr lang="en-US" sz="2000" dirty="0">
                <a:latin typeface="+mj-lt"/>
              </a:rPr>
              <a:t>Will report the results of ITU WP 5A meeting and plan and proceed accordingly</a:t>
            </a:r>
            <a:endParaRPr lang="en-US" sz="2000" dirty="0">
              <a:solidFill>
                <a:srgbClr val="0000CC"/>
              </a:solidFill>
              <a:latin typeface="+mj-lt"/>
            </a:endParaRP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Next ITU AHG meeting after WP 5A meeting: TBD</a:t>
            </a:r>
          </a:p>
          <a:p>
            <a:pPr marL="800100" lvl="3" indent="-342900">
              <a:spcBef>
                <a:spcPts val="300"/>
              </a:spcBef>
              <a:spcAft>
                <a:spcPts val="0"/>
              </a:spcAft>
              <a:buFont typeface="Arial" panose="020B0604020202020204" pitchFamily="34" charset="0"/>
              <a:buChar char="•"/>
              <a:defRPr/>
            </a:pPr>
            <a:r>
              <a:rPr lang="en-US" sz="2000" dirty="0">
                <a:solidFill>
                  <a:schemeClr val="tx1"/>
                </a:solidFill>
                <a:latin typeface="+mj-lt"/>
              </a:rPr>
              <a:t>Next ITU WP5A Meeting: 2024-05-13 - 2024-05-23</a:t>
            </a:r>
          </a:p>
        </p:txBody>
      </p:sp>
      <p:sp>
        <p:nvSpPr>
          <p:cNvPr id="4" name="Footer Placeholder 3">
            <a:extLst>
              <a:ext uri="{FF2B5EF4-FFF2-40B4-BE49-F238E27FC236}">
                <a16:creationId xmlns:a16="http://schemas.microsoft.com/office/drawing/2014/main" id="{780B4353-617A-4123-8253-C8314E0C9B1C}"/>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6090DCB1-21CB-5EC7-6256-59C9D63E402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6" name="Date Placeholder 5">
            <a:extLst>
              <a:ext uri="{FF2B5EF4-FFF2-40B4-BE49-F238E27FC236}">
                <a16:creationId xmlns:a16="http://schemas.microsoft.com/office/drawing/2014/main" id="{37D9AE92-F9BE-9D52-8F6C-9F67F14D4558}"/>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43817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lstStyle/>
          <a:p>
            <a:pPr eaLnBrk="1" hangingPunct="1"/>
            <a:r>
              <a:rPr lang="en-US" altLang="en-US" sz="2000" dirty="0"/>
              <a:t>The latest database is 11-11/0270r69 (September 2023)</a:t>
            </a:r>
          </a:p>
          <a:p>
            <a:pPr eaLnBrk="1" hangingPunct="1"/>
            <a:r>
              <a:rPr lang="en-US" altLang="en-US" sz="2000" dirty="0"/>
              <a:t>Changes since July 2023:</a:t>
            </a:r>
          </a:p>
          <a:p>
            <a:pPr lvl="1" eaLnBrk="1" hangingPunct="1"/>
            <a:r>
              <a:rPr lang="en-US" altLang="en-US" sz="1800" dirty="0"/>
              <a:t>New </a:t>
            </a:r>
            <a:r>
              <a:rPr lang="en-US" altLang="en-US" sz="1800" dirty="0" err="1"/>
              <a:t>TGbe</a:t>
            </a:r>
            <a:r>
              <a:rPr lang="en-US" altLang="en-US" sz="1800" dirty="0"/>
              <a:t> allocations:</a:t>
            </a:r>
          </a:p>
          <a:p>
            <a:pPr lvl="2" eaLnBrk="1" hangingPunct="1"/>
            <a:r>
              <a:rPr lang="en-US" altLang="en-US" sz="1600" dirty="0"/>
              <a:t>Extended Capabilities, FT </a:t>
            </a:r>
            <a:r>
              <a:rPr lang="en-US" altLang="en-US" sz="1600" dirty="0" err="1"/>
              <a:t>subelements</a:t>
            </a:r>
            <a:r>
              <a:rPr lang="en-US" altLang="en-US" sz="1600" dirty="0"/>
              <a:t>, MIB objects</a:t>
            </a:r>
          </a:p>
          <a:p>
            <a:pPr lvl="1" eaLnBrk="1" hangingPunct="1"/>
            <a:r>
              <a:rPr lang="en-US" altLang="en-US" sz="1600" dirty="0"/>
              <a:t>ANA:</a:t>
            </a:r>
          </a:p>
          <a:p>
            <a:pPr lvl="2" eaLnBrk="1" hangingPunct="1"/>
            <a:r>
              <a:rPr lang="en-US" altLang="en-US" sz="1400" dirty="0"/>
              <a:t>Fixed ANQP-element </a:t>
            </a:r>
            <a:r>
              <a:rPr lang="en-US" altLang="en-US" sz="1600" dirty="0"/>
              <a:t>Local MAC Address Policy/EBCS conflict:</a:t>
            </a:r>
          </a:p>
          <a:p>
            <a:pPr lvl="2" eaLnBrk="1" hangingPunct="1"/>
            <a:r>
              <a:rPr lang="en-US" altLang="en-US" sz="1600" dirty="0"/>
              <a:t>Local MAC Address Policy retains 283</a:t>
            </a:r>
          </a:p>
          <a:p>
            <a:pPr lvl="2" eaLnBrk="1" hangingPunct="1"/>
            <a:r>
              <a:rPr lang="en-US" altLang="en-US" sz="1600" dirty="0"/>
              <a:t>EBCS is assigned a new value 286</a:t>
            </a:r>
          </a:p>
          <a:p>
            <a:pPr lvl="2" eaLnBrk="1" hangingPunct="1"/>
            <a:r>
              <a:rPr lang="en-US" altLang="en-US" sz="1600" dirty="0"/>
              <a:t>Fix appears in 802.11-2020/Cor2</a:t>
            </a:r>
            <a:endParaRPr lang="en-US" altLang="en-US" sz="1400" dirty="0"/>
          </a:p>
          <a:p>
            <a:pPr eaLnBrk="1" hangingPunct="1"/>
            <a:r>
              <a:rPr lang="en-US" altLang="en-US" sz="2000" dirty="0"/>
              <a:t>Pending changes (10 day review):</a:t>
            </a:r>
          </a:p>
          <a:p>
            <a:pPr lvl="1" eaLnBrk="1" hangingPunct="1"/>
            <a:r>
              <a:rPr lang="en-US" altLang="en-US" sz="1800" dirty="0"/>
              <a:t>None</a:t>
            </a:r>
            <a:endParaRPr lang="en-US" altLang="en-US" sz="1600" dirty="0"/>
          </a:p>
        </p:txBody>
      </p:sp>
      <p:sp>
        <p:nvSpPr>
          <p:cNvPr id="2" name="Footer Placeholder 1">
            <a:extLst>
              <a:ext uri="{FF2B5EF4-FFF2-40B4-BE49-F238E27FC236}">
                <a16:creationId xmlns:a16="http://schemas.microsoft.com/office/drawing/2014/main" id="{06CE595D-B5D2-643A-388E-FF0F478EF0A5}"/>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474923A2-9AC6-81A0-9D64-D29C4C5A4BE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247D4343-6818-CC61-50EA-6A8C02FB0861}"/>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568691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 2023</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Two teleconferences since July, on IEEE Std 802 revision, plus WG Comment Collection.</a:t>
            </a:r>
          </a:p>
          <a:p>
            <a:pPr marL="342900" lvl="2" indent="-342900">
              <a:spcBef>
                <a:spcPts val="1200"/>
              </a:spcBef>
              <a:spcAft>
                <a:spcPts val="1200"/>
              </a:spcAft>
              <a:defRPr/>
            </a:pPr>
            <a:r>
              <a:rPr lang="en-US" altLang="en-US" sz="2400" b="1" dirty="0"/>
              <a:t>Will have two meetings this week: Tuesday 10:30 ET, Thursday 10:30 ET</a:t>
            </a:r>
          </a:p>
          <a:p>
            <a:pPr marL="342900" lvl="2" indent="-342900">
              <a:spcBef>
                <a:spcPts val="300"/>
              </a:spcBef>
              <a:spcAft>
                <a:spcPts val="0"/>
              </a:spcAft>
              <a:defRPr/>
            </a:pPr>
            <a:r>
              <a:rPr lang="en-US" altLang="en-US" sz="2400" b="1" dirty="0"/>
              <a:t>Agenda is here: </a:t>
            </a:r>
            <a:r>
              <a:rPr lang="en-US" altLang="en-US" sz="2400" b="1" dirty="0">
                <a:hlinkClick r:id="rId3"/>
              </a:rPr>
              <a:t>11-23/1342r0</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1D80FD25-402A-F01D-F339-EA988E1041C3}"/>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437DE4E8-90D5-B55A-A06D-B57F7A139EC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A3AB36C2-9E87-A4B7-85A9-1263A546A77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816180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 2023</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FD3F4632-BB38-CE95-AA7A-EDC959553B9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B283077D-DB89-A7E9-A6C8-164819A701C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6521D381-2794-6799-CD04-69806AF8BD16}"/>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546075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September 2023 </a:t>
            </a:r>
          </a:p>
        </p:txBody>
      </p:sp>
      <p:sp>
        <p:nvSpPr>
          <p:cNvPr id="9218" name="Rectangle 2"/>
          <p:cNvSpPr>
            <a:spLocks noGrp="1" noChangeArrowheads="1"/>
          </p:cNvSpPr>
          <p:nvPr>
            <p:ph idx="1"/>
          </p:nvPr>
        </p:nvSpPr>
        <p:spPr>
          <a:ln/>
        </p:spPr>
        <p:txBody>
          <a:bodyPr/>
          <a:lstStyle/>
          <a:p>
            <a:pPr marL="0" indent="0"/>
            <a:r>
              <a:rPr lang="en-GB" dirty="0"/>
              <a:t>Meeting slots:</a:t>
            </a:r>
          </a:p>
          <a:p>
            <a:pPr>
              <a:buFont typeface="Times New Roman" pitchFamily="16" charset="0"/>
              <a:buChar char="•"/>
            </a:pPr>
            <a:r>
              <a:rPr lang="en-GB" dirty="0"/>
              <a:t>Wednesday 10:30 – 12:30h (AM1)</a:t>
            </a:r>
          </a:p>
          <a:p>
            <a:pPr>
              <a:buFont typeface="Times New Roman" pitchFamily="16" charset="0"/>
              <a:buChar char="•"/>
            </a:pPr>
            <a:endParaRPr lang="en-GB" dirty="0"/>
          </a:p>
          <a:p>
            <a:pPr marL="0" indent="0"/>
            <a:r>
              <a:rPr lang="en-GB" dirty="0"/>
              <a:t>Agenda items / discussion topics</a:t>
            </a:r>
          </a:p>
          <a:p>
            <a:pPr>
              <a:buFont typeface="Times New Roman" pitchFamily="16" charset="0"/>
              <a:buChar char="•"/>
            </a:pPr>
            <a:r>
              <a:rPr lang="en-GB" dirty="0"/>
              <a:t>Bluetooth SIG July Update</a:t>
            </a:r>
          </a:p>
          <a:p>
            <a:pPr>
              <a:buFont typeface="Times New Roman" pitchFamily="16" charset="0"/>
              <a:buChar char="•"/>
            </a:pPr>
            <a:r>
              <a:rPr lang="en-GB" dirty="0"/>
              <a:t>Bluetooth Wi-Fi Coexistence: Channel Access Simulation Study</a:t>
            </a:r>
          </a:p>
          <a:p>
            <a:pPr>
              <a:buFont typeface="Times New Roman" pitchFamily="16" charset="0"/>
              <a:buChar char="•"/>
            </a:pPr>
            <a:r>
              <a:rPr lang="en-GB" dirty="0"/>
              <a:t>IEEE 802.11 and Bluetooth Coexistence Simulations</a:t>
            </a:r>
          </a:p>
          <a:p>
            <a:pPr>
              <a:buFont typeface="Times New Roman" pitchFamily="16" charset="0"/>
              <a:buChar char="•"/>
            </a:pPr>
            <a:endParaRPr lang="en-GB" dirty="0"/>
          </a:p>
          <a:p>
            <a:pPr marL="0" indent="0"/>
            <a:r>
              <a:rPr lang="en-GB" dirty="0"/>
              <a:t>Agenda: 11-23/1357</a:t>
            </a:r>
          </a:p>
          <a:p>
            <a:pPr>
              <a:buFont typeface="Times New Roman" pitchFamily="16" charset="0"/>
              <a:buChar char="•"/>
            </a:pPr>
            <a:endParaRPr lang="en-GB" dirty="0"/>
          </a:p>
          <a:p>
            <a:pPr lvl="1">
              <a:buFont typeface="Times New Roman" pitchFamily="16" charset="0"/>
              <a:buChar char="•"/>
            </a:pPr>
            <a:endParaRPr lang="en-GB" dirty="0"/>
          </a:p>
        </p:txBody>
      </p:sp>
      <p:sp>
        <p:nvSpPr>
          <p:cNvPr id="3" name="Footer Placeholder 2">
            <a:extLst>
              <a:ext uri="{FF2B5EF4-FFF2-40B4-BE49-F238E27FC236}">
                <a16:creationId xmlns:a16="http://schemas.microsoft.com/office/drawing/2014/main" id="{D4DDC87D-1C46-FA5A-6446-9639B317B822}"/>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B5DC6847-B26E-1B99-52C8-76E870D6D24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 name="Date Placeholder 7">
            <a:extLst>
              <a:ext uri="{FF2B5EF4-FFF2-40B4-BE49-F238E27FC236}">
                <a16:creationId xmlns:a16="http://schemas.microsoft.com/office/drawing/2014/main" id="{46B08223-230A-5B9D-6D45-40BDA1AFF7EE}"/>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4337937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September 2023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November 2023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for November Plenary Session:  13 October 2023</a:t>
            </a:r>
            <a:endParaRPr lang="en-US"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dirty="0"/>
              <a:t>WG PAR Submission to </a:t>
            </a:r>
            <a:r>
              <a:rPr lang="en-US" altLang="en-US" dirty="0" err="1"/>
              <a:t>NesCom</a:t>
            </a:r>
            <a:r>
              <a:rPr lang="en-US" altLang="en-US" dirty="0"/>
              <a:t> : </a:t>
            </a:r>
          </a:p>
          <a:p>
            <a:pPr lvl="2">
              <a:buFont typeface="Arial" panose="020B0604020202020204" pitchFamily="34" charset="0"/>
              <a:buChar char="•"/>
            </a:pPr>
            <a:r>
              <a:rPr lang="en-US" sz="2000" dirty="0">
                <a:effectLst/>
              </a:rPr>
              <a:t>13 September for October 16, </a:t>
            </a:r>
            <a:r>
              <a:rPr lang="en-US" sz="2000">
                <a:effectLst/>
              </a:rPr>
              <a:t>Virtual Telecon</a:t>
            </a:r>
          </a:p>
          <a:p>
            <a:pPr lvl="2">
              <a:buFont typeface="Arial" panose="020B0604020202020204" pitchFamily="34" charset="0"/>
              <a:buChar char="•"/>
            </a:pPr>
            <a:r>
              <a:rPr lang="en-US" sz="2000" dirty="0">
                <a:effectLst/>
              </a:rPr>
              <a:t>16 October 2023 for December 5, Piscataway, NJ, USA</a:t>
            </a:r>
          </a:p>
          <a:p>
            <a:pPr lvl="2">
              <a:buFont typeface="Arial" panose="020B0604020202020204" pitchFamily="34" charset="0"/>
              <a:buChar char="•"/>
            </a:pPr>
            <a:r>
              <a:rPr lang="en-US" sz="2000" dirty="0"/>
              <a:t>8 December 2023</a:t>
            </a:r>
            <a:r>
              <a:rPr lang="en-US" sz="2000" dirty="0">
                <a:effectLst/>
              </a:rPr>
              <a:t> for </a:t>
            </a:r>
            <a:r>
              <a:rPr lang="en-US" sz="2000" dirty="0"/>
              <a:t>January 2</a:t>
            </a:r>
            <a:r>
              <a:rPr lang="en-US" sz="2000" dirty="0">
                <a:effectLst/>
              </a:rPr>
              <a:t>9, Virtual Telecon.</a:t>
            </a:r>
            <a:br>
              <a:rPr lang="en-US" altLang="en-US" sz="2200" dirty="0"/>
            </a:br>
            <a:endParaRPr lang="en-US" altLang="en-US" sz="2200" dirty="0"/>
          </a:p>
          <a:p>
            <a:pPr marL="285750" indent="-285750"/>
            <a:endParaRPr lang="en-US" dirty="0"/>
          </a:p>
        </p:txBody>
      </p:sp>
      <p:sp>
        <p:nvSpPr>
          <p:cNvPr id="7" name="Footer Placeholder 6">
            <a:extLst>
              <a:ext uri="{FF2B5EF4-FFF2-40B4-BE49-F238E27FC236}">
                <a16:creationId xmlns:a16="http://schemas.microsoft.com/office/drawing/2014/main" id="{58406693-D6D9-C70B-B649-831A1C5F9466}"/>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F13ED61E-3150-7810-465A-78B0BE856B8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74351345-CC0B-F924-EE65-CA4CE0387A5B}"/>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291566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September 2023</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304800" y="1295400"/>
            <a:ext cx="11201400" cy="4160837"/>
          </a:xfrm>
        </p:spPr>
        <p:txBody>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July:</a:t>
            </a:r>
          </a:p>
          <a:p>
            <a:pPr marL="1181100" lvl="2" indent="-381000">
              <a:lnSpc>
                <a:spcPct val="120000"/>
              </a:lnSpc>
              <a:spcBef>
                <a:spcPts val="0"/>
              </a:spcBef>
              <a:defRPr/>
            </a:pPr>
            <a:r>
              <a:rPr lang="en-GB" altLang="en-US" sz="1600" dirty="0">
                <a:hlinkClick r:id="rId3"/>
              </a:rPr>
              <a:t>https://mentor.ieee.org/802.11/dcn/23/11-23-1257-00-0wng-wng-meeting-minutes-2023-july-berlin-meeting.docx</a:t>
            </a:r>
            <a:r>
              <a:rPr lang="en-GB" altLang="en-US" sz="1600" dirty="0"/>
              <a:t> </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800" dirty="0"/>
              <a:t>“Machine learning meets </a:t>
            </a:r>
            <a:r>
              <a:rPr lang="en-US" sz="1800" dirty="0" err="1"/>
              <a:t>WiFi</a:t>
            </a:r>
            <a:r>
              <a:rPr lang="en-US" sz="1800" dirty="0"/>
              <a:t> 7: a multi-link traffic allocation-based RL use case,” Pedro Riviera and </a:t>
            </a:r>
            <a:r>
              <a:rPr lang="en-US" sz="1800" dirty="0" err="1"/>
              <a:t>Melike</a:t>
            </a:r>
            <a:r>
              <a:rPr lang="en-US" sz="1800" dirty="0"/>
              <a:t> Erol-</a:t>
            </a:r>
            <a:r>
              <a:rPr lang="en-US" sz="1800" dirty="0" err="1"/>
              <a:t>Kantarci</a:t>
            </a:r>
            <a:r>
              <a:rPr lang="en-US" sz="1800" dirty="0"/>
              <a:t> (University of Ottawa)</a:t>
            </a:r>
          </a:p>
          <a:p>
            <a:pPr marL="857250" lvl="1" indent="-457200">
              <a:lnSpc>
                <a:spcPct val="120000"/>
              </a:lnSpc>
              <a:spcBef>
                <a:spcPts val="0"/>
              </a:spcBef>
              <a:defRPr/>
            </a:pPr>
            <a:r>
              <a:rPr lang="en-US" sz="1800" dirty="0"/>
              <a:t>“Dynamic Polarization Spatial Multiplexing and Beamforming: Obliterating the MIMO Paradigm,” Carlos Rios (Terabit Wireless Internet)</a:t>
            </a:r>
          </a:p>
          <a:p>
            <a:pPr marL="457200" indent="-457200">
              <a:lnSpc>
                <a:spcPct val="120000"/>
              </a:lnSpc>
              <a:spcBef>
                <a:spcPts val="0"/>
              </a:spcBef>
              <a:defRPr/>
            </a:pPr>
            <a:r>
              <a:rPr lang="en-US" altLang="en-US" dirty="0"/>
              <a:t>Plans for November 2023</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a:p>
            <a:pPr marL="0" indent="0" algn="ctr" eaLnBrk="1" hangingPunct="1">
              <a:spcBef>
                <a:spcPts val="0"/>
              </a:spcBef>
              <a:buNone/>
              <a:defRPr/>
            </a:pPr>
            <a:r>
              <a:rPr lang="en-US" altLang="en-US" dirty="0"/>
              <a:t>Current agenda is document 11-23/1346r0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12 September 2023, 0800-1000 Eastern Daylight Time</a:t>
            </a:r>
          </a:p>
        </p:txBody>
      </p:sp>
      <p:sp>
        <p:nvSpPr>
          <p:cNvPr id="2" name="Footer Placeholder 1">
            <a:extLst>
              <a:ext uri="{FF2B5EF4-FFF2-40B4-BE49-F238E27FC236}">
                <a16:creationId xmlns:a16="http://schemas.microsoft.com/office/drawing/2014/main" id="{D0820255-EB5E-F88C-054F-410165E105E1}"/>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937369B3-4CC1-0A11-1A94-10CB5F14FC7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72E1D92F-BF64-A45D-6852-0CFEC0873787}"/>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1167820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7829</TotalTime>
  <Words>4415</Words>
  <Application>Microsoft Office PowerPoint</Application>
  <PresentationFormat>Widescreen</PresentationFormat>
  <Paragraphs>773</Paragraphs>
  <Slides>30</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微软雅黑</vt:lpstr>
      <vt:lpstr>Arial</vt:lpstr>
      <vt:lpstr>Calibri</vt:lpstr>
      <vt:lpstr>Times New Roman</vt:lpstr>
      <vt:lpstr>Wingdings</vt:lpstr>
      <vt:lpstr>Office Theme</vt:lpstr>
      <vt:lpstr>Document</vt:lpstr>
      <vt:lpstr>WG11 Opening Report Snapshot Slides September 2023</vt:lpstr>
      <vt:lpstr>Abstract</vt:lpstr>
      <vt:lpstr>Editors meeting agenda for 2023-09-12</vt:lpstr>
      <vt:lpstr>ANA Status</vt:lpstr>
      <vt:lpstr>ARC (Architecture) – Sep 2023</vt:lpstr>
      <vt:lpstr>ARC (Architecture) – Sep 2023</vt:lpstr>
      <vt:lpstr>Coex SC (Coexistence) – September 2023 </vt:lpstr>
      <vt:lpstr>PAR Review SC – September 2023 Snapshot Chair: Jon Rosdahl</vt:lpstr>
      <vt:lpstr>802.11 WNG – September 2023</vt:lpstr>
      <vt:lpstr>IEEE 802 JTC1 SC will meet once on Tue, 12 September 2023 @ 4pm ET</vt:lpstr>
      <vt:lpstr>A large number of IEEE 802 submissions ought to be in the PSDO balloting &amp; publication process - but</vt:lpstr>
      <vt:lpstr>IEEE 802 has 144 standards in or through the PSDO pipeline</vt:lpstr>
      <vt:lpstr>TGme (Maintenance) Summary </vt:lpstr>
      <vt:lpstr>TGbe (Extremely High Throughput)</vt:lpstr>
      <vt:lpstr>TGbe September F2F Schedule</vt:lpstr>
      <vt:lpstr>TGbf (WLAN Sensing)– September 2023</vt:lpstr>
      <vt:lpstr>TGbf Timeline (Updated)</vt:lpstr>
      <vt:lpstr>PowerPoint Presentation</vt:lpstr>
      <vt:lpstr>PowerPoint Presentation</vt:lpstr>
      <vt:lpstr>TGbh (Random and Changing MAC Addresses) – Sep 2023</vt:lpstr>
      <vt:lpstr>IEEE 802.11 TGbi – September 2023</vt:lpstr>
      <vt:lpstr>TGbk 320 MHz Positioning</vt:lpstr>
      <vt:lpstr>TGbk 320 MHz Positioning</vt:lpstr>
      <vt:lpstr>Snapshot for Ultra High Reliability UHR SG</vt:lpstr>
      <vt:lpstr>Snapshot for Ultra High Reliability UHR SG</vt:lpstr>
      <vt:lpstr>Snapshot of AMP SG for Sep 2023 IEEE 802 Interim</vt:lpstr>
      <vt:lpstr>PowerPoint Presentation</vt:lpstr>
      <vt:lpstr>IEEE 802.11 AIML TIG – September 2023 Artificial Intelligence and Machine Learning </vt:lpstr>
      <vt:lpstr>IEEE 802.11 AIML TIG – September 2023 Artificial Intelligence and Machine Learning </vt:lpstr>
      <vt:lpstr>802.11 ITU Liaison Ad Hoc (ITU AHG) – September 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188</cp:revision>
  <cp:lastPrinted>1601-01-01T00:00:00Z</cp:lastPrinted>
  <dcterms:created xsi:type="dcterms:W3CDTF">2018-05-02T19:26:26Z</dcterms:created>
  <dcterms:modified xsi:type="dcterms:W3CDTF">2023-09-11T01:56:10Z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