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6"/>
  </p:notesMasterIdLst>
  <p:handoutMasterIdLst>
    <p:handoutMasterId r:id="rId37"/>
  </p:handoutMasterIdLst>
  <p:sldIdLst>
    <p:sldId id="269" r:id="rId3"/>
    <p:sldId id="370" r:id="rId4"/>
    <p:sldId id="427" r:id="rId5"/>
    <p:sldId id="428" r:id="rId6"/>
    <p:sldId id="464" r:id="rId7"/>
    <p:sldId id="465" r:id="rId8"/>
    <p:sldId id="436" r:id="rId9"/>
    <p:sldId id="285" r:id="rId10"/>
    <p:sldId id="286" r:id="rId11"/>
    <p:sldId id="482" r:id="rId12"/>
    <p:sldId id="550" r:id="rId13"/>
    <p:sldId id="479" r:id="rId14"/>
    <p:sldId id="485" r:id="rId15"/>
    <p:sldId id="487" r:id="rId16"/>
    <p:sldId id="486" r:id="rId17"/>
    <p:sldId id="488" r:id="rId18"/>
    <p:sldId id="489" r:id="rId19"/>
    <p:sldId id="480" r:id="rId20"/>
    <p:sldId id="404" r:id="rId21"/>
    <p:sldId id="430" r:id="rId22"/>
    <p:sldId id="406" r:id="rId23"/>
    <p:sldId id="451" r:id="rId24"/>
    <p:sldId id="476" r:id="rId25"/>
    <p:sldId id="472" r:id="rId26"/>
    <p:sldId id="492" r:id="rId27"/>
    <p:sldId id="409" r:id="rId28"/>
    <p:sldId id="477" r:id="rId29"/>
    <p:sldId id="455" r:id="rId30"/>
    <p:sldId id="474" r:id="rId31"/>
    <p:sldId id="475" r:id="rId32"/>
    <p:sldId id="454" r:id="rId33"/>
    <p:sldId id="478" r:id="rId34"/>
    <p:sldId id="490" r:id="rId35"/>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09" autoAdjust="0"/>
    <p:restoredTop sz="92643" autoAdjust="0"/>
  </p:normalViewPr>
  <p:slideViewPr>
    <p:cSldViewPr>
      <p:cViewPr varScale="1">
        <p:scale>
          <a:sx n="98" d="100"/>
          <a:sy n="98" d="100"/>
        </p:scale>
        <p:origin x="202" y="67"/>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802.11-23/1333r0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September 2023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802.11-23/1333r0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September 2023</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11</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12</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13</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14</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15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16</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17</a:t>
            </a:fld>
            <a:endParaRPr lang="en-US" altLang="en-US"/>
          </a:p>
        </p:txBody>
      </p:sp>
    </p:spTree>
    <p:extLst>
      <p:ext uri="{BB962C8B-B14F-4D97-AF65-F5344CB8AC3E}">
        <p14:creationId xmlns:p14="http://schemas.microsoft.com/office/powerpoint/2010/main" val="11052201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18</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19</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20</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21</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22</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23</a:t>
            </a:fld>
            <a:endParaRPr lang="en-US" altLang="en-US"/>
          </a:p>
        </p:txBody>
      </p:sp>
    </p:spTree>
    <p:extLst>
      <p:ext uri="{BB962C8B-B14F-4D97-AF65-F5344CB8AC3E}">
        <p14:creationId xmlns:p14="http://schemas.microsoft.com/office/powerpoint/2010/main" val="41599200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24</a:t>
            </a:fld>
            <a:endParaRPr lang="en-US" altLang="en-US" sz="1200" b="0" dirty="0"/>
          </a:p>
        </p:txBody>
      </p:sp>
    </p:spTree>
    <p:extLst>
      <p:ext uri="{BB962C8B-B14F-4D97-AF65-F5344CB8AC3E}">
        <p14:creationId xmlns:p14="http://schemas.microsoft.com/office/powerpoint/2010/main" val="17938652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802.11-23/1333r0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25</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26</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304FB85-2470-4AAA-A697-3628A401FADE}" type="slidenum">
              <a:rPr lang="en-US" altLang="en-US" sz="1200" b="0" smtClean="0"/>
              <a:pPr/>
              <a:t>27</a:t>
            </a:fld>
            <a:endParaRPr lang="en-US" altLang="en-US" sz="1200" b="0"/>
          </a:p>
        </p:txBody>
      </p:sp>
    </p:spTree>
    <p:extLst>
      <p:ext uri="{BB962C8B-B14F-4D97-AF65-F5344CB8AC3E}">
        <p14:creationId xmlns:p14="http://schemas.microsoft.com/office/powerpoint/2010/main" val="5993768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28</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29</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30</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31</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32</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33</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802.11-23/1333r0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September 2023</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7</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802.11-23/1333r0</a:t>
            </a:r>
          </a:p>
        </p:txBody>
      </p:sp>
      <p:sp>
        <p:nvSpPr>
          <p:cNvPr id="5" name="Date Placeholder 4"/>
          <p:cNvSpPr>
            <a:spLocks noGrp="1"/>
          </p:cNvSpPr>
          <p:nvPr>
            <p:ph type="dt" idx="1"/>
          </p:nvPr>
        </p:nvSpPr>
        <p:spPr/>
        <p:txBody>
          <a:bodyPr/>
          <a:lstStyle/>
          <a:p>
            <a:pPr>
              <a:defRPr/>
            </a:pPr>
            <a:r>
              <a:rPr lang="en-US"/>
              <a:t>September 2023</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10</a:t>
            </a:fld>
            <a:endParaRPr lang="en-US" altLang="en-US"/>
          </a:p>
        </p:txBody>
      </p:sp>
    </p:spTree>
    <p:extLst>
      <p:ext uri="{BB962C8B-B14F-4D97-AF65-F5344CB8AC3E}">
        <p14:creationId xmlns:p14="http://schemas.microsoft.com/office/powerpoint/2010/main" val="2797367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September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September 2023</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September 2023</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September 2023</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September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September 2023</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September 2023</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September 2023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September 2023</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802.11-23/1333r2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September 2023</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mailto:necati.canpolat@intel.com" TargetMode="External"/><Relationship Id="rId5" Type="http://schemas.openxmlformats.org/officeDocument/2006/relationships/hyperlink" Target="mailto:melike.erolkantarci@uottawa.ca" TargetMode="External"/><Relationship Id="rId4" Type="http://schemas.openxmlformats.org/officeDocument/2006/relationships/hyperlink" Target="mailto:pitur008@uottawa.ca"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mentor.ieee.org/802.11/dcn/15/11-15-1489-17-0000-register-of-loa-requests.docx" TargetMode="External"/><Relationship Id="rId4" Type="http://schemas.openxmlformats.org/officeDocument/2006/relationships/hyperlink" Target="https://mentor.ieee.org/802.11/dcn/15/11-15-1489-12-0000-register-of-loa-reques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www.techstreet.com/ieee/standards/ieee-p802-11be?gateway_code=ieee&amp;product_id=2524517"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2" Type="http://schemas.openxmlformats.org/officeDocument/2006/relationships/notesSlide" Target="../notesSlides/notesSlide19.xml"/><Relationship Id="rId16" Type="http://schemas.openxmlformats.org/officeDocument/2006/relationships/hyperlink" Target="https://www.techstreet.com/ieee/standards/ieee-p802-11?product_id=2566260" TargetMode="Externa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5" Type="http://schemas.openxmlformats.org/officeDocument/2006/relationships/hyperlink" Target="https://www.techstreet.com/ieee/standards/ieee-p802-11bh?product_id=2569955"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www.techstreet.com/ieee/standards/ieee-p802-11bf?gateway_code=ieee&amp;vendor_id=10365&amp;product_id=2564796"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7" Type="http://schemas.openxmlformats.org/officeDocument/2006/relationships/hyperlink" Target="https://standards.ieee.org/beyond-standards/newly-released-ieee-802-11az-standard-improving-wi-fi-location-accuracy-is-set-to-unleash-a-new-wave-of-innovation/"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witter.com/ieee802"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mailto:tbaykas@ieee.org" TargetMode="External"/><Relationship Id="rId5" Type="http://schemas.openxmlformats.org/officeDocument/2006/relationships/hyperlink" Target="https://standards.ieee.org/featured/802/index.html" TargetMode="External"/><Relationship Id="rId4" Type="http://schemas.openxmlformats.org/officeDocument/2006/relationships/hyperlink" Target="https://www.linkedin.com/company/ieee802"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September 2023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2023-09-13</a:t>
            </a:r>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name="Document" r:id="rId3" imgW="8286150" imgH="2778876" progId="Word.Document.8">
                  <p:embed/>
                </p:oleObj>
              </mc:Choice>
              <mc:Fallback>
                <p:oleObj name="Document" r:id="rId3" imgW="8286150" imgH="2778876" progId="Word.Document.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September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074906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Pedro Riviera, University of Ottawa, </a:t>
            </a:r>
            <a:r>
              <a:rPr lang="en-US" sz="1600" dirty="0">
                <a:hlinkClick r:id="rId4"/>
              </a:rPr>
              <a:t>pitur008@uottawa.ca</a:t>
            </a:r>
            <a:r>
              <a:rPr lang="en-US" sz="1600" dirty="0"/>
              <a:t>   - WNG</a:t>
            </a:r>
          </a:p>
          <a:p>
            <a:pPr lvl="1"/>
            <a:r>
              <a:rPr lang="en-US" sz="1600" dirty="0" err="1"/>
              <a:t>Melike</a:t>
            </a:r>
            <a:r>
              <a:rPr lang="en-US" sz="1600" dirty="0"/>
              <a:t> Erol-</a:t>
            </a:r>
            <a:r>
              <a:rPr lang="en-US" sz="1600" dirty="0" err="1"/>
              <a:t>Kantarci</a:t>
            </a:r>
            <a:r>
              <a:rPr lang="en-US" sz="1600" dirty="0"/>
              <a:t>, University of Ottawa, </a:t>
            </a:r>
            <a:r>
              <a:rPr lang="en-US" sz="1600" dirty="0">
                <a:hlinkClick r:id="rId5"/>
              </a:rPr>
              <a:t>melike.erolkantarci@uottawa.ca</a:t>
            </a:r>
            <a:r>
              <a:rPr lang="en-US" sz="1600" dirty="0"/>
              <a:t>  - WNG</a:t>
            </a:r>
          </a:p>
          <a:p>
            <a:pPr lvl="1"/>
            <a:r>
              <a:rPr lang="en-US" sz="1600" dirty="0"/>
              <a:t>Necati Canpolat, Wireless Broadband Alliance, </a:t>
            </a:r>
            <a:r>
              <a:rPr lang="it-IT" sz="1600" dirty="0">
                <a:hlinkClick r:id="rId6"/>
              </a:rPr>
              <a:t>necati.canpolat@intel.com</a:t>
            </a:r>
            <a:r>
              <a:rPr lang="en-US" sz="1600" dirty="0"/>
              <a:t> – Mid-week plenary</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W2.5 Announcements: 2023 September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12</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13</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14</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15</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16</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September 2023</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3"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17</a:t>
            </a:fld>
            <a:endParaRPr lang="en-US"/>
          </a:p>
        </p:txBody>
      </p:sp>
    </p:spTree>
    <p:extLst>
      <p:ext uri="{BB962C8B-B14F-4D97-AF65-F5344CB8AC3E}">
        <p14:creationId xmlns:p14="http://schemas.microsoft.com/office/powerpoint/2010/main" val="2840642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Planned next full WG11 Session: Mixed-mode November 12-17, 2023</a:t>
            </a:r>
          </a:p>
          <a:p>
            <a:pPr marL="0" indent="0">
              <a:buFontTx/>
              <a:buNone/>
              <a:defRPr/>
            </a:pPr>
            <a:r>
              <a:rPr lang="en-GB" altLang="en-US" dirty="0"/>
              <a:t>Upcoming Chair Advisory Committee meetings </a:t>
            </a:r>
          </a:p>
          <a:p>
            <a:pPr marL="457200" lvl="1" indent="0">
              <a:buFontTx/>
              <a:buNone/>
              <a:defRPr/>
            </a:pPr>
            <a:r>
              <a:rPr lang="en-GB" altLang="en-US" dirty="0"/>
              <a:t>CAC teleconference:  </a:t>
            </a:r>
            <a:r>
              <a:rPr lang="en-GB" altLang="en-US" b="1" dirty="0"/>
              <a:t>Monday 2023-10-09 at 9 am Eastern</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2023-10-30 at 9 am Eastern </a:t>
            </a:r>
          </a:p>
          <a:p>
            <a:pPr marL="457200" lvl="1" indent="0">
              <a:buNone/>
              <a:defRPr/>
            </a:pPr>
            <a:r>
              <a:rPr lang="en-GB" altLang="en-US" dirty="0"/>
              <a:t>CAC teleconference: </a:t>
            </a:r>
            <a:r>
              <a:rPr lang="en-GB" altLang="en-US" b="1" dirty="0"/>
              <a:t>Sunday 2023-11-12 at 6 pm Eastern</a:t>
            </a:r>
            <a:r>
              <a:rPr lang="en-GB" altLang="en-US" dirty="0"/>
              <a:t> </a:t>
            </a:r>
          </a:p>
          <a:p>
            <a:pPr lvl="1">
              <a:defRPr/>
            </a:pPr>
            <a:r>
              <a:rPr lang="en-GB" altLang="en-US" sz="1600" dirty="0"/>
              <a:t>Send snapshots to Robert Stacey before this teleconference.</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EC member. </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18</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884363"/>
            <a:ext cx="10363200" cy="4591050"/>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a:t>
            </a:r>
            <a:r>
              <a:rPr lang="en-GB" dirty="0"/>
              <a:t>Communication Systems LLC</a:t>
            </a:r>
          </a:p>
          <a:p>
            <a:pPr marL="0" indent="0">
              <a:buFontTx/>
              <a:buNone/>
              <a:defRPr/>
            </a:pPr>
            <a:r>
              <a:rPr lang="en-GB" altLang="en-US" dirty="0"/>
              <a:t>	Mitsubishi Electric Corporation</a:t>
            </a:r>
            <a:endParaRPr lang="en-US" altLang="en-US" dirty="0"/>
          </a:p>
          <a:p>
            <a:pPr marL="0" indent="0">
              <a:buFontTx/>
              <a:buNone/>
              <a:defRPr/>
            </a:pPr>
            <a:r>
              <a:rPr lang="en-US" altLang="en-US" dirty="0"/>
              <a:t>Detailed status is here (updated 2023-03-16):</a:t>
            </a:r>
          </a:p>
          <a:p>
            <a:pPr marL="0" indent="0">
              <a:buFontTx/>
              <a:buNone/>
              <a:defRPr/>
            </a:pPr>
            <a:r>
              <a:rPr lang="en-GB" altLang="en-US" dirty="0">
                <a:hlinkClick r:id="rId4"/>
              </a:rPr>
              <a:t>https://</a:t>
            </a:r>
            <a:r>
              <a:rPr lang="en-GB" altLang="en-US" dirty="0">
                <a:hlinkClick r:id="rId5"/>
              </a:rPr>
              <a:t>mentor.ieee.org/802.11/dcn/15/11-15-1489-17-0000-register-of-loa-requests.docx </a:t>
            </a:r>
            <a:br>
              <a:rPr lang="en-GB" altLang="en-US" dirty="0"/>
            </a:br>
            <a:endParaRPr lang="en-GB" altLang="en-US" dirty="0"/>
          </a:p>
          <a:p>
            <a:pPr marL="0" indent="0">
              <a:buFontTx/>
              <a:buNone/>
              <a:defRPr/>
            </a:pPr>
            <a:r>
              <a:rPr lang="en-GB" altLang="en-US" dirty="0"/>
              <a:t>Recent changes:  Added </a:t>
            </a:r>
            <a:r>
              <a:rPr lang="en-GB" altLang="en-US" dirty="0" err="1"/>
              <a:t>LoA</a:t>
            </a:r>
            <a:r>
              <a:rPr lang="en-GB" altLang="en-US" dirty="0"/>
              <a:t> request (Mitsubishi Electric Corporation)</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19</a:t>
            </a:fld>
            <a:endParaRPr lang="en-US" altLang="en-US" sz="1200"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related to attending the September 2023 802.11 WG session.</a:t>
            </a:r>
          </a:p>
          <a:p>
            <a:endParaRPr lang="en-GB" altLang="en-US" sz="2800" b="0" dirty="0"/>
          </a:p>
          <a:p>
            <a:r>
              <a:rPr lang="en-GB" altLang="en-US" sz="2800" b="0" dirty="0"/>
              <a:t>Refer to the agenda: 11-23/1331r&lt;latest&gt;</a:t>
            </a:r>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20</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2023-09-10</a:t>
            </a:r>
          </a:p>
        </p:txBody>
      </p:sp>
      <p:graphicFrame>
        <p:nvGraphicFramePr>
          <p:cNvPr id="77901" name="Group 77"/>
          <p:cNvGraphicFramePr>
            <a:graphicFrameLocks noGrp="1"/>
          </p:cNvGraphicFramePr>
          <p:nvPr>
            <p:ph idx="1"/>
            <p:extLst>
              <p:ext uri="{D42A27DB-BD31-4B8C-83A1-F6EECF244321}">
                <p14:modId xmlns:p14="http://schemas.microsoft.com/office/powerpoint/2010/main" val="1694504825"/>
              </p:ext>
            </p:extLst>
          </p:nvPr>
        </p:nvGraphicFramePr>
        <p:xfrm>
          <a:off x="1316038" y="1341438"/>
          <a:ext cx="9661525" cy="4595561"/>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$800 printed</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$181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P802.11ba-2021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P802.11bb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$56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P802.11bc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$116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$152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P802.11be D3.0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$328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D3.0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P802.11bf D1.0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$178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D1.0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76328667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5"/>
                        </a:rPr>
                        <a:t>IEEE P802.11bh D1.0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$63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D1.0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4053073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6"/>
                        </a:rPr>
                        <a:t>IEEE P802.11REVme D3.0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$640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D3.0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504625113"/>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511057"/>
            <a:ext cx="9448800" cy="762000"/>
          </a:xfrm>
          <a:prstGeom prst="rect">
            <a:avLst/>
          </a:prstGeom>
          <a:solidFill>
            <a:srgbClr val="92D050"/>
          </a:solidFill>
        </p:spPr>
        <p:txBody>
          <a:bodyPr wrap="square" rtlCol="0">
            <a:spAutoFit/>
          </a:bodyPr>
          <a:lstStyle/>
          <a:p>
            <a:endParaRPr lang="en-GB" dirty="0"/>
          </a:p>
        </p:txBody>
      </p:sp>
      <p:sp>
        <p:nvSpPr>
          <p:cNvPr id="30722" name="Content Placeholder 5"/>
          <p:cNvSpPr>
            <a:spLocks noGrp="1"/>
          </p:cNvSpPr>
          <p:nvPr>
            <p:ph idx="1"/>
          </p:nvPr>
        </p:nvSpPr>
        <p:spPr>
          <a:xfrm>
            <a:off x="762000" y="1523999"/>
            <a:ext cx="10363200" cy="4951413"/>
          </a:xfrm>
        </p:spPr>
        <p:txBody>
          <a:bodyPr/>
          <a:lstStyle/>
          <a:p>
            <a:pPr>
              <a:defRPr/>
            </a:pPr>
            <a:r>
              <a:rPr lang="en-GB" altLang="en-US" sz="2200" dirty="0"/>
              <a:t>Published 2022 July: IEEE </a:t>
            </a:r>
            <a:r>
              <a:rPr lang="en-GB" altLang="en-US" sz="2200" dirty="0" err="1"/>
              <a:t>Std</a:t>
            </a:r>
            <a:r>
              <a:rPr lang="en-GB" altLang="en-US" sz="2200" dirty="0"/>
              <a:t> 802.11-2020 as ISO/IEC/IEEE 8802-11:2022</a:t>
            </a:r>
          </a:p>
          <a:p>
            <a:pPr lvl="1">
              <a:defRPr/>
            </a:pPr>
            <a:r>
              <a:rPr lang="en-US" altLang="en-US" dirty="0"/>
              <a:t>IEEE </a:t>
            </a:r>
            <a:r>
              <a:rPr lang="en-US" altLang="en-US" dirty="0" err="1"/>
              <a:t>Std</a:t>
            </a:r>
            <a:r>
              <a:rPr lang="en-US" altLang="en-US" dirty="0"/>
              <a:t> 802.11-2020 sent for adoption under the PSDO on March 22, 2021</a:t>
            </a:r>
          </a:p>
          <a:p>
            <a:pPr>
              <a:defRPr/>
            </a:pPr>
            <a:r>
              <a:rPr lang="en-US" altLang="en-US" sz="2200" dirty="0"/>
              <a:t>Submitted under the PSDO: 802.11ax-2021 (June 1, 2021), 802.11ay-2021 (July 30, 2021), 802.11ba-2021 (pending)</a:t>
            </a:r>
          </a:p>
          <a:p>
            <a:pPr>
              <a:defRPr/>
            </a:pPr>
            <a:r>
              <a:rPr lang="en-GB" altLang="en-US" sz="2200" dirty="0"/>
              <a:t>Ballots/Comment responses: 802.11ax-2021</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EC approval</a:t>
            </a:r>
          </a:p>
          <a:p>
            <a:pPr lvl="1">
              <a:defRPr/>
            </a:pPr>
            <a:r>
              <a:rPr lang="en-US" altLang="en-US" sz="1800" dirty="0"/>
              <a:t>IEEE P802.11bb D4.0 sent for information December 20, 2022</a:t>
            </a:r>
          </a:p>
          <a:p>
            <a:pPr lvl="1">
              <a:defRPr/>
            </a:pPr>
            <a:r>
              <a:rPr lang="en-US" altLang="en-US" sz="1800" dirty="0"/>
              <a:t>IEEE P802.11bc D4.0 sent for information December 20, 2022</a:t>
            </a:r>
          </a:p>
          <a:p>
            <a:pPr marL="457200" lvl="1" indent="0">
              <a:buFontTx/>
              <a:buNone/>
              <a:defRPr/>
            </a:pP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21</a:t>
            </a:fld>
            <a:endParaRPr lang="en-US" altLang="en-US" sz="1200" b="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graphicFrame>
        <p:nvGraphicFramePr>
          <p:cNvPr id="2" name="Table 1"/>
          <p:cNvGraphicFramePr>
            <a:graphicFrameLocks noGrp="1"/>
          </p:cNvGraphicFramePr>
          <p:nvPr>
            <p:extLst>
              <p:ext uri="{D42A27DB-BD31-4B8C-83A1-F6EECF244321}">
                <p14:modId xmlns:p14="http://schemas.microsoft.com/office/powerpoint/2010/main" val="1904517589"/>
              </p:ext>
            </p:extLst>
          </p:nvPr>
        </p:nvGraphicFramePr>
        <p:xfrm>
          <a:off x="462756" y="1799948"/>
          <a:ext cx="11266487" cy="4267200"/>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334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76364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83099">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609600">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40615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7"/>
                        </a:rPr>
                        <a:t>June 2023 Blog completed </a:t>
                      </a: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r h="609600">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In progress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IEEE SA Webinar Sept/Oct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9445678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22</a:t>
            </a:fld>
            <a:endParaRPr lang="en-US" altLang="en-US" sz="1200" b="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a:t>F2.11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Twitter - </a:t>
            </a:r>
            <a:r>
              <a:rPr lang="en-US" altLang="en-US" sz="1600">
                <a:latin typeface="Calibri" panose="020F0502020204030204" pitchFamily="34" charset="0"/>
                <a:cs typeface="Calibri" panose="020F0502020204030204" pitchFamily="34" charset="0"/>
                <a:hlinkClick r:id="rId3"/>
              </a:rPr>
              <a:t>https://twitter.com/ieee802</a:t>
            </a:r>
            <a:endParaRPr lang="en-US" altLang="en-US" sz="160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LinkedIn – </a:t>
            </a:r>
            <a:r>
              <a:rPr lang="en-US" altLang="en-US" sz="1600">
                <a:latin typeface="Calibri" panose="020F0502020204030204" pitchFamily="34" charset="0"/>
                <a:cs typeface="Calibri" panose="020F0502020204030204" pitchFamily="34" charset="0"/>
                <a:hlinkClick r:id="rId4"/>
              </a:rPr>
              <a:t>https://www.linkedin.com/company/ieee802</a:t>
            </a:r>
            <a:r>
              <a:rPr lang="en-US" altLang="en-US" sz="160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a:latin typeface="Calibri" panose="020F0502020204030204" pitchFamily="34" charset="0"/>
                <a:cs typeface="Calibri" panose="020F0502020204030204" pitchFamily="34" charset="0"/>
              </a:rPr>
              <a:t>IEEE-SA 802  - </a:t>
            </a:r>
            <a:r>
              <a:rPr lang="en-US" altLang="en-US" sz="1200">
                <a:hlinkClick r:id="rId5"/>
              </a:rPr>
              <a:t>https://standards.ieee.org/featured/802/index.html</a:t>
            </a:r>
            <a:endParaRPr lang="en-US" altLang="en-US" sz="1200"/>
          </a:p>
          <a:p>
            <a:endParaRPr lang="en-US" altLang="en-US"/>
          </a:p>
        </p:txBody>
      </p:sp>
      <p:sp>
        <p:nvSpPr>
          <p:cNvPr id="7" name="TextBox 6"/>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dirty="0"/>
              <a:t>Contact Tuncer Baykas </a:t>
            </a:r>
            <a:r>
              <a:rPr lang="en-US" altLang="en-US" dirty="0">
                <a:hlinkClick r:id="rId6"/>
              </a:rPr>
              <a:t>tbaykas@ieee.org</a:t>
            </a:r>
            <a:r>
              <a:rPr lang="en-US" altLang="en-US" dirty="0"/>
              <a:t> (Chair, PVSC) if interested in helping develop content)</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957DFB13-D4F1-469A-83E4-09108AC2ADB3}" type="slidenum">
              <a:rPr lang="en-US" altLang="en-US" sz="1200" b="0" smtClean="0"/>
              <a:pPr>
                <a:spcBef>
                  <a:spcPct val="0"/>
                </a:spcBef>
                <a:buFontTx/>
                <a:buNone/>
              </a:pPr>
              <a:t>23</a:t>
            </a:fld>
            <a:endParaRPr lang="en-US" altLang="en-US" sz="1200" b="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F2.11 802.11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24</a:t>
            </a:fld>
            <a:endParaRPr lang="en-US" altLang="en-US" sz="1200" b="0"/>
          </a:p>
        </p:txBody>
      </p:sp>
      <p:sp>
        <p:nvSpPr>
          <p:cNvPr id="7" name="Content Placeholder 1"/>
          <p:cNvSpPr>
            <a:spLocks noGrp="1"/>
          </p:cNvSpPr>
          <p:nvPr>
            <p:ph idx="1"/>
          </p:nvPr>
        </p:nvSpPr>
        <p:spPr>
          <a:xfrm>
            <a:off x="533400" y="1786569"/>
            <a:ext cx="11125200" cy="4385631"/>
          </a:xfrm>
        </p:spPr>
        <p:txBody>
          <a:bodyPr/>
          <a:lstStyle/>
          <a:p>
            <a:pPr>
              <a:defRPr/>
            </a:pPr>
            <a:r>
              <a:rPr lang="en-US" dirty="0"/>
              <a:t>Tech Talks: </a:t>
            </a:r>
            <a:r>
              <a:rPr lang="en-US" dirty="0">
                <a:hlinkClick r:id="rId3"/>
              </a:rPr>
              <a:t>https://innovationatwork.ieee.org/events/techtalk-panel-802/</a:t>
            </a:r>
            <a:endParaRPr lang="en-US" dirty="0"/>
          </a:p>
          <a:p>
            <a:pPr lvl="1">
              <a:defRPr/>
            </a:pPr>
            <a:r>
              <a:rPr lang="en-US" altLang="en-US" dirty="0">
                <a:hlinkClick r:id="rId4"/>
              </a:rPr>
              <a:t>2020-11-04 Tech talk on 802.11bf and WLAN Sensing </a:t>
            </a:r>
            <a:r>
              <a:rPr lang="en-US" altLang="en-US" dirty="0"/>
              <a:t>, Tony Han, Claudio Da Silva</a:t>
            </a:r>
            <a:r>
              <a:rPr lang="en-US" dirty="0"/>
              <a:t>  </a:t>
            </a:r>
          </a:p>
          <a:p>
            <a:pPr lvl="1">
              <a:defRPr/>
            </a:pPr>
            <a:r>
              <a:rPr lang="en-US" dirty="0">
                <a:hlinkClick r:id="rId5"/>
              </a:rPr>
              <a:t>2021-05-26  Tech talk on 802.11</a:t>
            </a:r>
            <a:r>
              <a:rPr lang="en-US" dirty="0"/>
              <a:t>, D. Stanley, P. Nikolich</a:t>
            </a:r>
          </a:p>
          <a:p>
            <a:pPr lvl="1">
              <a:defRPr/>
            </a:pPr>
            <a:r>
              <a:rPr lang="en-US" dirty="0">
                <a:hlinkClick r:id="rId6"/>
              </a:rPr>
              <a:t>2022 June Tech talk on Coexistence</a:t>
            </a:r>
            <a:r>
              <a:rPr lang="en-US" dirty="0"/>
              <a:t>, see </a:t>
            </a:r>
            <a:r>
              <a:rPr lang="en-US" dirty="0">
                <a:hlinkClick r:id="rId7"/>
              </a:rPr>
              <a:t>11-22-0921</a:t>
            </a:r>
            <a:r>
              <a:rPr lang="en-US" dirty="0"/>
              <a:t>, A. Myles</a:t>
            </a:r>
          </a:p>
          <a:p>
            <a:pPr lvl="1">
              <a:defRPr/>
            </a:pPr>
            <a:endParaRPr lang="en-US" dirty="0"/>
          </a:p>
          <a:p>
            <a:pPr>
              <a:defRPr/>
            </a:pPr>
            <a:r>
              <a:rPr lang="en-US" sz="2200" dirty="0">
                <a:hlinkClick r:id="rId8"/>
              </a:rPr>
              <a:t>2021-01-20 January Computer Society Standards Activities Board Webinar Series </a:t>
            </a:r>
            <a:r>
              <a:rPr lang="en-US" sz="2200" dirty="0"/>
              <a:t> 802 Wireless Standards: D. Stanley, P. Kinney, P. Nikolich</a:t>
            </a:r>
          </a:p>
          <a:p>
            <a:pPr>
              <a:defRPr/>
            </a:pPr>
            <a:r>
              <a:rPr lang="en-US" sz="2200" dirty="0"/>
              <a:t>2023-04-04 </a:t>
            </a:r>
            <a:r>
              <a:rPr lang="en-US" sz="2200" dirty="0">
                <a:hlinkClick r:id="rId9"/>
              </a:rPr>
              <a:t>Computer Society hosted 2023 webinar</a:t>
            </a:r>
            <a:r>
              <a:rPr lang="en-US" sz="2200" dirty="0"/>
              <a:t> on 802.11bb and 802.11bc</a:t>
            </a:r>
          </a:p>
          <a:p>
            <a:pPr>
              <a:defRPr/>
            </a:pPr>
            <a:r>
              <a:rPr lang="en-US" sz="2200" dirty="0"/>
              <a:t>2023-05-22 </a:t>
            </a:r>
            <a:r>
              <a:rPr lang="en-US" sz="2200" dirty="0">
                <a:hlinkClick r:id="rId10"/>
              </a:rPr>
              <a:t>Wi-Fi Now tutorial on 802.11az</a:t>
            </a:r>
            <a:r>
              <a:rPr lang="en-US" sz="2200" dirty="0"/>
              <a:t> technology: J. </a:t>
            </a:r>
            <a:r>
              <a:rPr lang="en-US" sz="2200" dirty="0" err="1"/>
              <a:t>Segev</a:t>
            </a:r>
            <a:r>
              <a:rPr lang="en-US" sz="2200" dirty="0"/>
              <a:t>, R. Want</a:t>
            </a:r>
            <a:br>
              <a:rPr lang="en-US" dirty="0"/>
            </a:br>
            <a:r>
              <a:rPr lang="en-US" dirty="0"/>
              <a:t> </a:t>
            </a:r>
          </a:p>
          <a:p>
            <a:pPr marL="0" indent="0">
              <a:buFontTx/>
              <a:buNone/>
              <a:defRPr/>
            </a:pPr>
            <a:r>
              <a:rPr lang="en-US" dirty="0"/>
              <a:t> </a:t>
            </a:r>
            <a:endParaRPr lang="en-GB" dirty="0"/>
          </a:p>
          <a:p>
            <a:pPr marL="457200" lvl="1" indent="0">
              <a:buNone/>
              <a:defRPr/>
            </a:pPr>
            <a:endParaRPr lang="en-US"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2" name="Arrow: Right 1">
            <a:extLst>
              <a:ext uri="{FF2B5EF4-FFF2-40B4-BE49-F238E27FC236}">
                <a16:creationId xmlns:a16="http://schemas.microsoft.com/office/drawing/2014/main" id="{B6B61DB2-7465-FB3E-9D1D-D39687144F57}"/>
              </a:ext>
            </a:extLst>
          </p:cNvPr>
          <p:cNvSpPr/>
          <p:nvPr/>
        </p:nvSpPr>
        <p:spPr bwMode="auto">
          <a:xfrm>
            <a:off x="202337" y="4478816"/>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
        <p:nvSpPr>
          <p:cNvPr id="3" name="Arrow: Right 2">
            <a:extLst>
              <a:ext uri="{FF2B5EF4-FFF2-40B4-BE49-F238E27FC236}">
                <a16:creationId xmlns:a16="http://schemas.microsoft.com/office/drawing/2014/main" id="{AFA6E986-C9CB-FB01-EBBC-51F3D8246AAD}"/>
              </a:ext>
            </a:extLst>
          </p:cNvPr>
          <p:cNvSpPr/>
          <p:nvPr/>
        </p:nvSpPr>
        <p:spPr bwMode="auto">
          <a:xfrm>
            <a:off x="228600" y="4876800"/>
            <a:ext cx="381000" cy="3810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a:ln>
                <a:noFill/>
              </a:ln>
              <a:solidFill>
                <a:schemeClr val="tx1"/>
              </a:solidFill>
              <a:effectLst/>
              <a:latin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Next meetings: </a:t>
            </a:r>
            <a:r>
              <a:rPr lang="en-GB" altLang="en-US" b="1" dirty="0"/>
              <a:t>Wednesday 2023-10-11 3 PM Eastern</a:t>
            </a:r>
            <a:r>
              <a:rPr lang="en-GB" altLang="en-US" dirty="0"/>
              <a:t>, call details will be posted here: </a:t>
            </a:r>
            <a:r>
              <a:rPr lang="en-GB" altLang="en-US" dirty="0">
                <a:hlinkClick r:id="rId3"/>
              </a:rPr>
              <a:t>http://ieee802.org/802tele_calendar.html</a:t>
            </a:r>
            <a:r>
              <a:rPr lang="en-GB" altLang="en-US" dirty="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25</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10972800" cy="4114800"/>
          </a:xfrm>
        </p:spPr>
        <p:txBody>
          <a:bodyPr/>
          <a:lstStyle/>
          <a:p>
            <a:pPr>
              <a:defRPr/>
            </a:pPr>
            <a:r>
              <a:rPr lang="en-US" sz="3200" dirty="0"/>
              <a:t>November 12-17, 2023 Honolulu in-person &amp; electronic WG11 session; </a:t>
            </a:r>
          </a:p>
          <a:p>
            <a:pPr lvl="1">
              <a:defRPr/>
            </a:pPr>
            <a:r>
              <a:rPr lang="en-US" sz="2800" dirty="0"/>
              <a:t>802 Plenary session November 12-17, 2023</a:t>
            </a:r>
          </a:p>
          <a:p>
            <a:pPr>
              <a:defRPr/>
            </a:pPr>
            <a:r>
              <a:rPr lang="en-US" sz="3200" dirty="0"/>
              <a:t>The meetings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Planned Next Sessions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26</a:t>
            </a:fld>
            <a:endParaRPr lang="en-US" altLang="en-US" sz="1200" b="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dirty="0"/>
              <a:t>F6.3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F7D4045-CD2F-4C7E-82D8-A2BAED27615D}" type="slidenum">
              <a:rPr lang="en-US" altLang="en-US" sz="1200" b="0" smtClean="0"/>
              <a:pPr>
                <a:spcBef>
                  <a:spcPct val="0"/>
                </a:spcBef>
                <a:buFontTx/>
                <a:buNone/>
              </a:pPr>
              <a:t>27</a:t>
            </a:fld>
            <a:endParaRPr lang="en-US" altLang="en-US" sz="1200"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a:p>
        </p:txBody>
      </p:sp>
      <p:sp>
        <p:nvSpPr>
          <p:cNvPr id="37891" name="Title 2"/>
          <p:cNvSpPr>
            <a:spLocks noGrp="1"/>
          </p:cNvSpPr>
          <p:nvPr>
            <p:ph type="title"/>
          </p:nvPr>
        </p:nvSpPr>
        <p:spPr/>
        <p:txBody>
          <a:bodyPr/>
          <a:lstStyle/>
          <a:p>
            <a:r>
              <a:rPr lang="en-US" altLang="en-US"/>
              <a:t>References and additional material</a:t>
            </a:r>
            <a:endParaRPr lang="en-GB" altLang="en-US"/>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28</a:t>
            </a:fld>
            <a:endParaRPr lang="en-US" altLang="en-U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29</a:t>
            </a:fld>
            <a:endParaRPr lang="en-US" altLang="en-US" sz="12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a:t>WEDNESday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30</a:t>
            </a:fld>
            <a:endParaRPr lang="en-US" altLang="en-US" sz="1200"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31</a:t>
            </a:fld>
            <a:endParaRPr lang="en-US" altLang="en-US" sz="1200" b="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32</a:t>
            </a:fld>
            <a:endParaRPr lang="en-US" altLang="en-US" sz="1200" b="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33</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September 2023</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7</a:t>
            </a:fld>
            <a:endParaRPr lang="en-US" altLang="en-US" sz="120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2023</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2023</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155920</TotalTime>
  <Words>3968</Words>
  <Application>Microsoft Office PowerPoint</Application>
  <PresentationFormat>Widescreen</PresentationFormat>
  <Paragraphs>559</Paragraphs>
  <Slides>33</Slides>
  <Notes>32</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Times New Roman</vt:lpstr>
      <vt:lpstr>Wingdings</vt:lpstr>
      <vt:lpstr>Default Design</vt:lpstr>
      <vt:lpstr>Custom Design</vt:lpstr>
      <vt:lpstr>Document</vt:lpstr>
      <vt:lpstr>September 2023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W2.2 – Call for potentially essential patents</vt:lpstr>
      <vt:lpstr>IEEE Event Conduct and Safety Statement </vt:lpstr>
      <vt:lpstr>IEEE Event Conduct and Safety Statement</vt:lpstr>
      <vt:lpstr>W2.3 Meeting Decorum</vt:lpstr>
      <vt:lpstr>W2.5 Announcements: 2023 September Designation of Individual experts</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F2.7 Requests for Letters of Assurance</vt:lpstr>
      <vt:lpstr>F2.8 Drafts for Sale by IEEE– as of 2023-09-10</vt:lpstr>
      <vt:lpstr>F2.9 ISO/IEC JTC1/SC6</vt:lpstr>
      <vt:lpstr>F2.10 Social media, Blog posts</vt:lpstr>
      <vt:lpstr>F2.11 IEEE 802 Public Visibility Standing Committee</vt:lpstr>
      <vt:lpstr>F2.11 802.11 Public Visibility Events</vt:lpstr>
      <vt:lpstr>F6.1 802 Wireless Chairs meeting</vt:lpstr>
      <vt:lpstr>F6.2 Planned Next Sessions </vt:lpstr>
      <vt:lpstr>F6.3 Announcements</vt:lpstr>
      <vt:lpstr>References and additional material</vt:lpstr>
      <vt:lpstr>Comment Resolution Resources</vt:lpstr>
      <vt:lpstr>Amendment Development Resources</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September Supplementary Material</dc:title>
  <dc:creator>dorothy.stanley@hpe.com</dc:creator>
  <cp:keywords>11-23-1333r0</cp:keywords>
  <cp:lastModifiedBy>Stacey, Robert</cp:lastModifiedBy>
  <cp:revision>2432</cp:revision>
  <cp:lastPrinted>1998-02-10T13:28:06Z</cp:lastPrinted>
  <dcterms:created xsi:type="dcterms:W3CDTF">1998-02-10T13:07:52Z</dcterms:created>
  <dcterms:modified xsi:type="dcterms:W3CDTF">2023-09-13T17:24:06Z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