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550" r:id="rId22"/>
    <p:sldId id="563" r:id="rId23"/>
    <p:sldId id="443" r:id="rId24"/>
    <p:sldId id="448" r:id="rId25"/>
    <p:sldId id="449" r:id="rId26"/>
    <p:sldId id="447"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0" autoAdjust="0"/>
    <p:restoredTop sz="92269" autoAdjust="0"/>
  </p:normalViewPr>
  <p:slideViewPr>
    <p:cSldViewPr>
      <p:cViewPr varScale="1">
        <p:scale>
          <a:sx n="98" d="100"/>
          <a:sy n="98" d="100"/>
        </p:scale>
        <p:origin x="379" y="67"/>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802.11-23-1332r0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802.11-23-1332r0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September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September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802.11-23/1332r3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September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necati.canpolat@intel.com" TargetMode="External"/><Relationship Id="rId5" Type="http://schemas.openxmlformats.org/officeDocument/2006/relationships/hyperlink" Target="mailto:melike.erolkantarci@uottawa.ca" TargetMode="External"/><Relationship Id="rId4" Type="http://schemas.openxmlformats.org/officeDocument/2006/relationships/hyperlink" Target="mailto:pitur008@uottawa.ca"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1331" TargetMode="External"/><Relationship Id="rId7" Type="http://schemas.openxmlformats.org/officeDocument/2006/relationships/hyperlink" Target="https://mentor.ieee.org/802.11/dcn/23/11-23-1337" TargetMode="External"/><Relationship Id="rId12" Type="http://schemas.openxmlformats.org/officeDocument/2006/relationships/hyperlink" Target="https://mentor.ieee.org/802.11/dcn/23/11-23-130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1340" TargetMode="External"/><Relationship Id="rId11" Type="http://schemas.openxmlformats.org/officeDocument/2006/relationships/hyperlink" Target="https://mentor.ieee.org/802.11/dcn/23/11-23-1338" TargetMode="External"/><Relationship Id="rId5" Type="http://schemas.openxmlformats.org/officeDocument/2006/relationships/hyperlink" Target="https://mentor.ieee.org/802.11/dcn/23/11-23-1336" TargetMode="External"/><Relationship Id="rId10" Type="http://schemas.openxmlformats.org/officeDocument/2006/relationships/hyperlink" Target="https://mentor.ieee.org/802.11/dcn/23/11-23-1363" TargetMode="External"/><Relationship Id="rId4" Type="http://schemas.openxmlformats.org/officeDocument/2006/relationships/hyperlink" Target="https://mentor.ieee.org/802.11/dcn/23/11-23-1332" TargetMode="External"/><Relationship Id="rId9" Type="http://schemas.openxmlformats.org/officeDocument/2006/relationships/hyperlink" Target="https://mentor.ieee.org/802.11/dcn/23/11-23-133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September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2023-09-11</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September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77392882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593188433"/>
              </p:ext>
            </p:extLst>
          </p:nvPr>
        </p:nvGraphicFramePr>
        <p:xfrm>
          <a:off x="6248400" y="1719575"/>
          <a:ext cx="5744499" cy="38953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5780300" cy="369332"/>
          </a:xfrm>
          <a:prstGeom prst="rect">
            <a:avLst/>
          </a:prstGeom>
          <a:solidFill>
            <a:schemeClr val="accent4"/>
          </a:solidFill>
        </p:spPr>
        <p:txBody>
          <a:bodyPr wrap="none" rtlCol="0">
            <a:spAutoFit/>
          </a:bodyPr>
          <a:lstStyle/>
          <a:p>
            <a:r>
              <a:rPr lang="en-US" sz="1800" dirty="0"/>
              <a:t>PAR Extension Request – on September </a:t>
            </a:r>
            <a:r>
              <a:rPr lang="en-US" sz="1800" dirty="0" err="1"/>
              <a:t>NesCom</a:t>
            </a:r>
            <a:r>
              <a:rPr lang="en-US" sz="1800" dirty="0"/>
              <a:t> agenda</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595678840"/>
              </p:ext>
            </p:extLst>
          </p:nvPr>
        </p:nvGraphicFramePr>
        <p:xfrm>
          <a:off x="152400" y="897598"/>
          <a:ext cx="11734800" cy="442454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a:t>
                      </a: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September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September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41226" y="2023797"/>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961861"/>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492657" y="2424788"/>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39431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60118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0092" y="39918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4289529" y="3700888"/>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1212446166"/>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TGbe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07-24</a:t>
                      </a: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algn="ctr"/>
                      <a:r>
                        <a:rPr lang="en-GB" sz="2000" b="1" dirty="0">
                          <a:latin typeface="Calibri" panose="020F0502020204030204" pitchFamily="34" charset="0"/>
                          <a:cs typeface="Calibri" panose="020F0502020204030204" pitchFamily="34" charset="0"/>
                        </a:rPr>
                        <a:t>1125</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364</a:t>
                      </a:r>
                    </a:p>
                  </a:txBody>
                  <a:tcPr/>
                </a:tc>
                <a:tc>
                  <a:txBody>
                    <a:bodyPr/>
                    <a:lstStyle/>
                    <a:p>
                      <a:pPr algn="ctr"/>
                      <a:r>
                        <a:rPr lang="en-GB" sz="2000" b="1" dirty="0">
                          <a:latin typeface="Calibri" panose="020F0502020204030204" pitchFamily="34" charset="0"/>
                          <a:cs typeface="Calibri" panose="020F0502020204030204" pitchFamily="34" charset="0"/>
                        </a:rPr>
                        <a:t>40</a:t>
                      </a:r>
                    </a:p>
                  </a:txBody>
                  <a:tcPr/>
                </a:tc>
                <a:tc>
                  <a:txBody>
                    <a:bodyPr/>
                    <a:lstStyle/>
                    <a:p>
                      <a:pPr algn="ctr"/>
                      <a:r>
                        <a:rPr lang="en-GB" sz="2000" b="1" dirty="0">
                          <a:latin typeface="Calibri" panose="020F0502020204030204" pitchFamily="34" charset="0"/>
                          <a:cs typeface="Calibri" panose="020F0502020204030204" pitchFamily="34" charset="0"/>
                        </a:rPr>
                        <a:t>4</a:t>
                      </a:r>
                    </a:p>
                  </a:txBody>
                  <a:tcPr/>
                </a:tc>
                <a:tc>
                  <a:txBody>
                    <a:bodyPr/>
                    <a:lstStyle/>
                    <a:p>
                      <a:pPr algn="ctr"/>
                      <a:r>
                        <a:rPr lang="en-GB" sz="2000" b="1" dirty="0">
                          <a:latin typeface="Calibri" panose="020F0502020204030204" pitchFamily="34" charset="0"/>
                          <a:cs typeface="Calibri" panose="020F0502020204030204" pitchFamily="34" charset="0"/>
                        </a:rPr>
                        <a:t>83.9</a:t>
                      </a:r>
                    </a:p>
                  </a:txBody>
                  <a:tcPr/>
                </a:tc>
                <a:tc>
                  <a:txBody>
                    <a:bodyPr/>
                    <a:lstStyle/>
                    <a:p>
                      <a:pPr algn="ctr"/>
                      <a:r>
                        <a:rPr lang="en-GB" sz="2000" b="1" dirty="0">
                          <a:latin typeface="Calibri" panose="020F0502020204030204" pitchFamily="34" charset="0"/>
                          <a:cs typeface="Calibri" panose="020F0502020204030204" pitchFamily="34" charset="0"/>
                        </a:rPr>
                        <a:t>90.1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TGbf</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07-26</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545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85.8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08-10</a:t>
                      </a: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algn="ctr"/>
                      <a:r>
                        <a:rPr lang="en-GB" sz="2000" b="1" dirty="0">
                          <a:latin typeface="Calibri" panose="020F0502020204030204" pitchFamily="34" charset="0"/>
                          <a:cs typeface="Calibri" panose="020F0502020204030204" pitchFamily="34" charset="0"/>
                        </a:rPr>
                        <a:t>144</a:t>
                      </a:r>
                    </a:p>
                  </a:txBody>
                  <a:tcPr/>
                </a:tc>
                <a:tc>
                  <a:txBody>
                    <a:bodyPr/>
                    <a:lstStyle/>
                    <a:p>
                      <a:pPr algn="ctr"/>
                      <a:r>
                        <a:rPr lang="en-GB" sz="2000" b="1" dirty="0">
                          <a:latin typeface="Calibri" panose="020F0502020204030204" pitchFamily="34" charset="0"/>
                          <a:cs typeface="Calibri" panose="020F0502020204030204" pitchFamily="34" charset="0"/>
                        </a:rPr>
                        <a:t>485</a:t>
                      </a:r>
                    </a:p>
                  </a:txBody>
                  <a:tcPr/>
                </a:tc>
                <a:tc>
                  <a:txBody>
                    <a:bodyPr/>
                    <a:lstStyle/>
                    <a:p>
                      <a:pPr algn="ctr"/>
                      <a:r>
                        <a:rPr lang="en-GB" sz="2000" b="1" dirty="0">
                          <a:latin typeface="Calibri" panose="020F0502020204030204" pitchFamily="34" charset="0"/>
                          <a:cs typeface="Calibri" panose="020F0502020204030204" pitchFamily="34" charset="0"/>
                        </a:rPr>
                        <a:t>338</a:t>
                      </a:r>
                    </a:p>
                  </a:txBody>
                  <a:tcPr/>
                </a:tc>
                <a:tc>
                  <a:txBody>
                    <a:bodyPr/>
                    <a:lstStyle/>
                    <a:p>
                      <a:pPr algn="ctr"/>
                      <a:r>
                        <a:rPr lang="en-GB" sz="2000" b="1" dirty="0">
                          <a:latin typeface="Calibri" panose="020F0502020204030204" pitchFamily="34" charset="0"/>
                          <a:cs typeface="Calibri" panose="020F0502020204030204" pitchFamily="34" charset="0"/>
                        </a:rPr>
                        <a:t>13</a:t>
                      </a:r>
                    </a:p>
                  </a:txBody>
                  <a:tcPr/>
                </a:tc>
                <a:tc>
                  <a:txBody>
                    <a:bodyPr/>
                    <a:lstStyle/>
                    <a:p>
                      <a:pPr algn="ctr"/>
                      <a:r>
                        <a:rPr lang="en-GB" sz="2000" b="1" dirty="0">
                          <a:latin typeface="Calibri" panose="020F0502020204030204" pitchFamily="34" charset="0"/>
                          <a:cs typeface="Calibri" panose="020F0502020204030204" pitchFamily="34" charset="0"/>
                        </a:rPr>
                        <a:t>21</a:t>
                      </a:r>
                    </a:p>
                  </a:txBody>
                  <a:tcPr/>
                </a:tc>
                <a:tc>
                  <a:txBody>
                    <a:bodyPr/>
                    <a:lstStyle/>
                    <a:p>
                      <a:pPr algn="ctr"/>
                      <a:r>
                        <a:rPr lang="en-GB" sz="2000" b="1" dirty="0">
                          <a:latin typeface="Calibri" panose="020F0502020204030204" pitchFamily="34" charset="0"/>
                          <a:cs typeface="Calibri" panose="020F0502020204030204" pitchFamily="34" charset="0"/>
                        </a:rPr>
                        <a:t>77.9</a:t>
                      </a:r>
                    </a:p>
                  </a:txBody>
                  <a:tcPr/>
                </a:tc>
                <a:tc>
                  <a:txBody>
                    <a:bodyPr/>
                    <a:lstStyle/>
                    <a:p>
                      <a:pPr algn="ctr"/>
                      <a:r>
                        <a:rPr lang="en-GB" sz="2000" b="1" dirty="0">
                          <a:latin typeface="Calibri" panose="020F0502020204030204" pitchFamily="34" charset="0"/>
                          <a:cs typeface="Calibri" panose="020F0502020204030204" pitchFamily="34" charset="0"/>
                        </a:rPr>
                        <a:t>96.3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3"/>
                  </a:ext>
                </a:extLst>
              </a:tr>
              <a:tr h="511969">
                <a:tc>
                  <a:txBody>
                    <a:bodyPr/>
                    <a:lstStyle/>
                    <a:p>
                      <a:pPr algn="ctr"/>
                      <a:r>
                        <a:rPr lang="en-GB" sz="2000" b="1" dirty="0">
                          <a:latin typeface="Calibri" panose="020F0502020204030204" pitchFamily="34" charset="0"/>
                          <a:cs typeface="Calibri" panose="020F0502020204030204" pitchFamily="34" charset="0"/>
                        </a:rPr>
                        <a:t>CC45</a:t>
                      </a:r>
                    </a:p>
                  </a:txBody>
                  <a:tcPr/>
                </a:tc>
                <a:tc>
                  <a:txBody>
                    <a:bodyPr/>
                    <a:lstStyle/>
                    <a:p>
                      <a:pPr algn="ctr"/>
                      <a:r>
                        <a:rPr lang="en-GB" sz="2000" b="1" dirty="0">
                          <a:latin typeface="Calibri" panose="020F0502020204030204" pitchFamily="34" charset="0"/>
                          <a:cs typeface="Calibri" panose="020F0502020204030204" pitchFamily="34" charset="0"/>
                        </a:rPr>
                        <a:t>P802-REVc</a:t>
                      </a: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08-10</a:t>
                      </a:r>
                    </a:p>
                  </a:txBody>
                  <a:tcPr/>
                </a:tc>
                <a:tc>
                  <a:txBody>
                    <a:bodyPr/>
                    <a:lstStyle/>
                    <a:p>
                      <a:pPr algn="ctr"/>
                      <a:r>
                        <a:rPr lang="en-GB" sz="2000" b="1" dirty="0">
                          <a:latin typeface="Calibri" panose="020F0502020204030204" pitchFamily="34" charset="0"/>
                          <a:cs typeface="Calibri" panose="020F0502020204030204" pitchFamily="34" charset="0"/>
                        </a:rPr>
                        <a:t>15</a:t>
                      </a:r>
                    </a:p>
                  </a:txBody>
                  <a:tcPr/>
                </a:tc>
                <a:tc>
                  <a:txBody>
                    <a:bodyPr/>
                    <a:lstStyle/>
                    <a:p>
                      <a:pPr algn="ctr"/>
                      <a:r>
                        <a:rPr lang="en-GB" sz="2000" b="1" dirty="0">
                          <a:latin typeface="Calibri" panose="020F0502020204030204" pitchFamily="34" charset="0"/>
                          <a:cs typeface="Calibri" panose="020F0502020204030204" pitchFamily="34" charset="0"/>
                        </a:rPr>
                        <a:t>37</a:t>
                      </a: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September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2023-08-09</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583494547"/>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94</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42</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535</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September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September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September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Pedro Riviera, University of Ottawa, </a:t>
            </a:r>
            <a:r>
              <a:rPr lang="en-US" sz="1600" dirty="0">
                <a:hlinkClick r:id="rId4"/>
              </a:rPr>
              <a:t>pitur008@uottawa.ca</a:t>
            </a:r>
            <a:r>
              <a:rPr lang="en-US" sz="1600" dirty="0"/>
              <a:t>   - WNG</a:t>
            </a:r>
          </a:p>
          <a:p>
            <a:pPr lvl="1"/>
            <a:r>
              <a:rPr lang="en-US" sz="1600" dirty="0" err="1"/>
              <a:t>Melike</a:t>
            </a:r>
            <a:r>
              <a:rPr lang="en-US" sz="1600" dirty="0"/>
              <a:t> Erol-</a:t>
            </a:r>
            <a:r>
              <a:rPr lang="en-US" sz="1600" dirty="0" err="1"/>
              <a:t>Kantarci</a:t>
            </a:r>
            <a:r>
              <a:rPr lang="en-US" sz="1600" dirty="0"/>
              <a:t>, University of Ottawa, </a:t>
            </a:r>
            <a:r>
              <a:rPr lang="en-US" sz="1600" dirty="0">
                <a:hlinkClick r:id="rId5"/>
              </a:rPr>
              <a:t>melike.erolkantarci@uottawa.ca</a:t>
            </a:r>
            <a:r>
              <a:rPr lang="en-US" sz="1600" dirty="0"/>
              <a:t>  - WNG</a:t>
            </a:r>
          </a:p>
          <a:p>
            <a:pPr lvl="1"/>
            <a:r>
              <a:rPr lang="en-US" sz="1600" dirty="0"/>
              <a:t>Necati Canpolat, Wireless Broadband Alliance, </a:t>
            </a:r>
            <a:r>
              <a:rPr lang="it-IT" sz="1600" dirty="0">
                <a:hlinkClick r:id="rId6"/>
              </a:rPr>
              <a:t>necati.canpolat@intel.com</a:t>
            </a:r>
            <a:r>
              <a:rPr lang="en-US" sz="1600" dirty="0"/>
              <a:t> – Mid-week plenary</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M6.2 Announcements</a:t>
            </a:r>
          </a:p>
        </p:txBody>
      </p:sp>
      <p:sp>
        <p:nvSpPr>
          <p:cNvPr id="21506" name="Content Placeholder 2"/>
          <p:cNvSpPr>
            <a:spLocks noGrp="1"/>
          </p:cNvSpPr>
          <p:nvPr>
            <p:ph idx="1"/>
          </p:nvPr>
        </p:nvSpPr>
        <p:spPr/>
        <p:txBody>
          <a:bodyPr/>
          <a:lstStyle/>
          <a:p>
            <a:pPr marL="0" indent="0">
              <a:buNone/>
            </a:pPr>
            <a:br>
              <a:rPr lang="en-US" dirty="0"/>
            </a:br>
            <a:r>
              <a:rPr lang="en-US" dirty="0"/>
              <a:t>Our web page on document submissions has been updated:</a:t>
            </a:r>
          </a:p>
          <a:p>
            <a:pPr marL="0" indent="0">
              <a:buNone/>
            </a:pPr>
            <a:r>
              <a:rPr lang="en-US" dirty="0"/>
              <a:t>See Documents </a:t>
            </a:r>
            <a:r>
              <a:rPr lang="en-US" dirty="0">
                <a:sym typeface="Wingdings" panose="05000000000000000000" pitchFamily="2" charset="2"/>
              </a:rPr>
              <a:t></a:t>
            </a:r>
            <a:r>
              <a:rPr lang="en-US" dirty="0"/>
              <a:t> IEEE 802.11 Document Instructions</a:t>
            </a:r>
          </a:p>
          <a:p>
            <a:pPr marL="0" indent="0">
              <a:buNone/>
            </a:pPr>
            <a:r>
              <a:rPr lang="en-US" dirty="0"/>
              <a:t>	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6" name="Picture 5">
            <a:extLst>
              <a:ext uri="{FF2B5EF4-FFF2-40B4-BE49-F238E27FC236}">
                <a16:creationId xmlns:a16="http://schemas.microsoft.com/office/drawing/2014/main" id="{F7597B96-E751-2148-E3DC-6F4B5C6AA9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551" y="731781"/>
            <a:ext cx="10374249" cy="5669019"/>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9" name="Picture 8">
            <a:extLst>
              <a:ext uri="{FF2B5EF4-FFF2-40B4-BE49-F238E27FC236}">
                <a16:creationId xmlns:a16="http://schemas.microsoft.com/office/drawing/2014/main" id="{E11708EA-D03A-D99B-8DA6-979846D16F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74751"/>
            <a:ext cx="10615155" cy="5800662"/>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July to September</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9" name="Content Placeholder 8">
            <a:extLst>
              <a:ext uri="{FF2B5EF4-FFF2-40B4-BE49-F238E27FC236}">
                <a16:creationId xmlns:a16="http://schemas.microsoft.com/office/drawing/2014/main" id="{E71349B3-8AA7-F476-18B2-211A25006BC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12644" y="1752601"/>
            <a:ext cx="8602956" cy="4701094"/>
          </a:xfrm>
        </p:spPr>
      </p:pic>
    </p:spTree>
    <p:extLst>
      <p:ext uri="{BB962C8B-B14F-4D97-AF65-F5344CB8AC3E}">
        <p14:creationId xmlns:p14="http://schemas.microsoft.com/office/powerpoint/2010/main" val="1784387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(July to September)</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8" name="Content Placeholder 7">
            <a:extLst>
              <a:ext uri="{FF2B5EF4-FFF2-40B4-BE49-F238E27FC236}">
                <a16:creationId xmlns:a16="http://schemas.microsoft.com/office/drawing/2014/main" id="{608209EB-07D9-5691-2700-154A5EB498E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36655" y="1676401"/>
            <a:ext cx="8782145" cy="4799012"/>
          </a:xfrm>
        </p:spPr>
      </p:pic>
    </p:spTree>
    <p:extLst>
      <p:ext uri="{BB962C8B-B14F-4D97-AF65-F5344CB8AC3E}">
        <p14:creationId xmlns:p14="http://schemas.microsoft.com/office/powerpoint/2010/main" val="1515437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July 2023:</a:t>
            </a:r>
          </a:p>
          <a:p>
            <a:pPr marL="0" indent="0">
              <a:buNone/>
            </a:pPr>
            <a:r>
              <a:rPr lang="en-US" sz="2000" dirty="0"/>
              <a:t>WBA sent us a whitepaper: Get ready for Wi-Fi 7; Necati Canpolat will provide an overview on Wednesday</a:t>
            </a:r>
          </a:p>
          <a:p>
            <a:pPr marL="0" indent="0">
              <a:buNone/>
            </a:pPr>
            <a:endParaRPr lang="en-US" sz="2000" dirty="0"/>
          </a:p>
          <a:p>
            <a:pPr marL="0" indent="0">
              <a:buNone/>
            </a:pPr>
            <a:r>
              <a:rPr lang="en-US" sz="2000" dirty="0"/>
              <a:t>Liaisons website, see </a:t>
            </a:r>
            <a:r>
              <a:rPr lang="en-US" sz="2000" dirty="0">
                <a:hlinkClick r:id="rId3"/>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July 2023 – all approved</a:t>
            </a:r>
          </a:p>
          <a:p>
            <a:pPr marL="0" indent="0">
              <a:buNone/>
            </a:pPr>
            <a:r>
              <a:rPr lang="en-US" altLang="en-US" sz="2800" b="0" dirty="0"/>
              <a:t>UHR SG 3</a:t>
            </a:r>
            <a:r>
              <a:rPr lang="en-US" altLang="en-US" sz="2800" b="0" baseline="30000" dirty="0"/>
              <a:t>rd</a:t>
            </a:r>
            <a:r>
              <a:rPr lang="en-US" altLang="en-US" sz="2800" b="0" dirty="0"/>
              <a:t>  Recharter </a:t>
            </a:r>
          </a:p>
          <a:p>
            <a:pPr marL="0" indent="0">
              <a:buNone/>
            </a:pPr>
            <a:r>
              <a:rPr lang="en-US" altLang="en-US" sz="2800" b="0" dirty="0"/>
              <a:t>AMP SG 1</a:t>
            </a:r>
            <a:r>
              <a:rPr lang="en-US" altLang="en-US" sz="2800" b="0" baseline="30000" dirty="0"/>
              <a:t>st</a:t>
            </a:r>
            <a:r>
              <a:rPr lang="en-US" altLang="en-US" sz="2800" b="0" dirty="0"/>
              <a:t> Recharter</a:t>
            </a:r>
          </a:p>
          <a:p>
            <a:pPr marL="0" indent="0">
              <a:buNone/>
            </a:pPr>
            <a:r>
              <a:rPr lang="en-US" altLang="en-US" sz="2800" b="0" dirty="0"/>
              <a:t>P802.11bn PAR/CSD to </a:t>
            </a:r>
            <a:r>
              <a:rPr lang="en-US" altLang="en-US" sz="2800" b="0" dirty="0" err="1"/>
              <a:t>NesCom</a:t>
            </a:r>
            <a:endParaRPr lang="en-US" altLang="en-US" sz="2800" b="0" dirty="0"/>
          </a:p>
          <a:p>
            <a:pPr marL="0" indent="0">
              <a:buNone/>
            </a:pPr>
            <a:r>
              <a:rPr lang="en-US" altLang="en-US" b="0" dirty="0"/>
              <a:t>P802.11-2020 Cor 2 PAR to </a:t>
            </a:r>
            <a:r>
              <a:rPr lang="en-US" altLang="en-US" b="0" dirty="0" err="1"/>
              <a:t>NesCom</a:t>
            </a:r>
            <a:endParaRPr lang="en-US" altLang="en-US" b="0" dirty="0"/>
          </a:p>
          <a:p>
            <a:pPr marL="0" indent="0">
              <a:buNone/>
            </a:pPr>
            <a:r>
              <a:rPr lang="en-US" altLang="en-US" b="0" dirty="0"/>
              <a:t>P802.11REVme conditional to SA Ballot</a:t>
            </a:r>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September 2023</a:t>
            </a:r>
          </a:p>
          <a:p>
            <a:pPr marL="0" indent="0">
              <a:buNone/>
            </a:pPr>
            <a:r>
              <a:rPr lang="en-US" altLang="en-US" sz="2800" b="0" dirty="0"/>
              <a:t>P802.11be PAR Extension </a:t>
            </a:r>
          </a:p>
          <a:p>
            <a:pPr marL="0" indent="0">
              <a:buNone/>
            </a:pPr>
            <a:r>
              <a:rPr lang="en-US" altLang="en-US" sz="2800" b="0" dirty="0"/>
              <a:t>P802.11bn PAR </a:t>
            </a:r>
          </a:p>
          <a:p>
            <a:pPr marL="0" indent="0">
              <a:buNone/>
            </a:pPr>
            <a:r>
              <a:rPr lang="en-US" altLang="en-US" sz="2800" b="0" dirty="0"/>
              <a:t>P802.11-2020 Cor 2 PAR</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September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1631705328"/>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https://mentor.ieee.org/802.11/dcn/23/11-23-1331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https://mentor.ieee.org/802.11/dcn/23/11-23-1332</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https://mentor.ieee.org/802.11/dcn/23/11-23-1336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https://mentor.ieee.org/802.11/dcn/23/11-23-1340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https://mentor.ieee.org/802.11/dcn/23/11-23-1337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https://mentor.ieee.org/802.11/dcn/23/11-23-1333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0"/>
                        </a:rPr>
                        <a:t>https://mentor.ieee.org/802.11/dcn/23/11-23-1363</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https://mentor.ieee.org/802.11/dcn/23/11-23-1338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https://mentor.ieee.org/802.11/dcn/23/11-23-1309</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September 2023 session, reciprocal credit is given for other WG/TAG meetings which occur during the WG11 session, Monday September 10, 2023 9:00 am Eastern time to Friday, September 15, 2023 noon Eastern time. </a:t>
            </a:r>
          </a:p>
          <a:p>
            <a:endParaRPr lang="en-US" altLang="en-US" dirty="0"/>
          </a:p>
          <a:p>
            <a:r>
              <a:rPr lang="en-US" altLang="en-US" dirty="0"/>
              <a:t>The </a:t>
            </a:r>
            <a:r>
              <a:rPr lang="en-US" altLang="en-US" u="sng" dirty="0"/>
              <a:t>September</a:t>
            </a:r>
            <a:r>
              <a:rPr lang="en-US" altLang="en-US" dirty="0"/>
              <a:t> 2023 in-person and electronic meeting DOES count towards voting credit. NOTE: 12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2023-09-12 AM2 and Thursday 2023-09-14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188904</TotalTime>
  <Words>2569</Words>
  <Application>Microsoft Office PowerPoint</Application>
  <PresentationFormat>Widescreen</PresentationFormat>
  <Paragraphs>681</Paragraphs>
  <Slides>28</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7"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September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September Designation of Individual experts</vt:lpstr>
      <vt:lpstr>M6.2 Announcements</vt:lpstr>
      <vt:lpstr>PowerPoint Presentation</vt:lpstr>
      <vt:lpstr>PowerPoint Presentation</vt:lpstr>
      <vt:lpstr>Attendees by affiliation (attended at least one meeting July to September</vt:lpstr>
      <vt:lpstr>Attendance by subgroup (July to September)</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September 2023</cp:keywords>
  <cp:lastModifiedBy>Stacey, Robert</cp:lastModifiedBy>
  <cp:revision>2504</cp:revision>
  <cp:lastPrinted>1998-02-10T13:28:06Z</cp:lastPrinted>
  <dcterms:created xsi:type="dcterms:W3CDTF">1998-02-10T13:07:52Z</dcterms:created>
  <dcterms:modified xsi:type="dcterms:W3CDTF">2023-09-13T15:31:22Z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