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1"/>
  </p:notesMasterIdLst>
  <p:handoutMasterIdLst>
    <p:handoutMasterId r:id="rId32"/>
  </p:handoutMasterIdLst>
  <p:sldIdLst>
    <p:sldId id="522" r:id="rId3"/>
    <p:sldId id="523" r:id="rId4"/>
    <p:sldId id="524" r:id="rId5"/>
    <p:sldId id="525" r:id="rId6"/>
    <p:sldId id="526" r:id="rId7"/>
    <p:sldId id="527" r:id="rId8"/>
    <p:sldId id="528" r:id="rId9"/>
    <p:sldId id="529" r:id="rId10"/>
    <p:sldId id="530" r:id="rId11"/>
    <p:sldId id="531" r:id="rId12"/>
    <p:sldId id="430" r:id="rId13"/>
    <p:sldId id="532" r:id="rId14"/>
    <p:sldId id="378" r:id="rId15"/>
    <p:sldId id="374" r:id="rId16"/>
    <p:sldId id="422" r:id="rId17"/>
    <p:sldId id="496" r:id="rId18"/>
    <p:sldId id="398" r:id="rId19"/>
    <p:sldId id="379" r:id="rId20"/>
    <p:sldId id="383" r:id="rId21"/>
    <p:sldId id="550" r:id="rId22"/>
    <p:sldId id="563" r:id="rId23"/>
    <p:sldId id="443" r:id="rId24"/>
    <p:sldId id="448" r:id="rId25"/>
    <p:sldId id="449" r:id="rId26"/>
    <p:sldId id="447" r:id="rId27"/>
    <p:sldId id="489" r:id="rId28"/>
    <p:sldId id="458" r:id="rId29"/>
    <p:sldId id="562" r:id="rId30"/>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FFE0"/>
    <a:srgbClr val="CCFFCC"/>
    <a:srgbClr val="FFCCFF"/>
    <a:srgbClr val="FF00FF"/>
    <a:srgbClr val="FF33CC"/>
    <a:srgbClr val="00CC99"/>
    <a:srgbClr val="FFFFCC"/>
    <a:srgbClr val="FF97DA"/>
    <a:srgbClr val="99FF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150" autoAdjust="0"/>
    <p:restoredTop sz="92269" autoAdjust="0"/>
  </p:normalViewPr>
  <p:slideViewPr>
    <p:cSldViewPr>
      <p:cViewPr>
        <p:scale>
          <a:sx n="98" d="100"/>
          <a:sy n="98" d="100"/>
        </p:scale>
        <p:origin x="379" y="67"/>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802.11-23-1332r0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September 2023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802.11-23-1332r0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September 2023</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802.11-23-1332r0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September 2023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802.11-23-1332r0</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September 2023</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20</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22547877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26</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802.11-23-1332r0</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September 2023</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11</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12</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802.11-23-1332r0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September 2023</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September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September 2023</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September 2023</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September 2023</a:t>
            </a:r>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September 2023</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September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September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September 2023</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862238"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802.11-23/1332r2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September 2023</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9/documents"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mailto:melike.erolkantarci@uottawa.ca" TargetMode="External"/><Relationship Id="rId4" Type="http://schemas.openxmlformats.org/officeDocument/2006/relationships/hyperlink" Target="mailto:pitur008@uottawa.ca"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Liaisons/Liaisons-and-External-Communications.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3/ec-23-0003" TargetMode="External"/><Relationship Id="rId3" Type="http://schemas.openxmlformats.org/officeDocument/2006/relationships/hyperlink" Target="https://mentor.ieee.org/802.11/dcn/23/11-23-1331" TargetMode="External"/><Relationship Id="rId7" Type="http://schemas.openxmlformats.org/officeDocument/2006/relationships/hyperlink" Target="https://mentor.ieee.org/802.11/dcn/23/11-23-1337" TargetMode="External"/><Relationship Id="rId12" Type="http://schemas.openxmlformats.org/officeDocument/2006/relationships/hyperlink" Target="https://mentor.ieee.org/802.11/dcn/23/11-23-1309"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3/11-23-1340" TargetMode="External"/><Relationship Id="rId11" Type="http://schemas.openxmlformats.org/officeDocument/2006/relationships/hyperlink" Target="https://mentor.ieee.org/802.11/dcn/23/11-23-1338" TargetMode="External"/><Relationship Id="rId5" Type="http://schemas.openxmlformats.org/officeDocument/2006/relationships/hyperlink" Target="https://mentor.ieee.org/802.11/dcn/23/11-23-1336" TargetMode="External"/><Relationship Id="rId10" Type="http://schemas.openxmlformats.org/officeDocument/2006/relationships/hyperlink" Target="https://mentor.ieee.org/802.11/dcn/23/11-23-1363" TargetMode="External"/><Relationship Id="rId4" Type="http://schemas.openxmlformats.org/officeDocument/2006/relationships/hyperlink" Target="https://mentor.ieee.org/802.11/dcn/23/11-23-1332" TargetMode="External"/><Relationship Id="rId9" Type="http://schemas.openxmlformats.org/officeDocument/2006/relationships/hyperlink" Target="https://mentor.ieee.org/802.11/dcn/23/11-23-133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8/" TargetMode="External"/><Relationship Id="rId2" Type="http://schemas.openxmlformats.org/officeDocument/2006/relationships/hyperlink" Target="https://mentor.ieee.org/802.18/documents" TargetMode="External"/><Relationship Id="rId1" Type="http://schemas.openxmlformats.org/officeDocument/2006/relationships/slideLayout" Target="../slideLayouts/slideLayout2.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September 2023</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2023-09-11</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September 2023</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6151" name="Object 11"/>
          <p:cNvGraphicFramePr>
            <a:graphicFrameLocks noChangeAspect="1"/>
          </p:cNvGraphicFramePr>
          <p:nvPr>
            <p:extLst>
              <p:ext uri="{D42A27DB-BD31-4B8C-83A1-F6EECF244321}">
                <p14:modId xmlns:p14="http://schemas.microsoft.com/office/powerpoint/2010/main" val="1981379868"/>
              </p:ext>
            </p:extLst>
          </p:nvPr>
        </p:nvGraphicFramePr>
        <p:xfrm>
          <a:off x="2052432" y="2386013"/>
          <a:ext cx="7653337" cy="2566987"/>
        </p:xfrm>
        <a:graphic>
          <a:graphicData uri="http://schemas.openxmlformats.org/presentationml/2006/ole">
            <mc:AlternateContent xmlns:mc="http://schemas.openxmlformats.org/markup-compatibility/2006">
              <mc:Choice xmlns:v="urn:schemas-microsoft-com:vml" Requires="v">
                <p:oleObj name="Document" r:id="rId3" imgW="8286150" imgH="2777437" progId="Word.Document.8">
                  <p:embed/>
                </p:oleObj>
              </mc:Choice>
              <mc:Fallback>
                <p:oleObj name="Document" r:id="rId3" imgW="8286150" imgH="2777437" progId="Word.Document.8">
                  <p:embed/>
                  <p:pic>
                    <p:nvPicPr>
                      <p:cNvPr id="0" name=""/>
                      <p:cNvPicPr>
                        <a:picLocks noChangeAspect="1" noChangeArrowheads="1"/>
                      </p:cNvPicPr>
                      <p:nvPr/>
                    </p:nvPicPr>
                    <p:blipFill>
                      <a:blip r:embed="rId4"/>
                      <a:srcRect/>
                      <a:stretch>
                        <a:fillRect/>
                      </a:stretch>
                    </p:blipFill>
                    <p:spPr bwMode="auto">
                      <a:xfrm>
                        <a:off x="2052432" y="2386013"/>
                        <a:ext cx="7653337" cy="25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r>
              <a:rPr lang="en-US" altLang="en-US" dirty="0"/>
              <a:t>802.19 documents: </a:t>
            </a:r>
            <a:r>
              <a:rPr lang="en-US" altLang="en-US" dirty="0">
                <a:hlinkClick r:id="rId4"/>
              </a:rPr>
              <a:t>https://mentor.ieee.org/802.19/documents</a:t>
            </a:r>
            <a:endParaRPr lang="en-US" altLang="en-US" dirty="0"/>
          </a:p>
          <a:p>
            <a:pPr>
              <a:spcBef>
                <a:spcPts val="0"/>
              </a:spcBef>
              <a:buFont typeface="Arial" panose="020B0604020202020204" pitchFamily="34" charset="0"/>
              <a:buChar char="•"/>
            </a:pPr>
            <a:endParaRPr lang="en-US" altLang="en-US" sz="2400" dirty="0"/>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M4.1.1/W2.6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September 2023</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3773928821"/>
              </p:ext>
            </p:extLst>
          </p:nvPr>
        </p:nvGraphicFramePr>
        <p:xfrm>
          <a:off x="533401" y="4114800"/>
          <a:ext cx="5181600" cy="1953580"/>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AHG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 Liaison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Ambient Power for IoT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UHR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Ultra High Reliability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2593188433"/>
              </p:ext>
            </p:extLst>
          </p:nvPr>
        </p:nvGraphicFramePr>
        <p:xfrm>
          <a:off x="6248400" y="1719575"/>
          <a:ext cx="5744499" cy="3895390"/>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BB</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Light Communication (LC)**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1"/>
                  </a:ext>
                </a:extLst>
              </a:tr>
              <a:tr h="3463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BC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Enhanced Broadcast Service (BCS)**</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Extremely High Throughput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BH</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Randomized MAC Addresses (RCM)</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REVme</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1"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1" u="none" strike="noStrike" cap="none" normalizeH="0" baseline="0" dirty="0">
                          <a:ln>
                            <a:noFill/>
                          </a:ln>
                          <a:solidFill>
                            <a:schemeClr val="tx1"/>
                          </a:solidFill>
                          <a:effectLst/>
                          <a:latin typeface="Times New Roman" pitchFamily="18" charset="0"/>
                        </a:rPr>
                        <a:t>**in IEEE-SA publication editing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bl>
          </a:graphicData>
        </a:graphic>
      </p:graphicFrame>
      <p:sp>
        <p:nvSpPr>
          <p:cNvPr id="4" name="Footer Placeholder 3"/>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11</a:t>
            </a:fld>
            <a:endParaRPr lang="en-US"/>
          </a:p>
        </p:txBody>
      </p:sp>
    </p:spTree>
    <p:extLst>
      <p:ext uri="{BB962C8B-B14F-4D97-AF65-F5344CB8AC3E}">
        <p14:creationId xmlns:p14="http://schemas.microsoft.com/office/powerpoint/2010/main" val="3703323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12</a:t>
            </a:fld>
            <a:endParaRPr lang="en-US"/>
          </a:p>
        </p:txBody>
      </p:sp>
    </p:spTree>
    <p:extLst>
      <p:ext uri="{BB962C8B-B14F-4D97-AF65-F5344CB8AC3E}">
        <p14:creationId xmlns:p14="http://schemas.microsoft.com/office/powerpoint/2010/main" val="2167334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2209800" y="685800"/>
            <a:ext cx="8915400" cy="685800"/>
          </a:xfrm>
        </p:spPr>
        <p:txBody>
          <a:bodyPr/>
          <a:lstStyle/>
          <a:p>
            <a:r>
              <a:rPr lang="en-GB" dirty="0"/>
              <a:t>M4.1.2 /W2.6</a:t>
            </a:r>
            <a:r>
              <a:rPr lang="en-US" dirty="0"/>
              <a:t>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2045845099"/>
              </p:ext>
            </p:extLst>
          </p:nvPr>
        </p:nvGraphicFramePr>
        <p:xfrm>
          <a:off x="3200400" y="1647614"/>
          <a:ext cx="5656072" cy="3388308"/>
        </p:xfrm>
        <a:graphic>
          <a:graphicData uri="http://schemas.openxmlformats.org/drawingml/2006/table">
            <a:tbl>
              <a:tblPr/>
              <a:tblGrid>
                <a:gridCol w="2685446">
                  <a:extLst>
                    <a:ext uri="{9D8B030D-6E8A-4147-A177-3AD203B41FA5}">
                      <a16:colId xmlns:a16="http://schemas.microsoft.com/office/drawing/2014/main" val="20000"/>
                    </a:ext>
                  </a:extLst>
                </a:gridCol>
                <a:gridCol w="2970626">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BB</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BE</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2023</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extLst>
                  <a:ext uri="{0D108BD9-81ED-4DB2-BD59-A6C34878D82A}">
                    <a16:rowId xmlns:a16="http://schemas.microsoft.com/office/drawing/2014/main" val="10004"/>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err="1">
                          <a:ln>
                            <a:noFill/>
                          </a:ln>
                          <a:solidFill>
                            <a:schemeClr val="tx1"/>
                          </a:solidFill>
                          <a:effectLst/>
                          <a:latin typeface="Times New Roman" pitchFamily="18" charset="0"/>
                        </a:rPr>
                        <a:t>REVme</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13345" name="Text Box 83"/>
          <p:cNvSpPr txBox="1">
            <a:spLocks noChangeArrowheads="1"/>
          </p:cNvSpPr>
          <p:nvPr/>
        </p:nvSpPr>
        <p:spPr bwMode="auto">
          <a:xfrm>
            <a:off x="304800" y="6073933"/>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September 2023</a:t>
            </a:r>
            <a:endParaRPr lang="en-US" dirty="0"/>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4" name="TextBox 3"/>
          <p:cNvSpPr txBox="1"/>
          <p:nvPr/>
        </p:nvSpPr>
        <p:spPr>
          <a:xfrm>
            <a:off x="4921373" y="5612268"/>
            <a:ext cx="5780300" cy="369332"/>
          </a:xfrm>
          <a:prstGeom prst="rect">
            <a:avLst/>
          </a:prstGeom>
          <a:solidFill>
            <a:schemeClr val="accent4"/>
          </a:solidFill>
        </p:spPr>
        <p:txBody>
          <a:bodyPr wrap="none" rtlCol="0">
            <a:spAutoFit/>
          </a:bodyPr>
          <a:lstStyle/>
          <a:p>
            <a:r>
              <a:rPr lang="en-US" sz="1800" dirty="0"/>
              <a:t>PAR Extension Request – on September </a:t>
            </a:r>
            <a:r>
              <a:rPr lang="en-US" sz="1800" dirty="0" err="1"/>
              <a:t>NesCom</a:t>
            </a:r>
            <a:r>
              <a:rPr lang="en-US" sz="1800" dirty="0"/>
              <a:t> agenda</a:t>
            </a:r>
            <a:endParaRPr lang="en-GB"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/W2.6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 Stephen McCann</a:t>
            </a:r>
          </a:p>
          <a:p>
            <a:pPr>
              <a:defRPr/>
            </a:pPr>
            <a:r>
              <a:rPr lang="en-US" sz="2600" dirty="0"/>
              <a:t>Treasurer – Jon Rosdahl</a:t>
            </a:r>
          </a:p>
          <a:p>
            <a:pPr>
              <a:defRPr/>
            </a:pPr>
            <a:r>
              <a:rPr lang="en-US" sz="2600" dirty="0"/>
              <a:t>ANA Authority – Robert Stacey</a:t>
            </a:r>
          </a:p>
          <a:p>
            <a:pPr>
              <a:defRPr/>
            </a:pPr>
            <a:r>
              <a:rPr lang="en-US" sz="2600" dirty="0"/>
              <a:t>WG Technical Editors – Robert Stacey, Emily Qi</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September 2023</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981200" y="142103"/>
            <a:ext cx="7239000" cy="381000"/>
          </a:xfrm>
        </p:spPr>
        <p:txBody>
          <a:bodyPr/>
          <a:lstStyle/>
          <a:p>
            <a:r>
              <a:rPr lang="en-GB" sz="2800" dirty="0"/>
              <a:t>M4.1.3 /W2.6</a:t>
            </a:r>
            <a:r>
              <a:rPr lang="en-US" sz="2800" dirty="0"/>
              <a:t> Officers</a:t>
            </a:r>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September 2023</a:t>
            </a:r>
            <a:endParaRPr lang="en-US" dirty="0"/>
          </a:p>
        </p:txBody>
      </p:sp>
      <p:sp>
        <p:nvSpPr>
          <p:cNvPr id="4" name="TextBox 3"/>
          <p:cNvSpPr txBox="1"/>
          <p:nvPr/>
        </p:nvSpPr>
        <p:spPr>
          <a:xfrm>
            <a:off x="7162800" y="5979269"/>
            <a:ext cx="2743200" cy="338554"/>
          </a:xfrm>
          <a:prstGeom prst="rect">
            <a:avLst/>
          </a:prstGeom>
          <a:solidFill>
            <a:srgbClr val="FFFF00"/>
          </a:solidFill>
        </p:spPr>
        <p:txBody>
          <a:bodyPr wrap="square" rtlCol="0">
            <a:spAutoFit/>
          </a:bodyPr>
          <a:lstStyle/>
          <a:p>
            <a:r>
              <a:rPr lang="en-GB" sz="16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3595678840"/>
              </p:ext>
            </p:extLst>
          </p:nvPr>
        </p:nvGraphicFramePr>
        <p:xfrm>
          <a:off x="152400" y="897598"/>
          <a:ext cx="11734800" cy="4424542"/>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 </a:t>
                      </a: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Emily QI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 Manish KUMAR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ME</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Times New Roman" pitchFamily="18" charset="0"/>
                          <a:ea typeface="+mn-ea"/>
                          <a:cs typeface="+mn-cs"/>
                        </a:rPr>
                        <a:t>Michael MONTEMURRO</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 Mark RISON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BB</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Nikola SERAFIMOVSKI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Tuncer BAYKAS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br>
                        <a:rPr kumimoji="0" lang="en-US" sz="1400" b="1" i="0" u="none" strike="noStrike" kern="1200" cap="none" normalizeH="0" baseline="0" dirty="0">
                          <a:ln>
                            <a:noFill/>
                          </a:ln>
                          <a:solidFill>
                            <a:schemeClr val="tx1"/>
                          </a:solidFill>
                          <a:effectLst/>
                          <a:latin typeface="Times New Roman" pitchFamily="18" charset="0"/>
                          <a:ea typeface="+mn-ea"/>
                          <a:cs typeface="+mn-cs"/>
                        </a:rPr>
                      </a:br>
                      <a:r>
                        <a:rPr kumimoji="0" lang="en-US" sz="1400" b="1" i="0" u="none" strike="noStrike" kern="1200" cap="none" normalizeH="0" baseline="0" dirty="0">
                          <a:ln>
                            <a:noFill/>
                          </a:ln>
                          <a:solidFill>
                            <a:schemeClr val="tx1"/>
                          </a:solidFill>
                          <a:effectLst/>
                          <a:latin typeface="Times New Roman" pitchFamily="18" charset="0"/>
                          <a:ea typeface="+mn-ea"/>
                          <a:cs typeface="+mn-cs"/>
                        </a:rPr>
                        <a:t>Harry BIMS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Hitoshi MORIOKA,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a:ln>
                            <a:noFill/>
                          </a:ln>
                          <a:solidFill>
                            <a:schemeClr val="tx1"/>
                          </a:solidFill>
                          <a:effectLst/>
                          <a:latin typeface="Times New Roman" pitchFamily="18" charset="0"/>
                          <a:ea typeface="+mn-ea"/>
                          <a:cs typeface="+mn-cs"/>
                        </a:rPr>
                        <a:t> WANG</a:t>
                      </a:r>
                      <a:endParaRPr kumimoji="0" lang="en-GB"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Matthew FISCHER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Jason </a:t>
                      </a:r>
                      <a:r>
                        <a:rPr kumimoji="0" lang="en-US" sz="1400" b="1" i="0" u="none" strike="noStrike" kern="1200" cap="none" normalizeH="0" baseline="0" dirty="0" err="1">
                          <a:ln>
                            <a:noFill/>
                          </a:ln>
                          <a:solidFill>
                            <a:schemeClr val="tx1"/>
                          </a:solidFill>
                          <a:effectLst/>
                          <a:latin typeface="Times New Roman" pitchFamily="18" charset="0"/>
                          <a:ea typeface="+mn-ea"/>
                          <a:cs typeface="+mn-cs"/>
                        </a:rPr>
                        <a:t>Yuchen</a:t>
                      </a:r>
                      <a:r>
                        <a:rPr kumimoji="0" lang="en-US" sz="1400" b="1" i="0" u="none" strike="noStrike" kern="1200" cap="none" normalizeH="0" baseline="0" dirty="0">
                          <a:ln>
                            <a:noFill/>
                          </a:ln>
                          <a:solidFill>
                            <a:schemeClr val="tx1"/>
                          </a:solidFill>
                          <a:effectLst/>
                          <a:latin typeface="Times New Roman" pitchFamily="18" charset="0"/>
                          <a:ea typeface="+mn-ea"/>
                          <a:cs typeface="+mn-cs"/>
                        </a:rPr>
                        <a:t> GUO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Stephen ORR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3"/>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 Jerome HENRY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Stephane BARON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Roy WANT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Dibakar DAS</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AHG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ITU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Hassan YAGHOOBI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TIG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Xiaofei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0668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AMP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Steve SHELLHAMMER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Hao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UHR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Ross Jian YU</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80851016"/>
                  </a:ext>
                </a:extLst>
              </a:tr>
            </a:tbl>
          </a:graphicData>
        </a:graphic>
      </p:graphicFrame>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55202" y="139980"/>
            <a:ext cx="5696362" cy="457200"/>
          </a:xfrm>
        </p:spPr>
        <p:txBody>
          <a:bodyPr/>
          <a:lstStyle/>
          <a:p>
            <a:r>
              <a:rPr lang="en-GB" sz="2400" dirty="0"/>
              <a:t>M4.1.4 /W2.6</a:t>
            </a:r>
            <a:r>
              <a:rPr lang="en-US" sz="2400" dirty="0"/>
              <a:t> IEEE 802.11 Revisions</a:t>
            </a:r>
          </a:p>
        </p:txBody>
      </p:sp>
      <p:sp>
        <p:nvSpPr>
          <p:cNvPr id="32787" name="Text Box 6"/>
          <p:cNvSpPr txBox="1">
            <a:spLocks noChangeArrowheads="1"/>
          </p:cNvSpPr>
          <p:nvPr/>
        </p:nvSpPr>
        <p:spPr bwMode="auto">
          <a:xfrm rot="16200000">
            <a:off x="4699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grpSp>
        <p:nvGrpSpPr>
          <p:cNvPr id="2" name="Group 1"/>
          <p:cNvGrpSpPr/>
          <p:nvPr/>
        </p:nvGrpSpPr>
        <p:grpSpPr>
          <a:xfrm>
            <a:off x="2744639" y="710932"/>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11aa</a:t>
              </a:r>
            </a:p>
            <a:p>
              <a:pPr algn="ctr"/>
              <a:r>
                <a:rPr lang="en-US" sz="1100"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11ae</a:t>
              </a:r>
            </a:p>
            <a:p>
              <a:pPr algn="ctr"/>
              <a:r>
                <a:rPr lang="en-US" sz="1100" dirty="0" err="1">
                  <a:latin typeface="Tahoma" pitchFamily="34" charset="0"/>
                  <a:ea typeface="ＭＳ Ｐゴシック" charset="-128"/>
                  <a:cs typeface="Arial" pitchFamily="34" charset="0"/>
                </a:rPr>
                <a:t>QoS</a:t>
              </a:r>
              <a:r>
                <a:rPr lang="en-US" sz="1100"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11ac -VHT</a:t>
              </a:r>
            </a:p>
            <a:p>
              <a:pPr algn="ctr"/>
              <a:r>
                <a:rPr lang="en-US" sz="1050" dirty="0">
                  <a:latin typeface="Tahoma" pitchFamily="34" charset="0"/>
                  <a:ea typeface="ＭＳ Ｐゴシック" charset="-128"/>
                  <a:cs typeface="Arial" pitchFamily="34" charset="0"/>
                </a:rPr>
                <a:t>&gt;1 </a:t>
              </a:r>
              <a:r>
                <a:rPr lang="en-US" sz="1050" dirty="0" err="1">
                  <a:latin typeface="Tahoma" pitchFamily="34" charset="0"/>
                  <a:ea typeface="ＭＳ Ｐゴシック" charset="-128"/>
                  <a:cs typeface="Arial" pitchFamily="34" charset="0"/>
                </a:rPr>
                <a:t>Gbps</a:t>
              </a:r>
              <a:r>
                <a:rPr lang="en-US" sz="1050" dirty="0">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11ad - VHT</a:t>
              </a:r>
            </a:p>
            <a:p>
              <a:pPr algn="ctr"/>
              <a:r>
                <a:rPr lang="en-US" sz="1000" dirty="0">
                  <a:latin typeface="Tahoma" pitchFamily="34" charset="0"/>
                  <a:ea typeface="ＭＳ Ｐゴシック" charset="-128"/>
                  <a:cs typeface="Arial" pitchFamily="34" charset="0"/>
                </a:rPr>
                <a:t>&gt;1 </a:t>
              </a:r>
              <a:r>
                <a:rPr lang="en-US" sz="1000" dirty="0" err="1">
                  <a:latin typeface="Tahoma" pitchFamily="34" charset="0"/>
                  <a:ea typeface="ＭＳ Ｐゴシック" charset="-128"/>
                  <a:cs typeface="Arial" pitchFamily="34" charset="0"/>
                </a:rPr>
                <a:t>Gbps</a:t>
              </a:r>
              <a:r>
                <a:rPr lang="en-US" sz="1000" dirty="0">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11af</a:t>
              </a:r>
            </a:p>
            <a:p>
              <a:pPr algn="ctr"/>
              <a:r>
                <a:rPr lang="en-US" sz="1100"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84304"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6" name="Footer Placeholder 5"/>
          <p:cNvSpPr>
            <a:spLocks noGrp="1"/>
          </p:cNvSpPr>
          <p:nvPr>
            <p:ph type="ftr" sz="quarter" idx="11"/>
          </p:nvPr>
        </p:nvSpPr>
        <p:spPr/>
        <p:txBody>
          <a:bodyPr/>
          <a:lstStyle/>
          <a:p>
            <a:pPr>
              <a:defRPr/>
            </a:pPr>
            <a:r>
              <a:rPr lang="en-US"/>
              <a:t>Dorothy Stanley, HP Enterprise</a:t>
            </a:r>
          </a:p>
        </p:txBody>
      </p:sp>
      <p:sp>
        <p:nvSpPr>
          <p:cNvPr id="7" name="Date Placeholder 6"/>
          <p:cNvSpPr>
            <a:spLocks noGrp="1"/>
          </p:cNvSpPr>
          <p:nvPr>
            <p:ph type="dt" sz="half" idx="10"/>
          </p:nvPr>
        </p:nvSpPr>
        <p:spPr/>
        <p:txBody>
          <a:bodyPr/>
          <a:lstStyle/>
          <a:p>
            <a:pPr>
              <a:defRPr/>
            </a:pPr>
            <a:r>
              <a:rPr lang="en-US"/>
              <a:t>September 2023</a:t>
            </a:r>
            <a:endParaRPr lang="en-US" dirty="0"/>
          </a:p>
        </p:txBody>
      </p:sp>
      <p:sp>
        <p:nvSpPr>
          <p:cNvPr id="47" name="Text Box 6"/>
          <p:cNvSpPr txBox="1">
            <a:spLocks noChangeArrowheads="1"/>
          </p:cNvSpPr>
          <p:nvPr/>
        </p:nvSpPr>
        <p:spPr bwMode="auto">
          <a:xfrm rot="16200000">
            <a:off x="15739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144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144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858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75865" y="686091"/>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11w</a:t>
              </a:r>
            </a:p>
            <a:p>
              <a:pPr algn="ctr"/>
              <a:r>
                <a:rPr lang="en-US" sz="1000" dirty="0">
                  <a:latin typeface="Tahoma" pitchFamily="34" charset="0"/>
                  <a:ea typeface="ＭＳ Ｐゴシック" charset="-128"/>
                  <a:cs typeface="Arial" pitchFamily="34" charset="0"/>
                </a:rPr>
                <a:t>Management</a:t>
              </a:r>
            </a:p>
            <a:p>
              <a:pPr algn="ctr"/>
              <a:r>
                <a:rPr lang="en-US" sz="1000" dirty="0">
                  <a:latin typeface="Tahoma" pitchFamily="34" charset="0"/>
                  <a:ea typeface="ＭＳ Ｐゴシック" charset="-128"/>
                  <a:cs typeface="Arial" pitchFamily="34" charset="0"/>
                </a:rPr>
                <a:t>Frame </a:t>
              </a:r>
            </a:p>
            <a:p>
              <a:pPr algn="ctr"/>
              <a:r>
                <a:rPr lang="en-US" sz="1000"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11k</a:t>
              </a:r>
            </a:p>
            <a:p>
              <a:pPr algn="ctr"/>
              <a:r>
                <a:rPr lang="en-US" sz="1000"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11r</a:t>
              </a:r>
            </a:p>
            <a:p>
              <a:pPr algn="ctr"/>
              <a:r>
                <a:rPr lang="en-US" sz="1000"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11v</a:t>
              </a:r>
            </a:p>
            <a:p>
              <a:pPr algn="ctr"/>
              <a:r>
                <a:rPr lang="en-US" sz="1000" dirty="0">
                  <a:latin typeface="Tahoma" pitchFamily="34" charset="0"/>
                  <a:ea typeface="ＭＳ Ｐゴシック" charset="-128"/>
                  <a:cs typeface="Arial" pitchFamily="34" charset="0"/>
                </a:rPr>
                <a:t>Network</a:t>
              </a:r>
            </a:p>
            <a:p>
              <a:pPr algn="ctr"/>
              <a:r>
                <a:rPr lang="en-US" sz="1000" dirty="0">
                  <a:latin typeface="Tahoma" pitchFamily="34" charset="0"/>
                  <a:ea typeface="ＭＳ Ｐゴシック" charset="-128"/>
                  <a:cs typeface="Arial" pitchFamily="34" charset="0"/>
                </a:rPr>
                <a:t>Management</a:t>
              </a:r>
            </a:p>
            <a:p>
              <a:pPr algn="ctr"/>
              <a:endParaRPr lang="en-US" sz="1000"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11s</a:t>
              </a: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11u</a:t>
              </a:r>
            </a:p>
            <a:p>
              <a:pPr algn="ctr"/>
              <a:r>
                <a:rPr lang="en-US" sz="1000"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Tahoma" pitchFamily="34" charset="0"/>
                  <a:cs typeface="Tahoma" pitchFamily="34" charset="0"/>
                </a:rPr>
                <a:t>11y</a:t>
              </a:r>
            </a:p>
            <a:p>
              <a:pPr algn="ctr" eaLnBrk="0" hangingPunct="0"/>
              <a:r>
                <a:rPr lang="en-US" sz="1000" dirty="0">
                  <a:solidFill>
                    <a:srgbClr val="000000"/>
                  </a:solidFill>
                  <a:latin typeface="Tahoma" pitchFamily="34" charset="0"/>
                  <a:ea typeface="Tahoma" pitchFamily="34" charset="0"/>
                  <a:cs typeface="Tahoma" pitchFamily="34" charset="0"/>
                </a:rPr>
                <a:t>Contention</a:t>
              </a:r>
            </a:p>
            <a:p>
              <a:pPr algn="ctr" eaLnBrk="0" hangingPunct="0"/>
              <a:r>
                <a:rPr lang="en-US" sz="1000" dirty="0">
                  <a:solidFill>
                    <a:srgbClr val="000000"/>
                  </a:solidFill>
                  <a:latin typeface="Tahoma" pitchFamily="34" charset="0"/>
                  <a:ea typeface="Tahoma" pitchFamily="34" charset="0"/>
                  <a:cs typeface="Tahoma" pitchFamily="34" charset="0"/>
                </a:rPr>
                <a:t>Based</a:t>
              </a:r>
            </a:p>
            <a:p>
              <a:pPr algn="ctr" eaLnBrk="0" hangingPunct="0"/>
              <a:r>
                <a:rPr lang="en-US" sz="1000"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11n</a:t>
              </a:r>
            </a:p>
            <a:p>
              <a:pPr algn="ctr"/>
              <a:r>
                <a:rPr lang="en-US" sz="1000" dirty="0">
                  <a:latin typeface="Tahoma" pitchFamily="34" charset="0"/>
                  <a:ea typeface="ＭＳ Ｐゴシック" charset="-128"/>
                  <a:cs typeface="Arial" pitchFamily="34" charset="0"/>
                </a:rPr>
                <a:t>High </a:t>
              </a:r>
            </a:p>
            <a:p>
              <a:pPr algn="ctr"/>
              <a:r>
                <a:rPr lang="en-US" sz="1000" dirty="0">
                  <a:latin typeface="Tahoma" pitchFamily="34" charset="0"/>
                  <a:ea typeface="ＭＳ Ｐゴシック" charset="-128"/>
                  <a:cs typeface="Arial" pitchFamily="34" charset="0"/>
                </a:rPr>
                <a:t>Throughput</a:t>
              </a:r>
            </a:p>
            <a:p>
              <a:pPr algn="ctr"/>
              <a:r>
                <a:rPr lang="en-US" sz="1000"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11z</a:t>
              </a:r>
            </a:p>
            <a:p>
              <a:pPr algn="ctr"/>
              <a:r>
                <a:rPr lang="en-US" sz="1000"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11p</a:t>
              </a:r>
            </a:p>
            <a:p>
              <a:pPr algn="ctr"/>
              <a:r>
                <a:rPr lang="en-US" sz="1000"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78991"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4" name="Group 3"/>
          <p:cNvGrpSpPr/>
          <p:nvPr/>
        </p:nvGrpSpPr>
        <p:grpSpPr>
          <a:xfrm>
            <a:off x="7541801" y="733396"/>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11g</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11i</a:t>
              </a:r>
            </a:p>
            <a:p>
              <a:pPr algn="ctr"/>
              <a:r>
                <a:rPr lang="en-US" sz="1000"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11h</a:t>
              </a:r>
            </a:p>
            <a:p>
              <a:pPr algn="ctr"/>
              <a:r>
                <a:rPr lang="en-US" sz="1000"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11j</a:t>
              </a:r>
            </a:p>
            <a:p>
              <a:pPr algn="ctr"/>
              <a:r>
                <a:rPr lang="en-US" sz="1000" dirty="0">
                  <a:latin typeface="Tahoma" pitchFamily="34" charset="0"/>
                  <a:ea typeface="ＭＳ Ｐゴシック" charset="-128"/>
                  <a:cs typeface="Arial" pitchFamily="34" charset="0"/>
                </a:rPr>
                <a:t>JP bands</a:t>
              </a:r>
              <a:r>
                <a:rPr lang="en-US" sz="1000"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dirty="0">
                  <a:solidFill>
                    <a:schemeClr val="bg2">
                      <a:lumMod val="75000"/>
                    </a:schemeClr>
                  </a:solidFill>
                  <a:latin typeface="Tahoma" pitchFamily="34" charset="0"/>
                  <a:ea typeface="ＭＳ Ｐゴシック" charset="-128"/>
                  <a:cs typeface="Arial" charset="0"/>
                </a:rPr>
                <a:t>11f </a:t>
              </a:r>
            </a:p>
            <a:p>
              <a:pPr algn="ctr">
                <a:defRPr/>
              </a:pPr>
              <a:r>
                <a:rPr lang="en-US" sz="1000"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1447"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8" name="Group 7"/>
          <p:cNvGrpSpPr/>
          <p:nvPr/>
        </p:nvGrpSpPr>
        <p:grpSpPr>
          <a:xfrm>
            <a:off x="9205088" y="733396"/>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 </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11b</a:t>
              </a:r>
            </a:p>
            <a:p>
              <a:pPr algn="ctr"/>
              <a:r>
                <a:rPr lang="en-US" sz="1000" dirty="0">
                  <a:latin typeface="Tahoma" pitchFamily="34" charset="0"/>
                  <a:ea typeface="ＭＳ Ｐゴシック" charset="-128"/>
                  <a:cs typeface="Arial" pitchFamily="34" charset="0"/>
                </a:rPr>
                <a:t>11 Mbps</a:t>
              </a:r>
            </a:p>
            <a:p>
              <a:pPr algn="ctr"/>
              <a:r>
                <a:rPr lang="en-US" sz="1000"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11d</a:t>
              </a:r>
            </a:p>
            <a:p>
              <a:pPr algn="ctr"/>
              <a:r>
                <a:rPr lang="en-US" sz="1000" dirty="0">
                  <a:latin typeface="Tahoma" pitchFamily="34" charset="0"/>
                  <a:ea typeface="ＭＳ Ｐゴシック" charset="-128"/>
                  <a:cs typeface="Arial" pitchFamily="34" charset="0"/>
                </a:rPr>
                <a:t>Intl roaming</a:t>
              </a:r>
              <a:r>
                <a:rPr lang="en-US" sz="1000"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10158785"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32785" name="AutoShape 12"/>
          <p:cNvSpPr>
            <a:spLocks noChangeArrowheads="1"/>
          </p:cNvSpPr>
          <p:nvPr/>
        </p:nvSpPr>
        <p:spPr bwMode="auto">
          <a:xfrm>
            <a:off x="10591800"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IEEE</a:t>
            </a:r>
          </a:p>
          <a:p>
            <a:pPr algn="ctr"/>
            <a:r>
              <a:rPr lang="en-US" sz="1400" dirty="0" err="1">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 -1997</a:t>
            </a:r>
          </a:p>
          <a:p>
            <a:pPr algn="ctr"/>
            <a:endParaRPr lang="en-US" sz="1000" dirty="0">
              <a:latin typeface="Tahoma" pitchFamily="34" charset="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pPr>
              <a:defRPr/>
            </a:pPr>
            <a:r>
              <a:rPr lang="en-US"/>
              <a:t>Slide </a:t>
            </a:r>
            <a:fld id="{3FBD1F51-5136-477F-A21E-BB3B46CB0CD8}" type="slidenum">
              <a:rPr lang="en-US" smtClean="0"/>
              <a:pPr>
                <a:defRPr/>
              </a:pPr>
              <a:t>16</a:t>
            </a:fld>
            <a:endParaRPr lang="en-US"/>
          </a:p>
        </p:txBody>
      </p:sp>
      <p:grpSp>
        <p:nvGrpSpPr>
          <p:cNvPr id="49" name="Group 48"/>
          <p:cNvGrpSpPr/>
          <p:nvPr/>
        </p:nvGrpSpPr>
        <p:grpSpPr>
          <a:xfrm>
            <a:off x="911599" y="710932"/>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11aq</a:t>
              </a:r>
            </a:p>
            <a:p>
              <a:pPr algn="ctr"/>
              <a:r>
                <a:rPr lang="en-US" sz="1100" dirty="0">
                  <a:latin typeface="Tahoma" pitchFamily="34" charset="0"/>
                  <a:ea typeface="ＭＳ Ｐゴシック" charset="-128"/>
                  <a:cs typeface="Arial" pitchFamily="34" charset="0"/>
                </a:rPr>
                <a:t>Pre Association</a:t>
              </a:r>
            </a:p>
            <a:p>
              <a:pPr algn="ctr"/>
              <a:r>
                <a:rPr lang="en-US" sz="1100" dirty="0">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11ak</a:t>
              </a:r>
            </a:p>
            <a:p>
              <a:pPr algn="ctr"/>
              <a:r>
                <a:rPr lang="en-US" sz="1100" dirty="0">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11ah </a:t>
              </a:r>
            </a:p>
            <a:p>
              <a:pPr algn="ctr"/>
              <a:r>
                <a:rPr lang="en-US" sz="1050" dirty="0">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11aj </a:t>
              </a:r>
            </a:p>
            <a:p>
              <a:pPr algn="ctr"/>
              <a:r>
                <a:rPr lang="en-US" sz="1000" dirty="0">
                  <a:latin typeface="Tahoma" pitchFamily="34" charset="0"/>
                  <a:ea typeface="ＭＳ Ｐゴシック" charset="-128"/>
                  <a:cs typeface="Arial" pitchFamily="34" charset="0"/>
                </a:rPr>
                <a:t>China millimeter </a:t>
              </a:r>
            </a:p>
            <a:p>
              <a:pPr algn="ctr"/>
              <a:r>
                <a:rPr lang="en-US" sz="1000" dirty="0">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11ai</a:t>
              </a:r>
            </a:p>
            <a:p>
              <a:pPr algn="ctr"/>
              <a:r>
                <a:rPr lang="en-US" sz="1100" dirty="0">
                  <a:latin typeface="Tahoma" pitchFamily="34" charset="0"/>
                  <a:ea typeface="ＭＳ Ｐゴシック" charset="-128"/>
                  <a:cs typeface="Arial" pitchFamily="34" charset="0"/>
                </a:rPr>
                <a:t>Fast Initial Link </a:t>
              </a:r>
            </a:p>
            <a:p>
              <a:pPr algn="ctr"/>
              <a:r>
                <a:rPr lang="en-US" sz="1100" dirty="0">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52404" y="3094275"/>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 /W2.6</a:t>
            </a:r>
            <a:r>
              <a:rPr lang="en-US" dirty="0"/>
              <a:t> IEEE 802.11 Standards Pipeline</a:t>
            </a:r>
          </a:p>
        </p:txBody>
      </p:sp>
      <p:sp>
        <p:nvSpPr>
          <p:cNvPr id="30723" name="Text Box 3"/>
          <p:cNvSpPr txBox="1">
            <a:spLocks noChangeArrowheads="1"/>
          </p:cNvSpPr>
          <p:nvPr/>
        </p:nvSpPr>
        <p:spPr bwMode="auto">
          <a:xfrm>
            <a:off x="1677631"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6758459"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5721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1990727"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871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3411540"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9294619"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533213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6927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2798766"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4541841"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4008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760538"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2221687"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7759303"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1371600"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1676400" y="3200400"/>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8020990" y="3660948"/>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8020990" y="4262400"/>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9294616"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-2020</a:t>
            </a:r>
          </a:p>
        </p:txBody>
      </p:sp>
      <p:sp>
        <p:nvSpPr>
          <p:cNvPr id="52" name="Slide Number Placeholder 4"/>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9DB06DC2-A86B-4567-B1B6-4A779827CDB5}" type="slidenum">
              <a:rPr lang="en-US" sz="800">
                <a:latin typeface="+mj-lt"/>
              </a:rPr>
              <a:pPr eaLnBrk="1" fontAlgn="auto" hangingPunct="1">
                <a:spcBef>
                  <a:spcPts val="0"/>
                </a:spcBef>
                <a:spcAft>
                  <a:spcPts val="0"/>
                </a:spcAft>
                <a:defRPr/>
              </a:pPr>
              <a:t>17</a:t>
            </a:fld>
            <a:endParaRPr lang="en-US" sz="800" dirty="0">
              <a:latin typeface="+mj-lt"/>
            </a:endParaRPr>
          </a:p>
        </p:txBody>
      </p:sp>
      <p:sp>
        <p:nvSpPr>
          <p:cNvPr id="4" name="Footer Placeholder 3"/>
          <p:cNvSpPr>
            <a:spLocks noGrp="1"/>
          </p:cNvSpPr>
          <p:nvPr>
            <p:ph type="ftr" sz="quarter" idx="11"/>
          </p:nvPr>
        </p:nvSpPr>
        <p:spPr/>
        <p:txBody>
          <a:bodyPr/>
          <a:lstStyle/>
          <a:p>
            <a:pPr>
              <a:defRPr/>
            </a:pPr>
            <a:r>
              <a:rPr lang="en-US"/>
              <a:t>Dorothy Stanley, HP Enterprise</a:t>
            </a:r>
          </a:p>
        </p:txBody>
      </p:sp>
      <p:sp>
        <p:nvSpPr>
          <p:cNvPr id="5" name="Date Placeholder 4"/>
          <p:cNvSpPr>
            <a:spLocks noGrp="1"/>
          </p:cNvSpPr>
          <p:nvPr>
            <p:ph type="dt" sz="half" idx="10"/>
          </p:nvPr>
        </p:nvSpPr>
        <p:spPr/>
        <p:txBody>
          <a:bodyPr/>
          <a:lstStyle/>
          <a:p>
            <a:pPr>
              <a:defRPr/>
            </a:pPr>
            <a:r>
              <a:rPr lang="en-US"/>
              <a:t>September 2023</a:t>
            </a:r>
            <a:endParaRPr lang="en-US" dirty="0"/>
          </a:p>
        </p:txBody>
      </p:sp>
      <p:sp>
        <p:nvSpPr>
          <p:cNvPr id="44" name="AutoShape 46"/>
          <p:cNvSpPr>
            <a:spLocks noChangeArrowheads="1"/>
          </p:cNvSpPr>
          <p:nvPr/>
        </p:nvSpPr>
        <p:spPr bwMode="auto">
          <a:xfrm>
            <a:off x="8001000" y="2158901"/>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7999704" y="2896763"/>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802.11ba</a:t>
            </a:r>
          </a:p>
          <a:p>
            <a:pPr algn="ctr"/>
            <a:r>
              <a:rPr lang="en-US" sz="12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5469343" y="3985880"/>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8230301"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6" name="AutoShape 46"/>
          <p:cNvSpPr>
            <a:spLocks noChangeArrowheads="1"/>
          </p:cNvSpPr>
          <p:nvPr/>
        </p:nvSpPr>
        <p:spPr bwMode="auto">
          <a:xfrm>
            <a:off x="6841226" y="2023797"/>
            <a:ext cx="1007657" cy="599750"/>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a:latin typeface="Arial" panose="020B0604020202020204" pitchFamily="34" charset="0"/>
                <a:cs typeface="Arial" panose="020B0604020202020204" pitchFamily="34" charset="0"/>
              </a:rPr>
              <a:t>REVme</a:t>
            </a:r>
            <a:endParaRPr lang="en-US" sz="140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6858000" y="2821044"/>
            <a:ext cx="990600"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802.11bc</a:t>
            </a:r>
          </a:p>
          <a:p>
            <a:pPr algn="ctr"/>
            <a:r>
              <a:rPr lang="en-US" sz="1200" dirty="0">
                <a:latin typeface="Tahoma" pitchFamily="34" charset="0"/>
                <a:ea typeface="ＭＳ Ｐゴシック" charset="-128"/>
                <a:cs typeface="Arial" pitchFamily="34" charset="0"/>
              </a:rPr>
              <a:t>BCS</a:t>
            </a:r>
          </a:p>
        </p:txBody>
      </p:sp>
      <p:sp>
        <p:nvSpPr>
          <p:cNvPr id="39" name="AutoShape 46"/>
          <p:cNvSpPr>
            <a:spLocks noChangeArrowheads="1"/>
          </p:cNvSpPr>
          <p:nvPr/>
        </p:nvSpPr>
        <p:spPr bwMode="auto">
          <a:xfrm>
            <a:off x="8003948" y="487625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802.11bd</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6841226" y="3783609"/>
            <a:ext cx="1007374" cy="56642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802.11bb</a:t>
            </a:r>
          </a:p>
          <a:p>
            <a:pPr algn="ctr"/>
            <a:r>
              <a:rPr lang="en-US" sz="1200" dirty="0">
                <a:latin typeface="Tahoma" pitchFamily="34" charset="0"/>
                <a:ea typeface="ＭＳ Ｐゴシック" charset="-128"/>
                <a:cs typeface="Arial" pitchFamily="34" charset="0"/>
              </a:rPr>
              <a:t>LC</a:t>
            </a:r>
          </a:p>
        </p:txBody>
      </p:sp>
      <p:sp>
        <p:nvSpPr>
          <p:cNvPr id="41" name="AutoShape 46"/>
          <p:cNvSpPr>
            <a:spLocks noChangeArrowheads="1"/>
          </p:cNvSpPr>
          <p:nvPr/>
        </p:nvSpPr>
        <p:spPr bwMode="auto">
          <a:xfrm>
            <a:off x="4290757" y="2265476"/>
            <a:ext cx="929946" cy="4777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5469343" y="3220842"/>
            <a:ext cx="1007658"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0" name="AutoShape 46"/>
          <p:cNvSpPr>
            <a:spLocks noChangeArrowheads="1"/>
          </p:cNvSpPr>
          <p:nvPr/>
        </p:nvSpPr>
        <p:spPr bwMode="auto">
          <a:xfrm>
            <a:off x="298027" y="3140798"/>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ITU Liaison</a:t>
            </a:r>
          </a:p>
          <a:p>
            <a:pPr algn="ctr"/>
            <a:r>
              <a:rPr lang="en-US" sz="1100" dirty="0">
                <a:latin typeface="Tahoma" pitchFamily="34" charset="0"/>
                <a:ea typeface="ＭＳ Ｐゴシック" charset="-128"/>
                <a:cs typeface="Arial" pitchFamily="34" charset="0"/>
              </a:rPr>
              <a:t>(ITU) AHG</a:t>
            </a:r>
          </a:p>
        </p:txBody>
      </p:sp>
      <p:sp>
        <p:nvSpPr>
          <p:cNvPr id="54" name="Text Box 3"/>
          <p:cNvSpPr txBox="1">
            <a:spLocks noChangeArrowheads="1"/>
          </p:cNvSpPr>
          <p:nvPr/>
        </p:nvSpPr>
        <p:spPr bwMode="auto">
          <a:xfrm>
            <a:off x="304800"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387707"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848856"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8" name="AutoShape 46"/>
          <p:cNvSpPr>
            <a:spLocks noChangeArrowheads="1"/>
          </p:cNvSpPr>
          <p:nvPr/>
        </p:nvSpPr>
        <p:spPr bwMode="auto">
          <a:xfrm>
            <a:off x="5492657" y="2424788"/>
            <a:ext cx="961029"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59" name="AutoShape 46"/>
          <p:cNvSpPr>
            <a:spLocks noChangeArrowheads="1"/>
          </p:cNvSpPr>
          <p:nvPr/>
        </p:nvSpPr>
        <p:spPr bwMode="auto">
          <a:xfrm>
            <a:off x="3021265" y="3394314"/>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UHR Study </a:t>
            </a:r>
          </a:p>
          <a:p>
            <a:pPr algn="ctr"/>
            <a:r>
              <a:rPr lang="en-US" sz="1100" dirty="0">
                <a:latin typeface="Tahoma" pitchFamily="34" charset="0"/>
                <a:ea typeface="ＭＳ Ｐゴシック" charset="-128"/>
                <a:cs typeface="Arial" pitchFamily="34" charset="0"/>
              </a:rPr>
              <a:t>Group</a:t>
            </a:r>
          </a:p>
        </p:txBody>
      </p:sp>
      <p:sp>
        <p:nvSpPr>
          <p:cNvPr id="60" name="AutoShape 46"/>
          <p:cNvSpPr>
            <a:spLocks noChangeArrowheads="1"/>
          </p:cNvSpPr>
          <p:nvPr/>
        </p:nvSpPr>
        <p:spPr bwMode="auto">
          <a:xfrm>
            <a:off x="3045583" y="2721769"/>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AIML TIG</a:t>
            </a:r>
          </a:p>
        </p:txBody>
      </p:sp>
      <p:sp>
        <p:nvSpPr>
          <p:cNvPr id="47" name="AutoShape 46"/>
          <p:cNvSpPr>
            <a:spLocks noChangeArrowheads="1"/>
          </p:cNvSpPr>
          <p:nvPr/>
        </p:nvSpPr>
        <p:spPr bwMode="auto">
          <a:xfrm>
            <a:off x="8001000" y="1437941"/>
            <a:ext cx="934864"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1</a:t>
            </a:r>
          </a:p>
        </p:txBody>
      </p:sp>
      <p:sp>
        <p:nvSpPr>
          <p:cNvPr id="57" name="AutoShape 46"/>
          <p:cNvSpPr>
            <a:spLocks noChangeArrowheads="1"/>
          </p:cNvSpPr>
          <p:nvPr/>
        </p:nvSpPr>
        <p:spPr bwMode="auto">
          <a:xfrm>
            <a:off x="3045583" y="4601180"/>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AMP SG</a:t>
            </a:r>
          </a:p>
        </p:txBody>
      </p:sp>
      <p:sp>
        <p:nvSpPr>
          <p:cNvPr id="61" name="AutoShape 46"/>
          <p:cNvSpPr>
            <a:spLocks noChangeArrowheads="1"/>
          </p:cNvSpPr>
          <p:nvPr/>
        </p:nvSpPr>
        <p:spPr bwMode="auto">
          <a:xfrm>
            <a:off x="4289529" y="2867905"/>
            <a:ext cx="896050" cy="56109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320MHz </a:t>
            </a:r>
            <a:r>
              <a:rPr lang="en-US" sz="1100" dirty="0" err="1">
                <a:latin typeface="Tahoma" pitchFamily="34" charset="0"/>
                <a:ea typeface="ＭＳ Ｐゴシック" charset="-128"/>
                <a:cs typeface="Arial" pitchFamily="34" charset="0"/>
              </a:rPr>
              <a:t>Pos</a:t>
            </a:r>
            <a:endParaRPr lang="en-US" sz="1100" dirty="0">
              <a:latin typeface="Tahoma" pitchFamily="34" charset="0"/>
              <a:ea typeface="ＭＳ Ｐゴシック" charset="-128"/>
              <a:cs typeface="Arial" pitchFamily="34" charset="0"/>
            </a:endParaRPr>
          </a:p>
        </p:txBody>
      </p:sp>
      <p:sp>
        <p:nvSpPr>
          <p:cNvPr id="3" name="AutoShape 46">
            <a:extLst>
              <a:ext uri="{FF2B5EF4-FFF2-40B4-BE49-F238E27FC236}">
                <a16:creationId xmlns:a16="http://schemas.microsoft.com/office/drawing/2014/main" id="{605C25CD-DFF3-8884-3300-75C252FE80A9}"/>
              </a:ext>
            </a:extLst>
          </p:cNvPr>
          <p:cNvSpPr>
            <a:spLocks noChangeArrowheads="1"/>
          </p:cNvSpPr>
          <p:nvPr/>
        </p:nvSpPr>
        <p:spPr bwMode="auto">
          <a:xfrm>
            <a:off x="3030092" y="3991851"/>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IMMW SG</a:t>
            </a:r>
          </a:p>
          <a:p>
            <a:pPr algn="ctr"/>
            <a:r>
              <a:rPr lang="en-US" sz="1100" dirty="0">
                <a:latin typeface="Tahoma" pitchFamily="34" charset="0"/>
                <a:ea typeface="ＭＳ Ｐゴシック" charset="-128"/>
                <a:cs typeface="Arial" pitchFamily="34" charset="0"/>
              </a:rPr>
              <a:t>(Nov 2023)</a:t>
            </a:r>
          </a:p>
        </p:txBody>
      </p:sp>
      <p:sp>
        <p:nvSpPr>
          <p:cNvPr id="6" name="AutoShape 46">
            <a:extLst>
              <a:ext uri="{FF2B5EF4-FFF2-40B4-BE49-F238E27FC236}">
                <a16:creationId xmlns:a16="http://schemas.microsoft.com/office/drawing/2014/main" id="{40BECB86-3943-CE43-8BDE-2845BF1EB1E5}"/>
              </a:ext>
            </a:extLst>
          </p:cNvPr>
          <p:cNvSpPr>
            <a:spLocks noChangeArrowheads="1"/>
          </p:cNvSpPr>
          <p:nvPr/>
        </p:nvSpPr>
        <p:spPr bwMode="auto">
          <a:xfrm>
            <a:off x="4289529" y="3700888"/>
            <a:ext cx="934864"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2</a:t>
            </a: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/W2.6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7" name="Table 6"/>
          <p:cNvGraphicFramePr>
            <a:graphicFrameLocks noGrp="1"/>
          </p:cNvGraphicFramePr>
          <p:nvPr>
            <p:extLst>
              <p:ext uri="{D42A27DB-BD31-4B8C-83A1-F6EECF244321}">
                <p14:modId xmlns:p14="http://schemas.microsoft.com/office/powerpoint/2010/main" val="1212446166"/>
              </p:ext>
            </p:extLst>
          </p:nvPr>
        </p:nvGraphicFramePr>
        <p:xfrm>
          <a:off x="750357" y="1524000"/>
          <a:ext cx="10908243" cy="4312445"/>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3799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752600">
                <a:tc>
                  <a:txBody>
                    <a:bodyPr/>
                    <a:lstStyle/>
                    <a:p>
                      <a:pPr lvl="0" algn="ctr"/>
                      <a:r>
                        <a:rPr lang="en-GB" sz="2400" dirty="0"/>
                        <a:t>Type</a:t>
                      </a:r>
                      <a:endParaRPr lang="en-GB" sz="2400" b="1" dirty="0">
                        <a:latin typeface="Arial Narrow" panose="020B0606020202030204" pitchFamily="34" charset="0"/>
                      </a:endParaRPr>
                    </a:p>
                  </a:txBody>
                  <a:tcPr vert="vert270" anchor="ctr"/>
                </a:tc>
                <a:tc>
                  <a:txBody>
                    <a:bodyPr/>
                    <a:lstStyle/>
                    <a:p>
                      <a:pPr lvl="0" algn="ctr"/>
                      <a:r>
                        <a:rPr lang="en-GB" sz="2400" dirty="0"/>
                        <a:t>Label</a:t>
                      </a:r>
                      <a:endParaRPr lang="en-GB" sz="24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400" dirty="0"/>
                        <a:t>Approve</a:t>
                      </a:r>
                      <a:endParaRPr lang="en-GB" sz="2400" b="1" dirty="0">
                        <a:latin typeface="Arial Narrow" panose="020B0606020202030204" pitchFamily="34" charset="0"/>
                      </a:endParaRPr>
                    </a:p>
                  </a:txBody>
                  <a:tcPr vert="vert270" anchor="ctr"/>
                </a:tc>
                <a:tc>
                  <a:txBody>
                    <a:bodyPr/>
                    <a:lstStyle/>
                    <a:p>
                      <a:pPr lvl="0" algn="ctr"/>
                      <a:r>
                        <a:rPr lang="en-GB" sz="2400" dirty="0"/>
                        <a:t>Disapprove</a:t>
                      </a:r>
                      <a:endParaRPr lang="en-GB" sz="2400" b="1" dirty="0">
                        <a:latin typeface="Arial Narrow" panose="020B0606020202030204" pitchFamily="34" charset="0"/>
                      </a:endParaRPr>
                    </a:p>
                  </a:txBody>
                  <a:tcPr vert="vert270" anchor="ctr"/>
                </a:tc>
                <a:tc>
                  <a:txBody>
                    <a:bodyPr/>
                    <a:lstStyle/>
                    <a:p>
                      <a:pPr lvl="0" algn="ctr"/>
                      <a:r>
                        <a:rPr lang="en-GB" sz="2400" dirty="0"/>
                        <a:t>Abstain</a:t>
                      </a:r>
                      <a:endParaRPr lang="en-GB" sz="24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400" dirty="0"/>
                        <a:t>Result</a:t>
                      </a:r>
                      <a:endParaRPr lang="en-GB" sz="24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Recirc</a:t>
                      </a:r>
                    </a:p>
                  </a:txBody>
                  <a:tcPr/>
                </a:tc>
                <a:tc>
                  <a:txBody>
                    <a:bodyPr/>
                    <a:lstStyle/>
                    <a:p>
                      <a:pPr algn="ctr"/>
                      <a:r>
                        <a:rPr lang="en-GB" sz="2000" b="1" dirty="0" err="1">
                          <a:latin typeface="Calibri" panose="020F0502020204030204" pitchFamily="34" charset="0"/>
                          <a:cs typeface="Calibri" panose="020F0502020204030204" pitchFamily="34" charset="0"/>
                        </a:rPr>
                        <a:t>TGbe</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07-24</a:t>
                      </a:r>
                    </a:p>
                  </a:txBody>
                  <a:tcPr/>
                </a:tc>
                <a:tc>
                  <a:txBody>
                    <a:bodyPr/>
                    <a:lstStyle/>
                    <a:p>
                      <a:pPr algn="ctr"/>
                      <a:r>
                        <a:rPr lang="en-GB" sz="2000" b="1" dirty="0">
                          <a:latin typeface="Calibri" panose="020F0502020204030204" pitchFamily="34" charset="0"/>
                          <a:cs typeface="Calibri" panose="020F0502020204030204" pitchFamily="34" charset="0"/>
                        </a:rPr>
                        <a:t>20</a:t>
                      </a:r>
                    </a:p>
                  </a:txBody>
                  <a:tcPr/>
                </a:tc>
                <a:tc>
                  <a:txBody>
                    <a:bodyPr/>
                    <a:lstStyle/>
                    <a:p>
                      <a:pPr algn="ctr"/>
                      <a:r>
                        <a:rPr lang="en-GB" sz="2000" b="1" dirty="0">
                          <a:latin typeface="Calibri" panose="020F0502020204030204" pitchFamily="34" charset="0"/>
                          <a:cs typeface="Calibri" panose="020F0502020204030204" pitchFamily="34" charset="0"/>
                        </a:rPr>
                        <a:t>1125</a:t>
                      </a:r>
                    </a:p>
                  </a:txBody>
                  <a:tcPr/>
                </a:tc>
                <a:tc>
                  <a:txBody>
                    <a:bodyPr/>
                    <a:lstStyle/>
                    <a:p>
                      <a:pPr algn="ctr"/>
                      <a:r>
                        <a:rPr lang="en-GB" sz="2000" b="1" dirty="0">
                          <a:latin typeface="Calibri" panose="020F0502020204030204" pitchFamily="34" charset="0"/>
                          <a:cs typeface="Calibri" panose="020F0502020204030204" pitchFamily="34" charset="0"/>
                        </a:rPr>
                        <a:t>491</a:t>
                      </a:r>
                    </a:p>
                  </a:txBody>
                  <a:tcPr/>
                </a:tc>
                <a:tc>
                  <a:txBody>
                    <a:bodyPr/>
                    <a:lstStyle/>
                    <a:p>
                      <a:pPr algn="ctr"/>
                      <a:r>
                        <a:rPr lang="en-GB" sz="2000" b="1" dirty="0">
                          <a:latin typeface="Calibri" panose="020F0502020204030204" pitchFamily="34" charset="0"/>
                          <a:cs typeface="Calibri" panose="020F0502020204030204" pitchFamily="34" charset="0"/>
                        </a:rPr>
                        <a:t>364</a:t>
                      </a:r>
                    </a:p>
                  </a:txBody>
                  <a:tcPr/>
                </a:tc>
                <a:tc>
                  <a:txBody>
                    <a:bodyPr/>
                    <a:lstStyle/>
                    <a:p>
                      <a:pPr algn="ctr"/>
                      <a:r>
                        <a:rPr lang="en-GB" sz="2000" b="1" dirty="0">
                          <a:latin typeface="Calibri" panose="020F0502020204030204" pitchFamily="34" charset="0"/>
                          <a:cs typeface="Calibri" panose="020F0502020204030204" pitchFamily="34" charset="0"/>
                        </a:rPr>
                        <a:t>40</a:t>
                      </a:r>
                    </a:p>
                  </a:txBody>
                  <a:tcPr/>
                </a:tc>
                <a:tc>
                  <a:txBody>
                    <a:bodyPr/>
                    <a:lstStyle/>
                    <a:p>
                      <a:pPr algn="ctr"/>
                      <a:r>
                        <a:rPr lang="en-GB" sz="2000" b="1" dirty="0">
                          <a:latin typeface="Calibri" panose="020F0502020204030204" pitchFamily="34" charset="0"/>
                          <a:cs typeface="Calibri" panose="020F0502020204030204" pitchFamily="34" charset="0"/>
                        </a:rPr>
                        <a:t>4</a:t>
                      </a:r>
                    </a:p>
                  </a:txBody>
                  <a:tcPr/>
                </a:tc>
                <a:tc>
                  <a:txBody>
                    <a:bodyPr/>
                    <a:lstStyle/>
                    <a:p>
                      <a:pPr algn="ctr"/>
                      <a:r>
                        <a:rPr lang="en-GB" sz="2000" b="1" dirty="0">
                          <a:latin typeface="Calibri" panose="020F0502020204030204" pitchFamily="34" charset="0"/>
                          <a:cs typeface="Calibri" panose="020F0502020204030204" pitchFamily="34" charset="0"/>
                        </a:rPr>
                        <a:t>83.9</a:t>
                      </a:r>
                    </a:p>
                  </a:txBody>
                  <a:tcPr/>
                </a:tc>
                <a:tc>
                  <a:txBody>
                    <a:bodyPr/>
                    <a:lstStyle/>
                    <a:p>
                      <a:pPr algn="ctr"/>
                      <a:r>
                        <a:rPr lang="en-GB" sz="2000" b="1" dirty="0">
                          <a:latin typeface="Calibri" panose="020F0502020204030204" pitchFamily="34" charset="0"/>
                          <a:cs typeface="Calibri" panose="020F0502020204030204" pitchFamily="34" charset="0"/>
                        </a:rPr>
                        <a:t>90.1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1"/>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Recirc</a:t>
                      </a:r>
                    </a:p>
                  </a:txBody>
                  <a:tcPr/>
                </a:tc>
                <a:tc>
                  <a:txBody>
                    <a:bodyPr/>
                    <a:lstStyle/>
                    <a:p>
                      <a:pPr algn="ctr"/>
                      <a:r>
                        <a:rPr lang="en-GB" sz="2000" b="1" dirty="0" err="1">
                          <a:latin typeface="Calibri" panose="020F0502020204030204" pitchFamily="34" charset="0"/>
                          <a:cs typeface="Calibri" panose="020F0502020204030204" pitchFamily="34" charset="0"/>
                        </a:rPr>
                        <a:t>TGbf</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07-26</a:t>
                      </a:r>
                    </a:p>
                  </a:txBody>
                  <a:tcPr/>
                </a:tc>
                <a:tc>
                  <a:txBody>
                    <a:bodyPr/>
                    <a:lstStyle/>
                    <a:p>
                      <a:pPr algn="ctr"/>
                      <a:r>
                        <a:rPr lang="en-GB" sz="2000" b="1" dirty="0">
                          <a:latin typeface="Calibri" panose="020F0502020204030204" pitchFamily="34" charset="0"/>
                          <a:cs typeface="Calibri" panose="020F0502020204030204" pitchFamily="34" charset="0"/>
                        </a:rPr>
                        <a:t>25</a:t>
                      </a:r>
                    </a:p>
                  </a:txBody>
                  <a:tcPr/>
                </a:tc>
                <a:tc>
                  <a:txBody>
                    <a:bodyPr/>
                    <a:lstStyle/>
                    <a:p>
                      <a:pPr algn="ctr"/>
                      <a:r>
                        <a:rPr lang="en-GB" sz="2000" b="1" dirty="0">
                          <a:latin typeface="Calibri" panose="020F0502020204030204" pitchFamily="34" charset="0"/>
                          <a:cs typeface="Calibri" panose="020F0502020204030204" pitchFamily="34" charset="0"/>
                        </a:rPr>
                        <a:t>545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491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291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81.6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85.8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2"/>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Recirc</a:t>
                      </a:r>
                    </a:p>
                  </a:txBody>
                  <a:tcPr/>
                </a:tc>
                <a:tc>
                  <a:txBody>
                    <a:bodyPr/>
                    <a:lstStyle/>
                    <a:p>
                      <a:pPr algn="ctr"/>
                      <a:r>
                        <a:rPr lang="en-GB" sz="2000" b="1" dirty="0" err="1">
                          <a:latin typeface="Calibri" panose="020F0502020204030204" pitchFamily="34" charset="0"/>
                          <a:cs typeface="Calibri" panose="020F0502020204030204" pitchFamily="34" charset="0"/>
                        </a:rPr>
                        <a:t>TGme</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08-10</a:t>
                      </a:r>
                    </a:p>
                  </a:txBody>
                  <a:tcPr/>
                </a:tc>
                <a:tc>
                  <a:txBody>
                    <a:bodyPr/>
                    <a:lstStyle/>
                    <a:p>
                      <a:pPr algn="ctr"/>
                      <a:r>
                        <a:rPr lang="en-GB" sz="2000" b="1" dirty="0">
                          <a:latin typeface="Calibri" panose="020F0502020204030204" pitchFamily="34" charset="0"/>
                          <a:cs typeface="Calibri" panose="020F0502020204030204" pitchFamily="34" charset="0"/>
                        </a:rPr>
                        <a:t>20</a:t>
                      </a:r>
                    </a:p>
                  </a:txBody>
                  <a:tcPr/>
                </a:tc>
                <a:tc>
                  <a:txBody>
                    <a:bodyPr/>
                    <a:lstStyle/>
                    <a:p>
                      <a:pPr algn="ctr"/>
                      <a:r>
                        <a:rPr lang="en-GB" sz="2000" b="1" dirty="0">
                          <a:latin typeface="Calibri" panose="020F0502020204030204" pitchFamily="34" charset="0"/>
                          <a:cs typeface="Calibri" panose="020F0502020204030204" pitchFamily="34" charset="0"/>
                        </a:rPr>
                        <a:t>144</a:t>
                      </a:r>
                    </a:p>
                  </a:txBody>
                  <a:tcPr/>
                </a:tc>
                <a:tc>
                  <a:txBody>
                    <a:bodyPr/>
                    <a:lstStyle/>
                    <a:p>
                      <a:pPr algn="ctr"/>
                      <a:r>
                        <a:rPr lang="en-GB" sz="2000" b="1" dirty="0">
                          <a:latin typeface="Calibri" panose="020F0502020204030204" pitchFamily="34" charset="0"/>
                          <a:cs typeface="Calibri" panose="020F0502020204030204" pitchFamily="34" charset="0"/>
                        </a:rPr>
                        <a:t>485</a:t>
                      </a:r>
                    </a:p>
                  </a:txBody>
                  <a:tcPr/>
                </a:tc>
                <a:tc>
                  <a:txBody>
                    <a:bodyPr/>
                    <a:lstStyle/>
                    <a:p>
                      <a:pPr algn="ctr"/>
                      <a:r>
                        <a:rPr lang="en-GB" sz="2000" b="1" dirty="0">
                          <a:latin typeface="Calibri" panose="020F0502020204030204" pitchFamily="34" charset="0"/>
                          <a:cs typeface="Calibri" panose="020F0502020204030204" pitchFamily="34" charset="0"/>
                        </a:rPr>
                        <a:t>338</a:t>
                      </a:r>
                    </a:p>
                  </a:txBody>
                  <a:tcPr/>
                </a:tc>
                <a:tc>
                  <a:txBody>
                    <a:bodyPr/>
                    <a:lstStyle/>
                    <a:p>
                      <a:pPr algn="ctr"/>
                      <a:r>
                        <a:rPr lang="en-GB" sz="2000" b="1" dirty="0">
                          <a:latin typeface="Calibri" panose="020F0502020204030204" pitchFamily="34" charset="0"/>
                          <a:cs typeface="Calibri" panose="020F0502020204030204" pitchFamily="34" charset="0"/>
                        </a:rPr>
                        <a:t>13</a:t>
                      </a:r>
                    </a:p>
                  </a:txBody>
                  <a:tcPr/>
                </a:tc>
                <a:tc>
                  <a:txBody>
                    <a:bodyPr/>
                    <a:lstStyle/>
                    <a:p>
                      <a:pPr algn="ctr"/>
                      <a:r>
                        <a:rPr lang="en-GB" sz="2000" b="1" dirty="0">
                          <a:latin typeface="Calibri" panose="020F0502020204030204" pitchFamily="34" charset="0"/>
                          <a:cs typeface="Calibri" panose="020F0502020204030204" pitchFamily="34" charset="0"/>
                        </a:rPr>
                        <a:t>21</a:t>
                      </a:r>
                    </a:p>
                  </a:txBody>
                  <a:tcPr/>
                </a:tc>
                <a:tc>
                  <a:txBody>
                    <a:bodyPr/>
                    <a:lstStyle/>
                    <a:p>
                      <a:pPr algn="ctr"/>
                      <a:r>
                        <a:rPr lang="en-GB" sz="2000" b="1" dirty="0">
                          <a:latin typeface="Calibri" panose="020F0502020204030204" pitchFamily="34" charset="0"/>
                          <a:cs typeface="Calibri" panose="020F0502020204030204" pitchFamily="34" charset="0"/>
                        </a:rPr>
                        <a:t>77.9</a:t>
                      </a:r>
                    </a:p>
                  </a:txBody>
                  <a:tcPr/>
                </a:tc>
                <a:tc>
                  <a:txBody>
                    <a:bodyPr/>
                    <a:lstStyle/>
                    <a:p>
                      <a:pPr algn="ctr"/>
                      <a:r>
                        <a:rPr lang="en-GB" sz="2000" b="1" dirty="0">
                          <a:latin typeface="Calibri" panose="020F0502020204030204" pitchFamily="34" charset="0"/>
                          <a:cs typeface="Calibri" panose="020F0502020204030204" pitchFamily="34" charset="0"/>
                        </a:rPr>
                        <a:t>96.3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3"/>
                  </a:ext>
                </a:extLst>
              </a:tr>
              <a:tr h="511969">
                <a:tc>
                  <a:txBody>
                    <a:bodyPr/>
                    <a:lstStyle/>
                    <a:p>
                      <a:pPr algn="ctr"/>
                      <a:r>
                        <a:rPr lang="en-GB" sz="2000" b="1" dirty="0">
                          <a:latin typeface="Calibri" panose="020F0502020204030204" pitchFamily="34" charset="0"/>
                          <a:cs typeface="Calibri" panose="020F0502020204030204" pitchFamily="34" charset="0"/>
                        </a:rPr>
                        <a:t>CC45</a:t>
                      </a:r>
                    </a:p>
                  </a:txBody>
                  <a:tcPr/>
                </a:tc>
                <a:tc>
                  <a:txBody>
                    <a:bodyPr/>
                    <a:lstStyle/>
                    <a:p>
                      <a:pPr algn="ctr"/>
                      <a:r>
                        <a:rPr lang="en-GB" sz="2000" b="1" dirty="0">
                          <a:latin typeface="Calibri" panose="020F0502020204030204" pitchFamily="34" charset="0"/>
                          <a:cs typeface="Calibri" panose="020F0502020204030204" pitchFamily="34" charset="0"/>
                        </a:rPr>
                        <a:t>P802-REVc</a:t>
                      </a: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08-10</a:t>
                      </a:r>
                    </a:p>
                  </a:txBody>
                  <a:tcPr/>
                </a:tc>
                <a:tc>
                  <a:txBody>
                    <a:bodyPr/>
                    <a:lstStyle/>
                    <a:p>
                      <a:pPr algn="ctr"/>
                      <a:r>
                        <a:rPr lang="en-GB" sz="2000" b="1" dirty="0">
                          <a:latin typeface="Calibri" panose="020F0502020204030204" pitchFamily="34" charset="0"/>
                          <a:cs typeface="Calibri" panose="020F0502020204030204" pitchFamily="34" charset="0"/>
                        </a:rPr>
                        <a:t>15</a:t>
                      </a:r>
                    </a:p>
                  </a:txBody>
                  <a:tcPr/>
                </a:tc>
                <a:tc>
                  <a:txBody>
                    <a:bodyPr/>
                    <a:lstStyle/>
                    <a:p>
                      <a:pPr algn="ctr"/>
                      <a:r>
                        <a:rPr lang="en-GB" sz="2000" b="1" dirty="0">
                          <a:latin typeface="Calibri" panose="020F0502020204030204" pitchFamily="34" charset="0"/>
                          <a:cs typeface="Calibri" panose="020F0502020204030204" pitchFamily="34" charset="0"/>
                        </a:rPr>
                        <a:t>37</a:t>
                      </a: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0004"/>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0006"/>
                  </a:ext>
                </a:extLst>
              </a:tr>
            </a:tbl>
          </a:graphicData>
        </a:graphic>
      </p:graphicFrame>
      <p:sp>
        <p:nvSpPr>
          <p:cNvPr id="6" name="Date Placeholder 5"/>
          <p:cNvSpPr>
            <a:spLocks noGrp="1"/>
          </p:cNvSpPr>
          <p:nvPr>
            <p:ph type="dt" sz="half" idx="10"/>
          </p:nvPr>
        </p:nvSpPr>
        <p:spPr/>
        <p:txBody>
          <a:bodyPr/>
          <a:lstStyle/>
          <a:p>
            <a:pPr>
              <a:defRPr/>
            </a:pPr>
            <a:r>
              <a:rPr lang="en-US"/>
              <a:t>September 2023</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2533" name="Rectangle 2"/>
          <p:cNvSpPr>
            <a:spLocks noGrp="1" noChangeArrowheads="1"/>
          </p:cNvSpPr>
          <p:nvPr>
            <p:ph type="title"/>
          </p:nvPr>
        </p:nvSpPr>
        <p:spPr/>
        <p:txBody>
          <a:bodyPr/>
          <a:lstStyle/>
          <a:p>
            <a:r>
              <a:rPr lang="en-GB" dirty="0"/>
              <a:t>M4.1.6 /W2.6 Current Membership Status</a:t>
            </a:r>
          </a:p>
        </p:txBody>
      </p:sp>
      <p:sp>
        <p:nvSpPr>
          <p:cNvPr id="22534" name="Text Box 3"/>
          <p:cNvSpPr txBox="1">
            <a:spLocks noChangeArrowheads="1"/>
          </p:cNvSpPr>
          <p:nvPr/>
        </p:nvSpPr>
        <p:spPr bwMode="auto">
          <a:xfrm>
            <a:off x="345121" y="1613712"/>
            <a:ext cx="24339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2023-08-09</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583494547"/>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94</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42</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535</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11</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September 2023</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September 2023.</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err="1"/>
              <a:t>.</a:t>
            </a:r>
            <a:endParaRPr lang="en-GB" sz="2800" b="0" dirty="0"/>
          </a:p>
          <a:p>
            <a:endParaRPr lang="en-GB" sz="2800" b="0" dirty="0"/>
          </a:p>
          <a:p>
            <a:endParaRPr lang="en-US" sz="2800" b="0" dirty="0"/>
          </a:p>
        </p:txBody>
      </p:sp>
      <p:sp>
        <p:nvSpPr>
          <p:cNvPr id="2" name="Date Placeholder 1"/>
          <p:cNvSpPr>
            <a:spLocks noGrp="1"/>
          </p:cNvSpPr>
          <p:nvPr>
            <p:ph type="dt" sz="half" idx="10"/>
          </p:nvPr>
        </p:nvSpPr>
        <p:spPr/>
        <p:txBody>
          <a:bodyPr/>
          <a:lstStyle/>
          <a:p>
            <a:pPr>
              <a:defRPr/>
            </a:pPr>
            <a:r>
              <a:rPr lang="en-US"/>
              <a:t>September 2023</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Pedro Riviera, University of Ottawa, </a:t>
            </a:r>
            <a:r>
              <a:rPr lang="en-US" sz="1600" dirty="0">
                <a:hlinkClick r:id="rId4"/>
              </a:rPr>
              <a:t>pitur008@uottawa.ca</a:t>
            </a:r>
            <a:r>
              <a:rPr lang="en-US" sz="1600" dirty="0"/>
              <a:t>   - WNG</a:t>
            </a:r>
          </a:p>
          <a:p>
            <a:pPr lvl="1"/>
            <a:r>
              <a:rPr lang="en-US" sz="1600" dirty="0" err="1"/>
              <a:t>Melike</a:t>
            </a:r>
            <a:r>
              <a:rPr lang="en-US" sz="1600" dirty="0"/>
              <a:t> Erol-</a:t>
            </a:r>
            <a:r>
              <a:rPr lang="en-US" sz="1600" dirty="0" err="1"/>
              <a:t>Kantarci</a:t>
            </a:r>
            <a:r>
              <a:rPr lang="en-US" sz="1600" dirty="0"/>
              <a:t>, University of Ottawa, </a:t>
            </a:r>
            <a:r>
              <a:rPr lang="en-US" sz="1600" dirty="0">
                <a:hlinkClick r:id="rId5"/>
              </a:rPr>
              <a:t>melike.erolkantarci@uottawa</a:t>
            </a:r>
            <a:r>
              <a:rPr lang="en-US" sz="1600">
                <a:hlinkClick r:id="rId5"/>
              </a:rPr>
              <a:t>.ca</a:t>
            </a:r>
            <a:r>
              <a:rPr lang="en-US" sz="1600"/>
              <a:t>  </a:t>
            </a:r>
            <a:r>
              <a:rPr lang="en-US" sz="1600" dirty="0"/>
              <a:t>- WNG</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M6.2 Announcements: 2023 September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20</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1"/>
          <p:cNvSpPr>
            <a:spLocks noGrp="1"/>
          </p:cNvSpPr>
          <p:nvPr>
            <p:ph type="title"/>
          </p:nvPr>
        </p:nvSpPr>
        <p:spPr/>
        <p:txBody>
          <a:bodyPr/>
          <a:lstStyle/>
          <a:p>
            <a:r>
              <a:rPr lang="en-GB" altLang="en-US" dirty="0"/>
              <a:t>M6.2 Announcements</a:t>
            </a:r>
          </a:p>
        </p:txBody>
      </p:sp>
      <p:sp>
        <p:nvSpPr>
          <p:cNvPr id="21506" name="Content Placeholder 2"/>
          <p:cNvSpPr>
            <a:spLocks noGrp="1"/>
          </p:cNvSpPr>
          <p:nvPr>
            <p:ph idx="1"/>
          </p:nvPr>
        </p:nvSpPr>
        <p:spPr/>
        <p:txBody>
          <a:bodyPr/>
          <a:lstStyle/>
          <a:p>
            <a:pPr marL="0" indent="0">
              <a:buNone/>
            </a:pPr>
            <a:br>
              <a:rPr lang="en-US" dirty="0"/>
            </a:br>
            <a:r>
              <a:rPr lang="en-US" dirty="0"/>
              <a:t>Our web page on document submissions has been updated:</a:t>
            </a:r>
          </a:p>
          <a:p>
            <a:pPr marL="0" indent="0">
              <a:buNone/>
            </a:pPr>
            <a:r>
              <a:rPr lang="en-US" dirty="0"/>
              <a:t>See Documents -&gt; IEEE 802.11 Document Instructions</a:t>
            </a:r>
          </a:p>
          <a:p>
            <a:pPr marL="0" indent="0">
              <a:buNone/>
            </a:pPr>
            <a:r>
              <a:rPr lang="en-US" dirty="0"/>
              <a:t>https://grouper.ieee.org/groups/802/11/Rules/format-rules.html</a:t>
            </a:r>
          </a:p>
          <a:p>
            <a:pPr marL="0" indent="0">
              <a:buNone/>
            </a:pPr>
            <a:endParaRPr lang="en-US" dirty="0"/>
          </a:p>
          <a:p>
            <a:pPr marL="0" indent="0">
              <a:buNone/>
            </a:pPr>
            <a:r>
              <a:rPr lang="en-US" dirty="0"/>
              <a:t>Please use the document templates for your submissions</a:t>
            </a:r>
          </a:p>
        </p:txBody>
      </p:sp>
      <p:sp>
        <p:nvSpPr>
          <p:cNvPr id="20484"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21</a:t>
            </a:fld>
            <a:endParaRPr lang="en-US" altLang="en-US" sz="1200" b="0"/>
          </a:p>
        </p:txBody>
      </p:sp>
    </p:spTree>
    <p:extLst>
      <p:ext uri="{BB962C8B-B14F-4D97-AF65-F5344CB8AC3E}">
        <p14:creationId xmlns:p14="http://schemas.microsoft.com/office/powerpoint/2010/main" val="35090907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July 2023</a:t>
            </a:r>
          </a:p>
        </p:txBody>
      </p:sp>
      <p:sp>
        <p:nvSpPr>
          <p:cNvPr id="5" name="Footer Placeholder 4"/>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6" name="Picture 5">
            <a:extLst>
              <a:ext uri="{FF2B5EF4-FFF2-40B4-BE49-F238E27FC236}">
                <a16:creationId xmlns:a16="http://schemas.microsoft.com/office/drawing/2014/main" id="{F7597B96-E751-2148-E3DC-6F4B5C6AA97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9551" y="731781"/>
            <a:ext cx="10374249" cy="5669019"/>
          </a:xfrm>
          <a:prstGeom prst="rect">
            <a:avLst/>
          </a:prstGeom>
        </p:spPr>
      </p:pic>
    </p:spTree>
    <p:extLst>
      <p:ext uri="{BB962C8B-B14F-4D97-AF65-F5344CB8AC3E}">
        <p14:creationId xmlns:p14="http://schemas.microsoft.com/office/powerpoint/2010/main" val="13918958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F886797-8C70-4EB1-8875-218F36C8C491}"/>
              </a:ext>
            </a:extLst>
          </p:cNvPr>
          <p:cNvSpPr>
            <a:spLocks noGrp="1"/>
          </p:cNvSpPr>
          <p:nvPr>
            <p:ph type="dt" sz="half" idx="10"/>
          </p:nvPr>
        </p:nvSpPr>
        <p:spPr/>
        <p:txBody>
          <a:bodyPr/>
          <a:lstStyle/>
          <a:p>
            <a:pPr>
              <a:defRPr/>
            </a:pPr>
            <a:r>
              <a:rPr lang="en-US"/>
              <a:t>July 2023</a:t>
            </a:r>
          </a:p>
        </p:txBody>
      </p:sp>
      <p:sp>
        <p:nvSpPr>
          <p:cNvPr id="5" name="Footer Placeholder 4">
            <a:extLst>
              <a:ext uri="{FF2B5EF4-FFF2-40B4-BE49-F238E27FC236}">
                <a16:creationId xmlns:a16="http://schemas.microsoft.com/office/drawing/2014/main" id="{B9D96BD3-8C66-476D-BEED-D489DD0A32AD}"/>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C3613AD6-2F43-41F2-BCA7-AB796FA2EE5A}"/>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23</a:t>
            </a:fld>
            <a:endParaRPr lang="en-US"/>
          </a:p>
        </p:txBody>
      </p:sp>
      <p:pic>
        <p:nvPicPr>
          <p:cNvPr id="9" name="Picture 8">
            <a:extLst>
              <a:ext uri="{FF2B5EF4-FFF2-40B4-BE49-F238E27FC236}">
                <a16:creationId xmlns:a16="http://schemas.microsoft.com/office/drawing/2014/main" id="{E11708EA-D03A-D99B-8DA6-979846D16F2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74751"/>
            <a:ext cx="10615155" cy="5800662"/>
          </a:xfrm>
          <a:prstGeom prst="rect">
            <a:avLst/>
          </a:prstGeom>
        </p:spPr>
      </p:pic>
    </p:spTree>
    <p:extLst>
      <p:ext uri="{BB962C8B-B14F-4D97-AF65-F5344CB8AC3E}">
        <p14:creationId xmlns:p14="http://schemas.microsoft.com/office/powerpoint/2010/main" val="28059853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867C0-DE16-40E2-8E50-D6A1A8155F62}"/>
              </a:ext>
            </a:extLst>
          </p:cNvPr>
          <p:cNvSpPr>
            <a:spLocks noGrp="1"/>
          </p:cNvSpPr>
          <p:nvPr>
            <p:ph type="title"/>
          </p:nvPr>
        </p:nvSpPr>
        <p:spPr/>
        <p:txBody>
          <a:bodyPr/>
          <a:lstStyle/>
          <a:p>
            <a:r>
              <a:rPr lang="en-US" dirty="0"/>
              <a:t>Attendees by affiliation</a:t>
            </a:r>
            <a:br>
              <a:rPr lang="en-US" dirty="0"/>
            </a:br>
            <a:r>
              <a:rPr lang="en-US" dirty="0"/>
              <a:t>(attended at least one meeting July to September</a:t>
            </a:r>
          </a:p>
        </p:txBody>
      </p:sp>
      <p:sp>
        <p:nvSpPr>
          <p:cNvPr id="4" name="Date Placeholder 3">
            <a:extLst>
              <a:ext uri="{FF2B5EF4-FFF2-40B4-BE49-F238E27FC236}">
                <a16:creationId xmlns:a16="http://schemas.microsoft.com/office/drawing/2014/main" id="{B2621AE5-EB5E-4CF0-A5F5-FC0015447EFB}"/>
              </a:ext>
            </a:extLst>
          </p:cNvPr>
          <p:cNvSpPr>
            <a:spLocks noGrp="1"/>
          </p:cNvSpPr>
          <p:nvPr>
            <p:ph type="dt" sz="half" idx="10"/>
          </p:nvPr>
        </p:nvSpPr>
        <p:spPr/>
        <p:txBody>
          <a:bodyPr/>
          <a:lstStyle/>
          <a:p>
            <a:pPr>
              <a:defRPr/>
            </a:pPr>
            <a:r>
              <a:rPr lang="en-US"/>
              <a:t>July 2023</a:t>
            </a:r>
          </a:p>
        </p:txBody>
      </p:sp>
      <p:sp>
        <p:nvSpPr>
          <p:cNvPr id="5" name="Footer Placeholder 4">
            <a:extLst>
              <a:ext uri="{FF2B5EF4-FFF2-40B4-BE49-F238E27FC236}">
                <a16:creationId xmlns:a16="http://schemas.microsoft.com/office/drawing/2014/main" id="{63A08059-8BA5-4ED7-89A0-1830D2473426}"/>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45089981-0F8C-4894-9157-388EF44E8F4F}"/>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24</a:t>
            </a:fld>
            <a:endParaRPr lang="en-US"/>
          </a:p>
        </p:txBody>
      </p:sp>
      <p:pic>
        <p:nvPicPr>
          <p:cNvPr id="9" name="Content Placeholder 8">
            <a:extLst>
              <a:ext uri="{FF2B5EF4-FFF2-40B4-BE49-F238E27FC236}">
                <a16:creationId xmlns:a16="http://schemas.microsoft.com/office/drawing/2014/main" id="{E71349B3-8AA7-F476-18B2-211A25006BC5}"/>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912644" y="1752601"/>
            <a:ext cx="8602956" cy="4701094"/>
          </a:xfrm>
        </p:spPr>
      </p:pic>
    </p:spTree>
    <p:extLst>
      <p:ext uri="{BB962C8B-B14F-4D97-AF65-F5344CB8AC3E}">
        <p14:creationId xmlns:p14="http://schemas.microsoft.com/office/powerpoint/2010/main" val="17843870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18312-8B32-4EF3-A60E-0BAA89327CE2}"/>
              </a:ext>
            </a:extLst>
          </p:cNvPr>
          <p:cNvSpPr>
            <a:spLocks noGrp="1"/>
          </p:cNvSpPr>
          <p:nvPr>
            <p:ph type="title"/>
          </p:nvPr>
        </p:nvSpPr>
        <p:spPr/>
        <p:txBody>
          <a:bodyPr/>
          <a:lstStyle/>
          <a:p>
            <a:r>
              <a:rPr lang="en-US" dirty="0"/>
              <a:t>Attendance by subgroup (July to September)</a:t>
            </a:r>
          </a:p>
        </p:txBody>
      </p:sp>
      <p:sp>
        <p:nvSpPr>
          <p:cNvPr id="4" name="Date Placeholder 3">
            <a:extLst>
              <a:ext uri="{FF2B5EF4-FFF2-40B4-BE49-F238E27FC236}">
                <a16:creationId xmlns:a16="http://schemas.microsoft.com/office/drawing/2014/main" id="{8D20EB58-84BD-4A59-979A-CC5365F87061}"/>
              </a:ext>
            </a:extLst>
          </p:cNvPr>
          <p:cNvSpPr>
            <a:spLocks noGrp="1"/>
          </p:cNvSpPr>
          <p:nvPr>
            <p:ph type="dt" sz="half" idx="10"/>
          </p:nvPr>
        </p:nvSpPr>
        <p:spPr/>
        <p:txBody>
          <a:bodyPr/>
          <a:lstStyle/>
          <a:p>
            <a:pPr>
              <a:defRPr/>
            </a:pPr>
            <a:r>
              <a:rPr lang="en-US"/>
              <a:t>July 2023</a:t>
            </a:r>
          </a:p>
        </p:txBody>
      </p:sp>
      <p:sp>
        <p:nvSpPr>
          <p:cNvPr id="5" name="Footer Placeholder 4">
            <a:extLst>
              <a:ext uri="{FF2B5EF4-FFF2-40B4-BE49-F238E27FC236}">
                <a16:creationId xmlns:a16="http://schemas.microsoft.com/office/drawing/2014/main" id="{14DB3660-8F54-485A-ADFF-470042F745CC}"/>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3E7AE66F-EC38-468C-838B-30F3AE0D9C11}"/>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25</a:t>
            </a:fld>
            <a:endParaRPr lang="en-US"/>
          </a:p>
        </p:txBody>
      </p:sp>
      <p:pic>
        <p:nvPicPr>
          <p:cNvPr id="8" name="Content Placeholder 7">
            <a:extLst>
              <a:ext uri="{FF2B5EF4-FFF2-40B4-BE49-F238E27FC236}">
                <a16:creationId xmlns:a16="http://schemas.microsoft.com/office/drawing/2014/main" id="{608209EB-07D9-5691-2700-154A5EB498ED}"/>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36655" y="1676401"/>
            <a:ext cx="8782145" cy="4799012"/>
          </a:xfrm>
        </p:spPr>
      </p:pic>
    </p:spTree>
    <p:extLst>
      <p:ext uri="{BB962C8B-B14F-4D97-AF65-F5344CB8AC3E}">
        <p14:creationId xmlns:p14="http://schemas.microsoft.com/office/powerpoint/2010/main" val="15154372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September 2023</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26</a:t>
            </a:fld>
            <a:endParaRPr lang="en-US"/>
          </a:p>
        </p:txBody>
      </p:sp>
    </p:spTree>
    <p:extLst>
      <p:ext uri="{BB962C8B-B14F-4D97-AF65-F5344CB8AC3E}">
        <p14:creationId xmlns:p14="http://schemas.microsoft.com/office/powerpoint/2010/main" val="14975100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27</a:t>
            </a:fld>
            <a:endParaRPr lang="en-US"/>
          </a:p>
        </p:txBody>
      </p:sp>
    </p:spTree>
    <p:extLst>
      <p:ext uri="{BB962C8B-B14F-4D97-AF65-F5344CB8AC3E}">
        <p14:creationId xmlns:p14="http://schemas.microsoft.com/office/powerpoint/2010/main" val="37839993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28</a:t>
            </a:fld>
            <a:endParaRPr lang="en-US"/>
          </a:p>
        </p:txBody>
      </p:sp>
    </p:spTree>
    <p:extLst>
      <p:ext uri="{BB962C8B-B14F-4D97-AF65-F5344CB8AC3E}">
        <p14:creationId xmlns:p14="http://schemas.microsoft.com/office/powerpoint/2010/main" val="373395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September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spTree>
    <p:extLst>
      <p:ext uri="{BB962C8B-B14F-4D97-AF65-F5344CB8AC3E}">
        <p14:creationId xmlns:p14="http://schemas.microsoft.com/office/powerpoint/2010/main" val="183825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sz="2000" dirty="0"/>
              <a:t>Liaisons received since July 2023:</a:t>
            </a:r>
          </a:p>
          <a:p>
            <a:pPr marL="0" indent="0">
              <a:buNone/>
            </a:pPr>
            <a:r>
              <a:rPr lang="en-US" sz="2000" dirty="0"/>
              <a:t>WBA sent us a whitepaper: Get ready for Wi-Fi 7; Necati Canpolat will provide an overview on Wednesday</a:t>
            </a:r>
          </a:p>
          <a:p>
            <a:pPr marL="0" indent="0">
              <a:buNone/>
            </a:pPr>
            <a:endParaRPr lang="en-US" sz="2000" dirty="0"/>
          </a:p>
          <a:p>
            <a:pPr marL="0" indent="0">
              <a:buNone/>
            </a:pPr>
            <a:r>
              <a:rPr lang="en-US" sz="2000" dirty="0"/>
              <a:t>Liaisons website, see </a:t>
            </a:r>
            <a:r>
              <a:rPr lang="en-US" sz="2000" dirty="0">
                <a:hlinkClick r:id="rId3"/>
              </a:rPr>
              <a:t>https://grouper.ieee.org/groups/802/11/Liaisons/Liaisons-and-External-Communications.html</a:t>
            </a:r>
            <a:r>
              <a:rPr lang="en-US" sz="2000" dirty="0"/>
              <a:t> </a:t>
            </a:r>
          </a:p>
          <a:p>
            <a:pPr marL="0" indent="0">
              <a:buNone/>
            </a:pPr>
            <a:endParaRPr lang="en-GB" sz="2000"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EC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799100" y="1752600"/>
            <a:ext cx="10859500" cy="4343400"/>
          </a:xfrm>
        </p:spPr>
        <p:txBody>
          <a:bodyPr/>
          <a:lstStyle/>
          <a:p>
            <a:pPr marL="0" indent="0">
              <a:buNone/>
            </a:pPr>
            <a:r>
              <a:rPr lang="en-US" altLang="en-US" dirty="0"/>
              <a:t>July 2023 – all approved</a:t>
            </a:r>
          </a:p>
          <a:p>
            <a:pPr marL="0" indent="0">
              <a:buNone/>
            </a:pPr>
            <a:r>
              <a:rPr lang="en-US" altLang="en-US" sz="2800" b="0" dirty="0"/>
              <a:t>UHR SG 3</a:t>
            </a:r>
            <a:r>
              <a:rPr lang="en-US" altLang="en-US" sz="2800" b="0" baseline="30000" dirty="0"/>
              <a:t>rd</a:t>
            </a:r>
            <a:r>
              <a:rPr lang="en-US" altLang="en-US" sz="2800" b="0" dirty="0"/>
              <a:t>  Recharter </a:t>
            </a:r>
          </a:p>
          <a:p>
            <a:pPr marL="0" indent="0">
              <a:buNone/>
            </a:pPr>
            <a:r>
              <a:rPr lang="en-US" altLang="en-US" sz="2800" b="0" dirty="0"/>
              <a:t>AMP SG 1</a:t>
            </a:r>
            <a:r>
              <a:rPr lang="en-US" altLang="en-US" sz="2800" b="0" baseline="30000" dirty="0"/>
              <a:t>st</a:t>
            </a:r>
            <a:r>
              <a:rPr lang="en-US" altLang="en-US" sz="2800" b="0" dirty="0"/>
              <a:t> Recharter</a:t>
            </a:r>
          </a:p>
          <a:p>
            <a:pPr marL="0" indent="0">
              <a:buNone/>
            </a:pPr>
            <a:r>
              <a:rPr lang="en-US" altLang="en-US" sz="2800" b="0" dirty="0"/>
              <a:t>P802.11bn PAR/CSD to </a:t>
            </a:r>
            <a:r>
              <a:rPr lang="en-US" altLang="en-US" sz="2800" b="0" dirty="0" err="1"/>
              <a:t>NesCom</a:t>
            </a:r>
            <a:endParaRPr lang="en-US" altLang="en-US" sz="2800" b="0" dirty="0"/>
          </a:p>
          <a:p>
            <a:pPr marL="0" indent="0">
              <a:buNone/>
            </a:pPr>
            <a:r>
              <a:rPr lang="en-US" altLang="en-US" b="0" dirty="0"/>
              <a:t>P802.11-2020 Cor 2 PAR to </a:t>
            </a:r>
            <a:r>
              <a:rPr lang="en-US" altLang="en-US" b="0" dirty="0" err="1"/>
              <a:t>NesCom</a:t>
            </a:r>
            <a:endParaRPr lang="en-US" altLang="en-US" b="0" dirty="0"/>
          </a:p>
          <a:p>
            <a:pPr marL="0" indent="0">
              <a:buNone/>
            </a:pPr>
            <a:r>
              <a:rPr lang="en-US" altLang="en-US" b="0" dirty="0"/>
              <a:t>P802.11REVme conditional to SA Ballot</a:t>
            </a:r>
          </a:p>
          <a:p>
            <a:pPr marL="0" indent="0">
              <a:buNone/>
            </a:pPr>
            <a:endParaRPr lang="en-US" altLang="en-US" sz="28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IEEE-SA Standards Board (SASB)</a:t>
            </a:r>
          </a:p>
        </p:txBody>
      </p:sp>
      <p:sp>
        <p:nvSpPr>
          <p:cNvPr id="15363" name="Content Placeholder 2"/>
          <p:cNvSpPr>
            <a:spLocks noGrp="1"/>
          </p:cNvSpPr>
          <p:nvPr>
            <p:ph idx="1"/>
          </p:nvPr>
        </p:nvSpPr>
        <p:spPr>
          <a:xfrm>
            <a:off x="894127" y="1600200"/>
            <a:ext cx="10363200" cy="4648200"/>
          </a:xfrm>
        </p:spPr>
        <p:txBody>
          <a:bodyPr/>
          <a:lstStyle/>
          <a:p>
            <a:pPr marL="0" indent="0">
              <a:buNone/>
            </a:pPr>
            <a:endParaRPr lang="en-US" altLang="en-US" sz="2800" dirty="0"/>
          </a:p>
          <a:p>
            <a:pPr marL="0" indent="0">
              <a:buNone/>
            </a:pPr>
            <a:r>
              <a:rPr lang="en-US" altLang="en-US" sz="2800" dirty="0"/>
              <a:t>September 2023</a:t>
            </a:r>
          </a:p>
          <a:p>
            <a:pPr marL="0" indent="0">
              <a:buNone/>
            </a:pPr>
            <a:r>
              <a:rPr lang="en-US" altLang="en-US" sz="2800" b="0" dirty="0"/>
              <a:t>P802.11be PAR Extension </a:t>
            </a:r>
          </a:p>
          <a:p>
            <a:pPr marL="0" indent="0">
              <a:buNone/>
            </a:pPr>
            <a:r>
              <a:rPr lang="en-US" altLang="en-US" sz="2800" b="0" dirty="0"/>
              <a:t>P802.11bn PAR </a:t>
            </a:r>
          </a:p>
          <a:p>
            <a:pPr marL="0" indent="0">
              <a:buNone/>
            </a:pPr>
            <a:r>
              <a:rPr lang="en-US" altLang="en-US" sz="2800" b="0" dirty="0"/>
              <a:t>P802.11-2020 Cor 2 PAR</a:t>
            </a:r>
          </a:p>
          <a:p>
            <a:pPr marL="0" indent="0">
              <a:buNone/>
            </a:pPr>
            <a:endParaRPr lang="en-US" altLang="en-US" sz="2800" b="0" dirty="0"/>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September 2023</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8" name="Table 7"/>
          <p:cNvGraphicFramePr>
            <a:graphicFrameLocks noGrp="1"/>
          </p:cNvGraphicFramePr>
          <p:nvPr>
            <p:extLst>
              <p:ext uri="{D42A27DB-BD31-4B8C-83A1-F6EECF244321}">
                <p14:modId xmlns:p14="http://schemas.microsoft.com/office/powerpoint/2010/main" val="1631705328"/>
              </p:ext>
            </p:extLst>
          </p:nvPr>
        </p:nvGraphicFramePr>
        <p:xfrm>
          <a:off x="914400" y="1828802"/>
          <a:ext cx="9639831" cy="3914524"/>
        </p:xfrm>
        <a:graphic>
          <a:graphicData uri="http://schemas.openxmlformats.org/drawingml/2006/table">
            <a:tbl>
              <a:tblPr/>
              <a:tblGrid>
                <a:gridCol w="3620031">
                  <a:extLst>
                    <a:ext uri="{9D8B030D-6E8A-4147-A177-3AD203B41FA5}">
                      <a16:colId xmlns:a16="http://schemas.microsoft.com/office/drawing/2014/main" val="20000"/>
                    </a:ext>
                  </a:extLst>
                </a:gridCol>
                <a:gridCol w="6019800">
                  <a:extLst>
                    <a:ext uri="{9D8B030D-6E8A-4147-A177-3AD203B41FA5}">
                      <a16:colId xmlns:a16="http://schemas.microsoft.com/office/drawing/2014/main" val="20001"/>
                    </a:ext>
                  </a:extLst>
                </a:gridCol>
              </a:tblGrid>
              <a:tr h="352674">
                <a:tc>
                  <a:txBody>
                    <a:bodyPr/>
                    <a:lstStyle/>
                    <a:p>
                      <a:pPr algn="l" fontAlgn="b"/>
                      <a:r>
                        <a:rPr lang="en-US" sz="2000" b="1" i="1" u="none" strike="noStrike">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US" sz="2000" b="0" i="1" u="sng" strike="noStrike">
                          <a:solidFill>
                            <a:srgbClr val="0000D4"/>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0"/>
                  </a:ext>
                </a:extLst>
              </a:tr>
              <a:tr h="352674">
                <a:tc>
                  <a:txBody>
                    <a:bodyPr/>
                    <a:lstStyle/>
                    <a:p>
                      <a:pPr algn="l" fontAlgn="b"/>
                      <a:r>
                        <a:rPr lang="en-US" sz="2000" b="0" i="0" u="none" strike="noStrike">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3"/>
                        </a:rPr>
                        <a:t>https://mentor.ieee.org/802.11/dcn/23/11-23-1331</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1"/>
                  </a:ext>
                </a:extLst>
              </a:tr>
              <a:tr h="352674">
                <a:tc>
                  <a:txBody>
                    <a:bodyPr/>
                    <a:lstStyle/>
                    <a:p>
                      <a:pPr algn="l" fontAlgn="b"/>
                      <a:r>
                        <a:rPr lang="en-US" sz="2000" b="0" i="0" u="none" strike="noStrike">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4"/>
                        </a:rPr>
                        <a:t>https://mentor.ieee.org/802.11/dcn/23/11-23-1332</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2"/>
                  </a:ext>
                </a:extLst>
              </a:tr>
              <a:tr h="352674">
                <a:tc>
                  <a:txBody>
                    <a:bodyPr/>
                    <a:lstStyle/>
                    <a:p>
                      <a:pPr algn="l" fontAlgn="b"/>
                      <a:r>
                        <a:rPr lang="en-US" sz="2000" b="0" i="0" u="none" strike="noStrike">
                          <a:solidFill>
                            <a:srgbClr val="323232"/>
                          </a:solidFill>
                          <a:effectLst/>
                          <a:latin typeface="Arial" panose="020B0604020202020204" pitchFamily="34" charset="0"/>
                        </a:rPr>
                        <a:t>Snapshot slides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5"/>
                        </a:rPr>
                        <a:t>https://mentor.ieee.org/802.11/dcn/23/11-23-1336</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3"/>
                  </a:ext>
                </a:extLst>
              </a:tr>
              <a:tr h="394166">
                <a:tc>
                  <a:txBody>
                    <a:bodyPr/>
                    <a:lstStyle/>
                    <a:p>
                      <a:pPr algn="l" fontAlgn="b"/>
                      <a:r>
                        <a:rPr lang="en-US" sz="2000" b="0" i="0" u="none" strike="noStrike">
                          <a:solidFill>
                            <a:srgbClr val="323232"/>
                          </a:solidFill>
                          <a:effectLst/>
                          <a:latin typeface="Arial" panose="020B0604020202020204" pitchFamily="34" charset="0"/>
                        </a:rPr>
                        <a:t>1</a:t>
                      </a:r>
                      <a:r>
                        <a:rPr lang="en-US" sz="2000" b="0" i="0" u="none" strike="noStrike" baseline="30000">
                          <a:solidFill>
                            <a:srgbClr val="323232"/>
                          </a:solidFill>
                          <a:effectLst/>
                          <a:latin typeface="Arial" panose="020B0604020202020204" pitchFamily="34" charset="0"/>
                        </a:rPr>
                        <a:t>st</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6"/>
                        </a:rPr>
                        <a:t>https://mentor.ieee.org/802.11/dcn/23/11-23-1340</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4"/>
                  </a:ext>
                </a:extLst>
              </a:tr>
              <a:tr h="394166">
                <a:tc>
                  <a:txBody>
                    <a:bodyPr/>
                    <a:lstStyle/>
                    <a:p>
                      <a:pPr algn="l" fontAlgn="b"/>
                      <a:r>
                        <a:rPr lang="en-US" sz="2000" b="0" i="0" u="none" strike="noStrike">
                          <a:solidFill>
                            <a:srgbClr val="323232"/>
                          </a:solidFill>
                          <a:effectLst/>
                          <a:latin typeface="Arial" panose="020B0604020202020204" pitchFamily="34" charset="0"/>
                        </a:rPr>
                        <a:t>2</a:t>
                      </a:r>
                      <a:r>
                        <a:rPr lang="en-US" sz="2000" b="0" i="0" u="none" strike="noStrike" baseline="30000">
                          <a:solidFill>
                            <a:srgbClr val="323232"/>
                          </a:solidFill>
                          <a:effectLst/>
                          <a:latin typeface="Arial" panose="020B0604020202020204" pitchFamily="34" charset="0"/>
                        </a:rPr>
                        <a:t>nd</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7"/>
                        </a:rPr>
                        <a:t>https://mentor.ieee.org/802.11/dcn/23/11-23-1337</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5"/>
                  </a:ext>
                </a:extLst>
              </a:tr>
              <a:tr h="352674">
                <a:tc>
                  <a:txBody>
                    <a:bodyPr/>
                    <a:lstStyle/>
                    <a:p>
                      <a:pPr algn="l" fontAlgn="b"/>
                      <a:r>
                        <a:rPr lang="en-US" sz="2000" b="0" i="0" u="none" strike="noStrike" dirty="0">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8"/>
                        </a:rPr>
                        <a:t>https://mentor.ieee.org/802-ec/dcn/23/ec-23-0003</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6"/>
                  </a:ext>
                </a:extLst>
              </a:tr>
              <a:tr h="267696">
                <a:tc>
                  <a:txBody>
                    <a:bodyPr/>
                    <a:lstStyle/>
                    <a:p>
                      <a:pPr algn="l" fontAlgn="b"/>
                      <a:r>
                        <a:rPr lang="en-US" sz="2000" b="0" i="0" u="none" strike="noStrike">
                          <a:solidFill>
                            <a:srgbClr val="323232"/>
                          </a:solidFill>
                          <a:effectLst/>
                          <a:latin typeface="Arial" panose="020B0604020202020204" pitchFamily="34" charset="0"/>
                        </a:rPr>
                        <a:t>Chair's Supplementary Material</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9"/>
                        </a:rPr>
                        <a:t>https://mentor.ieee.org/802.11/dcn/23/11-23-1333</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7"/>
                  </a:ext>
                </a:extLst>
              </a:tr>
              <a:tr h="352674">
                <a:tc>
                  <a:txBody>
                    <a:bodyPr/>
                    <a:lstStyle/>
                    <a:p>
                      <a:pPr algn="l" fontAlgn="b"/>
                      <a:r>
                        <a:rPr lang="en-US" sz="2000" b="0" i="0" u="none" strike="noStrike">
                          <a:solidFill>
                            <a:srgbClr val="323232"/>
                          </a:solidFill>
                          <a:effectLst/>
                          <a:latin typeface="Arial" panose="020B0604020202020204" pitchFamily="34" charset="0"/>
                        </a:rPr>
                        <a:t>Motions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dirty="0">
                          <a:solidFill>
                            <a:srgbClr val="0000D4"/>
                          </a:solidFill>
                          <a:effectLst/>
                          <a:latin typeface="Arial" panose="020B0604020202020204" pitchFamily="34" charset="0"/>
                          <a:hlinkClick r:id="rId10"/>
                        </a:rPr>
                        <a:t>https://mentor.ieee.org/802.11/dcn/23/11-23-1363</a:t>
                      </a:r>
                      <a:endParaRPr lang="en-US"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8"/>
                  </a:ext>
                </a:extLst>
              </a:tr>
              <a:tr h="352674">
                <a:tc>
                  <a:txBody>
                    <a:bodyPr/>
                    <a:lstStyle/>
                    <a:p>
                      <a:pPr algn="l" fontAlgn="b"/>
                      <a:r>
                        <a:rPr lang="en-US" sz="2000" b="0" i="0" u="none" strike="noStrike">
                          <a:solidFill>
                            <a:srgbClr val="323232"/>
                          </a:solidFill>
                          <a:effectLst/>
                          <a:latin typeface="Arial" panose="020B0604020202020204" pitchFamily="34" charset="0"/>
                        </a:rPr>
                        <a:t>Session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11"/>
                        </a:rPr>
                        <a:t>https://mentor.ieee.org/802.11/dcn/23/11-23-1338</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9"/>
                  </a:ext>
                </a:extLst>
              </a:tr>
              <a:tr h="352674">
                <a:tc>
                  <a:txBody>
                    <a:bodyPr/>
                    <a:lstStyle/>
                    <a:p>
                      <a:pPr algn="l" fontAlgn="b"/>
                      <a:r>
                        <a:rPr lang="en-US" sz="2000" b="0" i="0" u="none" strike="noStrike">
                          <a:solidFill>
                            <a:srgbClr val="323232"/>
                          </a:solidFill>
                          <a:effectLst/>
                          <a:latin typeface="Arial" panose="020B0604020202020204" pitchFamily="34" charset="0"/>
                        </a:rPr>
                        <a:t>Previous Session Minutes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dirty="0">
                          <a:solidFill>
                            <a:srgbClr val="0000D4"/>
                          </a:solidFill>
                          <a:effectLst/>
                          <a:latin typeface="Arial" panose="020B0604020202020204" pitchFamily="34" charset="0"/>
                          <a:hlinkClick r:id="rId12"/>
                        </a:rPr>
                        <a:t>https://mentor.ieee.org/802.11/dcn/23/11-23-1309</a:t>
                      </a:r>
                      <a:endParaRPr lang="en-US"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10"/>
                  </a:ext>
                </a:extLst>
              </a:tr>
            </a:tbl>
          </a:graphicData>
        </a:graphic>
      </p:graphicFrame>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981200"/>
            <a:ext cx="10363200" cy="4343400"/>
          </a:xfrm>
        </p:spPr>
        <p:txBody>
          <a:bodyPr/>
          <a:lstStyle/>
          <a:p>
            <a:r>
              <a:rPr lang="en-GB" altLang="en-US" dirty="0"/>
              <a:t>Reciprocal credit is provided to 802.11 voters for attendance at:  802.18 (.11 credit for .18 attendance and .18 credit for the .11 attendance during the 2 .18 timeslots), 802.19, 802.24, 802.1, and the 802 JTC1 SC.</a:t>
            </a:r>
          </a:p>
          <a:p>
            <a:pPr marL="457200" lvl="1" indent="0">
              <a:buNone/>
            </a:pPr>
            <a:endParaRPr lang="en-GB" altLang="en-US" dirty="0"/>
          </a:p>
          <a:p>
            <a:r>
              <a:rPr lang="en-US" altLang="en-US" dirty="0"/>
              <a:t>For the September 2023 session, reciprocal credit is given for other WG/TAG meetings which occur during the WG11 session, Monday September 10, 2023 9:00 am Eastern time to Friday, September 15, 2023 noon Eastern time. </a:t>
            </a:r>
          </a:p>
          <a:p>
            <a:endParaRPr lang="en-US" altLang="en-US" dirty="0"/>
          </a:p>
          <a:p>
            <a:r>
              <a:rPr lang="en-US" altLang="en-US" dirty="0"/>
              <a:t>The </a:t>
            </a:r>
            <a:r>
              <a:rPr lang="en-US" altLang="en-US" u="sng" dirty="0"/>
              <a:t>September</a:t>
            </a:r>
            <a:r>
              <a:rPr lang="en-US" altLang="en-US" dirty="0"/>
              <a:t> 2023 in-person and electronic meeting DOES count towards voting credit. NOTE: 12 meetings required for 75%.</a:t>
            </a:r>
            <a:endParaRPr lang="en-GB" altLang="en-US" dirty="0"/>
          </a:p>
          <a:p>
            <a:pPr marL="0" indent="0">
              <a:buNone/>
            </a:pPr>
            <a:endParaRPr lang="en-GB" altLang="en-US" dirty="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details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r>
              <a:rPr lang="en-US" dirty="0"/>
              <a:t>Agenda:   See </a:t>
            </a:r>
            <a:r>
              <a:rPr lang="en-US" dirty="0">
                <a:hlinkClick r:id="rId2"/>
              </a:rPr>
              <a:t>https://mentor.ieee.org/802.18/documents</a:t>
            </a:r>
            <a:r>
              <a:rPr lang="en-US" dirty="0"/>
              <a:t> </a:t>
            </a:r>
          </a:p>
          <a:p>
            <a:pPr>
              <a:spcBef>
                <a:spcPts val="0"/>
              </a:spcBef>
              <a:buFont typeface="Arial" panose="020B0604020202020204" pitchFamily="34" charset="0"/>
              <a:buChar char="•"/>
            </a:pPr>
            <a:r>
              <a:rPr lang="en-US" altLang="en-US" dirty="0"/>
              <a:t>Meeting times: Tuesday 2023-09-12 AM2 and Thursday 2023-09-14 AM1, see </a:t>
            </a:r>
            <a:r>
              <a:rPr lang="en-US" altLang="en-US" dirty="0">
                <a:hlinkClick r:id="rId3"/>
              </a:rPr>
              <a:t>https://www.ieee802.org/18/</a:t>
            </a:r>
            <a:r>
              <a:rPr lang="en-US" altLang="en-US" dirty="0"/>
              <a:t> and </a:t>
            </a:r>
            <a:r>
              <a:rPr lang="en-US" altLang="en-US" dirty="0">
                <a:hlinkClick r:id="rId4"/>
              </a:rPr>
              <a:t>https://ieee802.org/802tele_calendar.html</a:t>
            </a:r>
            <a:r>
              <a:rPr lang="en-US" altLang="en-US" dirty="0"/>
              <a:t> </a:t>
            </a:r>
          </a:p>
          <a:p>
            <a:pPr>
              <a:spcBef>
                <a:spcPts val="0"/>
              </a:spcBef>
              <a:buFont typeface="Arial" panose="020B0604020202020204" pitchFamily="34" charset="0"/>
              <a:buChar char="•"/>
            </a:pPr>
            <a:endParaRPr lang="en-US" altLang="en-US" sz="2400" dirty="0"/>
          </a:p>
          <a:p>
            <a:pPr>
              <a:spcBef>
                <a:spcPts val="0"/>
              </a:spcBef>
              <a:buFont typeface="Arial" panose="020B0604020202020204" pitchFamily="34" charset="0"/>
              <a:buChar char="•"/>
            </a:pPr>
            <a:r>
              <a:rPr lang="en-US" altLang="en-US" dirty="0"/>
              <a:t>Discussion items of interest to 802.11 WG include</a:t>
            </a:r>
          </a:p>
          <a:p>
            <a:pPr lvl="1">
              <a:spcBef>
                <a:spcPts val="0"/>
              </a:spcBef>
              <a:buFont typeface="Arial" panose="020B0604020202020204" pitchFamily="34" charset="0"/>
              <a:buChar char="•"/>
            </a:pPr>
            <a:r>
              <a:rPr lang="en-US" altLang="en-US" dirty="0"/>
              <a:t>Recent Americas, European ETSI, CEPT and Asia Pacific activities status and discussion</a:t>
            </a:r>
          </a:p>
          <a:p>
            <a:pPr lvl="1">
              <a:spcBef>
                <a:spcPts val="0"/>
              </a:spcBef>
              <a:buFont typeface="Arial" panose="020B0604020202020204" pitchFamily="34" charset="0"/>
              <a:buChar char="•"/>
            </a:pPr>
            <a:r>
              <a:rPr lang="en-US" dirty="0"/>
              <a:t>IEEE 802 ITU-R WP5A contributions</a:t>
            </a:r>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187548</TotalTime>
  <Words>2551</Words>
  <Application>Microsoft Office PowerPoint</Application>
  <PresentationFormat>Widescreen</PresentationFormat>
  <Paragraphs>680</Paragraphs>
  <Slides>28</Slides>
  <Notes>16</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28</vt:i4>
      </vt:variant>
    </vt:vector>
  </HeadingPairs>
  <TitlesOfParts>
    <vt:vector size="37" baseType="lpstr">
      <vt:lpstr>Arial</vt:lpstr>
      <vt:lpstr>Arial Narrow</vt:lpstr>
      <vt:lpstr>Calibri</vt:lpstr>
      <vt:lpstr>Tahoma</vt:lpstr>
      <vt:lpstr>Times New Roman</vt:lpstr>
      <vt:lpstr>Wingdings</vt:lpstr>
      <vt:lpstr>Default Design</vt:lpstr>
      <vt:lpstr>Custom Design</vt:lpstr>
      <vt:lpstr>Document</vt:lpstr>
      <vt:lpstr>802.11 Working Group Opening Report September 2023</vt:lpstr>
      <vt:lpstr>Introduction</vt:lpstr>
      <vt:lpstr>M1.3 Meeting Decorum</vt:lpstr>
      <vt:lpstr>M2.2.1 Summary of Liaisons </vt:lpstr>
      <vt:lpstr>M2.3 Recent and anticipated 802 EC actions</vt:lpstr>
      <vt:lpstr>M2.3 IEEE-SA Standards Board (SASB)</vt:lpstr>
      <vt:lpstr>M3.1 802.11 Working Group Session Documents</vt:lpstr>
      <vt:lpstr>M3.2 Joint meetings and Reciprocal Credit</vt:lpstr>
      <vt:lpstr>M3.2 802.18 details</vt:lpstr>
      <vt:lpstr>M3.2 802.19 details</vt:lpstr>
      <vt:lpstr>M4.1.1/W2.6 IEEE 802.11 Groups </vt:lpstr>
      <vt:lpstr>M3.2 Other 802 WG meetings</vt:lpstr>
      <vt:lpstr>M4.1.2 /W2.6 PAR Expiration/Renewal Schedule</vt:lpstr>
      <vt:lpstr>M4.1.3 /W2.6 802.11 WG Appointed positions</vt:lpstr>
      <vt:lpstr>M4.1.3 /W2.6 Officers</vt:lpstr>
      <vt:lpstr>M4.1.4 /W2.6 IEEE 802.11 Revisions</vt:lpstr>
      <vt:lpstr>M4.1.4 /W2.6 IEEE 802.11 Standards Pipeline</vt:lpstr>
      <vt:lpstr>M4.1.5 /W2.6 Summary of ballots and comment collections</vt:lpstr>
      <vt:lpstr>M4.1.6 /W2.6 Current Membership Status</vt:lpstr>
      <vt:lpstr>M6.2 Announcements: 2023 September Designation of Individual experts</vt:lpstr>
      <vt:lpstr>M6.2 Announcements</vt:lpstr>
      <vt:lpstr>PowerPoint Presentation</vt:lpstr>
      <vt:lpstr>PowerPoint Presentation</vt:lpstr>
      <vt:lpstr>Attendees by affiliation (attended at least one meeting July to September</vt:lpstr>
      <vt:lpstr>Attendance by subgroup (July to September)</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dorothy.stanley@hpe.com</dc:creator>
  <cp:keywords>September 2023</cp:keywords>
  <cp:lastModifiedBy>Stacey, Robert</cp:lastModifiedBy>
  <cp:revision>2500</cp:revision>
  <cp:lastPrinted>1998-02-10T13:28:06Z</cp:lastPrinted>
  <dcterms:created xsi:type="dcterms:W3CDTF">1998-02-10T13:07:52Z</dcterms:created>
  <dcterms:modified xsi:type="dcterms:W3CDTF">2023-09-11T12:07:40Z</dcterms:modified>
  <cp:category>Dorothy Stanley, HP Enterprise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