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83" r:id="rId2"/>
    <p:sldId id="801" r:id="rId3"/>
    <p:sldId id="802" r:id="rId4"/>
    <p:sldId id="803" r:id="rId5"/>
    <p:sldId id="804" r:id="rId6"/>
    <p:sldId id="806" r:id="rId7"/>
    <p:sldId id="807" r:id="rId8"/>
    <p:sldId id="808" r:id="rId9"/>
    <p:sldId id="809" r:id="rId10"/>
    <p:sldId id="810" r:id="rId11"/>
    <p:sldId id="811" r:id="rId12"/>
    <p:sldId id="812" r:id="rId13"/>
    <p:sldId id="814" r:id="rId14"/>
    <p:sldId id="815" r:id="rId15"/>
    <p:sldId id="816" r:id="rId16"/>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6600"/>
    <a:srgbClr val="660066"/>
    <a:srgbClr val="CC00FF"/>
    <a:srgbClr val="9900FF"/>
    <a:srgbClr val="990099"/>
    <a:srgbClr val="A50021"/>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0" autoAdjust="0"/>
    <p:restoredTop sz="95034" autoAdjust="0"/>
  </p:normalViewPr>
  <p:slideViewPr>
    <p:cSldViewPr>
      <p:cViewPr varScale="1">
        <p:scale>
          <a:sx n="111" d="100"/>
          <a:sy n="111" d="100"/>
        </p:scale>
        <p:origin x="1710" y="9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a:p>
        </p:txBody>
      </p:sp>
      <p:sp>
        <p:nvSpPr>
          <p:cNvPr id="4" name="Header Placeholder 3"/>
          <p:cNvSpPr>
            <a:spLocks noGrp="1"/>
          </p:cNvSpPr>
          <p:nvPr>
            <p:ph type="hdr" sz="quarter" idx="10"/>
          </p:nvPr>
        </p:nvSpPr>
        <p:spPr/>
        <p:txBody>
          <a:bodyPr/>
          <a:lstStyle/>
          <a:p>
            <a:pPr>
              <a:defRPr/>
            </a:pPr>
            <a:r>
              <a:rPr lang="en-US"/>
              <a:t>doc.: IEEE 802.11-yy/xxxxr0</a:t>
            </a:r>
          </a:p>
        </p:txBody>
      </p:sp>
      <p:sp>
        <p:nvSpPr>
          <p:cNvPr id="5" name="Date Placeholder 4"/>
          <p:cNvSpPr>
            <a:spLocks noGrp="1"/>
          </p:cNvSpPr>
          <p:nvPr>
            <p:ph type="dt" idx="11"/>
          </p:nvPr>
        </p:nvSpPr>
        <p:spPr/>
        <p:txBody>
          <a:bodyPr/>
          <a:lstStyle/>
          <a:p>
            <a:pPr>
              <a:defRPr/>
            </a:pPr>
            <a:r>
              <a:rPr lang="en-US"/>
              <a:t>Month Year</a:t>
            </a:r>
          </a:p>
        </p:txBody>
      </p:sp>
      <p:sp>
        <p:nvSpPr>
          <p:cNvPr id="6" name="Footer Placeholder 5"/>
          <p:cNvSpPr>
            <a:spLocks noGrp="1"/>
          </p:cNvSpPr>
          <p:nvPr>
            <p:ph type="ftr" sz="quarter" idx="12"/>
          </p:nvPr>
        </p:nvSpPr>
        <p:spPr/>
        <p:txBody>
          <a:bodyPr/>
          <a:lstStyle/>
          <a:p>
            <a:pPr lvl="4">
              <a:defRPr/>
            </a:pPr>
            <a:r>
              <a:rPr lang="en-US"/>
              <a:t>John Doe, Some Company</a:t>
            </a:r>
          </a:p>
        </p:txBody>
      </p:sp>
      <p:sp>
        <p:nvSpPr>
          <p:cNvPr id="7" name="Slide Number Placeholder 6"/>
          <p:cNvSpPr>
            <a:spLocks noGrp="1"/>
          </p:cNvSpPr>
          <p:nvPr>
            <p:ph type="sldNum" sz="quarter" idx="13"/>
          </p:nvPr>
        </p:nvSpPr>
        <p:spPr/>
        <p:txBody>
          <a:bodyPr/>
          <a:lstStyle/>
          <a:p>
            <a:r>
              <a:rPr lang="en-US" altLang="ko-KR"/>
              <a:t>Page </a:t>
            </a:r>
            <a:fld id="{56A4E747-0965-469B-B28B-55B02AB0B5B0}" type="slidenum">
              <a:rPr lang="en-US" altLang="ko-KR" smtClean="0"/>
              <a:pPr/>
              <a:t>2</a:t>
            </a:fld>
            <a:endParaRPr lang="en-US" altLang="ko-KR"/>
          </a:p>
        </p:txBody>
      </p:sp>
    </p:spTree>
    <p:extLst>
      <p:ext uri="{BB962C8B-B14F-4D97-AF65-F5344CB8AC3E}">
        <p14:creationId xmlns:p14="http://schemas.microsoft.com/office/powerpoint/2010/main" val="4153115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smtClean="0"/>
              <a:t>Jul 2023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smtClean="0"/>
              <a:t>Jul 2023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smtClean="0"/>
              <a:t>Jul 2023</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Junghoon Suh,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802.11-23/1328r0</a:t>
            </a:r>
            <a:endPar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70.png"/><Relationship Id="rId3" Type="http://schemas.openxmlformats.org/officeDocument/2006/relationships/image" Target="../media/image20.png"/><Relationship Id="rId7" Type="http://schemas.openxmlformats.org/officeDocument/2006/relationships/image" Target="../media/image6.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0.png"/><Relationship Id="rId4" Type="http://schemas.openxmlformats.org/officeDocument/2006/relationships/image" Target="../media/image3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smtClean="0"/>
              <a:t>Jul 2023</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152400" y="685800"/>
            <a:ext cx="8839200" cy="1143000"/>
          </a:xfrm>
        </p:spPr>
        <p:txBody>
          <a:bodyPr/>
          <a:lstStyle/>
          <a:p>
            <a:r>
              <a:rPr lang="en-US" altLang="zh-CN" dirty="0"/>
              <a:t>Improvement of the SU-MIMO Part 1:</a:t>
            </a:r>
            <a:br>
              <a:rPr lang="en-US" altLang="zh-CN" dirty="0"/>
            </a:br>
            <a:r>
              <a:rPr lang="en-US" altLang="zh-CN" dirty="0"/>
              <a:t>Spatial Modulation</a:t>
            </a:r>
            <a:endParaRPr lang="en-US" altLang="ko-KR" dirty="0">
              <a:ea typeface="Gulim" panose="020B0600000101010101" pitchFamily="34" charset="-127"/>
            </a:endParaRPr>
          </a:p>
        </p:txBody>
      </p:sp>
      <p:sp>
        <p:nvSpPr>
          <p:cNvPr id="4102" name="Rectangle 6"/>
          <p:cNvSpPr>
            <a:spLocks noGrp="1" noChangeArrowheads="1"/>
          </p:cNvSpPr>
          <p:nvPr>
            <p:ph type="body" idx="1"/>
          </p:nvPr>
        </p:nvSpPr>
        <p:spPr>
          <a:xfrm>
            <a:off x="685800" y="2135185"/>
            <a:ext cx="7772400" cy="381000"/>
          </a:xfrm>
        </p:spPr>
        <p:txBody>
          <a:bodyPr/>
          <a:lstStyle/>
          <a:p>
            <a:pPr algn="ctr">
              <a:buFontTx/>
              <a:buNone/>
            </a:pPr>
            <a:r>
              <a:rPr lang="en-US" altLang="ko-KR" sz="2000" dirty="0">
                <a:ea typeface="Gulim" panose="020B0600000101010101" pitchFamily="34" charset="-127"/>
              </a:rPr>
              <a:t>Date:</a:t>
            </a:r>
            <a:r>
              <a:rPr lang="en-US" altLang="ko-KR" sz="2000" b="0" dirty="0">
                <a:ea typeface="Gulim" panose="020B0600000101010101" pitchFamily="34" charset="-127"/>
              </a:rPr>
              <a:t> </a:t>
            </a:r>
            <a:r>
              <a:rPr lang="en-US" altLang="ko-KR" sz="2000" b="0" dirty="0" smtClean="0">
                <a:ea typeface="Gulim" panose="020B0600000101010101" pitchFamily="34" charset="-127"/>
              </a:rPr>
              <a:t>2023-07-19</a:t>
            </a:r>
            <a:endParaRPr lang="en-US" altLang="ko-KR" sz="2000" b="0" dirty="0">
              <a:ea typeface="Gulim" panose="020B0600000101010101" pitchFamily="34" charset="-127"/>
            </a:endParaRPr>
          </a:p>
        </p:txBody>
      </p:sp>
      <p:sp>
        <p:nvSpPr>
          <p:cNvPr id="4103" name="Rectangle 12"/>
          <p:cNvSpPr>
            <a:spLocks noChangeArrowheads="1"/>
          </p:cNvSpPr>
          <p:nvPr/>
        </p:nvSpPr>
        <p:spPr bwMode="auto">
          <a:xfrm>
            <a:off x="457120" y="24003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1" name="Table 12"/>
          <p:cNvGraphicFramePr>
            <a:graphicFrameLocks noGrp="1"/>
          </p:cNvGraphicFramePr>
          <p:nvPr>
            <p:extLst>
              <p:ext uri="{D42A27DB-BD31-4B8C-83A1-F6EECF244321}">
                <p14:modId xmlns:p14="http://schemas.microsoft.com/office/powerpoint/2010/main" val="2258471919"/>
              </p:ext>
            </p:extLst>
          </p:nvPr>
        </p:nvGraphicFramePr>
        <p:xfrm>
          <a:off x="657828" y="2920819"/>
          <a:ext cx="7620000" cy="3251380"/>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684338">
                  <a:extLst>
                    <a:ext uri="{9D8B030D-6E8A-4147-A177-3AD203B41FA5}">
                      <a16:colId xmlns:a16="http://schemas.microsoft.com/office/drawing/2014/main" xmlns="" val="20002"/>
                    </a:ext>
                  </a:extLst>
                </a:gridCol>
                <a:gridCol w="1150937">
                  <a:extLst>
                    <a:ext uri="{9D8B030D-6E8A-4147-A177-3AD203B41FA5}">
                      <a16:colId xmlns:a16="http://schemas.microsoft.com/office/drawing/2014/main" xmlns="" val="20003"/>
                    </a:ext>
                  </a:extLst>
                </a:gridCol>
                <a:gridCol w="2057400">
                  <a:extLst>
                    <a:ext uri="{9D8B030D-6E8A-4147-A177-3AD203B41FA5}">
                      <a16:colId xmlns:a16="http://schemas.microsoft.com/office/drawing/2014/main" xmlns=""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62804">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 Xin</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Yan.Xin@huawei.com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328673">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AboulMagd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altLang="zh-CN" sz="1100" dirty="0"/>
                        <a:t>Osama.AboulMagd@huawei.com</a:t>
                      </a: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Edward Au</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altLang="zh-CN" sz="1100" dirty="0" smtClean="0"/>
                        <a:t>edward.ks.au@huawei.com</a:t>
                      </a: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32867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2738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xmlns="" val="10007"/>
                  </a:ext>
                </a:extLst>
              </a:tr>
              <a:tr h="29312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bl>
          </a:graphicData>
        </a:graphic>
      </p:graphicFrame>
      <p:sp>
        <p:nvSpPr>
          <p:cNvPr id="2" name="Footer Placeholder 1"/>
          <p:cNvSpPr>
            <a:spLocks noGrp="1"/>
          </p:cNvSpPr>
          <p:nvPr>
            <p:ph type="ftr" sz="quarter" idx="11"/>
          </p:nvPr>
        </p:nvSpPr>
        <p:spPr/>
        <p:txBody>
          <a:bodyPr/>
          <a:lstStyle/>
          <a:p>
            <a:pPr>
              <a:defRPr/>
            </a:pPr>
            <a:r>
              <a:rPr lang="en-US" altLang="ko-KR"/>
              <a:t>Junghoon Suh, et. al, Huawei</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4630"/>
            <a:ext cx="9144000" cy="457200"/>
          </a:xfrm>
        </p:spPr>
        <p:txBody>
          <a:bodyPr/>
          <a:lstStyle/>
          <a:p>
            <a:r>
              <a:rPr lang="en-CA" altLang="zh-CN" sz="2100" dirty="0" smtClean="0"/>
              <a:t>Detection of Spatial Modulation</a:t>
            </a:r>
            <a:endParaRPr lang="zh-CN" altLang="en-US" sz="2100" dirty="0"/>
          </a:p>
        </p:txBody>
      </p:sp>
      <p:sp>
        <p:nvSpPr>
          <p:cNvPr id="3" name="Content Placeholder 2"/>
          <p:cNvSpPr>
            <a:spLocks noGrp="1"/>
          </p:cNvSpPr>
          <p:nvPr>
            <p:ph idx="1"/>
          </p:nvPr>
        </p:nvSpPr>
        <p:spPr>
          <a:xfrm>
            <a:off x="381000" y="991850"/>
            <a:ext cx="8655002" cy="5334000"/>
          </a:xfrm>
        </p:spPr>
        <p:txBody>
          <a:bodyPr/>
          <a:lstStyle/>
          <a:p>
            <a:r>
              <a:rPr lang="en-CA" altLang="zh-CN" sz="1400" b="0" dirty="0" smtClean="0"/>
              <a:t>The Antenna Selection (AS) bits are detected at the RX side using an </a:t>
            </a:r>
            <a:r>
              <a:rPr lang="en-CA" altLang="zh-CN" sz="1400" b="0" dirty="0" smtClean="0"/>
              <a:t>Maximum-Likelihood (ML) </a:t>
            </a:r>
            <a:r>
              <a:rPr lang="en-CA" altLang="zh-CN" sz="1400" b="0" dirty="0" smtClean="0"/>
              <a:t>detection</a:t>
            </a:r>
          </a:p>
          <a:p>
            <a:pPr lvl="1"/>
            <a:r>
              <a:rPr lang="en-US" altLang="zh-CN" sz="1200" dirty="0"/>
              <a:t>LLR Calculation for Antennas Selection bits is obtained as follows, </a:t>
            </a:r>
            <a:r>
              <a:rPr lang="en-US" altLang="zh-CN" sz="1200" dirty="0" smtClean="0"/>
              <a:t>[2] </a:t>
            </a:r>
          </a:p>
          <a:p>
            <a:pPr lvl="1"/>
            <a:endParaRPr lang="en-CA" altLang="zh-CN" sz="1000" dirty="0"/>
          </a:p>
          <a:p>
            <a:pPr lvl="1"/>
            <a:endParaRPr lang="en-CA" altLang="zh-CN" sz="1000" dirty="0" smtClean="0"/>
          </a:p>
          <a:p>
            <a:pPr lvl="1"/>
            <a:endParaRPr lang="en-CA" altLang="zh-CN" sz="1000" dirty="0"/>
          </a:p>
          <a:p>
            <a:pPr lvl="1"/>
            <a:endParaRPr lang="en-CA" altLang="zh-CN" sz="1000" dirty="0" smtClean="0"/>
          </a:p>
          <a:p>
            <a:pPr lvl="1"/>
            <a:endParaRPr lang="en-CA" altLang="zh-CN" sz="1000" dirty="0"/>
          </a:p>
          <a:p>
            <a:pPr lvl="1"/>
            <a:endParaRPr lang="en-CA" altLang="zh-CN" sz="1000" dirty="0" smtClean="0"/>
          </a:p>
          <a:p>
            <a:endParaRPr lang="en-CA" altLang="zh-CN" sz="1400" b="0" dirty="0" smtClean="0"/>
          </a:p>
          <a:p>
            <a:endParaRPr lang="en-CA" altLang="zh-CN" sz="1400" b="0" dirty="0"/>
          </a:p>
          <a:p>
            <a:endParaRPr lang="en-CA" altLang="zh-CN" sz="1400" b="0" dirty="0" smtClean="0"/>
          </a:p>
          <a:p>
            <a:endParaRPr lang="en-CA" altLang="zh-CN" sz="1400" b="0" dirty="0"/>
          </a:p>
          <a:p>
            <a:pPr marL="0" indent="0">
              <a:buNone/>
            </a:pPr>
            <a:endParaRPr lang="en-CA" altLang="zh-CN" sz="1400" b="0" dirty="0" smtClean="0"/>
          </a:p>
          <a:p>
            <a:r>
              <a:rPr lang="en-CA" altLang="zh-CN" sz="1400" b="0" dirty="0" smtClean="0"/>
              <a:t>If we take the table on slide 3 as an example, for the first AS bit “1” case, the Selected TX Antennas pair would be either (TX0, TX3) or </a:t>
            </a:r>
            <a:r>
              <a:rPr lang="en-CA" altLang="zh-CN" sz="1400" b="0" dirty="0"/>
              <a:t>(</a:t>
            </a:r>
            <a:r>
              <a:rPr lang="en-CA" altLang="zh-CN" sz="1400" b="0" dirty="0" smtClean="0"/>
              <a:t>TX1, TX2).  The Selected TX Antennas pair for the first AS bit “0” case would be </a:t>
            </a:r>
            <a:r>
              <a:rPr lang="en-CA" altLang="zh-CN" sz="1400" b="0" dirty="0"/>
              <a:t>either (TX0, </a:t>
            </a:r>
            <a:r>
              <a:rPr lang="en-CA" altLang="zh-CN" sz="1400" b="0" dirty="0" smtClean="0"/>
              <a:t>TX1) </a:t>
            </a:r>
            <a:r>
              <a:rPr lang="en-CA" altLang="zh-CN" sz="1400" b="0" dirty="0"/>
              <a:t>or (</a:t>
            </a:r>
            <a:r>
              <a:rPr lang="en-CA" altLang="zh-CN" sz="1400" b="0" dirty="0" smtClean="0"/>
              <a:t>TX2, TX3).  </a:t>
            </a:r>
          </a:p>
          <a:p>
            <a:r>
              <a:rPr lang="en-CA" altLang="zh-CN" sz="1400" b="0" dirty="0" smtClean="0"/>
              <a:t>Compute the Euclidean distance between the received signal and all possible the QAM symbols multiplied with the estimated channels for the corresponding TX Antennas pair, and choose the minimum Euclidean distance</a:t>
            </a:r>
          </a:p>
          <a:p>
            <a:pPr lvl="1"/>
            <a:r>
              <a:rPr lang="en-CA" altLang="zh-CN" sz="1200" dirty="0" smtClean="0"/>
              <a:t>The minimum Euclidean distance for AS bit “0” </a:t>
            </a:r>
            <a:r>
              <a:rPr lang="en-CA" altLang="zh-CN" sz="1200" i="1" dirty="0" smtClean="0"/>
              <a:t>minus</a:t>
            </a:r>
            <a:r>
              <a:rPr lang="en-CA" altLang="zh-CN" sz="1200" dirty="0" smtClean="0"/>
              <a:t> the </a:t>
            </a:r>
            <a:r>
              <a:rPr lang="en-CA" altLang="zh-CN" sz="1200" dirty="0"/>
              <a:t>minimum Euclidean distance for AS bit </a:t>
            </a:r>
            <a:r>
              <a:rPr lang="en-CA" altLang="zh-CN" sz="1200" dirty="0" smtClean="0"/>
              <a:t>“1”  is the LLR for the corresponding AS bit position</a:t>
            </a:r>
          </a:p>
          <a:p>
            <a:pPr lvl="1"/>
            <a:r>
              <a:rPr lang="en-CA" altLang="zh-CN" sz="1200" b="0" dirty="0" smtClean="0"/>
              <a:t>We can run a hard decision once we obtain this LLR for each AS bit position, that is, the LLR less than “0” may indicate the bit “0” for the corresponding AS bit position</a:t>
            </a:r>
          </a:p>
          <a:p>
            <a:r>
              <a:rPr lang="en-CA" altLang="zh-CN" sz="1400" b="0" dirty="0" smtClean="0"/>
              <a:t>Once the AS bits are detected, the remaining MIMO detection is a routine detection as each vendor has implemented, that is, if a vendor implemented a MIMO detection algorithm with an MMSE detection, then, it may continue to use the same MIMO detection  </a:t>
            </a:r>
            <a:endParaRPr lang="zh-CN" altLang="en-US" sz="1400" b="0"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10</a:t>
            </a:fld>
            <a:endParaRPr lang="en-US" altLang="ko-KR"/>
          </a:p>
        </p:txBody>
      </p:sp>
      <mc:AlternateContent xmlns:mc="http://schemas.openxmlformats.org/markup-compatibility/2006" xmlns:a14="http://schemas.microsoft.com/office/drawing/2010/main">
        <mc:Choice Requires="a14">
          <p:sp>
            <p:nvSpPr>
              <p:cNvPr id="84" name="TextBox 83"/>
              <p:cNvSpPr txBox="1"/>
              <p:nvPr/>
            </p:nvSpPr>
            <p:spPr>
              <a:xfrm>
                <a:off x="1656911" y="1447800"/>
                <a:ext cx="6511711" cy="564193"/>
              </a:xfrm>
              <a:prstGeom prst="rect">
                <a:avLst/>
              </a:prstGeom>
              <a:noFill/>
            </p:spPr>
            <p:txBody>
              <a:bodyPr wrap="square" lIns="0" tIns="0" rIns="0" bIns="0" rtlCol="0">
                <a:spAutoFit/>
              </a:bodyPr>
              <a:lstStyle/>
              <a:p>
                <a:pPr latinLnBrk="0">
                  <a:lnSpc>
                    <a:spcPct val="140000"/>
                  </a:lnSpc>
                </a:pPr>
                <a14:m>
                  <m:oMath xmlns:m="http://schemas.openxmlformats.org/officeDocument/2006/math">
                    <m:r>
                      <a:rPr kumimoji="0" lang="en-US" altLang="zh-CN" sz="1400" b="1" i="1" smtClean="0">
                        <a:solidFill>
                          <a:srgbClr val="000000"/>
                        </a:solidFill>
                        <a:latin typeface="Cambria Math" panose="02040503050406030204" pitchFamily="18" charset="0"/>
                      </a:rPr>
                      <m:t>𝑳</m:t>
                    </m:r>
                    <m:d>
                      <m:dPr>
                        <m:ctrlPr>
                          <a:rPr kumimoji="0" lang="en-US" altLang="zh-CN" sz="1400" b="1" i="1" smtClean="0">
                            <a:solidFill>
                              <a:srgbClr val="000000"/>
                            </a:solidFill>
                            <a:latin typeface="Cambria Math" panose="02040503050406030204" pitchFamily="18" charset="0"/>
                          </a:rPr>
                        </m:ctrlPr>
                      </m:dPr>
                      <m:e>
                        <m:sSup>
                          <m:sSupPr>
                            <m:ctrlPr>
                              <a:rPr kumimoji="0" lang="en-US" altLang="zh-CN" sz="1400" b="1" i="1" smtClean="0">
                                <a:solidFill>
                                  <a:srgbClr val="000000"/>
                                </a:solidFill>
                                <a:latin typeface="Cambria Math" panose="02040503050406030204" pitchFamily="18" charset="0"/>
                              </a:rPr>
                            </m:ctrlPr>
                          </m:sSupPr>
                          <m:e>
                            <m:r>
                              <a:rPr kumimoji="0" lang="en-US" altLang="zh-CN" sz="1400" b="1" i="1" smtClean="0">
                                <a:solidFill>
                                  <a:srgbClr val="000000"/>
                                </a:solidFill>
                                <a:latin typeface="Cambria Math" panose="02040503050406030204" pitchFamily="18" charset="0"/>
                              </a:rPr>
                              <m:t>𝒔</m:t>
                            </m:r>
                          </m:e>
                          <m:sup>
                            <m:r>
                              <a:rPr kumimoji="0" lang="en-US" altLang="zh-CN" sz="1400" b="1" i="1" smtClean="0">
                                <a:solidFill>
                                  <a:srgbClr val="000000"/>
                                </a:solidFill>
                                <a:latin typeface="Cambria Math" panose="02040503050406030204" pitchFamily="18" charset="0"/>
                              </a:rPr>
                              <m:t>𝒊</m:t>
                            </m:r>
                          </m:sup>
                        </m:sSup>
                        <m:r>
                          <a:rPr kumimoji="0" lang="en-US" altLang="zh-CN" sz="1400" b="1" i="1" smtClean="0">
                            <a:solidFill>
                              <a:srgbClr val="000000"/>
                            </a:solidFill>
                            <a:latin typeface="Cambria Math" panose="02040503050406030204" pitchFamily="18" charset="0"/>
                          </a:rPr>
                          <m:t>|</m:t>
                        </m:r>
                        <m:r>
                          <a:rPr kumimoji="0" lang="en-US" altLang="zh-CN" sz="1400" b="1" i="1" smtClean="0">
                            <a:solidFill>
                              <a:srgbClr val="000000"/>
                            </a:solidFill>
                            <a:latin typeface="Cambria Math" panose="02040503050406030204" pitchFamily="18" charset="0"/>
                          </a:rPr>
                          <m:t>𝒚</m:t>
                        </m:r>
                        <m:r>
                          <a:rPr kumimoji="0" lang="en-US" altLang="zh-CN" sz="1400" b="1" i="1" smtClean="0">
                            <a:solidFill>
                              <a:srgbClr val="000000"/>
                            </a:solidFill>
                            <a:latin typeface="Cambria Math" panose="02040503050406030204" pitchFamily="18" charset="0"/>
                          </a:rPr>
                          <m:t>,</m:t>
                        </m:r>
                        <m:sSub>
                          <m:sSubPr>
                            <m:ctrlPr>
                              <a:rPr kumimoji="0" lang="en-US" altLang="zh-CN" sz="1400" b="1" i="1" smtClean="0">
                                <a:solidFill>
                                  <a:srgbClr val="000000"/>
                                </a:solidFill>
                                <a:latin typeface="Cambria Math" panose="02040503050406030204" pitchFamily="18" charset="0"/>
                              </a:rPr>
                            </m:ctrlPr>
                          </m:sSubPr>
                          <m:e>
                            <m:r>
                              <a:rPr kumimoji="0" lang="en-US" altLang="zh-CN" sz="1400" b="1" i="1" smtClean="0">
                                <a:solidFill>
                                  <a:srgbClr val="000000"/>
                                </a:solidFill>
                                <a:latin typeface="Cambria Math" panose="02040503050406030204" pitchFamily="18" charset="0"/>
                              </a:rPr>
                              <m:t>𝑯</m:t>
                            </m:r>
                          </m:e>
                          <m:sub>
                            <m:acc>
                              <m:accPr>
                                <m:chr m:val="̃"/>
                                <m:ctrlPr>
                                  <a:rPr kumimoji="0" lang="en-US" altLang="zh-CN" sz="1400" b="1" i="1" smtClean="0">
                                    <a:solidFill>
                                      <a:srgbClr val="000000"/>
                                    </a:solidFill>
                                    <a:latin typeface="Cambria Math" panose="02040503050406030204" pitchFamily="18" charset="0"/>
                                  </a:rPr>
                                </m:ctrlPr>
                              </m:accPr>
                              <m:e>
                                <m:r>
                                  <a:rPr kumimoji="0" lang="en-US" altLang="zh-CN" sz="1400" b="1" i="1" smtClean="0">
                                    <a:solidFill>
                                      <a:srgbClr val="000000"/>
                                    </a:solidFill>
                                    <a:latin typeface="Cambria Math" panose="02040503050406030204" pitchFamily="18" charset="0"/>
                                  </a:rPr>
                                  <m:t>𝒔</m:t>
                                </m:r>
                              </m:e>
                            </m:acc>
                          </m:sub>
                        </m:sSub>
                      </m:e>
                    </m:d>
                    <m:r>
                      <a:rPr kumimoji="0" lang="en-US" altLang="zh-CN" sz="1400" b="1" i="1" smtClean="0">
                        <a:solidFill>
                          <a:srgbClr val="000000"/>
                        </a:solidFill>
                        <a:latin typeface="Cambria Math" panose="02040503050406030204" pitchFamily="18" charset="0"/>
                        <a:ea typeface="Cambria Math" panose="02040503050406030204" pitchFamily="18" charset="0"/>
                      </a:rPr>
                      <m:t>≈−</m:t>
                    </m:r>
                    <m:func>
                      <m:funcPr>
                        <m:ctrlPr>
                          <a:rPr kumimoji="0" lang="en-US" altLang="zh-CN" sz="1400" b="1" i="1">
                            <a:solidFill>
                              <a:srgbClr val="000000"/>
                            </a:solidFill>
                            <a:latin typeface="Cambria Math" panose="02040503050406030204" pitchFamily="18" charset="0"/>
                            <a:ea typeface="Cambria Math" panose="02040503050406030204" pitchFamily="18" charset="0"/>
                          </a:rPr>
                        </m:ctrlPr>
                      </m:funcPr>
                      <m:fName>
                        <m:limLow>
                          <m:limLowPr>
                            <m:ctrlPr>
                              <a:rPr kumimoji="0" lang="en-US" altLang="zh-CN" sz="1400" b="1" i="1">
                                <a:solidFill>
                                  <a:srgbClr val="000000"/>
                                </a:solidFill>
                                <a:latin typeface="Cambria Math" panose="02040503050406030204" pitchFamily="18" charset="0"/>
                                <a:ea typeface="Cambria Math" panose="02040503050406030204" pitchFamily="18" charset="0"/>
                              </a:rPr>
                            </m:ctrlPr>
                          </m:limLowPr>
                          <m:e>
                            <m:r>
                              <m:rPr>
                                <m:sty m:val="p"/>
                              </m:rPr>
                              <a:rPr kumimoji="0" lang="en-US" altLang="zh-CN" sz="1400">
                                <a:solidFill>
                                  <a:srgbClr val="000000"/>
                                </a:solidFill>
                                <a:latin typeface="Cambria Math" panose="02040503050406030204" pitchFamily="18" charset="0"/>
                                <a:ea typeface="Cambria Math" panose="02040503050406030204" pitchFamily="18" charset="0"/>
                              </a:rPr>
                              <m:t>min</m:t>
                            </m:r>
                          </m:e>
                          <m:lim>
                            <m:acc>
                              <m:accPr>
                                <m:chr m:val="̃"/>
                                <m:ctrlPr>
                                  <a:rPr kumimoji="0" lang="en-US" altLang="zh-CN" sz="1400" b="1" i="1">
                                    <a:solidFill>
                                      <a:srgbClr val="000000"/>
                                    </a:solidFill>
                                    <a:latin typeface="Cambria Math" panose="02040503050406030204" pitchFamily="18" charset="0"/>
                                    <a:ea typeface="Cambria Math" panose="02040503050406030204" pitchFamily="18" charset="0"/>
                                  </a:rPr>
                                </m:ctrlPr>
                              </m:accPr>
                              <m:e>
                                <m:r>
                                  <a:rPr kumimoji="0" lang="en-US" altLang="zh-CN" sz="1400" b="1" i="1">
                                    <a:solidFill>
                                      <a:srgbClr val="000000"/>
                                    </a:solidFill>
                                    <a:latin typeface="Cambria Math" panose="02040503050406030204" pitchFamily="18" charset="0"/>
                                    <a:ea typeface="Cambria Math" panose="02040503050406030204" pitchFamily="18" charset="0"/>
                                  </a:rPr>
                                  <m:t>𝒔</m:t>
                                </m:r>
                              </m:e>
                            </m:acc>
                            <m:r>
                              <a:rPr kumimoji="0" lang="en-US" altLang="zh-CN" sz="1400" b="1" i="1">
                                <a:solidFill>
                                  <a:srgbClr val="000000"/>
                                </a:solidFill>
                                <a:latin typeface="Cambria Math" panose="02040503050406030204" pitchFamily="18" charset="0"/>
                              </a:rPr>
                              <m:t> </m:t>
                            </m:r>
                            <m:r>
                              <a:rPr kumimoji="0" lang="en-US" altLang="zh-CN" sz="1400" b="1" i="1">
                                <a:solidFill>
                                  <a:srgbClr val="000000"/>
                                </a:solidFill>
                                <a:latin typeface="Cambria Math" panose="02040503050406030204" pitchFamily="18" charset="0"/>
                                <a:ea typeface="Cambria Math" panose="02040503050406030204" pitchFamily="18" charset="0"/>
                              </a:rPr>
                              <m:t>∈ </m:t>
                            </m:r>
                            <m:sSubSup>
                              <m:sSubSupPr>
                                <m:ctrlPr>
                                  <a:rPr kumimoji="0" lang="en-US" altLang="zh-CN" sz="1400" b="1" i="1">
                                    <a:solidFill>
                                      <a:srgbClr val="000000"/>
                                    </a:solidFill>
                                    <a:latin typeface="Cambria Math" panose="02040503050406030204" pitchFamily="18" charset="0"/>
                                    <a:ea typeface="Cambria Math" panose="02040503050406030204" pitchFamily="18" charset="0"/>
                                  </a:rPr>
                                </m:ctrlPr>
                              </m:sSubSupPr>
                              <m:e>
                                <m:r>
                                  <a:rPr kumimoji="0" lang="en-US" altLang="zh-CN" sz="1400" b="1" i="1">
                                    <a:solidFill>
                                      <a:srgbClr val="000000"/>
                                    </a:solidFill>
                                    <a:latin typeface="Cambria Math" panose="02040503050406030204" pitchFamily="18" charset="0"/>
                                    <a:ea typeface="Cambria Math" panose="02040503050406030204" pitchFamily="18" charset="0"/>
                                  </a:rPr>
                                  <m:t>𝒔</m:t>
                                </m:r>
                              </m:e>
                              <m:sub>
                                <m:r>
                                  <a:rPr kumimoji="0" lang="en-US" altLang="zh-CN" sz="1400" b="1" i="1" smtClean="0">
                                    <a:solidFill>
                                      <a:srgbClr val="000000"/>
                                    </a:solidFill>
                                    <a:latin typeface="Cambria Math" panose="02040503050406030204" pitchFamily="18" charset="0"/>
                                    <a:ea typeface="Cambria Math" panose="02040503050406030204" pitchFamily="18" charset="0"/>
                                  </a:rPr>
                                  <m:t>𝟏</m:t>
                                </m:r>
                                <m:r>
                                  <a:rPr kumimoji="0" lang="en-US" altLang="zh-CN" sz="1400" b="1" i="1">
                                    <a:solidFill>
                                      <a:srgbClr val="000000"/>
                                    </a:solidFill>
                                    <a:latin typeface="Cambria Math" panose="02040503050406030204" pitchFamily="18" charset="0"/>
                                    <a:ea typeface="Cambria Math" panose="02040503050406030204" pitchFamily="18" charset="0"/>
                                  </a:rPr>
                                  <m:t> </m:t>
                                </m:r>
                              </m:sub>
                              <m:sup>
                                <m:r>
                                  <a:rPr kumimoji="0" lang="en-US" altLang="zh-CN" sz="1400" b="1" i="1">
                                    <a:solidFill>
                                      <a:srgbClr val="000000"/>
                                    </a:solidFill>
                                    <a:latin typeface="Cambria Math" panose="02040503050406030204" pitchFamily="18" charset="0"/>
                                    <a:ea typeface="Cambria Math" panose="02040503050406030204" pitchFamily="18" charset="0"/>
                                  </a:rPr>
                                  <m:t>𝒊</m:t>
                                </m:r>
                              </m:sup>
                            </m:sSubSup>
                            <m:r>
                              <a:rPr kumimoji="0" lang="en-US" altLang="zh-CN" sz="1400" b="1" i="1">
                                <a:solidFill>
                                  <a:srgbClr val="000000"/>
                                </a:solidFill>
                                <a:latin typeface="Cambria Math" panose="02040503050406030204" pitchFamily="18" charset="0"/>
                                <a:ea typeface="Cambria Math" panose="02040503050406030204" pitchFamily="18" charset="0"/>
                              </a:rPr>
                              <m:t>,  </m:t>
                            </m:r>
                            <m:acc>
                              <m:accPr>
                                <m:chr m:val="̃"/>
                                <m:ctrlPr>
                                  <a:rPr kumimoji="0" lang="en-US" altLang="zh-CN" sz="1400" b="1" i="1">
                                    <a:solidFill>
                                      <a:srgbClr val="000000"/>
                                    </a:solidFill>
                                    <a:latin typeface="Cambria Math" panose="02040503050406030204" pitchFamily="18" charset="0"/>
                                    <a:ea typeface="Cambria Math" panose="02040503050406030204" pitchFamily="18" charset="0"/>
                                  </a:rPr>
                                </m:ctrlPr>
                              </m:accPr>
                              <m:e>
                                <m:r>
                                  <a:rPr kumimoji="0" lang="en-US" altLang="zh-CN" sz="1400" b="1" i="1">
                                    <a:solidFill>
                                      <a:srgbClr val="000000"/>
                                    </a:solidFill>
                                    <a:latin typeface="Cambria Math" panose="02040503050406030204" pitchFamily="18" charset="0"/>
                                    <a:ea typeface="Cambria Math" panose="02040503050406030204" pitchFamily="18" charset="0"/>
                                  </a:rPr>
                                  <m:t>𝒙</m:t>
                                </m:r>
                              </m:e>
                            </m:acc>
                            <m:r>
                              <a:rPr kumimoji="0" lang="en-US" altLang="zh-CN" sz="1400" b="1" i="1">
                                <a:solidFill>
                                  <a:srgbClr val="000000"/>
                                </a:solidFill>
                                <a:latin typeface="Cambria Math" panose="02040503050406030204" pitchFamily="18" charset="0"/>
                                <a:ea typeface="Cambria Math" panose="02040503050406030204" pitchFamily="18" charset="0"/>
                              </a:rPr>
                              <m:t>∈ℵ</m:t>
                            </m:r>
                          </m:lim>
                        </m:limLow>
                      </m:fName>
                      <m:e>
                        <m:d>
                          <m:dPr>
                            <m:begChr m:val="{"/>
                            <m:endChr m:val="}"/>
                            <m:ctrlPr>
                              <a:rPr kumimoji="0" lang="en-US" altLang="zh-CN" sz="1400" b="1" i="1">
                                <a:solidFill>
                                  <a:srgbClr val="000000"/>
                                </a:solidFill>
                                <a:latin typeface="Cambria Math" panose="02040503050406030204" pitchFamily="18" charset="0"/>
                                <a:ea typeface="Cambria Math" panose="02040503050406030204" pitchFamily="18" charset="0"/>
                              </a:rPr>
                            </m:ctrlPr>
                          </m:dPr>
                          <m:e>
                            <m:f>
                              <m:fPr>
                                <m:ctrlPr>
                                  <a:rPr kumimoji="0" lang="en-US" altLang="zh-CN" sz="1400" b="1" i="1">
                                    <a:solidFill>
                                      <a:srgbClr val="000000"/>
                                    </a:solidFill>
                                    <a:latin typeface="Cambria Math" panose="02040503050406030204" pitchFamily="18" charset="0"/>
                                    <a:ea typeface="Cambria Math" panose="02040503050406030204" pitchFamily="18" charset="0"/>
                                  </a:rPr>
                                </m:ctrlPr>
                              </m:fPr>
                              <m:num>
                                <m:r>
                                  <a:rPr kumimoji="0" lang="en-US" altLang="zh-CN" sz="1400" b="1" i="1">
                                    <a:solidFill>
                                      <a:srgbClr val="000000"/>
                                    </a:solidFill>
                                    <a:latin typeface="Cambria Math" panose="02040503050406030204" pitchFamily="18" charset="0"/>
                                    <a:ea typeface="Cambria Math" panose="02040503050406030204" pitchFamily="18" charset="0"/>
                                  </a:rPr>
                                  <m:t>𝟏</m:t>
                                </m:r>
                              </m:num>
                              <m:den>
                                <m:r>
                                  <a:rPr kumimoji="0" lang="en-US" altLang="zh-CN" sz="1400" b="1" i="1">
                                    <a:solidFill>
                                      <a:srgbClr val="000000"/>
                                    </a:solidFill>
                                    <a:latin typeface="Cambria Math" panose="02040503050406030204" pitchFamily="18" charset="0"/>
                                    <a:ea typeface="Cambria Math" panose="02040503050406030204" pitchFamily="18" charset="0"/>
                                  </a:rPr>
                                  <m:t>𝟐</m:t>
                                </m:r>
                                <m:sSup>
                                  <m:sSupPr>
                                    <m:ctrlPr>
                                      <a:rPr kumimoji="0" lang="en-US" altLang="zh-CN" sz="1400" b="1" i="1">
                                        <a:solidFill>
                                          <a:srgbClr val="000000"/>
                                        </a:solidFill>
                                        <a:latin typeface="Cambria Math" panose="02040503050406030204" pitchFamily="18" charset="0"/>
                                        <a:ea typeface="Cambria Math" panose="02040503050406030204" pitchFamily="18" charset="0"/>
                                      </a:rPr>
                                    </m:ctrlPr>
                                  </m:sSupPr>
                                  <m:e>
                                    <m:r>
                                      <a:rPr kumimoji="0" lang="zh-CN" altLang="en-US" sz="1400" b="1" i="1">
                                        <a:solidFill>
                                          <a:srgbClr val="000000"/>
                                        </a:solidFill>
                                        <a:latin typeface="Cambria Math" panose="02040503050406030204" pitchFamily="18" charset="0"/>
                                        <a:ea typeface="Cambria Math" panose="02040503050406030204" pitchFamily="18" charset="0"/>
                                      </a:rPr>
                                      <m:t>𝝈</m:t>
                                    </m:r>
                                  </m:e>
                                  <m:sup>
                                    <m:r>
                                      <a:rPr kumimoji="0" lang="en-US" altLang="zh-CN" sz="1400" b="1" i="1">
                                        <a:solidFill>
                                          <a:srgbClr val="000000"/>
                                        </a:solidFill>
                                        <a:latin typeface="Cambria Math" panose="02040503050406030204" pitchFamily="18" charset="0"/>
                                        <a:ea typeface="Cambria Math" panose="02040503050406030204" pitchFamily="18" charset="0"/>
                                      </a:rPr>
                                      <m:t>𝟐</m:t>
                                    </m:r>
                                  </m:sup>
                                </m:sSup>
                              </m:den>
                            </m:f>
                            <m:sSup>
                              <m:sSupPr>
                                <m:ctrlPr>
                                  <a:rPr kumimoji="0" lang="en-US" altLang="zh-CN" sz="1400" b="1" i="1">
                                    <a:solidFill>
                                      <a:srgbClr val="000000"/>
                                    </a:solidFill>
                                    <a:latin typeface="Cambria Math" panose="02040503050406030204" pitchFamily="18" charset="0"/>
                                    <a:ea typeface="Cambria Math" panose="02040503050406030204" pitchFamily="18" charset="0"/>
                                  </a:rPr>
                                </m:ctrlPr>
                              </m:sSupPr>
                              <m:e>
                                <m:d>
                                  <m:dPr>
                                    <m:begChr m:val="‖"/>
                                    <m:endChr m:val="‖"/>
                                    <m:ctrlPr>
                                      <a:rPr kumimoji="0" lang="en-US" altLang="zh-CN" sz="1400" b="1" i="1">
                                        <a:solidFill>
                                          <a:srgbClr val="000000"/>
                                        </a:solidFill>
                                        <a:latin typeface="Cambria Math" panose="02040503050406030204" pitchFamily="18" charset="0"/>
                                        <a:ea typeface="Cambria Math" panose="02040503050406030204" pitchFamily="18" charset="0"/>
                                      </a:rPr>
                                    </m:ctrlPr>
                                  </m:dPr>
                                  <m:e>
                                    <m:r>
                                      <a:rPr kumimoji="0" lang="en-US" altLang="zh-CN" sz="1400" b="1" i="1">
                                        <a:solidFill>
                                          <a:srgbClr val="000000"/>
                                        </a:solidFill>
                                        <a:latin typeface="Cambria Math" panose="02040503050406030204" pitchFamily="18" charset="0"/>
                                        <a:ea typeface="Cambria Math" panose="02040503050406030204" pitchFamily="18" charset="0"/>
                                      </a:rPr>
                                      <m:t>𝒚</m:t>
                                    </m:r>
                                    <m:r>
                                      <a:rPr kumimoji="0" lang="en-US" altLang="zh-CN" sz="1400" b="1" i="1">
                                        <a:solidFill>
                                          <a:srgbClr val="000000"/>
                                        </a:solidFill>
                                        <a:latin typeface="Cambria Math" panose="02040503050406030204" pitchFamily="18" charset="0"/>
                                        <a:ea typeface="Cambria Math" panose="02040503050406030204" pitchFamily="18" charset="0"/>
                                      </a:rPr>
                                      <m:t>−</m:t>
                                    </m:r>
                                    <m:sSub>
                                      <m:sSubPr>
                                        <m:ctrlPr>
                                          <a:rPr kumimoji="0" lang="en-US" altLang="zh-CN" sz="1400" b="1" i="1">
                                            <a:solidFill>
                                              <a:srgbClr val="000000"/>
                                            </a:solidFill>
                                            <a:latin typeface="Cambria Math" panose="02040503050406030204" pitchFamily="18" charset="0"/>
                                            <a:ea typeface="Cambria Math" panose="02040503050406030204" pitchFamily="18" charset="0"/>
                                          </a:rPr>
                                        </m:ctrlPr>
                                      </m:sSubPr>
                                      <m:e>
                                        <m:r>
                                          <a:rPr kumimoji="0" lang="en-US" altLang="zh-CN" sz="1400" b="1" i="1">
                                            <a:solidFill>
                                              <a:srgbClr val="000000"/>
                                            </a:solidFill>
                                            <a:latin typeface="Cambria Math" panose="02040503050406030204" pitchFamily="18" charset="0"/>
                                            <a:ea typeface="Cambria Math" panose="02040503050406030204" pitchFamily="18" charset="0"/>
                                          </a:rPr>
                                          <m:t>𝑯</m:t>
                                        </m:r>
                                      </m:e>
                                      <m:sub>
                                        <m:acc>
                                          <m:accPr>
                                            <m:chr m:val="̃"/>
                                            <m:ctrlPr>
                                              <a:rPr kumimoji="0" lang="en-US" altLang="zh-CN" sz="1400" b="1" i="1">
                                                <a:solidFill>
                                                  <a:srgbClr val="000000"/>
                                                </a:solidFill>
                                                <a:latin typeface="Cambria Math" panose="02040503050406030204" pitchFamily="18" charset="0"/>
                                                <a:ea typeface="Cambria Math" panose="02040503050406030204" pitchFamily="18" charset="0"/>
                                              </a:rPr>
                                            </m:ctrlPr>
                                          </m:accPr>
                                          <m:e>
                                            <m:r>
                                              <a:rPr kumimoji="0" lang="en-US" altLang="zh-CN" sz="1400" b="1" i="1">
                                                <a:solidFill>
                                                  <a:srgbClr val="000000"/>
                                                </a:solidFill>
                                                <a:latin typeface="Cambria Math" panose="02040503050406030204" pitchFamily="18" charset="0"/>
                                                <a:ea typeface="Cambria Math" panose="02040503050406030204" pitchFamily="18" charset="0"/>
                                              </a:rPr>
                                              <m:t>𝒔</m:t>
                                            </m:r>
                                          </m:e>
                                        </m:acc>
                                      </m:sub>
                                    </m:sSub>
                                    <m:acc>
                                      <m:accPr>
                                        <m:chr m:val="̃"/>
                                        <m:ctrlPr>
                                          <a:rPr kumimoji="0" lang="en-US" altLang="zh-CN" sz="1400" b="1" i="1">
                                            <a:solidFill>
                                              <a:srgbClr val="000000"/>
                                            </a:solidFill>
                                            <a:latin typeface="Cambria Math" panose="02040503050406030204" pitchFamily="18" charset="0"/>
                                            <a:ea typeface="Cambria Math" panose="02040503050406030204" pitchFamily="18" charset="0"/>
                                          </a:rPr>
                                        </m:ctrlPr>
                                      </m:accPr>
                                      <m:e>
                                        <m:r>
                                          <a:rPr kumimoji="0" lang="en-US" altLang="zh-CN" sz="1400" b="1" i="1">
                                            <a:solidFill>
                                              <a:srgbClr val="000000"/>
                                            </a:solidFill>
                                            <a:latin typeface="Cambria Math" panose="02040503050406030204" pitchFamily="18" charset="0"/>
                                            <a:ea typeface="Cambria Math" panose="02040503050406030204" pitchFamily="18" charset="0"/>
                                          </a:rPr>
                                          <m:t>𝒙</m:t>
                                        </m:r>
                                      </m:e>
                                    </m:acc>
                                  </m:e>
                                </m:d>
                              </m:e>
                              <m:sup>
                                <m:r>
                                  <a:rPr kumimoji="0" lang="en-US" altLang="zh-CN" sz="1400" b="1" i="1">
                                    <a:solidFill>
                                      <a:srgbClr val="000000"/>
                                    </a:solidFill>
                                    <a:latin typeface="Cambria Math" panose="02040503050406030204" pitchFamily="18" charset="0"/>
                                    <a:ea typeface="Cambria Math" panose="02040503050406030204" pitchFamily="18" charset="0"/>
                                  </a:rPr>
                                  <m:t>𝟐</m:t>
                                </m:r>
                              </m:sup>
                            </m:sSup>
                          </m:e>
                        </m:d>
                      </m:e>
                    </m:func>
                  </m:oMath>
                </a14:m>
                <a:r>
                  <a:rPr kumimoji="0" lang="en-US" altLang="zh-CN" sz="1400" b="1" dirty="0" smtClean="0">
                    <a:solidFill>
                      <a:srgbClr val="000000"/>
                    </a:solidFill>
                    <a:latin typeface="Arial" charset="0"/>
                    <a:ea typeface="宋体" pitchFamily="2" charset="-122"/>
                    <a:cs typeface="Arial" charset="0"/>
                  </a:rPr>
                  <a:t> +</a:t>
                </a:r>
                <a14:m>
                  <m:oMath xmlns:m="http://schemas.openxmlformats.org/officeDocument/2006/math">
                    <m:func>
                      <m:funcPr>
                        <m:ctrlPr>
                          <a:rPr kumimoji="0" lang="en-US" altLang="zh-CN" sz="1400" b="1" i="1">
                            <a:solidFill>
                              <a:srgbClr val="000000"/>
                            </a:solidFill>
                            <a:latin typeface="Cambria Math" panose="02040503050406030204" pitchFamily="18" charset="0"/>
                            <a:ea typeface="Cambria Math" panose="02040503050406030204" pitchFamily="18" charset="0"/>
                          </a:rPr>
                        </m:ctrlPr>
                      </m:funcPr>
                      <m:fName>
                        <m:limLow>
                          <m:limLowPr>
                            <m:ctrlPr>
                              <a:rPr kumimoji="0" lang="en-US" altLang="zh-CN" sz="1400" b="1" i="1">
                                <a:solidFill>
                                  <a:srgbClr val="000000"/>
                                </a:solidFill>
                                <a:latin typeface="Cambria Math" panose="02040503050406030204" pitchFamily="18" charset="0"/>
                                <a:ea typeface="Cambria Math" panose="02040503050406030204" pitchFamily="18" charset="0"/>
                              </a:rPr>
                            </m:ctrlPr>
                          </m:limLowPr>
                          <m:e>
                            <m:r>
                              <m:rPr>
                                <m:sty m:val="p"/>
                              </m:rPr>
                              <a:rPr kumimoji="0" lang="en-US" altLang="zh-CN" sz="1400">
                                <a:solidFill>
                                  <a:srgbClr val="000000"/>
                                </a:solidFill>
                                <a:latin typeface="Cambria Math" panose="02040503050406030204" pitchFamily="18" charset="0"/>
                                <a:ea typeface="Cambria Math" panose="02040503050406030204" pitchFamily="18" charset="0"/>
                              </a:rPr>
                              <m:t>min</m:t>
                            </m:r>
                          </m:e>
                          <m:lim>
                            <m:acc>
                              <m:accPr>
                                <m:chr m:val="̃"/>
                                <m:ctrlPr>
                                  <a:rPr kumimoji="0" lang="en-US" altLang="zh-CN" sz="1400" b="1" i="1">
                                    <a:solidFill>
                                      <a:srgbClr val="000000"/>
                                    </a:solidFill>
                                    <a:latin typeface="Cambria Math" panose="02040503050406030204" pitchFamily="18" charset="0"/>
                                    <a:ea typeface="Cambria Math" panose="02040503050406030204" pitchFamily="18" charset="0"/>
                                  </a:rPr>
                                </m:ctrlPr>
                              </m:accPr>
                              <m:e>
                                <m:r>
                                  <a:rPr kumimoji="0" lang="en-US" altLang="zh-CN" sz="1400" b="1" i="1">
                                    <a:solidFill>
                                      <a:srgbClr val="000000"/>
                                    </a:solidFill>
                                    <a:latin typeface="Cambria Math" panose="02040503050406030204" pitchFamily="18" charset="0"/>
                                    <a:ea typeface="Cambria Math" panose="02040503050406030204" pitchFamily="18" charset="0"/>
                                  </a:rPr>
                                  <m:t>𝒔</m:t>
                                </m:r>
                              </m:e>
                            </m:acc>
                            <m:r>
                              <a:rPr kumimoji="0" lang="en-US" altLang="zh-CN" sz="1400" b="1" i="1">
                                <a:solidFill>
                                  <a:srgbClr val="000000"/>
                                </a:solidFill>
                                <a:latin typeface="Cambria Math" panose="02040503050406030204" pitchFamily="18" charset="0"/>
                              </a:rPr>
                              <m:t> </m:t>
                            </m:r>
                            <m:r>
                              <a:rPr kumimoji="0" lang="en-US" altLang="zh-CN" sz="1400" b="1" i="1">
                                <a:solidFill>
                                  <a:srgbClr val="000000"/>
                                </a:solidFill>
                                <a:latin typeface="Cambria Math" panose="02040503050406030204" pitchFamily="18" charset="0"/>
                                <a:ea typeface="Cambria Math" panose="02040503050406030204" pitchFamily="18" charset="0"/>
                              </a:rPr>
                              <m:t>∈ </m:t>
                            </m:r>
                            <m:sSubSup>
                              <m:sSubSupPr>
                                <m:ctrlPr>
                                  <a:rPr kumimoji="0" lang="en-US" altLang="zh-CN" sz="1400" b="1" i="1">
                                    <a:solidFill>
                                      <a:srgbClr val="000000"/>
                                    </a:solidFill>
                                    <a:latin typeface="Cambria Math" panose="02040503050406030204" pitchFamily="18" charset="0"/>
                                    <a:ea typeface="Cambria Math" panose="02040503050406030204" pitchFamily="18" charset="0"/>
                                  </a:rPr>
                                </m:ctrlPr>
                              </m:sSubSupPr>
                              <m:e>
                                <m:r>
                                  <a:rPr kumimoji="0" lang="en-US" altLang="zh-CN" sz="1400" b="1" i="1">
                                    <a:solidFill>
                                      <a:srgbClr val="000000"/>
                                    </a:solidFill>
                                    <a:latin typeface="Cambria Math" panose="02040503050406030204" pitchFamily="18" charset="0"/>
                                    <a:ea typeface="Cambria Math" panose="02040503050406030204" pitchFamily="18" charset="0"/>
                                  </a:rPr>
                                  <m:t>𝒔</m:t>
                                </m:r>
                              </m:e>
                              <m:sub>
                                <m:r>
                                  <a:rPr kumimoji="0" lang="en-US" altLang="zh-CN" sz="1400" b="1" i="1" smtClean="0">
                                    <a:solidFill>
                                      <a:srgbClr val="000000"/>
                                    </a:solidFill>
                                    <a:latin typeface="Cambria Math" panose="02040503050406030204" pitchFamily="18" charset="0"/>
                                    <a:ea typeface="Cambria Math" panose="02040503050406030204" pitchFamily="18" charset="0"/>
                                  </a:rPr>
                                  <m:t>𝟎</m:t>
                                </m:r>
                                <m:r>
                                  <a:rPr kumimoji="0" lang="en-US" altLang="zh-CN" sz="1400" b="1" i="1">
                                    <a:solidFill>
                                      <a:srgbClr val="000000"/>
                                    </a:solidFill>
                                    <a:latin typeface="Cambria Math" panose="02040503050406030204" pitchFamily="18" charset="0"/>
                                    <a:ea typeface="Cambria Math" panose="02040503050406030204" pitchFamily="18" charset="0"/>
                                  </a:rPr>
                                  <m:t> </m:t>
                                </m:r>
                              </m:sub>
                              <m:sup>
                                <m:r>
                                  <a:rPr kumimoji="0" lang="en-US" altLang="zh-CN" sz="1400" b="1" i="1">
                                    <a:solidFill>
                                      <a:srgbClr val="000000"/>
                                    </a:solidFill>
                                    <a:latin typeface="Cambria Math" panose="02040503050406030204" pitchFamily="18" charset="0"/>
                                    <a:ea typeface="Cambria Math" panose="02040503050406030204" pitchFamily="18" charset="0"/>
                                  </a:rPr>
                                  <m:t>𝒊</m:t>
                                </m:r>
                              </m:sup>
                            </m:sSubSup>
                            <m:r>
                              <a:rPr kumimoji="0" lang="en-US" altLang="zh-CN" sz="1400" b="1" i="1">
                                <a:solidFill>
                                  <a:srgbClr val="000000"/>
                                </a:solidFill>
                                <a:latin typeface="Cambria Math" panose="02040503050406030204" pitchFamily="18" charset="0"/>
                                <a:ea typeface="Cambria Math" panose="02040503050406030204" pitchFamily="18" charset="0"/>
                              </a:rPr>
                              <m:t>,  </m:t>
                            </m:r>
                            <m:acc>
                              <m:accPr>
                                <m:chr m:val="̃"/>
                                <m:ctrlPr>
                                  <a:rPr kumimoji="0" lang="en-US" altLang="zh-CN" sz="1400" b="1" i="1">
                                    <a:solidFill>
                                      <a:srgbClr val="000000"/>
                                    </a:solidFill>
                                    <a:latin typeface="Cambria Math" panose="02040503050406030204" pitchFamily="18" charset="0"/>
                                    <a:ea typeface="Cambria Math" panose="02040503050406030204" pitchFamily="18" charset="0"/>
                                  </a:rPr>
                                </m:ctrlPr>
                              </m:accPr>
                              <m:e>
                                <m:r>
                                  <a:rPr kumimoji="0" lang="en-US" altLang="zh-CN" sz="1400" b="1" i="1">
                                    <a:solidFill>
                                      <a:srgbClr val="000000"/>
                                    </a:solidFill>
                                    <a:latin typeface="Cambria Math" panose="02040503050406030204" pitchFamily="18" charset="0"/>
                                    <a:ea typeface="Cambria Math" panose="02040503050406030204" pitchFamily="18" charset="0"/>
                                  </a:rPr>
                                  <m:t>𝒙</m:t>
                                </m:r>
                              </m:e>
                            </m:acc>
                            <m:r>
                              <a:rPr kumimoji="0" lang="en-US" altLang="zh-CN" sz="1400" b="1" i="1">
                                <a:solidFill>
                                  <a:srgbClr val="000000"/>
                                </a:solidFill>
                                <a:latin typeface="Cambria Math" panose="02040503050406030204" pitchFamily="18" charset="0"/>
                                <a:ea typeface="Cambria Math" panose="02040503050406030204" pitchFamily="18" charset="0"/>
                              </a:rPr>
                              <m:t>∈ℵ</m:t>
                            </m:r>
                          </m:lim>
                        </m:limLow>
                      </m:fName>
                      <m:e>
                        <m:d>
                          <m:dPr>
                            <m:begChr m:val="{"/>
                            <m:endChr m:val="}"/>
                            <m:ctrlPr>
                              <a:rPr kumimoji="0" lang="en-US" altLang="zh-CN" sz="1400" b="1" i="1">
                                <a:solidFill>
                                  <a:srgbClr val="000000"/>
                                </a:solidFill>
                                <a:latin typeface="Cambria Math" panose="02040503050406030204" pitchFamily="18" charset="0"/>
                                <a:ea typeface="Cambria Math" panose="02040503050406030204" pitchFamily="18" charset="0"/>
                              </a:rPr>
                            </m:ctrlPr>
                          </m:dPr>
                          <m:e>
                            <m:f>
                              <m:fPr>
                                <m:ctrlPr>
                                  <a:rPr kumimoji="0" lang="en-US" altLang="zh-CN" sz="1400" b="1" i="1">
                                    <a:solidFill>
                                      <a:srgbClr val="000000"/>
                                    </a:solidFill>
                                    <a:latin typeface="Cambria Math" panose="02040503050406030204" pitchFamily="18" charset="0"/>
                                    <a:ea typeface="Cambria Math" panose="02040503050406030204" pitchFamily="18" charset="0"/>
                                  </a:rPr>
                                </m:ctrlPr>
                              </m:fPr>
                              <m:num>
                                <m:r>
                                  <a:rPr kumimoji="0" lang="en-US" altLang="zh-CN" sz="1400" b="1" i="1">
                                    <a:solidFill>
                                      <a:srgbClr val="000000"/>
                                    </a:solidFill>
                                    <a:latin typeface="Cambria Math" panose="02040503050406030204" pitchFamily="18" charset="0"/>
                                    <a:ea typeface="Cambria Math" panose="02040503050406030204" pitchFamily="18" charset="0"/>
                                  </a:rPr>
                                  <m:t>𝟏</m:t>
                                </m:r>
                              </m:num>
                              <m:den>
                                <m:r>
                                  <a:rPr kumimoji="0" lang="en-US" altLang="zh-CN" sz="1400" b="1" i="1">
                                    <a:solidFill>
                                      <a:srgbClr val="000000"/>
                                    </a:solidFill>
                                    <a:latin typeface="Cambria Math" panose="02040503050406030204" pitchFamily="18" charset="0"/>
                                    <a:ea typeface="Cambria Math" panose="02040503050406030204" pitchFamily="18" charset="0"/>
                                  </a:rPr>
                                  <m:t>𝟐</m:t>
                                </m:r>
                                <m:sSup>
                                  <m:sSupPr>
                                    <m:ctrlPr>
                                      <a:rPr kumimoji="0" lang="en-US" altLang="zh-CN" sz="1400" b="1" i="1">
                                        <a:solidFill>
                                          <a:srgbClr val="000000"/>
                                        </a:solidFill>
                                        <a:latin typeface="Cambria Math" panose="02040503050406030204" pitchFamily="18" charset="0"/>
                                        <a:ea typeface="Cambria Math" panose="02040503050406030204" pitchFamily="18" charset="0"/>
                                      </a:rPr>
                                    </m:ctrlPr>
                                  </m:sSupPr>
                                  <m:e>
                                    <m:r>
                                      <a:rPr kumimoji="0" lang="zh-CN" altLang="en-US" sz="1400" b="1" i="1">
                                        <a:solidFill>
                                          <a:srgbClr val="000000"/>
                                        </a:solidFill>
                                        <a:latin typeface="Cambria Math" panose="02040503050406030204" pitchFamily="18" charset="0"/>
                                        <a:ea typeface="Cambria Math" panose="02040503050406030204" pitchFamily="18" charset="0"/>
                                      </a:rPr>
                                      <m:t>𝝈</m:t>
                                    </m:r>
                                  </m:e>
                                  <m:sup>
                                    <m:r>
                                      <a:rPr kumimoji="0" lang="en-US" altLang="zh-CN" sz="1400" b="1" i="1">
                                        <a:solidFill>
                                          <a:srgbClr val="000000"/>
                                        </a:solidFill>
                                        <a:latin typeface="Cambria Math" panose="02040503050406030204" pitchFamily="18" charset="0"/>
                                        <a:ea typeface="Cambria Math" panose="02040503050406030204" pitchFamily="18" charset="0"/>
                                      </a:rPr>
                                      <m:t>𝟐</m:t>
                                    </m:r>
                                  </m:sup>
                                </m:sSup>
                              </m:den>
                            </m:f>
                            <m:sSup>
                              <m:sSupPr>
                                <m:ctrlPr>
                                  <a:rPr kumimoji="0" lang="en-US" altLang="zh-CN" sz="1400" b="1" i="1">
                                    <a:solidFill>
                                      <a:srgbClr val="000000"/>
                                    </a:solidFill>
                                    <a:latin typeface="Cambria Math" panose="02040503050406030204" pitchFamily="18" charset="0"/>
                                    <a:ea typeface="Cambria Math" panose="02040503050406030204" pitchFamily="18" charset="0"/>
                                  </a:rPr>
                                </m:ctrlPr>
                              </m:sSupPr>
                              <m:e>
                                <m:d>
                                  <m:dPr>
                                    <m:begChr m:val="‖"/>
                                    <m:endChr m:val="‖"/>
                                    <m:ctrlPr>
                                      <a:rPr kumimoji="0" lang="en-US" altLang="zh-CN" sz="1400" b="1" i="1">
                                        <a:solidFill>
                                          <a:srgbClr val="000000"/>
                                        </a:solidFill>
                                        <a:latin typeface="Cambria Math" panose="02040503050406030204" pitchFamily="18" charset="0"/>
                                        <a:ea typeface="Cambria Math" panose="02040503050406030204" pitchFamily="18" charset="0"/>
                                      </a:rPr>
                                    </m:ctrlPr>
                                  </m:dPr>
                                  <m:e>
                                    <m:r>
                                      <a:rPr kumimoji="0" lang="en-US" altLang="zh-CN" sz="1400" b="1" i="1">
                                        <a:solidFill>
                                          <a:srgbClr val="000000"/>
                                        </a:solidFill>
                                        <a:latin typeface="Cambria Math" panose="02040503050406030204" pitchFamily="18" charset="0"/>
                                        <a:ea typeface="Cambria Math" panose="02040503050406030204" pitchFamily="18" charset="0"/>
                                      </a:rPr>
                                      <m:t>𝒚</m:t>
                                    </m:r>
                                    <m:r>
                                      <a:rPr kumimoji="0" lang="en-US" altLang="zh-CN" sz="1400" b="1" i="1">
                                        <a:solidFill>
                                          <a:srgbClr val="000000"/>
                                        </a:solidFill>
                                        <a:latin typeface="Cambria Math" panose="02040503050406030204" pitchFamily="18" charset="0"/>
                                        <a:ea typeface="Cambria Math" panose="02040503050406030204" pitchFamily="18" charset="0"/>
                                      </a:rPr>
                                      <m:t>−</m:t>
                                    </m:r>
                                    <m:sSub>
                                      <m:sSubPr>
                                        <m:ctrlPr>
                                          <a:rPr kumimoji="0" lang="en-US" altLang="zh-CN" sz="1400" b="1" i="1">
                                            <a:solidFill>
                                              <a:srgbClr val="000000"/>
                                            </a:solidFill>
                                            <a:latin typeface="Cambria Math" panose="02040503050406030204" pitchFamily="18" charset="0"/>
                                            <a:ea typeface="Cambria Math" panose="02040503050406030204" pitchFamily="18" charset="0"/>
                                          </a:rPr>
                                        </m:ctrlPr>
                                      </m:sSubPr>
                                      <m:e>
                                        <m:r>
                                          <a:rPr kumimoji="0" lang="en-US" altLang="zh-CN" sz="1400" b="1" i="1">
                                            <a:solidFill>
                                              <a:srgbClr val="000000"/>
                                            </a:solidFill>
                                            <a:latin typeface="Cambria Math" panose="02040503050406030204" pitchFamily="18" charset="0"/>
                                            <a:ea typeface="Cambria Math" panose="02040503050406030204" pitchFamily="18" charset="0"/>
                                          </a:rPr>
                                          <m:t>𝑯</m:t>
                                        </m:r>
                                      </m:e>
                                      <m:sub>
                                        <m:acc>
                                          <m:accPr>
                                            <m:chr m:val="̃"/>
                                            <m:ctrlPr>
                                              <a:rPr kumimoji="0" lang="en-US" altLang="zh-CN" sz="1400" b="1" i="1">
                                                <a:solidFill>
                                                  <a:srgbClr val="000000"/>
                                                </a:solidFill>
                                                <a:latin typeface="Cambria Math" panose="02040503050406030204" pitchFamily="18" charset="0"/>
                                                <a:ea typeface="Cambria Math" panose="02040503050406030204" pitchFamily="18" charset="0"/>
                                              </a:rPr>
                                            </m:ctrlPr>
                                          </m:accPr>
                                          <m:e>
                                            <m:r>
                                              <a:rPr kumimoji="0" lang="en-US" altLang="zh-CN" sz="1400" b="1" i="1">
                                                <a:solidFill>
                                                  <a:srgbClr val="000000"/>
                                                </a:solidFill>
                                                <a:latin typeface="Cambria Math" panose="02040503050406030204" pitchFamily="18" charset="0"/>
                                                <a:ea typeface="Cambria Math" panose="02040503050406030204" pitchFamily="18" charset="0"/>
                                              </a:rPr>
                                              <m:t>𝒔</m:t>
                                            </m:r>
                                          </m:e>
                                        </m:acc>
                                      </m:sub>
                                    </m:sSub>
                                    <m:acc>
                                      <m:accPr>
                                        <m:chr m:val="̃"/>
                                        <m:ctrlPr>
                                          <a:rPr kumimoji="0" lang="en-US" altLang="zh-CN" sz="1400" b="1" i="1">
                                            <a:solidFill>
                                              <a:srgbClr val="000000"/>
                                            </a:solidFill>
                                            <a:latin typeface="Cambria Math" panose="02040503050406030204" pitchFamily="18" charset="0"/>
                                            <a:ea typeface="Cambria Math" panose="02040503050406030204" pitchFamily="18" charset="0"/>
                                          </a:rPr>
                                        </m:ctrlPr>
                                      </m:accPr>
                                      <m:e>
                                        <m:r>
                                          <a:rPr kumimoji="0" lang="en-US" altLang="zh-CN" sz="1400" b="1" i="1">
                                            <a:solidFill>
                                              <a:srgbClr val="000000"/>
                                            </a:solidFill>
                                            <a:latin typeface="Cambria Math" panose="02040503050406030204" pitchFamily="18" charset="0"/>
                                            <a:ea typeface="Cambria Math" panose="02040503050406030204" pitchFamily="18" charset="0"/>
                                          </a:rPr>
                                          <m:t>𝒙</m:t>
                                        </m:r>
                                      </m:e>
                                    </m:acc>
                                  </m:e>
                                </m:d>
                              </m:e>
                              <m:sup>
                                <m:r>
                                  <a:rPr kumimoji="0" lang="en-US" altLang="zh-CN" sz="1400" b="1" i="1">
                                    <a:solidFill>
                                      <a:srgbClr val="000000"/>
                                    </a:solidFill>
                                    <a:latin typeface="Cambria Math" panose="02040503050406030204" pitchFamily="18" charset="0"/>
                                    <a:ea typeface="Cambria Math" panose="02040503050406030204" pitchFamily="18" charset="0"/>
                                  </a:rPr>
                                  <m:t>𝟐</m:t>
                                </m:r>
                              </m:sup>
                            </m:sSup>
                          </m:e>
                        </m:d>
                      </m:e>
                    </m:func>
                  </m:oMath>
                </a14:m>
                <a:r>
                  <a:rPr kumimoji="0" lang="en-US" altLang="zh-CN" sz="1400" b="1" dirty="0" smtClean="0">
                    <a:solidFill>
                      <a:srgbClr val="000000"/>
                    </a:solidFill>
                    <a:latin typeface="Arial" charset="0"/>
                    <a:ea typeface="宋体" pitchFamily="2" charset="-122"/>
                    <a:cs typeface="Arial" charset="0"/>
                  </a:rPr>
                  <a:t> </a:t>
                </a:r>
                <a:endParaRPr kumimoji="0" lang="zh-CN" altLang="en-US" sz="1400" b="1" dirty="0">
                  <a:solidFill>
                    <a:srgbClr val="000000"/>
                  </a:solidFill>
                  <a:latin typeface="Arial" charset="0"/>
                  <a:ea typeface="宋体" pitchFamily="2" charset="-122"/>
                  <a:cs typeface="Arial" charset="0"/>
                </a:endParaRPr>
              </a:p>
            </p:txBody>
          </p:sp>
        </mc:Choice>
        <mc:Fallback xmlns="">
          <p:sp>
            <p:nvSpPr>
              <p:cNvPr id="84" name="TextBox 83"/>
              <p:cNvSpPr txBox="1">
                <a:spLocks noRot="1" noChangeAspect="1" noMove="1" noResize="1" noEditPoints="1" noAdjustHandles="1" noChangeArrowheads="1" noChangeShapeType="1" noTextEdit="1"/>
              </p:cNvSpPr>
              <p:nvPr/>
            </p:nvSpPr>
            <p:spPr>
              <a:xfrm>
                <a:off x="1656911" y="1447800"/>
                <a:ext cx="6511711" cy="564193"/>
              </a:xfrm>
              <a:prstGeom prst="rect">
                <a:avLst/>
              </a:prstGeom>
              <a:blipFill rotWithShape="0">
                <a:blip r:embed="rId2"/>
                <a:stretch>
                  <a:fillRect l="-936" b="-543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5" name="Rectangle 94"/>
              <p:cNvSpPr/>
              <p:nvPr/>
            </p:nvSpPr>
            <p:spPr>
              <a:xfrm>
                <a:off x="1545389" y="2098571"/>
                <a:ext cx="1086515" cy="432747"/>
              </a:xfrm>
              <a:prstGeom prst="rect">
                <a:avLst/>
              </a:prstGeom>
            </p:spPr>
            <p:txBody>
              <a:bodyPr wrap="none">
                <a:spAutoFit/>
              </a:bodyPr>
              <a:lstStyle/>
              <a:p>
                <a:pPr latinLnBrk="0">
                  <a:lnSpc>
                    <a:spcPct val="140000"/>
                  </a:lnSpc>
                </a:pPr>
                <a14:m>
                  <m:oMathPara xmlns:m="http://schemas.openxmlformats.org/officeDocument/2006/math">
                    <m:oMathParaPr>
                      <m:jc m:val="centerGroup"/>
                    </m:oMathParaPr>
                    <m:oMath xmlns:m="http://schemas.openxmlformats.org/officeDocument/2006/math">
                      <m:r>
                        <a:rPr kumimoji="0" lang="en-US" altLang="zh-CN" sz="1400" b="1" i="1">
                          <a:solidFill>
                            <a:srgbClr val="000000"/>
                          </a:solidFill>
                          <a:latin typeface="Cambria Math" panose="02040503050406030204" pitchFamily="18" charset="0"/>
                        </a:rPr>
                        <m:t>𝑳</m:t>
                      </m:r>
                      <m:d>
                        <m:dPr>
                          <m:ctrlPr>
                            <a:rPr kumimoji="0" lang="en-US" altLang="zh-CN" sz="1400" b="1" i="1">
                              <a:solidFill>
                                <a:srgbClr val="000000"/>
                              </a:solidFill>
                              <a:latin typeface="Cambria Math" panose="02040503050406030204" pitchFamily="18" charset="0"/>
                            </a:rPr>
                          </m:ctrlPr>
                        </m:dPr>
                        <m:e>
                          <m:sSup>
                            <m:sSupPr>
                              <m:ctrlPr>
                                <a:rPr kumimoji="0" lang="en-US" altLang="zh-CN" sz="1400" b="1" i="1">
                                  <a:solidFill>
                                    <a:srgbClr val="000000"/>
                                  </a:solidFill>
                                  <a:latin typeface="Cambria Math" panose="02040503050406030204" pitchFamily="18" charset="0"/>
                                </a:rPr>
                              </m:ctrlPr>
                            </m:sSupPr>
                            <m:e>
                              <m:r>
                                <a:rPr kumimoji="0" lang="en-US" altLang="zh-CN" sz="1400" b="1" i="1">
                                  <a:solidFill>
                                    <a:srgbClr val="000000"/>
                                  </a:solidFill>
                                  <a:latin typeface="Cambria Math" panose="02040503050406030204" pitchFamily="18" charset="0"/>
                                </a:rPr>
                                <m:t>𝒔</m:t>
                              </m:r>
                            </m:e>
                            <m:sup>
                              <m:r>
                                <a:rPr kumimoji="0" lang="en-US" altLang="zh-CN" sz="1400" b="1" i="1">
                                  <a:solidFill>
                                    <a:srgbClr val="000000"/>
                                  </a:solidFill>
                                  <a:latin typeface="Cambria Math" panose="02040503050406030204" pitchFamily="18" charset="0"/>
                                </a:rPr>
                                <m:t>𝒊</m:t>
                              </m:r>
                            </m:sup>
                          </m:sSup>
                          <m:r>
                            <a:rPr kumimoji="0" lang="en-US" altLang="zh-CN" sz="1400" b="1" i="1">
                              <a:solidFill>
                                <a:srgbClr val="000000"/>
                              </a:solidFill>
                              <a:latin typeface="Cambria Math" panose="02040503050406030204" pitchFamily="18" charset="0"/>
                            </a:rPr>
                            <m:t>|</m:t>
                          </m:r>
                          <m:r>
                            <a:rPr kumimoji="0" lang="en-US" altLang="zh-CN" sz="1400" b="1" i="1">
                              <a:solidFill>
                                <a:srgbClr val="000000"/>
                              </a:solidFill>
                              <a:latin typeface="Cambria Math" panose="02040503050406030204" pitchFamily="18" charset="0"/>
                            </a:rPr>
                            <m:t>𝒚</m:t>
                          </m:r>
                          <m:r>
                            <a:rPr kumimoji="0" lang="en-US" altLang="zh-CN" sz="1400" b="1" i="1">
                              <a:solidFill>
                                <a:srgbClr val="000000"/>
                              </a:solidFill>
                              <a:latin typeface="Cambria Math" panose="02040503050406030204" pitchFamily="18" charset="0"/>
                            </a:rPr>
                            <m:t>,</m:t>
                          </m:r>
                          <m:sSub>
                            <m:sSubPr>
                              <m:ctrlPr>
                                <a:rPr kumimoji="0" lang="en-US" altLang="zh-CN" sz="1400" b="1" i="1">
                                  <a:solidFill>
                                    <a:srgbClr val="000000"/>
                                  </a:solidFill>
                                  <a:latin typeface="Cambria Math" panose="02040503050406030204" pitchFamily="18" charset="0"/>
                                </a:rPr>
                              </m:ctrlPr>
                            </m:sSubPr>
                            <m:e>
                              <m:r>
                                <a:rPr kumimoji="0" lang="en-US" altLang="zh-CN" sz="1400" b="1" i="1">
                                  <a:solidFill>
                                    <a:srgbClr val="000000"/>
                                  </a:solidFill>
                                  <a:latin typeface="Cambria Math" panose="02040503050406030204" pitchFamily="18" charset="0"/>
                                </a:rPr>
                                <m:t>𝑯</m:t>
                              </m:r>
                            </m:e>
                            <m:sub>
                              <m:acc>
                                <m:accPr>
                                  <m:chr m:val="̃"/>
                                  <m:ctrlPr>
                                    <a:rPr kumimoji="0" lang="en-US" altLang="zh-CN" sz="1400" b="1" i="1">
                                      <a:solidFill>
                                        <a:srgbClr val="000000"/>
                                      </a:solidFill>
                                      <a:latin typeface="Cambria Math" panose="02040503050406030204" pitchFamily="18" charset="0"/>
                                    </a:rPr>
                                  </m:ctrlPr>
                                </m:accPr>
                                <m:e>
                                  <m:r>
                                    <a:rPr kumimoji="0" lang="en-US" altLang="zh-CN" sz="1400" b="1" i="1">
                                      <a:solidFill>
                                        <a:srgbClr val="000000"/>
                                      </a:solidFill>
                                      <a:latin typeface="Cambria Math" panose="02040503050406030204" pitchFamily="18" charset="0"/>
                                    </a:rPr>
                                    <m:t>𝒔</m:t>
                                  </m:r>
                                </m:e>
                              </m:acc>
                            </m:sub>
                          </m:sSub>
                        </m:e>
                      </m:d>
                    </m:oMath>
                  </m:oMathPara>
                </a14:m>
                <a:endParaRPr kumimoji="0" lang="zh-CN" altLang="en-US" sz="1400" b="1" dirty="0">
                  <a:solidFill>
                    <a:srgbClr val="000000"/>
                  </a:solidFill>
                  <a:latin typeface="Arial" charset="0"/>
                  <a:ea typeface="宋体" pitchFamily="2" charset="-122"/>
                  <a:cs typeface="Arial" charset="0"/>
                </a:endParaRPr>
              </a:p>
            </p:txBody>
          </p:sp>
        </mc:Choice>
        <mc:Fallback xmlns="">
          <p:sp>
            <p:nvSpPr>
              <p:cNvPr id="95" name="Rectangle 94"/>
              <p:cNvSpPr>
                <a:spLocks noRot="1" noChangeAspect="1" noMove="1" noResize="1" noEditPoints="1" noAdjustHandles="1" noChangeArrowheads="1" noChangeShapeType="1" noTextEdit="1"/>
              </p:cNvSpPr>
              <p:nvPr/>
            </p:nvSpPr>
            <p:spPr>
              <a:xfrm>
                <a:off x="1545389" y="2098571"/>
                <a:ext cx="1086515" cy="432747"/>
              </a:xfrm>
              <a:prstGeom prst="rect">
                <a:avLst/>
              </a:prstGeom>
              <a:blipFill rotWithShape="0">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6" name="TextBox 95"/>
              <p:cNvSpPr txBox="1"/>
              <p:nvPr/>
            </p:nvSpPr>
            <p:spPr>
              <a:xfrm>
                <a:off x="2438400" y="2164494"/>
                <a:ext cx="5730223" cy="609398"/>
              </a:xfrm>
              <a:prstGeom prst="rect">
                <a:avLst/>
              </a:prstGeom>
              <a:noFill/>
            </p:spPr>
            <p:txBody>
              <a:bodyPr wrap="none" rtlCol="0">
                <a:spAutoFit/>
              </a:bodyPr>
              <a:lstStyle/>
              <a:p>
                <a:pPr latinLnBrk="0">
                  <a:lnSpc>
                    <a:spcPct val="140000"/>
                  </a:lnSpc>
                </a:pPr>
                <a:r>
                  <a:rPr kumimoji="0" lang="en-US" altLang="zh-CN" dirty="0" smtClean="0">
                    <a:solidFill>
                      <a:srgbClr val="000000"/>
                    </a:solidFill>
                    <a:latin typeface="Arial" charset="0"/>
                    <a:ea typeface="宋体" pitchFamily="2" charset="-122"/>
                    <a:cs typeface="Arial" charset="0"/>
                  </a:rPr>
                  <a:t>: LLR for the </a:t>
                </a:r>
                <a:r>
                  <a:rPr kumimoji="0" lang="en-US" altLang="zh-CN" dirty="0" err="1" smtClean="0">
                    <a:solidFill>
                      <a:srgbClr val="000000"/>
                    </a:solidFill>
                    <a:latin typeface="Arial" charset="0"/>
                    <a:ea typeface="宋体" pitchFamily="2" charset="-122"/>
                    <a:cs typeface="Arial" charset="0"/>
                  </a:rPr>
                  <a:t>i</a:t>
                </a:r>
                <a:r>
                  <a:rPr kumimoji="0" lang="en-US" altLang="zh-CN" baseline="30000" dirty="0" err="1" smtClean="0">
                    <a:solidFill>
                      <a:srgbClr val="000000"/>
                    </a:solidFill>
                    <a:latin typeface="Arial" charset="0"/>
                    <a:ea typeface="宋体" pitchFamily="2" charset="-122"/>
                    <a:cs typeface="Arial" charset="0"/>
                  </a:rPr>
                  <a:t>th</a:t>
                </a:r>
                <a:r>
                  <a:rPr kumimoji="0" lang="en-US" altLang="zh-CN" baseline="30000" dirty="0" smtClean="0">
                    <a:solidFill>
                      <a:srgbClr val="000000"/>
                    </a:solidFill>
                    <a:latin typeface="Arial" charset="0"/>
                    <a:ea typeface="宋体" pitchFamily="2" charset="-122"/>
                    <a:cs typeface="Arial" charset="0"/>
                  </a:rPr>
                  <a:t> </a:t>
                </a:r>
                <a:r>
                  <a:rPr kumimoji="0" lang="en-US" altLang="zh-CN" dirty="0" smtClean="0">
                    <a:solidFill>
                      <a:srgbClr val="000000"/>
                    </a:solidFill>
                    <a:latin typeface="Arial" charset="0"/>
                    <a:ea typeface="宋体" pitchFamily="2" charset="-122"/>
                    <a:cs typeface="Arial" charset="0"/>
                  </a:rPr>
                  <a:t>Antenna bit selection when the received signal is a vector y across</a:t>
                </a:r>
              </a:p>
              <a:p>
                <a:pPr latinLnBrk="0">
                  <a:lnSpc>
                    <a:spcPct val="140000"/>
                  </a:lnSpc>
                </a:pPr>
                <a:r>
                  <a:rPr kumimoji="0" lang="en-US" altLang="zh-CN" dirty="0" smtClean="0">
                    <a:solidFill>
                      <a:srgbClr val="000000"/>
                    </a:solidFill>
                    <a:latin typeface="Arial" charset="0"/>
                    <a:ea typeface="宋体" pitchFamily="2" charset="-122"/>
                    <a:cs typeface="Arial" charset="0"/>
                  </a:rPr>
                  <a:t>the RX streams and </a:t>
                </a:r>
                <a14:m>
                  <m:oMath xmlns:m="http://schemas.openxmlformats.org/officeDocument/2006/math">
                    <m:sSub>
                      <m:sSubPr>
                        <m:ctrlPr>
                          <a:rPr kumimoji="0" lang="en-US" altLang="zh-CN" i="1">
                            <a:solidFill>
                              <a:srgbClr val="000000"/>
                            </a:solidFill>
                            <a:latin typeface="Cambria Math" panose="02040503050406030204" pitchFamily="18" charset="0"/>
                          </a:rPr>
                        </m:ctrlPr>
                      </m:sSubPr>
                      <m:e>
                        <m:r>
                          <a:rPr kumimoji="0" lang="en-US" altLang="zh-CN" i="1">
                            <a:solidFill>
                              <a:srgbClr val="000000"/>
                            </a:solidFill>
                            <a:latin typeface="Cambria Math" panose="02040503050406030204" pitchFamily="18" charset="0"/>
                          </a:rPr>
                          <m:t>𝐻</m:t>
                        </m:r>
                      </m:e>
                      <m:sub>
                        <m:acc>
                          <m:accPr>
                            <m:chr m:val="̃"/>
                            <m:ctrlPr>
                              <a:rPr kumimoji="0" lang="en-US" altLang="zh-CN" i="1">
                                <a:solidFill>
                                  <a:srgbClr val="000000"/>
                                </a:solidFill>
                                <a:latin typeface="Cambria Math" panose="02040503050406030204" pitchFamily="18" charset="0"/>
                              </a:rPr>
                            </m:ctrlPr>
                          </m:accPr>
                          <m:e>
                            <m:r>
                              <a:rPr kumimoji="0" lang="en-US" altLang="zh-CN" i="1">
                                <a:solidFill>
                                  <a:srgbClr val="000000"/>
                                </a:solidFill>
                                <a:latin typeface="Cambria Math" panose="02040503050406030204" pitchFamily="18" charset="0"/>
                              </a:rPr>
                              <m:t>𝑠</m:t>
                            </m:r>
                          </m:e>
                        </m:acc>
                      </m:sub>
                    </m:sSub>
                  </m:oMath>
                </a14:m>
                <a:r>
                  <a:rPr kumimoji="0" lang="en-US" altLang="zh-CN" dirty="0" smtClean="0">
                    <a:solidFill>
                      <a:srgbClr val="000000"/>
                    </a:solidFill>
                    <a:latin typeface="Arial" charset="0"/>
                    <a:ea typeface="宋体" pitchFamily="2" charset="-122"/>
                    <a:cs typeface="Arial" charset="0"/>
                  </a:rPr>
                  <a:t> is the channel matrix for the selected antenna set </a:t>
                </a:r>
                <a:endParaRPr kumimoji="0" lang="zh-CN" altLang="en-US" dirty="0">
                  <a:solidFill>
                    <a:srgbClr val="000000"/>
                  </a:solidFill>
                  <a:latin typeface="Arial" charset="0"/>
                  <a:ea typeface="宋体" pitchFamily="2" charset="-122"/>
                  <a:cs typeface="Arial" charset="0"/>
                </a:endParaRPr>
              </a:p>
            </p:txBody>
          </p:sp>
        </mc:Choice>
        <mc:Fallback xmlns="">
          <p:sp>
            <p:nvSpPr>
              <p:cNvPr id="96" name="TextBox 95"/>
              <p:cNvSpPr txBox="1">
                <a:spLocks noRot="1" noChangeAspect="1" noMove="1" noResize="1" noEditPoints="1" noAdjustHandles="1" noChangeArrowheads="1" noChangeShapeType="1" noTextEdit="1"/>
              </p:cNvSpPr>
              <p:nvPr/>
            </p:nvSpPr>
            <p:spPr>
              <a:xfrm>
                <a:off x="2438400" y="2164494"/>
                <a:ext cx="5730223" cy="609398"/>
              </a:xfrm>
              <a:prstGeom prst="rect">
                <a:avLst/>
              </a:prstGeom>
              <a:blipFill rotWithShape="0">
                <a:blip r:embed="rId4"/>
                <a:stretch>
                  <a:fillRect b="-200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7" name="TextBox 96"/>
              <p:cNvSpPr txBox="1"/>
              <p:nvPr/>
            </p:nvSpPr>
            <p:spPr>
              <a:xfrm>
                <a:off x="2361066" y="2668471"/>
                <a:ext cx="139461" cy="301621"/>
              </a:xfrm>
              <a:prstGeom prst="rect">
                <a:avLst/>
              </a:prstGeom>
              <a:noFill/>
            </p:spPr>
            <p:txBody>
              <a:bodyPr wrap="none" lIns="0" tIns="0" rIns="0" bIns="0" rtlCol="0">
                <a:spAutoFit/>
              </a:bodyPr>
              <a:lstStyle/>
              <a:p>
                <a:pPr latinLnBrk="0">
                  <a:lnSpc>
                    <a:spcPct val="140000"/>
                  </a:lnSpc>
                </a:pPr>
                <a14:m>
                  <m:oMathPara xmlns:m="http://schemas.openxmlformats.org/officeDocument/2006/math">
                    <m:oMathParaPr>
                      <m:jc m:val="centerGroup"/>
                    </m:oMathParaPr>
                    <m:oMath xmlns:m="http://schemas.openxmlformats.org/officeDocument/2006/math">
                      <m:acc>
                        <m:accPr>
                          <m:chr m:val="̃"/>
                          <m:ctrlPr>
                            <a:rPr kumimoji="0" lang="zh-CN" altLang="en-US" sz="1400" b="1" i="1" smtClean="0">
                              <a:solidFill>
                                <a:srgbClr val="000000"/>
                              </a:solidFill>
                              <a:latin typeface="Cambria Math" panose="02040503050406030204" pitchFamily="18" charset="0"/>
                            </a:rPr>
                          </m:ctrlPr>
                        </m:accPr>
                        <m:e>
                          <m:r>
                            <a:rPr kumimoji="0" lang="en-US" altLang="zh-CN" sz="1400" b="1" i="1" smtClean="0">
                              <a:solidFill>
                                <a:srgbClr val="000000"/>
                              </a:solidFill>
                              <a:latin typeface="Cambria Math" panose="02040503050406030204" pitchFamily="18" charset="0"/>
                            </a:rPr>
                            <m:t>𝒔</m:t>
                          </m:r>
                        </m:e>
                      </m:acc>
                    </m:oMath>
                  </m:oMathPara>
                </a14:m>
                <a:endParaRPr kumimoji="0" lang="zh-CN" altLang="en-US" sz="1400" b="1" dirty="0">
                  <a:solidFill>
                    <a:srgbClr val="000000"/>
                  </a:solidFill>
                  <a:latin typeface="Arial" charset="0"/>
                  <a:ea typeface="宋体" pitchFamily="2" charset="-122"/>
                  <a:cs typeface="Arial" charset="0"/>
                </a:endParaRPr>
              </a:p>
            </p:txBody>
          </p:sp>
        </mc:Choice>
        <mc:Fallback xmlns="">
          <p:sp>
            <p:nvSpPr>
              <p:cNvPr id="97" name="TextBox 96"/>
              <p:cNvSpPr txBox="1">
                <a:spLocks noRot="1" noChangeAspect="1" noMove="1" noResize="1" noEditPoints="1" noAdjustHandles="1" noChangeArrowheads="1" noChangeShapeType="1" noTextEdit="1"/>
              </p:cNvSpPr>
              <p:nvPr/>
            </p:nvSpPr>
            <p:spPr>
              <a:xfrm>
                <a:off x="2361066" y="2668471"/>
                <a:ext cx="139461" cy="301621"/>
              </a:xfrm>
              <a:prstGeom prst="rect">
                <a:avLst/>
              </a:prstGeom>
              <a:blipFill rotWithShape="0">
                <a:blip r:embed="rId5"/>
                <a:stretch>
                  <a:fillRect l="-13043" r="-65217"/>
                </a:stretch>
              </a:blipFill>
            </p:spPr>
            <p:txBody>
              <a:bodyPr/>
              <a:lstStyle/>
              <a:p>
                <a:r>
                  <a:rPr lang="zh-CN" altLang="en-US">
                    <a:noFill/>
                  </a:rPr>
                  <a:t> </a:t>
                </a:r>
              </a:p>
            </p:txBody>
          </p:sp>
        </mc:Fallback>
      </mc:AlternateContent>
      <p:sp>
        <p:nvSpPr>
          <p:cNvPr id="98" name="TextBox 97"/>
          <p:cNvSpPr txBox="1"/>
          <p:nvPr/>
        </p:nvSpPr>
        <p:spPr>
          <a:xfrm>
            <a:off x="2430796" y="2668471"/>
            <a:ext cx="2402774" cy="350865"/>
          </a:xfrm>
          <a:prstGeom prst="rect">
            <a:avLst/>
          </a:prstGeom>
          <a:noFill/>
        </p:spPr>
        <p:txBody>
          <a:bodyPr wrap="none" rtlCol="0">
            <a:spAutoFit/>
          </a:bodyPr>
          <a:lstStyle/>
          <a:p>
            <a:pPr latinLnBrk="0">
              <a:lnSpc>
                <a:spcPct val="140000"/>
              </a:lnSpc>
            </a:pPr>
            <a:r>
              <a:rPr kumimoji="0" lang="en-US" altLang="zh-CN" dirty="0" smtClean="0">
                <a:solidFill>
                  <a:srgbClr val="000000"/>
                </a:solidFill>
                <a:latin typeface="Arial" charset="0"/>
                <a:ea typeface="宋体" pitchFamily="2" charset="-122"/>
                <a:cs typeface="Arial" charset="0"/>
              </a:rPr>
              <a:t>: Selected Antennas bit selection</a:t>
            </a:r>
            <a:endParaRPr kumimoji="0" lang="zh-CN" altLang="en-US" dirty="0">
              <a:solidFill>
                <a:srgbClr val="000000"/>
              </a:solidFill>
              <a:latin typeface="Arial" charset="0"/>
              <a:ea typeface="宋体" pitchFamily="2" charset="-122"/>
              <a:cs typeface="Arial" charset="0"/>
            </a:endParaRPr>
          </a:p>
        </p:txBody>
      </p:sp>
      <mc:AlternateContent xmlns:mc="http://schemas.openxmlformats.org/markup-compatibility/2006" xmlns:a14="http://schemas.microsoft.com/office/drawing/2010/main">
        <mc:Choice Requires="a14">
          <p:sp>
            <p:nvSpPr>
              <p:cNvPr id="99" name="Rectangle 98"/>
              <p:cNvSpPr/>
              <p:nvPr/>
            </p:nvSpPr>
            <p:spPr>
              <a:xfrm>
                <a:off x="2176448" y="2909669"/>
                <a:ext cx="438966" cy="415755"/>
              </a:xfrm>
              <a:prstGeom prst="rect">
                <a:avLst/>
              </a:prstGeom>
            </p:spPr>
            <p:txBody>
              <a:bodyPr wrap="none">
                <a:spAutoFit/>
              </a:bodyPr>
              <a:lstStyle/>
              <a:p>
                <a:pPr latinLnBrk="0">
                  <a:lnSpc>
                    <a:spcPct val="140000"/>
                  </a:lnSpc>
                </a:pPr>
                <a14:m>
                  <m:oMathPara xmlns:m="http://schemas.openxmlformats.org/officeDocument/2006/math">
                    <m:oMathParaPr>
                      <m:jc m:val="centerGroup"/>
                    </m:oMathParaPr>
                    <m:oMath xmlns:m="http://schemas.openxmlformats.org/officeDocument/2006/math">
                      <m:sSubSup>
                        <m:sSubSupPr>
                          <m:ctrlPr>
                            <a:rPr kumimoji="0" lang="en-US" altLang="zh-CN" sz="1400" b="1" i="1">
                              <a:solidFill>
                                <a:srgbClr val="000000"/>
                              </a:solidFill>
                              <a:latin typeface="Cambria Math" panose="02040503050406030204" pitchFamily="18" charset="0"/>
                              <a:ea typeface="Cambria Math" panose="02040503050406030204" pitchFamily="18" charset="0"/>
                            </a:rPr>
                          </m:ctrlPr>
                        </m:sSubSupPr>
                        <m:e>
                          <m:r>
                            <a:rPr kumimoji="0" lang="en-US" altLang="zh-CN" sz="1400" b="1" i="1">
                              <a:solidFill>
                                <a:srgbClr val="000000"/>
                              </a:solidFill>
                              <a:latin typeface="Cambria Math" panose="02040503050406030204" pitchFamily="18" charset="0"/>
                              <a:ea typeface="Cambria Math" panose="02040503050406030204" pitchFamily="18" charset="0"/>
                            </a:rPr>
                            <m:t>𝒔</m:t>
                          </m:r>
                        </m:e>
                        <m:sub>
                          <m:r>
                            <a:rPr kumimoji="0" lang="en-US" altLang="zh-CN" sz="1400" b="1" i="1">
                              <a:solidFill>
                                <a:srgbClr val="000000"/>
                              </a:solidFill>
                              <a:latin typeface="Cambria Math" panose="02040503050406030204" pitchFamily="18" charset="0"/>
                              <a:ea typeface="Cambria Math" panose="02040503050406030204" pitchFamily="18" charset="0"/>
                            </a:rPr>
                            <m:t>𝟏</m:t>
                          </m:r>
                          <m:r>
                            <a:rPr kumimoji="0" lang="en-US" altLang="zh-CN" sz="1400" b="1" i="1">
                              <a:solidFill>
                                <a:srgbClr val="000000"/>
                              </a:solidFill>
                              <a:latin typeface="Cambria Math" panose="02040503050406030204" pitchFamily="18" charset="0"/>
                              <a:ea typeface="Cambria Math" panose="02040503050406030204" pitchFamily="18" charset="0"/>
                            </a:rPr>
                            <m:t> </m:t>
                          </m:r>
                        </m:sub>
                        <m:sup>
                          <m:r>
                            <a:rPr kumimoji="0" lang="en-US" altLang="zh-CN" sz="1400" b="1" i="1">
                              <a:solidFill>
                                <a:srgbClr val="000000"/>
                              </a:solidFill>
                              <a:latin typeface="Cambria Math" panose="02040503050406030204" pitchFamily="18" charset="0"/>
                              <a:ea typeface="Cambria Math" panose="02040503050406030204" pitchFamily="18" charset="0"/>
                            </a:rPr>
                            <m:t>𝒊</m:t>
                          </m:r>
                        </m:sup>
                      </m:sSubSup>
                    </m:oMath>
                  </m:oMathPara>
                </a14:m>
                <a:endParaRPr kumimoji="0" lang="zh-CN" altLang="en-US" sz="1400" b="1" dirty="0">
                  <a:solidFill>
                    <a:srgbClr val="000000"/>
                  </a:solidFill>
                  <a:latin typeface="Arial" charset="0"/>
                  <a:ea typeface="宋体" pitchFamily="2" charset="-122"/>
                  <a:cs typeface="Arial" charset="0"/>
                </a:endParaRPr>
              </a:p>
            </p:txBody>
          </p:sp>
        </mc:Choice>
        <mc:Fallback xmlns="">
          <p:sp>
            <p:nvSpPr>
              <p:cNvPr id="99" name="Rectangle 98"/>
              <p:cNvSpPr>
                <a:spLocks noRot="1" noChangeAspect="1" noMove="1" noResize="1" noEditPoints="1" noAdjustHandles="1" noChangeArrowheads="1" noChangeShapeType="1" noTextEdit="1"/>
              </p:cNvSpPr>
              <p:nvPr/>
            </p:nvSpPr>
            <p:spPr>
              <a:xfrm>
                <a:off x="2176448" y="2909669"/>
                <a:ext cx="438966" cy="415755"/>
              </a:xfrm>
              <a:prstGeom prst="rect">
                <a:avLst/>
              </a:prstGeom>
              <a:blipFill rotWithShape="0">
                <a:blip r:embed="rId6"/>
                <a:stretch>
                  <a:fillRect/>
                </a:stretch>
              </a:blipFill>
            </p:spPr>
            <p:txBody>
              <a:bodyPr/>
              <a:lstStyle/>
              <a:p>
                <a:r>
                  <a:rPr lang="zh-CN" altLang="en-US">
                    <a:noFill/>
                  </a:rPr>
                  <a:t> </a:t>
                </a:r>
              </a:p>
            </p:txBody>
          </p:sp>
        </mc:Fallback>
      </mc:AlternateContent>
      <p:sp>
        <p:nvSpPr>
          <p:cNvPr id="100" name="TextBox 99"/>
          <p:cNvSpPr txBox="1"/>
          <p:nvPr/>
        </p:nvSpPr>
        <p:spPr>
          <a:xfrm>
            <a:off x="2438400" y="2963380"/>
            <a:ext cx="4636975" cy="350865"/>
          </a:xfrm>
          <a:prstGeom prst="rect">
            <a:avLst/>
          </a:prstGeom>
          <a:noFill/>
        </p:spPr>
        <p:txBody>
          <a:bodyPr wrap="none" rtlCol="0">
            <a:spAutoFit/>
          </a:bodyPr>
          <a:lstStyle/>
          <a:p>
            <a:pPr latinLnBrk="0">
              <a:lnSpc>
                <a:spcPct val="140000"/>
              </a:lnSpc>
            </a:pPr>
            <a:r>
              <a:rPr kumimoji="0" lang="en-US" altLang="zh-CN" dirty="0" smtClean="0">
                <a:solidFill>
                  <a:srgbClr val="000000"/>
                </a:solidFill>
                <a:latin typeface="Arial" charset="0"/>
                <a:ea typeface="宋体" pitchFamily="2" charset="-122"/>
                <a:cs typeface="Arial" charset="0"/>
              </a:rPr>
              <a:t>: antenna configuration set when the </a:t>
            </a:r>
            <a:r>
              <a:rPr kumimoji="0" lang="en-US" altLang="zh-CN" dirty="0" err="1">
                <a:solidFill>
                  <a:srgbClr val="000000"/>
                </a:solidFill>
                <a:latin typeface="Arial" charset="0"/>
                <a:ea typeface="宋体" pitchFamily="2" charset="-122"/>
                <a:cs typeface="Arial" charset="0"/>
              </a:rPr>
              <a:t>i</a:t>
            </a:r>
            <a:r>
              <a:rPr kumimoji="0" lang="en-US" altLang="zh-CN" baseline="30000" dirty="0" err="1">
                <a:solidFill>
                  <a:srgbClr val="000000"/>
                </a:solidFill>
                <a:latin typeface="Arial" charset="0"/>
                <a:ea typeface="宋体" pitchFamily="2" charset="-122"/>
                <a:cs typeface="Arial" charset="0"/>
              </a:rPr>
              <a:t>th</a:t>
            </a:r>
            <a:r>
              <a:rPr kumimoji="0" lang="en-US" altLang="zh-CN" baseline="30000" dirty="0">
                <a:solidFill>
                  <a:srgbClr val="000000"/>
                </a:solidFill>
                <a:latin typeface="Arial" charset="0"/>
                <a:ea typeface="宋体" pitchFamily="2" charset="-122"/>
                <a:cs typeface="Arial" charset="0"/>
              </a:rPr>
              <a:t> </a:t>
            </a:r>
            <a:r>
              <a:rPr kumimoji="0" lang="en-US" altLang="zh-CN" dirty="0">
                <a:solidFill>
                  <a:srgbClr val="000000"/>
                </a:solidFill>
                <a:latin typeface="Arial" charset="0"/>
                <a:ea typeface="宋体" pitchFamily="2" charset="-122"/>
                <a:cs typeface="Arial" charset="0"/>
              </a:rPr>
              <a:t>Antenna bit </a:t>
            </a:r>
            <a:r>
              <a:rPr kumimoji="0" lang="en-US" altLang="zh-CN" dirty="0" smtClean="0">
                <a:solidFill>
                  <a:srgbClr val="000000"/>
                </a:solidFill>
                <a:latin typeface="Arial" charset="0"/>
                <a:ea typeface="宋体" pitchFamily="2" charset="-122"/>
                <a:cs typeface="Arial" charset="0"/>
              </a:rPr>
              <a:t>selection is 1 </a:t>
            </a:r>
            <a:endParaRPr kumimoji="0" lang="zh-CN" altLang="en-US" dirty="0">
              <a:solidFill>
                <a:srgbClr val="000000"/>
              </a:solidFill>
              <a:latin typeface="Arial" charset="0"/>
              <a:ea typeface="宋体" pitchFamily="2" charset="-122"/>
              <a:cs typeface="Arial" charset="0"/>
            </a:endParaRPr>
          </a:p>
        </p:txBody>
      </p:sp>
      <mc:AlternateContent xmlns:mc="http://schemas.openxmlformats.org/markup-compatibility/2006" xmlns:a14="http://schemas.microsoft.com/office/drawing/2010/main">
        <mc:Choice Requires="a14">
          <p:sp>
            <p:nvSpPr>
              <p:cNvPr id="101" name="Rectangle 100"/>
              <p:cNvSpPr/>
              <p:nvPr/>
            </p:nvSpPr>
            <p:spPr>
              <a:xfrm>
                <a:off x="2223305" y="3267052"/>
                <a:ext cx="338554" cy="393954"/>
              </a:xfrm>
              <a:prstGeom prst="rect">
                <a:avLst/>
              </a:prstGeom>
            </p:spPr>
            <p:txBody>
              <a:bodyPr wrap="none">
                <a:spAutoFit/>
              </a:bodyPr>
              <a:lstStyle/>
              <a:p>
                <a:pPr latinLnBrk="0">
                  <a:lnSpc>
                    <a:spcPct val="140000"/>
                  </a:lnSpc>
                </a:pPr>
                <a14:m>
                  <m:oMathPara xmlns:m="http://schemas.openxmlformats.org/officeDocument/2006/math">
                    <m:oMathParaPr>
                      <m:jc m:val="centerGroup"/>
                    </m:oMathParaPr>
                    <m:oMath xmlns:m="http://schemas.openxmlformats.org/officeDocument/2006/math">
                      <m:acc>
                        <m:accPr>
                          <m:chr m:val="̃"/>
                          <m:ctrlPr>
                            <a:rPr kumimoji="0" lang="en-US" altLang="zh-CN" sz="1400" b="1" i="1">
                              <a:solidFill>
                                <a:srgbClr val="000000"/>
                              </a:solidFill>
                              <a:latin typeface="Cambria Math" panose="02040503050406030204" pitchFamily="18" charset="0"/>
                              <a:ea typeface="Cambria Math" panose="02040503050406030204" pitchFamily="18" charset="0"/>
                            </a:rPr>
                          </m:ctrlPr>
                        </m:accPr>
                        <m:e>
                          <m:r>
                            <a:rPr kumimoji="0" lang="en-US" altLang="zh-CN" sz="1400" b="1" i="1">
                              <a:solidFill>
                                <a:srgbClr val="000000"/>
                              </a:solidFill>
                              <a:latin typeface="Cambria Math" panose="02040503050406030204" pitchFamily="18" charset="0"/>
                              <a:ea typeface="Cambria Math" panose="02040503050406030204" pitchFamily="18" charset="0"/>
                            </a:rPr>
                            <m:t>𝒙</m:t>
                          </m:r>
                        </m:e>
                      </m:acc>
                    </m:oMath>
                  </m:oMathPara>
                </a14:m>
                <a:endParaRPr kumimoji="0" lang="zh-CN" altLang="en-US" sz="1400" b="1" dirty="0">
                  <a:solidFill>
                    <a:srgbClr val="000000"/>
                  </a:solidFill>
                  <a:latin typeface="Arial" charset="0"/>
                  <a:ea typeface="宋体" pitchFamily="2" charset="-122"/>
                  <a:cs typeface="Arial" charset="0"/>
                </a:endParaRPr>
              </a:p>
            </p:txBody>
          </p:sp>
        </mc:Choice>
        <mc:Fallback xmlns="">
          <p:sp>
            <p:nvSpPr>
              <p:cNvPr id="101" name="Rectangle 100"/>
              <p:cNvSpPr>
                <a:spLocks noRot="1" noChangeAspect="1" noMove="1" noResize="1" noEditPoints="1" noAdjustHandles="1" noChangeArrowheads="1" noChangeShapeType="1" noTextEdit="1"/>
              </p:cNvSpPr>
              <p:nvPr/>
            </p:nvSpPr>
            <p:spPr>
              <a:xfrm>
                <a:off x="2223305" y="3267052"/>
                <a:ext cx="338554" cy="393954"/>
              </a:xfrm>
              <a:prstGeom prst="rect">
                <a:avLst/>
              </a:prstGeom>
              <a:blipFill rotWithShape="0">
                <a:blip r:embed="rId7"/>
                <a:stretch>
                  <a:fillRect/>
                </a:stretch>
              </a:blipFill>
            </p:spPr>
            <p:txBody>
              <a:bodyPr/>
              <a:lstStyle/>
              <a:p>
                <a:r>
                  <a:rPr lang="zh-CN" altLang="en-US">
                    <a:noFill/>
                  </a:rPr>
                  <a:t> </a:t>
                </a:r>
              </a:p>
            </p:txBody>
          </p:sp>
        </mc:Fallback>
      </mc:AlternateContent>
      <p:sp>
        <p:nvSpPr>
          <p:cNvPr id="102" name="TextBox 101"/>
          <p:cNvSpPr txBox="1"/>
          <p:nvPr/>
        </p:nvSpPr>
        <p:spPr>
          <a:xfrm>
            <a:off x="2438400" y="3289289"/>
            <a:ext cx="1765227" cy="350865"/>
          </a:xfrm>
          <a:prstGeom prst="rect">
            <a:avLst/>
          </a:prstGeom>
          <a:noFill/>
        </p:spPr>
        <p:txBody>
          <a:bodyPr wrap="none" rtlCol="0">
            <a:spAutoFit/>
          </a:bodyPr>
          <a:lstStyle/>
          <a:p>
            <a:pPr latinLnBrk="0">
              <a:lnSpc>
                <a:spcPct val="140000"/>
              </a:lnSpc>
            </a:pPr>
            <a:r>
              <a:rPr kumimoji="0" lang="en-US" altLang="zh-CN" dirty="0" smtClean="0">
                <a:solidFill>
                  <a:srgbClr val="000000"/>
                </a:solidFill>
                <a:latin typeface="Arial" charset="0"/>
                <a:ea typeface="宋体" pitchFamily="2" charset="-122"/>
                <a:cs typeface="Arial" charset="0"/>
              </a:rPr>
              <a:t>: QAM constellation set</a:t>
            </a:r>
            <a:endParaRPr kumimoji="0" lang="zh-CN" altLang="en-US" dirty="0">
              <a:solidFill>
                <a:srgbClr val="000000"/>
              </a:solidFill>
              <a:latin typeface="Arial" charset="0"/>
              <a:ea typeface="宋体" pitchFamily="2" charset="-122"/>
              <a:cs typeface="Arial" charset="0"/>
            </a:endParaRPr>
          </a:p>
        </p:txBody>
      </p:sp>
      <mc:AlternateContent xmlns:mc="http://schemas.openxmlformats.org/markup-compatibility/2006" xmlns:a14="http://schemas.microsoft.com/office/drawing/2010/main">
        <mc:Choice Requires="a14">
          <p:sp>
            <p:nvSpPr>
              <p:cNvPr id="103" name="Rectangle 102"/>
              <p:cNvSpPr/>
              <p:nvPr/>
            </p:nvSpPr>
            <p:spPr>
              <a:xfrm>
                <a:off x="2246877" y="3529903"/>
                <a:ext cx="341760" cy="393954"/>
              </a:xfrm>
              <a:prstGeom prst="rect">
                <a:avLst/>
              </a:prstGeom>
            </p:spPr>
            <p:txBody>
              <a:bodyPr wrap="none">
                <a:spAutoFit/>
              </a:bodyPr>
              <a:lstStyle/>
              <a:p>
                <a:pPr latinLnBrk="0">
                  <a:lnSpc>
                    <a:spcPct val="140000"/>
                  </a:lnSpc>
                </a:pPr>
                <a14:m>
                  <m:oMathPara xmlns:m="http://schemas.openxmlformats.org/officeDocument/2006/math">
                    <m:oMathParaPr>
                      <m:jc m:val="centerGroup"/>
                    </m:oMathParaPr>
                    <m:oMath xmlns:m="http://schemas.openxmlformats.org/officeDocument/2006/math">
                      <m:r>
                        <a:rPr kumimoji="0" lang="en-US" altLang="zh-CN" sz="1400" b="1" i="1">
                          <a:solidFill>
                            <a:srgbClr val="000000"/>
                          </a:solidFill>
                          <a:latin typeface="Cambria Math" panose="02040503050406030204" pitchFamily="18" charset="0"/>
                          <a:ea typeface="Cambria Math" panose="02040503050406030204" pitchFamily="18" charset="0"/>
                        </a:rPr>
                        <m:t>ℵ</m:t>
                      </m:r>
                    </m:oMath>
                  </m:oMathPara>
                </a14:m>
                <a:endParaRPr kumimoji="0" lang="zh-CN" altLang="en-US" sz="1400" b="1" dirty="0">
                  <a:solidFill>
                    <a:srgbClr val="000000"/>
                  </a:solidFill>
                  <a:latin typeface="Arial" charset="0"/>
                  <a:ea typeface="宋体" pitchFamily="2" charset="-122"/>
                  <a:cs typeface="Arial" charset="0"/>
                </a:endParaRPr>
              </a:p>
            </p:txBody>
          </p:sp>
        </mc:Choice>
        <mc:Fallback xmlns="">
          <p:sp>
            <p:nvSpPr>
              <p:cNvPr id="103" name="Rectangle 102"/>
              <p:cNvSpPr>
                <a:spLocks noRot="1" noChangeAspect="1" noMove="1" noResize="1" noEditPoints="1" noAdjustHandles="1" noChangeArrowheads="1" noChangeShapeType="1" noTextEdit="1"/>
              </p:cNvSpPr>
              <p:nvPr/>
            </p:nvSpPr>
            <p:spPr>
              <a:xfrm>
                <a:off x="2246877" y="3529903"/>
                <a:ext cx="341760" cy="393954"/>
              </a:xfrm>
              <a:prstGeom prst="rect">
                <a:avLst/>
              </a:prstGeom>
              <a:blipFill rotWithShape="0">
                <a:blip r:embed="rId8"/>
                <a:stretch>
                  <a:fillRect/>
                </a:stretch>
              </a:blipFill>
            </p:spPr>
            <p:txBody>
              <a:bodyPr/>
              <a:lstStyle/>
              <a:p>
                <a:r>
                  <a:rPr lang="zh-CN" altLang="en-US">
                    <a:noFill/>
                  </a:rPr>
                  <a:t> </a:t>
                </a:r>
              </a:p>
            </p:txBody>
          </p:sp>
        </mc:Fallback>
      </mc:AlternateContent>
      <p:sp>
        <p:nvSpPr>
          <p:cNvPr id="104" name="TextBox 103"/>
          <p:cNvSpPr txBox="1"/>
          <p:nvPr/>
        </p:nvSpPr>
        <p:spPr>
          <a:xfrm>
            <a:off x="2442747" y="3554906"/>
            <a:ext cx="2209259" cy="350865"/>
          </a:xfrm>
          <a:prstGeom prst="rect">
            <a:avLst/>
          </a:prstGeom>
          <a:noFill/>
        </p:spPr>
        <p:txBody>
          <a:bodyPr wrap="none" rtlCol="0">
            <a:spAutoFit/>
          </a:bodyPr>
          <a:lstStyle/>
          <a:p>
            <a:pPr latinLnBrk="0">
              <a:lnSpc>
                <a:spcPct val="140000"/>
              </a:lnSpc>
            </a:pPr>
            <a:r>
              <a:rPr kumimoji="0" lang="en-US" altLang="zh-CN" dirty="0" smtClean="0">
                <a:solidFill>
                  <a:srgbClr val="000000"/>
                </a:solidFill>
                <a:latin typeface="Arial" charset="0"/>
                <a:ea typeface="宋体" pitchFamily="2" charset="-122"/>
                <a:cs typeface="Arial" charset="0"/>
              </a:rPr>
              <a:t>: Entire QAM constellation set</a:t>
            </a:r>
            <a:endParaRPr kumimoji="0" lang="zh-CN" altLang="en-US" dirty="0">
              <a:solidFill>
                <a:srgbClr val="000000"/>
              </a:solidFill>
              <a:latin typeface="Arial" charset="0"/>
              <a:ea typeface="宋体" pitchFamily="2" charset="-122"/>
              <a:cs typeface="Arial" charset="0"/>
            </a:endParaRPr>
          </a:p>
        </p:txBody>
      </p:sp>
      <p:sp>
        <p:nvSpPr>
          <p:cNvPr id="5" name="Date Placeholder 4"/>
          <p:cNvSpPr>
            <a:spLocks noGrp="1"/>
          </p:cNvSpPr>
          <p:nvPr>
            <p:ph type="dt" sz="half" idx="10"/>
          </p:nvPr>
        </p:nvSpPr>
        <p:spPr/>
        <p:txBody>
          <a:bodyPr/>
          <a:lstStyle/>
          <a:p>
            <a:pPr>
              <a:defRPr/>
            </a:pPr>
            <a:r>
              <a:rPr lang="en-US" altLang="zh-CN" smtClean="0"/>
              <a:t>Jul 2023</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32954715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457200"/>
          </a:xfrm>
        </p:spPr>
        <p:txBody>
          <a:bodyPr/>
          <a:lstStyle/>
          <a:p>
            <a:r>
              <a:rPr lang="en-CA" altLang="zh-CN" dirty="0" smtClean="0"/>
              <a:t>Simulation</a:t>
            </a:r>
            <a:endParaRPr lang="zh-CN" altLang="en-US" dirty="0"/>
          </a:p>
        </p:txBody>
      </p:sp>
      <p:sp>
        <p:nvSpPr>
          <p:cNvPr id="3" name="Content Placeholder 2"/>
          <p:cNvSpPr>
            <a:spLocks noGrp="1"/>
          </p:cNvSpPr>
          <p:nvPr>
            <p:ph idx="1"/>
          </p:nvPr>
        </p:nvSpPr>
        <p:spPr>
          <a:xfrm>
            <a:off x="76200" y="1066800"/>
            <a:ext cx="8991600" cy="5081666"/>
          </a:xfrm>
        </p:spPr>
        <p:txBody>
          <a:bodyPr/>
          <a:lstStyle/>
          <a:p>
            <a:r>
              <a:rPr lang="en-CA" altLang="zh-CN" sz="1800" dirty="0" smtClean="0"/>
              <a:t>4TX-2SS-2RX SM vs Open Loop (OL) SU-MIMO</a:t>
            </a:r>
          </a:p>
          <a:p>
            <a:pPr lvl="1"/>
            <a:r>
              <a:rPr lang="en-CA" altLang="zh-CN" sz="1800" dirty="0" err="1" smtClean="0"/>
              <a:t>N_c</a:t>
            </a:r>
            <a:r>
              <a:rPr lang="en-CA" altLang="zh-CN" sz="1800" dirty="0" smtClean="0"/>
              <a:t> = 2, N_A = 2, 2 streams selection out of 4SAS</a:t>
            </a:r>
          </a:p>
          <a:p>
            <a:r>
              <a:rPr lang="en-CA" altLang="zh-CN" sz="1800" dirty="0" smtClean="0"/>
              <a:t>As for the Spatial Modulation, the Max TX Power is split by </a:t>
            </a:r>
            <a:r>
              <a:rPr lang="en-CA" altLang="zh-CN" sz="1800" dirty="0" err="1" smtClean="0"/>
              <a:t>Num_SAS</a:t>
            </a:r>
            <a:r>
              <a:rPr lang="en-CA" altLang="zh-CN" sz="1800" dirty="0" smtClean="0"/>
              <a:t> to be applied to each stream of the LTF portion and split by </a:t>
            </a:r>
            <a:r>
              <a:rPr lang="en-CA" altLang="zh-CN" sz="1800" dirty="0" err="1" smtClean="0"/>
              <a:t>Num_SS</a:t>
            </a:r>
            <a:r>
              <a:rPr lang="en-CA" altLang="zh-CN" sz="1800" dirty="0" smtClean="0"/>
              <a:t> to be applied to each stream of the Data portion</a:t>
            </a:r>
          </a:p>
          <a:p>
            <a:r>
              <a:rPr lang="en-CA" altLang="zh-CN" sz="1800" dirty="0" smtClean="0"/>
              <a:t>IEEE Chan D</a:t>
            </a:r>
          </a:p>
          <a:p>
            <a:r>
              <a:rPr lang="en-CA" altLang="zh-CN" sz="1800" dirty="0" smtClean="0"/>
              <a:t>The average receiver SNR where the channel gain is included in the signal power calculation</a:t>
            </a:r>
          </a:p>
          <a:p>
            <a:r>
              <a:rPr lang="en-CA" altLang="zh-CN" sz="1800" dirty="0" smtClean="0"/>
              <a:t>Packet Length (500 bytes for MCS 1), BCC Encoding for FEC, 20 MHz, MMSE MIMO Detection</a:t>
            </a:r>
          </a:p>
          <a:p>
            <a:r>
              <a:rPr lang="en-CA" altLang="zh-CN" sz="1800" dirty="0" smtClean="0"/>
              <a:t>Goodput (bps/Hz) =</a:t>
            </a:r>
          </a:p>
          <a:p>
            <a:pPr marL="457200" lvl="1" indent="0">
              <a:buNone/>
            </a:pPr>
            <a:r>
              <a:rPr lang="en-CA" altLang="zh-CN" sz="1800" dirty="0" smtClean="0"/>
              <a:t>(1 – PER) (N_BPSC * </a:t>
            </a:r>
            <a:r>
              <a:rPr lang="en-CA" altLang="zh-CN" sz="1800" dirty="0" err="1" smtClean="0"/>
              <a:t>Coderate</a:t>
            </a:r>
            <a:r>
              <a:rPr lang="en-CA" altLang="zh-CN" sz="1800" dirty="0" smtClean="0"/>
              <a:t> * </a:t>
            </a:r>
            <a:r>
              <a:rPr lang="en-CA" altLang="zh-CN" sz="1800" dirty="0" err="1" smtClean="0"/>
              <a:t>N_c</a:t>
            </a:r>
            <a:r>
              <a:rPr lang="en-CA" altLang="zh-CN" sz="1800" dirty="0" smtClean="0"/>
              <a:t> + N_A) * N</a:t>
            </a:r>
            <a:r>
              <a:rPr lang="en-CA" altLang="zh-CN" sz="1800" baseline="-25000" dirty="0" smtClean="0"/>
              <a:t>sc </a:t>
            </a:r>
            <a:r>
              <a:rPr lang="en-CA" altLang="zh-CN" sz="1800" dirty="0" smtClean="0"/>
              <a:t>/ OFDM Symbol Length (/wo GI) / BW</a:t>
            </a:r>
            <a:endParaRPr lang="en-CA" altLang="zh-CN" sz="1800" baseline="-25000" dirty="0" smtClean="0"/>
          </a:p>
          <a:p>
            <a:pPr lvl="1"/>
            <a:r>
              <a:rPr lang="en-CA" altLang="zh-CN" sz="1800" dirty="0" smtClean="0"/>
              <a:t>N_BPSC: Number of Bits Per Subcarrier</a:t>
            </a:r>
          </a:p>
          <a:p>
            <a:pPr lvl="1"/>
            <a:r>
              <a:rPr lang="en-CA" altLang="zh-CN" sz="1800" dirty="0" err="1" smtClean="0"/>
              <a:t>N_c</a:t>
            </a:r>
            <a:r>
              <a:rPr lang="en-CA" altLang="zh-CN" sz="1800" dirty="0" smtClean="0"/>
              <a:t>: Rank of the Transmission</a:t>
            </a:r>
          </a:p>
          <a:p>
            <a:pPr lvl="1"/>
            <a:r>
              <a:rPr lang="en-CA" altLang="zh-CN" sz="1800" dirty="0" smtClean="0"/>
              <a:t>N_A: Number of Antenna Selection Bits</a:t>
            </a:r>
          </a:p>
          <a:p>
            <a:pPr lvl="1"/>
            <a:r>
              <a:rPr lang="en-CA" altLang="zh-CN" sz="1800" dirty="0" smtClean="0"/>
              <a:t>N</a:t>
            </a:r>
            <a:r>
              <a:rPr lang="en-CA" altLang="zh-CN" sz="1800" baseline="-25000" dirty="0" smtClean="0"/>
              <a:t>sc</a:t>
            </a:r>
            <a:r>
              <a:rPr lang="en-CA" altLang="zh-CN" sz="1800" dirty="0" smtClean="0"/>
              <a:t>:</a:t>
            </a:r>
            <a:r>
              <a:rPr lang="en-CA" altLang="zh-CN" sz="1800" baseline="-25000" dirty="0" smtClean="0"/>
              <a:t> </a:t>
            </a:r>
            <a:r>
              <a:rPr lang="en-CA" altLang="zh-CN" sz="1800" dirty="0" smtClean="0"/>
              <a:t>Total Number of Data Subcarriers</a:t>
            </a:r>
          </a:p>
          <a:p>
            <a:endParaRPr lang="en-CA" altLang="zh-CN" sz="1500" dirty="0"/>
          </a:p>
          <a:p>
            <a:pPr lvl="1"/>
            <a:endParaRPr lang="en-CA" altLang="zh-CN" sz="1200" dirty="0"/>
          </a:p>
          <a:p>
            <a:pPr lvl="1"/>
            <a:endParaRPr lang="en-CA" altLang="zh-CN" sz="1200" dirty="0"/>
          </a:p>
          <a:p>
            <a:pPr lvl="1"/>
            <a:endParaRPr lang="en-CA" altLang="zh-CN" sz="1200" dirty="0" smtClean="0"/>
          </a:p>
          <a:p>
            <a:endParaRPr lang="zh-CN" altLang="en-US"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11</a:t>
            </a:fld>
            <a:endParaRPr lang="en-US" altLang="ko-KR"/>
          </a:p>
        </p:txBody>
      </p:sp>
      <p:sp>
        <p:nvSpPr>
          <p:cNvPr id="5" name="Date Placeholder 4"/>
          <p:cNvSpPr>
            <a:spLocks noGrp="1"/>
          </p:cNvSpPr>
          <p:nvPr>
            <p:ph type="dt" sz="half" idx="10"/>
          </p:nvPr>
        </p:nvSpPr>
        <p:spPr/>
        <p:txBody>
          <a:bodyPr/>
          <a:lstStyle/>
          <a:p>
            <a:pPr>
              <a:defRPr/>
            </a:pPr>
            <a:r>
              <a:rPr lang="en-US" altLang="zh-CN" smtClean="0"/>
              <a:t>Jul 2023</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26009673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CA" altLang="zh-CN" dirty="0"/>
              <a:t>4TX-2SS-2RX SM vs </a:t>
            </a:r>
            <a:r>
              <a:rPr lang="en-CA" altLang="zh-CN" dirty="0" smtClean="0"/>
              <a:t>OL SU-MIMO</a:t>
            </a:r>
            <a:endParaRPr lang="zh-CN" altLang="en-US" b="0"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12</a:t>
            </a:fld>
            <a:endParaRPr lang="en-US" altLang="ko-KR"/>
          </a:p>
        </p:txBody>
      </p:sp>
      <p:sp>
        <p:nvSpPr>
          <p:cNvPr id="3" name="Date Placeholder 2"/>
          <p:cNvSpPr>
            <a:spLocks noGrp="1"/>
          </p:cNvSpPr>
          <p:nvPr>
            <p:ph type="dt" sz="half" idx="10"/>
          </p:nvPr>
        </p:nvSpPr>
        <p:spPr/>
        <p:txBody>
          <a:bodyPr/>
          <a:lstStyle/>
          <a:p>
            <a:pPr>
              <a:defRPr/>
            </a:pPr>
            <a:r>
              <a:rPr lang="en-US" altLang="zh-CN" smtClean="0"/>
              <a:t>Jul 2023</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9980" y="1295401"/>
            <a:ext cx="9074251" cy="4876800"/>
          </a:xfrm>
        </p:spPr>
      </p:pic>
    </p:spTree>
    <p:extLst>
      <p:ext uri="{BB962C8B-B14F-4D97-AF65-F5344CB8AC3E}">
        <p14:creationId xmlns:p14="http://schemas.microsoft.com/office/powerpoint/2010/main" val="26029333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Summary</a:t>
            </a:r>
            <a:endParaRPr lang="zh-CN" altLang="en-US" dirty="0"/>
          </a:p>
        </p:txBody>
      </p:sp>
      <p:sp>
        <p:nvSpPr>
          <p:cNvPr id="3" name="Content Placeholder 2"/>
          <p:cNvSpPr>
            <a:spLocks noGrp="1"/>
          </p:cNvSpPr>
          <p:nvPr>
            <p:ph idx="1"/>
          </p:nvPr>
        </p:nvSpPr>
        <p:spPr>
          <a:xfrm>
            <a:off x="381000" y="1752600"/>
            <a:ext cx="8534400" cy="4343400"/>
          </a:xfrm>
        </p:spPr>
        <p:txBody>
          <a:bodyPr/>
          <a:lstStyle/>
          <a:p>
            <a:r>
              <a:rPr lang="en-CA" altLang="zh-CN" dirty="0" smtClean="0"/>
              <a:t>Introduced the Spatial Modulation to WLAN</a:t>
            </a:r>
          </a:p>
          <a:p>
            <a:r>
              <a:rPr lang="en-CA" altLang="zh-CN" dirty="0" smtClean="0"/>
              <a:t>The SM with 4 TX (SAS) – 2 SS shows about 16 dB gain against the Spatial Multiplexing based (OL) SU-MIMO in achieving the same </a:t>
            </a:r>
            <a:r>
              <a:rPr lang="en-CA" altLang="zh-CN" dirty="0" err="1" smtClean="0"/>
              <a:t>Goodput</a:t>
            </a:r>
            <a:r>
              <a:rPr lang="en-CA" altLang="zh-CN" dirty="0" smtClean="0"/>
              <a:t> with MCS 7</a:t>
            </a:r>
            <a:endParaRPr lang="zh-CN" altLang="en-US"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13</a:t>
            </a:fld>
            <a:endParaRPr lang="en-US" altLang="ko-KR"/>
          </a:p>
        </p:txBody>
      </p:sp>
      <p:sp>
        <p:nvSpPr>
          <p:cNvPr id="5" name="Date Placeholder 4"/>
          <p:cNvSpPr>
            <a:spLocks noGrp="1"/>
          </p:cNvSpPr>
          <p:nvPr>
            <p:ph type="dt" sz="half" idx="10"/>
          </p:nvPr>
        </p:nvSpPr>
        <p:spPr/>
        <p:txBody>
          <a:bodyPr/>
          <a:lstStyle/>
          <a:p>
            <a:pPr>
              <a:defRPr/>
            </a:pPr>
            <a:r>
              <a:rPr lang="en-US" altLang="zh-CN" smtClean="0"/>
              <a:t>Jul 2023</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12366425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7387"/>
          </a:xfrm>
        </p:spPr>
        <p:txBody>
          <a:bodyPr/>
          <a:lstStyle/>
          <a:p>
            <a:r>
              <a:rPr lang="en-CA" altLang="zh-CN" dirty="0" smtClean="0"/>
              <a:t>References</a:t>
            </a:r>
            <a:endParaRPr lang="zh-CN" altLang="en-US" dirty="0"/>
          </a:p>
        </p:txBody>
      </p:sp>
      <p:sp>
        <p:nvSpPr>
          <p:cNvPr id="3" name="Content Placeholder 2"/>
          <p:cNvSpPr>
            <a:spLocks noGrp="1"/>
          </p:cNvSpPr>
          <p:nvPr>
            <p:ph idx="1"/>
          </p:nvPr>
        </p:nvSpPr>
        <p:spPr>
          <a:xfrm>
            <a:off x="685800" y="1723869"/>
            <a:ext cx="7772400" cy="4372131"/>
          </a:xfrm>
        </p:spPr>
        <p:txBody>
          <a:bodyPr/>
          <a:lstStyle/>
          <a:p>
            <a:r>
              <a:rPr lang="en-CA" altLang="zh-CN" dirty="0"/>
              <a:t>[1] </a:t>
            </a:r>
            <a:r>
              <a:rPr lang="en-CA" altLang="zh-CN" dirty="0" smtClean="0"/>
              <a:t>11-22/1930r0</a:t>
            </a:r>
            <a:r>
              <a:rPr lang="en-CA" altLang="zh-CN" dirty="0"/>
              <a:t>, </a:t>
            </a:r>
            <a:r>
              <a:rPr lang="en-US" altLang="zh-CN" dirty="0"/>
              <a:t>Layered </a:t>
            </a:r>
            <a:r>
              <a:rPr lang="en-US" altLang="zh-CN" dirty="0" err="1"/>
              <a:t>QoS</a:t>
            </a:r>
            <a:r>
              <a:rPr lang="en-US" altLang="zh-CN" dirty="0"/>
              <a:t> and multi-layer transmission follow-up</a:t>
            </a:r>
            <a:r>
              <a:rPr lang="en-CA" altLang="zh-CN" dirty="0" smtClean="0"/>
              <a:t>, Ross Jian Yu et.al</a:t>
            </a:r>
            <a:r>
              <a:rPr lang="en-CA" altLang="zh-CN" dirty="0"/>
              <a:t>., Huawei</a:t>
            </a:r>
          </a:p>
          <a:p>
            <a:r>
              <a:rPr lang="en-CA" altLang="zh-CN" dirty="0" smtClean="0"/>
              <a:t>[2] </a:t>
            </a:r>
            <a:r>
              <a:rPr lang="en-US" altLang="zh-CN" dirty="0"/>
              <a:t>A. </a:t>
            </a:r>
            <a:r>
              <a:rPr lang="en-US" altLang="zh-CN" dirty="0" err="1"/>
              <a:t>Helmy</a:t>
            </a:r>
            <a:r>
              <a:rPr lang="en-US" altLang="zh-CN" dirty="0"/>
              <a:t>, et. al., “Spatial Modulation for Improved Performance of Next-Generation WLAN”, WCNC 2017, San Francisco, CA USA</a:t>
            </a:r>
            <a:endParaRPr lang="en-CA" altLang="zh-CN" dirty="0"/>
          </a:p>
          <a:p>
            <a:endParaRPr lang="zh-CN" altLang="en-US"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14</a:t>
            </a:fld>
            <a:endParaRPr lang="en-US" altLang="ko-KR"/>
          </a:p>
        </p:txBody>
      </p:sp>
      <p:sp>
        <p:nvSpPr>
          <p:cNvPr id="4" name="Date Placeholder 3"/>
          <p:cNvSpPr>
            <a:spLocks noGrp="1"/>
          </p:cNvSpPr>
          <p:nvPr>
            <p:ph type="dt" sz="half" idx="10"/>
          </p:nvPr>
        </p:nvSpPr>
        <p:spPr/>
        <p:txBody>
          <a:bodyPr/>
          <a:lstStyle/>
          <a:p>
            <a:pPr>
              <a:defRPr/>
            </a:pPr>
            <a:r>
              <a:rPr lang="en-US" altLang="zh-CN" smtClean="0"/>
              <a:t>Jul 2023</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30669152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SP</a:t>
            </a:r>
            <a:endParaRPr lang="zh-CN" altLang="en-US" dirty="0"/>
          </a:p>
        </p:txBody>
      </p:sp>
      <p:sp>
        <p:nvSpPr>
          <p:cNvPr id="3" name="Content Placeholder 2"/>
          <p:cNvSpPr>
            <a:spLocks noGrp="1"/>
          </p:cNvSpPr>
          <p:nvPr>
            <p:ph idx="1"/>
          </p:nvPr>
        </p:nvSpPr>
        <p:spPr/>
        <p:txBody>
          <a:bodyPr/>
          <a:lstStyle/>
          <a:p>
            <a:r>
              <a:rPr lang="en-US" altLang="zh-CN" dirty="0" smtClean="0"/>
              <a:t>Would you like to explore the Spatial Modulation technology as one of the feature to improve the SU-MIMO performance in the UHR?</a:t>
            </a:r>
          </a:p>
          <a:p>
            <a:endParaRPr lang="en-US" altLang="zh-CN" dirty="0"/>
          </a:p>
          <a:p>
            <a:pPr lvl="1"/>
            <a:r>
              <a:rPr lang="en-US" altLang="zh-CN" dirty="0" smtClean="0"/>
              <a:t>Yes</a:t>
            </a:r>
          </a:p>
          <a:p>
            <a:pPr lvl="1"/>
            <a:r>
              <a:rPr lang="en-US" altLang="zh-CN" dirty="0" smtClean="0"/>
              <a:t>No</a:t>
            </a:r>
          </a:p>
          <a:p>
            <a:pPr lvl="1"/>
            <a:r>
              <a:rPr lang="en-US" altLang="zh-CN" dirty="0" smtClean="0"/>
              <a:t>Abs</a:t>
            </a:r>
            <a:endParaRPr lang="zh-CN" altLang="en-US"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15</a:t>
            </a:fld>
            <a:endParaRPr lang="en-US" altLang="ko-KR"/>
          </a:p>
        </p:txBody>
      </p:sp>
      <p:sp>
        <p:nvSpPr>
          <p:cNvPr id="5" name="Date Placeholder 4"/>
          <p:cNvSpPr>
            <a:spLocks noGrp="1"/>
          </p:cNvSpPr>
          <p:nvPr>
            <p:ph type="dt" sz="half" idx="10"/>
          </p:nvPr>
        </p:nvSpPr>
        <p:spPr/>
        <p:txBody>
          <a:bodyPr/>
          <a:lstStyle/>
          <a:p>
            <a:pPr>
              <a:defRPr/>
            </a:pPr>
            <a:r>
              <a:rPr lang="en-US" altLang="zh-CN" smtClean="0"/>
              <a:t>Jul 2023</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2484987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2</a:t>
            </a:fld>
            <a:endParaRPr lang="en-US" altLang="ko-KR" sz="1200" b="0"/>
          </a:p>
        </p:txBody>
      </p:sp>
      <p:sp>
        <p:nvSpPr>
          <p:cNvPr id="2" name="Date Placeholder 1"/>
          <p:cNvSpPr>
            <a:spLocks noGrp="1"/>
          </p:cNvSpPr>
          <p:nvPr>
            <p:ph type="dt" sz="half" idx="10"/>
          </p:nvPr>
        </p:nvSpPr>
        <p:spPr/>
        <p:txBody>
          <a:bodyPr/>
          <a:lstStyle/>
          <a:p>
            <a:pPr>
              <a:defRPr/>
            </a:pPr>
            <a:r>
              <a:rPr lang="en-US" altLang="zh-CN" smtClean="0"/>
              <a:t>Jul 2023</a:t>
            </a:r>
            <a:endParaRPr lang="en-US" altLang="ko-KR" dirty="0"/>
          </a:p>
        </p:txBody>
      </p:sp>
      <p:sp>
        <p:nvSpPr>
          <p:cNvPr id="3" name="Footer Placeholder 2"/>
          <p:cNvSpPr>
            <a:spLocks noGrp="1"/>
          </p:cNvSpPr>
          <p:nvPr>
            <p:ph type="ftr" sz="quarter" idx="11"/>
          </p:nvPr>
        </p:nvSpPr>
        <p:spPr/>
        <p:txBody>
          <a:bodyPr/>
          <a:lstStyle/>
          <a:p>
            <a:pPr>
              <a:defRPr/>
            </a:pPr>
            <a:r>
              <a:rPr lang="en-US" altLang="ko-KR"/>
              <a:t>Junghoon Suh, et. al, Huawei</a:t>
            </a:r>
            <a:endParaRPr lang="en-US" altLang="ko-KR" dirty="0"/>
          </a:p>
        </p:txBody>
      </p:sp>
      <p:sp>
        <p:nvSpPr>
          <p:cNvPr id="133" name="Title 1"/>
          <p:cNvSpPr>
            <a:spLocks noGrp="1"/>
          </p:cNvSpPr>
          <p:nvPr>
            <p:ph type="title"/>
          </p:nvPr>
        </p:nvSpPr>
        <p:spPr>
          <a:xfrm>
            <a:off x="0" y="762000"/>
            <a:ext cx="9144000" cy="609600"/>
          </a:xfrm>
        </p:spPr>
        <p:txBody>
          <a:bodyPr/>
          <a:lstStyle/>
          <a:p>
            <a:r>
              <a:rPr lang="en-CA" altLang="zh-CN" sz="2800" dirty="0" smtClean="0"/>
              <a:t>Introduction</a:t>
            </a:r>
            <a:endParaRPr lang="zh-CN" altLang="en-US" sz="2800" dirty="0"/>
          </a:p>
        </p:txBody>
      </p:sp>
      <p:sp>
        <p:nvSpPr>
          <p:cNvPr id="134" name="Content Placeholder 4"/>
          <p:cNvSpPr>
            <a:spLocks noGrp="1"/>
          </p:cNvSpPr>
          <p:nvPr>
            <p:ph idx="1"/>
          </p:nvPr>
        </p:nvSpPr>
        <p:spPr>
          <a:xfrm>
            <a:off x="76200" y="1447800"/>
            <a:ext cx="8991600" cy="4876800"/>
          </a:xfrm>
        </p:spPr>
        <p:txBody>
          <a:bodyPr/>
          <a:lstStyle/>
          <a:p>
            <a:pPr lvl="1">
              <a:buFontTx/>
              <a:buChar char="-"/>
            </a:pPr>
            <a:r>
              <a:rPr lang="en-US" altLang="zh-CN" sz="2400" dirty="0" smtClean="0"/>
              <a:t>It is a common use case to see a single client associated with an AP in WLAN</a:t>
            </a:r>
          </a:p>
          <a:p>
            <a:pPr lvl="1">
              <a:buFontTx/>
              <a:buChar char="-"/>
            </a:pPr>
            <a:r>
              <a:rPr lang="en-CA" altLang="zh-CN" sz="2400" dirty="0" smtClean="0"/>
              <a:t>We have less focused on the improvement of SU-MIMO in the previous several amendments</a:t>
            </a:r>
            <a:endParaRPr lang="en-US" altLang="zh-CN" sz="2400" dirty="0" smtClean="0"/>
          </a:p>
          <a:p>
            <a:pPr lvl="1">
              <a:buFontTx/>
              <a:buChar char="-"/>
            </a:pPr>
            <a:r>
              <a:rPr lang="en-CA" altLang="zh-CN" sz="2400" dirty="0" smtClean="0"/>
              <a:t>We can generalize the Extension in the Number of LTFs</a:t>
            </a:r>
            <a:endParaRPr lang="en-US" altLang="zh-CN" sz="1600" dirty="0"/>
          </a:p>
          <a:p>
            <a:pPr lvl="1">
              <a:buFontTx/>
              <a:buChar char="-"/>
            </a:pPr>
            <a:r>
              <a:rPr lang="en-US" altLang="zh-CN" sz="2400" dirty="0" smtClean="0"/>
              <a:t>The Limited Singular Value feedback in the SU-Type CSI Report</a:t>
            </a:r>
            <a:endParaRPr lang="en-US" altLang="zh-CN" sz="2400" dirty="0"/>
          </a:p>
          <a:p>
            <a:pPr lvl="1">
              <a:buFontTx/>
              <a:buChar char="-"/>
            </a:pPr>
            <a:r>
              <a:rPr lang="en-US" altLang="zh-CN" sz="2400" dirty="0" smtClean="0">
                <a:solidFill>
                  <a:srgbClr val="FF0000"/>
                </a:solidFill>
              </a:rPr>
              <a:t>Spatial Modulation can transmit the extra antenna selection bits along with the data bits</a:t>
            </a:r>
          </a:p>
          <a:p>
            <a:pPr lvl="1">
              <a:buFontTx/>
              <a:buChar char="-"/>
            </a:pPr>
            <a:r>
              <a:rPr lang="en-CA" altLang="zh-CN" sz="2200" dirty="0" smtClean="0"/>
              <a:t>Multi-Layer Transmission with the different MCS in each TX stream [1]</a:t>
            </a:r>
            <a:endParaRPr lang="en-US" altLang="zh-CN" sz="2200" dirty="0"/>
          </a:p>
        </p:txBody>
      </p:sp>
    </p:spTree>
    <p:extLst>
      <p:ext uri="{BB962C8B-B14F-4D97-AF65-F5344CB8AC3E}">
        <p14:creationId xmlns:p14="http://schemas.microsoft.com/office/powerpoint/2010/main" val="9881038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457200"/>
          </a:xfrm>
        </p:spPr>
        <p:txBody>
          <a:bodyPr/>
          <a:lstStyle/>
          <a:p>
            <a:r>
              <a:rPr lang="en-CA" altLang="zh-CN" dirty="0" smtClean="0"/>
              <a:t>Background to the Spatial Modulation</a:t>
            </a:r>
            <a:endParaRPr lang="zh-CN" altLang="en-US" dirty="0"/>
          </a:p>
        </p:txBody>
      </p:sp>
      <p:sp>
        <p:nvSpPr>
          <p:cNvPr id="3" name="Content Placeholder 2"/>
          <p:cNvSpPr>
            <a:spLocks noGrp="1"/>
          </p:cNvSpPr>
          <p:nvPr>
            <p:ph idx="1"/>
          </p:nvPr>
        </p:nvSpPr>
        <p:spPr>
          <a:xfrm>
            <a:off x="228600" y="1295400"/>
            <a:ext cx="8686800" cy="4953000"/>
          </a:xfrm>
        </p:spPr>
        <p:txBody>
          <a:bodyPr/>
          <a:lstStyle/>
          <a:p>
            <a:r>
              <a:rPr lang="en-US" altLang="zh-CN" dirty="0" smtClean="0"/>
              <a:t>SU-MIMO scenario </a:t>
            </a:r>
            <a:r>
              <a:rPr lang="en-US" altLang="zh-CN" dirty="0"/>
              <a:t>is a common use case </a:t>
            </a:r>
            <a:r>
              <a:rPr lang="en-US" altLang="zh-CN" dirty="0" smtClean="0"/>
              <a:t>in WLAN</a:t>
            </a:r>
            <a:endParaRPr lang="en-US" altLang="zh-CN" dirty="0"/>
          </a:p>
          <a:p>
            <a:r>
              <a:rPr lang="en-US" altLang="zh-CN" dirty="0"/>
              <a:t>An AP may typically have the TX antennas up to 8, but the client device is limited by the number of RX antennas</a:t>
            </a:r>
          </a:p>
          <a:p>
            <a:pPr lvl="1"/>
            <a:r>
              <a:rPr lang="en-US" altLang="zh-CN" dirty="0"/>
              <a:t>It is not common to see more than two RX antennas in a Smart Phone device</a:t>
            </a:r>
          </a:p>
          <a:p>
            <a:r>
              <a:rPr lang="en-US" altLang="zh-CN" dirty="0"/>
              <a:t>The throughput of the SU-MIMO between a single AP and a single STA is limited by the number of RX antennas</a:t>
            </a:r>
          </a:p>
          <a:p>
            <a:r>
              <a:rPr lang="en-US" altLang="zh-CN" dirty="0"/>
              <a:t>Spatial </a:t>
            </a:r>
            <a:r>
              <a:rPr lang="en-US" altLang="zh-CN" dirty="0" smtClean="0"/>
              <a:t>Modulation (SM) </a:t>
            </a:r>
            <a:r>
              <a:rPr lang="en-US" altLang="zh-CN" dirty="0"/>
              <a:t>can transmit the extra antenna selection bits along with the data bits</a:t>
            </a:r>
          </a:p>
          <a:p>
            <a:pPr lvl="1"/>
            <a:r>
              <a:rPr lang="en-US" altLang="zh-CN" dirty="0"/>
              <a:t>Enhanced throughput</a:t>
            </a:r>
          </a:p>
          <a:p>
            <a:pPr lvl="1"/>
            <a:r>
              <a:rPr lang="en-US" altLang="zh-CN" dirty="0"/>
              <a:t>Number of TX antennas more than the Number of RX is necessary which is appropriate for a single AP and a Single STA use case</a:t>
            </a:r>
          </a:p>
          <a:p>
            <a:endParaRPr lang="zh-CN" altLang="en-US"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sp>
        <p:nvSpPr>
          <p:cNvPr id="5" name="Date Placeholder 4"/>
          <p:cNvSpPr>
            <a:spLocks noGrp="1"/>
          </p:cNvSpPr>
          <p:nvPr>
            <p:ph type="dt" sz="half" idx="10"/>
          </p:nvPr>
        </p:nvSpPr>
        <p:spPr/>
        <p:txBody>
          <a:bodyPr/>
          <a:lstStyle/>
          <a:p>
            <a:pPr>
              <a:defRPr/>
            </a:pPr>
            <a:r>
              <a:rPr lang="en-US" altLang="zh-CN" smtClean="0"/>
              <a:t>Jul 2023</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19127544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765292"/>
            <a:ext cx="7772400" cy="381000"/>
          </a:xfrm>
        </p:spPr>
        <p:txBody>
          <a:bodyPr/>
          <a:lstStyle/>
          <a:p>
            <a:r>
              <a:rPr lang="en-CA" altLang="zh-CN" dirty="0" smtClean="0"/>
              <a:t>Spatial Modulation (SM)</a:t>
            </a:r>
            <a:endParaRPr lang="zh-CN" altLang="en-US" dirty="0"/>
          </a:p>
        </p:txBody>
      </p:sp>
      <p:sp>
        <p:nvSpPr>
          <p:cNvPr id="3" name="Content Placeholder 2"/>
          <p:cNvSpPr>
            <a:spLocks noGrp="1"/>
          </p:cNvSpPr>
          <p:nvPr>
            <p:ph idx="1"/>
          </p:nvPr>
        </p:nvSpPr>
        <p:spPr>
          <a:xfrm>
            <a:off x="228600" y="1524000"/>
            <a:ext cx="8763000" cy="4572000"/>
          </a:xfrm>
        </p:spPr>
        <p:txBody>
          <a:bodyPr/>
          <a:lstStyle/>
          <a:p>
            <a:r>
              <a:rPr lang="en-CA" altLang="zh-CN" dirty="0"/>
              <a:t>For an SU-MIMO transmission, the Rank of the transmission is limited by the number of RF chains in the RX, that is, the number of available TX RF chains is greater than or equal to the number of RX RF chains</a:t>
            </a:r>
          </a:p>
          <a:p>
            <a:r>
              <a:rPr lang="en-CA" altLang="zh-CN" dirty="0">
                <a:solidFill>
                  <a:srgbClr val="0000FF"/>
                </a:solidFill>
              </a:rPr>
              <a:t>When the number of TX RF chains </a:t>
            </a:r>
            <a:r>
              <a:rPr lang="en-CA" altLang="zh-CN" dirty="0" smtClean="0">
                <a:solidFill>
                  <a:srgbClr val="0000FF"/>
                </a:solidFill>
              </a:rPr>
              <a:t>is </a:t>
            </a:r>
            <a:r>
              <a:rPr lang="en-CA" altLang="zh-CN" dirty="0">
                <a:solidFill>
                  <a:srgbClr val="0000FF"/>
                </a:solidFill>
              </a:rPr>
              <a:t>greater than the Rank of the transmission, we randomly select the TX RF chains based on the Rank of the transmission among the available total TX RF chains</a:t>
            </a:r>
          </a:p>
          <a:p>
            <a:pPr lvl="1"/>
            <a:r>
              <a:rPr lang="en-CA" altLang="zh-CN" dirty="0"/>
              <a:t>The random selection of the TX RF chains is determined by the selection bits which are also a part of the source data</a:t>
            </a:r>
          </a:p>
          <a:p>
            <a:pPr lvl="1"/>
            <a:r>
              <a:rPr lang="en-CA" altLang="zh-CN" dirty="0"/>
              <a:t>The random selection of the TX RF chains takes place every subcarrier</a:t>
            </a:r>
          </a:p>
          <a:p>
            <a:endParaRPr lang="zh-CN" altLang="en-US"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sp>
        <p:nvSpPr>
          <p:cNvPr id="5" name="Date Placeholder 4"/>
          <p:cNvSpPr>
            <a:spLocks noGrp="1"/>
          </p:cNvSpPr>
          <p:nvPr>
            <p:ph type="dt" sz="half" idx="10"/>
          </p:nvPr>
        </p:nvSpPr>
        <p:spPr/>
        <p:txBody>
          <a:bodyPr/>
          <a:lstStyle/>
          <a:p>
            <a:pPr>
              <a:defRPr/>
            </a:pPr>
            <a:r>
              <a:rPr lang="en-US" altLang="zh-CN" smtClean="0"/>
              <a:t>Jul 2023</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2297783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609600"/>
          </a:xfrm>
        </p:spPr>
        <p:txBody>
          <a:bodyPr/>
          <a:lstStyle/>
          <a:p>
            <a:r>
              <a:rPr lang="en-CA" altLang="zh-CN" sz="2000" dirty="0" smtClean="0">
                <a:solidFill>
                  <a:srgbClr val="0000FF"/>
                </a:solidFill>
              </a:rPr>
              <a:t>Spatial Modulation Implementation Example:</a:t>
            </a:r>
            <a:br>
              <a:rPr lang="en-CA" altLang="zh-CN" sz="2000" dirty="0" smtClean="0">
                <a:solidFill>
                  <a:srgbClr val="0000FF"/>
                </a:solidFill>
              </a:rPr>
            </a:br>
            <a:r>
              <a:rPr lang="en-US" altLang="zh-CN" sz="1600" b="0" dirty="0">
                <a:solidFill>
                  <a:srgbClr val="0000FF"/>
                </a:solidFill>
              </a:rPr>
              <a:t>4 TX </a:t>
            </a:r>
            <a:r>
              <a:rPr lang="en-US" altLang="zh-CN" sz="1600" b="0" dirty="0" smtClean="0">
                <a:solidFill>
                  <a:srgbClr val="0000FF"/>
                </a:solidFill>
              </a:rPr>
              <a:t>(= 4 TX RF chains), </a:t>
            </a:r>
            <a:r>
              <a:rPr lang="en-US" altLang="zh-CN" sz="1600" b="0" dirty="0">
                <a:solidFill>
                  <a:srgbClr val="0000FF"/>
                </a:solidFill>
              </a:rPr>
              <a:t>2 RX antennas with Rank 2 (= </a:t>
            </a:r>
            <a:r>
              <a:rPr lang="en-US" altLang="zh-CN" sz="1600" b="0" dirty="0" err="1">
                <a:solidFill>
                  <a:srgbClr val="0000FF"/>
                </a:solidFill>
              </a:rPr>
              <a:t>Nss</a:t>
            </a:r>
            <a:r>
              <a:rPr lang="en-US" altLang="zh-CN" sz="1600" b="0" dirty="0">
                <a:solidFill>
                  <a:srgbClr val="0000FF"/>
                </a:solidFill>
              </a:rPr>
              <a:t> 2) </a:t>
            </a:r>
            <a:r>
              <a:rPr lang="en-US" altLang="zh-CN" sz="1600" b="0" dirty="0" smtClean="0">
                <a:solidFill>
                  <a:srgbClr val="0000FF"/>
                </a:solidFill>
              </a:rPr>
              <a:t>transmission</a:t>
            </a:r>
            <a:endParaRPr lang="zh-CN" altLang="en-US" sz="1600" b="0" dirty="0">
              <a:solidFill>
                <a:srgbClr val="0000FF"/>
              </a:solidFill>
            </a:endParaRPr>
          </a:p>
        </p:txBody>
      </p:sp>
      <p:sp>
        <p:nvSpPr>
          <p:cNvPr id="3" name="Content Placeholder 2"/>
          <p:cNvSpPr>
            <a:spLocks noGrp="1"/>
          </p:cNvSpPr>
          <p:nvPr>
            <p:ph idx="1"/>
          </p:nvPr>
        </p:nvSpPr>
        <p:spPr>
          <a:xfrm>
            <a:off x="152400" y="1020580"/>
            <a:ext cx="8839200" cy="5361143"/>
          </a:xfrm>
        </p:spPr>
        <p:txBody>
          <a:bodyPr/>
          <a:lstStyle/>
          <a:p>
            <a:r>
              <a:rPr lang="en-US" altLang="zh-CN" sz="1800" b="0" dirty="0"/>
              <a:t>Rather than applying a 4X2 Q-matrix to map 2 </a:t>
            </a:r>
            <a:r>
              <a:rPr lang="en-US" altLang="zh-CN" sz="1800" b="0" dirty="0" smtClean="0"/>
              <a:t>Spatial-Streams </a:t>
            </a:r>
            <a:r>
              <a:rPr lang="en-US" altLang="zh-CN" sz="1800" b="0" dirty="0"/>
              <a:t>to 4 TX antennas, we randomly select 2 TX antennas according to the following </a:t>
            </a:r>
            <a:r>
              <a:rPr lang="en-US" altLang="zh-CN" sz="1800" b="0" dirty="0" smtClean="0"/>
              <a:t>Table</a:t>
            </a:r>
          </a:p>
          <a:p>
            <a:endParaRPr lang="en-US" altLang="zh-CN" sz="2000" b="0" dirty="0"/>
          </a:p>
          <a:p>
            <a:endParaRPr lang="en-US" altLang="zh-CN" sz="2000" b="0" dirty="0" smtClean="0"/>
          </a:p>
          <a:p>
            <a:endParaRPr lang="en-US" altLang="zh-CN" sz="2000" b="0" dirty="0"/>
          </a:p>
          <a:p>
            <a:endParaRPr lang="en-US" altLang="zh-CN" sz="2000" b="0" dirty="0" smtClean="0"/>
          </a:p>
          <a:p>
            <a:endParaRPr lang="en-US" altLang="zh-CN" sz="2000" b="0" dirty="0"/>
          </a:p>
          <a:p>
            <a:endParaRPr lang="en-US" altLang="zh-CN" sz="2000" b="0" dirty="0" smtClean="0"/>
          </a:p>
          <a:p>
            <a:endParaRPr lang="en-US" altLang="zh-CN" sz="1800" b="0" dirty="0" smtClean="0"/>
          </a:p>
          <a:p>
            <a:r>
              <a:rPr lang="en-US" altLang="zh-CN" sz="1600" b="0" dirty="0" smtClean="0"/>
              <a:t>Since </a:t>
            </a:r>
            <a:r>
              <a:rPr lang="en-US" altLang="zh-CN" sz="1600" b="0" dirty="0"/>
              <a:t>the </a:t>
            </a:r>
            <a:r>
              <a:rPr lang="en-US" altLang="zh-CN" sz="1600" b="0" dirty="0" err="1"/>
              <a:t>Nss</a:t>
            </a:r>
            <a:r>
              <a:rPr lang="en-US" altLang="zh-CN" sz="1600" b="0" dirty="0"/>
              <a:t> is 2 in this case, let’s denote two stream data bits as d0 and d1 at each subcarrier</a:t>
            </a:r>
          </a:p>
          <a:p>
            <a:pPr lvl="1"/>
            <a:r>
              <a:rPr lang="en-US" altLang="zh-CN" sz="1600" b="0" dirty="0"/>
              <a:t>d0 or d1 is a QAM symbol according to the MCS of data </a:t>
            </a:r>
          </a:p>
          <a:p>
            <a:r>
              <a:rPr lang="en-US" altLang="zh-CN" sz="1600" b="0" dirty="0"/>
              <a:t>If the selected TX are TX0 and TX1, then, the d0 is transmitted from TX0 and d1 is transmitted from TX1, while TX2 and TX3 transmit the Null data with no energy </a:t>
            </a:r>
          </a:p>
          <a:p>
            <a:r>
              <a:rPr lang="en-US" altLang="zh-CN" sz="1600" b="0" dirty="0"/>
              <a:t>If the selected TX are TX0 and TX3, then, the d0 is transmitted from TX0 and d1 is transmitted from TX3, while TX1 and TX2 transmit the Null data with no </a:t>
            </a:r>
            <a:r>
              <a:rPr lang="en-US" altLang="zh-CN" sz="1600" b="0" dirty="0" smtClean="0"/>
              <a:t>energy</a:t>
            </a:r>
          </a:p>
          <a:p>
            <a:r>
              <a:rPr lang="en-US" altLang="zh-CN" sz="1600" b="0" dirty="0"/>
              <a:t>The Antenna Selection bits are not encoded or interleaved, so this information </a:t>
            </a:r>
            <a:r>
              <a:rPr lang="en-US" altLang="zh-CN" sz="1600" b="0" dirty="0" smtClean="0"/>
              <a:t>effectively corresponds </a:t>
            </a:r>
            <a:r>
              <a:rPr lang="en-US" altLang="zh-CN" sz="1600" b="0" dirty="0"/>
              <a:t>to the MCS 3 </a:t>
            </a:r>
            <a:r>
              <a:rPr lang="en-US" altLang="zh-CN" sz="1600" b="0" dirty="0" smtClean="0"/>
              <a:t>transmission of </a:t>
            </a:r>
            <a:r>
              <a:rPr lang="en-US" altLang="zh-CN" sz="1600" b="0" dirty="0"/>
              <a:t>the data information in terms of the total information bits</a:t>
            </a:r>
          </a:p>
          <a:p>
            <a:endParaRPr lang="en-US" altLang="zh-CN" sz="1600" b="0" dirty="0"/>
          </a:p>
          <a:p>
            <a:endParaRPr lang="zh-CN" altLang="en-US"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graphicFrame>
        <p:nvGraphicFramePr>
          <p:cNvPr id="5" name="Table 4"/>
          <p:cNvGraphicFramePr>
            <a:graphicFrameLocks noGrp="1"/>
          </p:cNvGraphicFramePr>
          <p:nvPr>
            <p:extLst/>
          </p:nvPr>
        </p:nvGraphicFramePr>
        <p:xfrm>
          <a:off x="2819400" y="1813810"/>
          <a:ext cx="6096000" cy="2219960"/>
        </p:xfrm>
        <a:graphic>
          <a:graphicData uri="http://schemas.openxmlformats.org/drawingml/2006/table">
            <a:tbl>
              <a:tblPr firstRow="1" bandRow="1">
                <a:tableStyleId>{5C22544A-7EE6-4342-B048-85BDC9FD1C3A}</a:tableStyleId>
              </a:tblPr>
              <a:tblGrid>
                <a:gridCol w="1524000"/>
                <a:gridCol w="1524000"/>
                <a:gridCol w="1524000"/>
                <a:gridCol w="1524000"/>
              </a:tblGrid>
              <a:tr h="294640">
                <a:tc gridSpan="2">
                  <a:txBody>
                    <a:bodyPr/>
                    <a:lstStyle/>
                    <a:p>
                      <a:pPr algn="ctr"/>
                      <a:r>
                        <a:rPr lang="en-CA" altLang="zh-CN" dirty="0" smtClean="0"/>
                        <a:t>AS Bits</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zh-CN" altLang="en-US" dirty="0"/>
                    </a:p>
                  </a:txBody>
                  <a:tcPr/>
                </a:tc>
                <a:tc gridSpan="2">
                  <a:txBody>
                    <a:bodyPr/>
                    <a:lstStyle/>
                    <a:p>
                      <a:pPr algn="ctr"/>
                      <a:r>
                        <a:rPr lang="en-CA" altLang="zh-CN" dirty="0" smtClean="0"/>
                        <a:t>Selected TX Antennas Pair</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zh-CN" altLang="en-US" dirty="0"/>
                    </a:p>
                  </a:txBody>
                  <a:tcPr/>
                </a:tc>
              </a:tr>
              <a:tr h="370840">
                <a:tc>
                  <a:txBody>
                    <a:bodyPr/>
                    <a:lstStyle/>
                    <a:p>
                      <a:pPr algn="ctr"/>
                      <a:r>
                        <a:rPr lang="en-CA" altLang="zh-CN" dirty="0" smtClean="0"/>
                        <a:t>b0</a:t>
                      </a:r>
                      <a:endParaRPr lang="zh-CN" altLang="en-US"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CA" altLang="zh-CN" dirty="0" smtClean="0"/>
                        <a:t>b1</a:t>
                      </a:r>
                      <a:endParaRPr lang="zh-CN" alt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CA" altLang="zh-CN" dirty="0" smtClean="0"/>
                        <a:t>1</a:t>
                      </a:r>
                      <a:r>
                        <a:rPr lang="en-CA" altLang="zh-CN" baseline="30000" dirty="0" smtClean="0"/>
                        <a:t>st</a:t>
                      </a:r>
                      <a:r>
                        <a:rPr lang="en-CA" altLang="zh-CN" dirty="0" smtClean="0"/>
                        <a:t> TX</a:t>
                      </a:r>
                      <a:endParaRPr lang="zh-CN" altLang="en-US"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CA" altLang="zh-CN" dirty="0" smtClean="0"/>
                        <a:t>2</a:t>
                      </a:r>
                      <a:r>
                        <a:rPr lang="en-CA" altLang="zh-CN" baseline="30000" dirty="0" smtClean="0"/>
                        <a:t>nd</a:t>
                      </a:r>
                      <a:r>
                        <a:rPr lang="en-CA" altLang="zh-CN" dirty="0" smtClean="0"/>
                        <a:t> TX</a:t>
                      </a:r>
                      <a:endParaRPr lang="zh-CN" alt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70840">
                <a:tc>
                  <a:txBody>
                    <a:bodyPr/>
                    <a:lstStyle/>
                    <a:p>
                      <a:pPr algn="ctr"/>
                      <a:r>
                        <a:rPr lang="en-CA" altLang="zh-CN" dirty="0" smtClean="0"/>
                        <a:t>0</a:t>
                      </a:r>
                      <a:endParaRPr lang="zh-CN" alt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CA" altLang="zh-CN" dirty="0" smtClean="0"/>
                        <a:t>0</a:t>
                      </a:r>
                      <a:endParaRPr lang="zh-CN"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CA" altLang="zh-CN" dirty="0" smtClean="0"/>
                        <a:t>TX0</a:t>
                      </a:r>
                      <a:endParaRPr lang="zh-CN" alt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CA" altLang="zh-CN" dirty="0" smtClean="0"/>
                        <a:t>TX1</a:t>
                      </a:r>
                      <a:endParaRPr lang="zh-CN" alt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pPr algn="ctr"/>
                      <a:r>
                        <a:rPr lang="en-CA" altLang="zh-CN" dirty="0" smtClean="0"/>
                        <a:t>0</a:t>
                      </a:r>
                      <a:endParaRPr lang="zh-CN" altLang="en-US" dirty="0"/>
                    </a:p>
                  </a:txBody>
                  <a:tcPr>
                    <a:lnL w="12700" cap="flat" cmpd="sng" algn="ctr">
                      <a:solidFill>
                        <a:schemeClr val="tx1"/>
                      </a:solidFill>
                      <a:prstDash val="solid"/>
                      <a:round/>
                      <a:headEnd type="none" w="med" len="med"/>
                      <a:tailEnd type="none" w="med" len="med"/>
                    </a:lnL>
                  </a:tcPr>
                </a:tc>
                <a:tc>
                  <a:txBody>
                    <a:bodyPr/>
                    <a:lstStyle/>
                    <a:p>
                      <a:pPr algn="ctr"/>
                      <a:r>
                        <a:rPr lang="en-CA" altLang="zh-CN" dirty="0" smtClean="0"/>
                        <a:t>1</a:t>
                      </a:r>
                      <a:endParaRPr lang="zh-CN" altLang="en-US" dirty="0"/>
                    </a:p>
                  </a:txBody>
                  <a:tcPr>
                    <a:lnR w="12700" cap="flat" cmpd="sng" algn="ctr">
                      <a:solidFill>
                        <a:schemeClr val="tx1"/>
                      </a:solidFill>
                      <a:prstDash val="solid"/>
                      <a:round/>
                      <a:headEnd type="none" w="med" len="med"/>
                      <a:tailEnd type="none" w="med" len="med"/>
                    </a:lnR>
                  </a:tcPr>
                </a:tc>
                <a:tc>
                  <a:txBody>
                    <a:bodyPr/>
                    <a:lstStyle/>
                    <a:p>
                      <a:pPr algn="ctr"/>
                      <a:r>
                        <a:rPr lang="en-CA" altLang="zh-CN" dirty="0" smtClean="0"/>
                        <a:t>TX2</a:t>
                      </a:r>
                      <a:endParaRPr lang="zh-CN" altLang="en-US" dirty="0"/>
                    </a:p>
                  </a:txBody>
                  <a:tcPr>
                    <a:lnL w="12700" cap="flat" cmpd="sng" algn="ctr">
                      <a:solidFill>
                        <a:schemeClr val="tx1"/>
                      </a:solidFill>
                      <a:prstDash val="solid"/>
                      <a:round/>
                      <a:headEnd type="none" w="med" len="med"/>
                      <a:tailEnd type="none" w="med" len="med"/>
                    </a:lnL>
                  </a:tcPr>
                </a:tc>
                <a:tc>
                  <a:txBody>
                    <a:bodyPr/>
                    <a:lstStyle/>
                    <a:p>
                      <a:pPr algn="ctr"/>
                      <a:r>
                        <a:rPr lang="en-CA" altLang="zh-CN" dirty="0" smtClean="0"/>
                        <a:t>TX3</a:t>
                      </a:r>
                      <a:endParaRPr lang="zh-CN" altLang="en-US" dirty="0"/>
                    </a:p>
                  </a:txBody>
                  <a:tcPr>
                    <a:lnR w="12700" cap="flat" cmpd="sng" algn="ctr">
                      <a:solidFill>
                        <a:schemeClr val="tx1"/>
                      </a:solidFill>
                      <a:prstDash val="solid"/>
                      <a:round/>
                      <a:headEnd type="none" w="med" len="med"/>
                      <a:tailEnd type="none" w="med" len="med"/>
                    </a:lnR>
                  </a:tcPr>
                </a:tc>
              </a:tr>
              <a:tr h="370840">
                <a:tc>
                  <a:txBody>
                    <a:bodyPr/>
                    <a:lstStyle/>
                    <a:p>
                      <a:pPr algn="ctr"/>
                      <a:r>
                        <a:rPr lang="en-CA" altLang="zh-CN" dirty="0" smtClean="0"/>
                        <a:t>1</a:t>
                      </a:r>
                      <a:endParaRPr lang="zh-CN" altLang="en-US" dirty="0"/>
                    </a:p>
                  </a:txBody>
                  <a:tcPr>
                    <a:lnL w="12700" cap="flat" cmpd="sng" algn="ctr">
                      <a:solidFill>
                        <a:schemeClr val="tx1"/>
                      </a:solidFill>
                      <a:prstDash val="solid"/>
                      <a:round/>
                      <a:headEnd type="none" w="med" len="med"/>
                      <a:tailEnd type="none" w="med" len="med"/>
                    </a:lnL>
                  </a:tcPr>
                </a:tc>
                <a:tc>
                  <a:txBody>
                    <a:bodyPr/>
                    <a:lstStyle/>
                    <a:p>
                      <a:pPr algn="ctr"/>
                      <a:r>
                        <a:rPr lang="en-CA" altLang="zh-CN" dirty="0" smtClean="0"/>
                        <a:t>0</a:t>
                      </a:r>
                      <a:endParaRPr lang="zh-CN" altLang="en-US" dirty="0"/>
                    </a:p>
                  </a:txBody>
                  <a:tcPr>
                    <a:lnR w="12700" cap="flat" cmpd="sng" algn="ctr">
                      <a:solidFill>
                        <a:schemeClr val="tx1"/>
                      </a:solidFill>
                      <a:prstDash val="solid"/>
                      <a:round/>
                      <a:headEnd type="none" w="med" len="med"/>
                      <a:tailEnd type="none" w="med" len="med"/>
                    </a:lnR>
                  </a:tcPr>
                </a:tc>
                <a:tc>
                  <a:txBody>
                    <a:bodyPr/>
                    <a:lstStyle/>
                    <a:p>
                      <a:pPr algn="ctr"/>
                      <a:r>
                        <a:rPr lang="en-CA" altLang="zh-CN" dirty="0" smtClean="0"/>
                        <a:t>TX0</a:t>
                      </a:r>
                      <a:endParaRPr lang="zh-CN" altLang="en-US" dirty="0"/>
                    </a:p>
                  </a:txBody>
                  <a:tcPr>
                    <a:lnL w="12700" cap="flat" cmpd="sng" algn="ctr">
                      <a:solidFill>
                        <a:schemeClr val="tx1"/>
                      </a:solidFill>
                      <a:prstDash val="solid"/>
                      <a:round/>
                      <a:headEnd type="none" w="med" len="med"/>
                      <a:tailEnd type="none" w="med" len="med"/>
                    </a:lnL>
                  </a:tcPr>
                </a:tc>
                <a:tc>
                  <a:txBody>
                    <a:bodyPr/>
                    <a:lstStyle/>
                    <a:p>
                      <a:pPr algn="ctr"/>
                      <a:r>
                        <a:rPr lang="en-CA" altLang="zh-CN" dirty="0" smtClean="0"/>
                        <a:t>TX3</a:t>
                      </a:r>
                      <a:endParaRPr lang="zh-CN" altLang="en-US" dirty="0"/>
                    </a:p>
                  </a:txBody>
                  <a:tcPr>
                    <a:lnR w="12700" cap="flat" cmpd="sng" algn="ctr">
                      <a:solidFill>
                        <a:schemeClr val="tx1"/>
                      </a:solidFill>
                      <a:prstDash val="solid"/>
                      <a:round/>
                      <a:headEnd type="none" w="med" len="med"/>
                      <a:tailEnd type="none" w="med" len="med"/>
                    </a:lnR>
                  </a:tcPr>
                </a:tc>
              </a:tr>
              <a:tr h="370840">
                <a:tc>
                  <a:txBody>
                    <a:bodyPr/>
                    <a:lstStyle/>
                    <a:p>
                      <a:pPr algn="ctr"/>
                      <a:r>
                        <a:rPr lang="en-CA" altLang="zh-CN" dirty="0" smtClean="0"/>
                        <a:t>1</a:t>
                      </a:r>
                      <a:endParaRPr lang="zh-CN" altLang="en-US"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CA" altLang="zh-CN" dirty="0" smtClean="0"/>
                        <a:t>1</a:t>
                      </a:r>
                      <a:endParaRPr lang="zh-CN" alt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CA" altLang="zh-CN" dirty="0" smtClean="0"/>
                        <a:t>TX1</a:t>
                      </a:r>
                      <a:endParaRPr lang="zh-CN" altLang="en-US"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CA" altLang="zh-CN" dirty="0" smtClean="0"/>
                        <a:t>TX2</a:t>
                      </a:r>
                      <a:endParaRPr lang="zh-CN" alt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6" name="TextBox 5"/>
          <p:cNvSpPr txBox="1"/>
          <p:nvPr/>
        </p:nvSpPr>
        <p:spPr>
          <a:xfrm>
            <a:off x="44971" y="2604540"/>
            <a:ext cx="2743200" cy="954107"/>
          </a:xfrm>
          <a:prstGeom prst="rect">
            <a:avLst/>
          </a:prstGeom>
          <a:noFill/>
        </p:spPr>
        <p:txBody>
          <a:bodyPr wrap="square" rtlCol="0">
            <a:spAutoFit/>
          </a:bodyPr>
          <a:lstStyle/>
          <a:p>
            <a:r>
              <a:rPr lang="en-US" altLang="zh-CN" sz="1400" dirty="0"/>
              <a:t>Table 1. Two Antennas Selection (AS) bits for the selection of the 2 TX Antennas out of 4 Available TX</a:t>
            </a:r>
          </a:p>
          <a:p>
            <a:endParaRPr lang="zh-CN" altLang="en-US" sz="1400" dirty="0"/>
          </a:p>
        </p:txBody>
      </p:sp>
      <p:sp>
        <p:nvSpPr>
          <p:cNvPr id="7" name="Date Placeholder 6"/>
          <p:cNvSpPr>
            <a:spLocks noGrp="1"/>
          </p:cNvSpPr>
          <p:nvPr>
            <p:ph type="dt" sz="half" idx="10"/>
          </p:nvPr>
        </p:nvSpPr>
        <p:spPr/>
        <p:txBody>
          <a:bodyPr/>
          <a:lstStyle/>
          <a:p>
            <a:pPr>
              <a:defRPr/>
            </a:pPr>
            <a:r>
              <a:rPr lang="en-US" altLang="zh-CN" smtClean="0"/>
              <a:t>Jul 2023</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41869078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grpSp>
        <p:nvGrpSpPr>
          <p:cNvPr id="5" name="Group 4"/>
          <p:cNvGrpSpPr/>
          <p:nvPr/>
        </p:nvGrpSpPr>
        <p:grpSpPr>
          <a:xfrm>
            <a:off x="182380" y="1842540"/>
            <a:ext cx="8763000" cy="3352800"/>
            <a:chOff x="533400" y="3584489"/>
            <a:chExt cx="8153400" cy="2806786"/>
          </a:xfrm>
        </p:grpSpPr>
        <p:grpSp>
          <p:nvGrpSpPr>
            <p:cNvPr id="6" name="Group 5"/>
            <p:cNvGrpSpPr/>
            <p:nvPr/>
          </p:nvGrpSpPr>
          <p:grpSpPr>
            <a:xfrm>
              <a:off x="533400" y="3657600"/>
              <a:ext cx="8153400" cy="2733675"/>
              <a:chOff x="533400" y="2062162"/>
              <a:chExt cx="8153400" cy="2733675"/>
            </a:xfrm>
          </p:grpSpPr>
          <p:pic>
            <p:nvPicPr>
              <p:cNvPr id="10" name="Picture 9"/>
              <p:cNvPicPr>
                <a:picLocks noChangeAspect="1"/>
              </p:cNvPicPr>
              <p:nvPr/>
            </p:nvPicPr>
            <p:blipFill>
              <a:blip r:embed="rId2"/>
              <a:stretch>
                <a:fillRect/>
              </a:stretch>
            </p:blipFill>
            <p:spPr>
              <a:xfrm>
                <a:off x="2362200" y="2062162"/>
                <a:ext cx="6324600" cy="2733675"/>
              </a:xfrm>
              <a:prstGeom prst="rect">
                <a:avLst/>
              </a:prstGeom>
            </p:spPr>
          </p:pic>
          <p:sp>
            <p:nvSpPr>
              <p:cNvPr id="11" name="Rectangle 10"/>
              <p:cNvSpPr/>
              <p:nvPr/>
            </p:nvSpPr>
            <p:spPr bwMode="auto">
              <a:xfrm>
                <a:off x="800100" y="2350295"/>
                <a:ext cx="304800" cy="1219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rot="16200000">
                <a:off x="556673" y="2821395"/>
                <a:ext cx="819455" cy="276999"/>
              </a:xfrm>
              <a:prstGeom prst="rect">
                <a:avLst/>
              </a:prstGeom>
              <a:noFill/>
            </p:spPr>
            <p:txBody>
              <a:bodyPr wrap="none" rtlCol="0">
                <a:spAutoFit/>
              </a:bodyPr>
              <a:lstStyle/>
              <a:p>
                <a:r>
                  <a:rPr lang="en-CA" altLang="zh-CN" dirty="0" smtClean="0"/>
                  <a:t>Scrambler</a:t>
                </a:r>
                <a:endParaRPr lang="zh-CN" altLang="en-US" dirty="0"/>
              </a:p>
            </p:txBody>
          </p:sp>
          <p:sp>
            <p:nvSpPr>
              <p:cNvPr id="13" name="Rectangle 12"/>
              <p:cNvSpPr/>
              <p:nvPr/>
            </p:nvSpPr>
            <p:spPr bwMode="auto">
              <a:xfrm>
                <a:off x="1371600" y="2362200"/>
                <a:ext cx="304800" cy="119538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4" name="TextBox 13"/>
              <p:cNvSpPr txBox="1"/>
              <p:nvPr/>
            </p:nvSpPr>
            <p:spPr>
              <a:xfrm rot="16200000">
                <a:off x="1114468" y="2821394"/>
                <a:ext cx="797013" cy="276999"/>
              </a:xfrm>
              <a:prstGeom prst="rect">
                <a:avLst/>
              </a:prstGeom>
              <a:noFill/>
            </p:spPr>
            <p:txBody>
              <a:bodyPr wrap="none" rtlCol="0">
                <a:spAutoFit/>
              </a:bodyPr>
              <a:lstStyle/>
              <a:p>
                <a:r>
                  <a:rPr lang="en-CA" altLang="zh-CN" dirty="0" smtClean="0"/>
                  <a:t>Bit Parser</a:t>
                </a:r>
                <a:endParaRPr lang="zh-CN" altLang="en-US" dirty="0"/>
              </a:p>
            </p:txBody>
          </p:sp>
          <p:cxnSp>
            <p:nvCxnSpPr>
              <p:cNvPr id="15" name="Straight Arrow Connector 14"/>
              <p:cNvCxnSpPr>
                <a:endCxn id="11" idx="1"/>
              </p:cNvCxnSpPr>
              <p:nvPr/>
            </p:nvCxnSpPr>
            <p:spPr bwMode="auto">
              <a:xfrm>
                <a:off x="533400" y="2959895"/>
                <a:ext cx="2667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p:cNvCxnSpPr>
                <a:stCxn id="11" idx="3"/>
                <a:endCxn id="13" idx="1"/>
              </p:cNvCxnSpPr>
              <p:nvPr/>
            </p:nvCxnSpPr>
            <p:spPr bwMode="auto">
              <a:xfrm flipV="1">
                <a:off x="1104900" y="2959894"/>
                <a:ext cx="266700"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7" name="Straight Arrow Connector 16"/>
              <p:cNvCxnSpPr/>
              <p:nvPr/>
            </p:nvCxnSpPr>
            <p:spPr bwMode="auto">
              <a:xfrm>
                <a:off x="1676400" y="2561387"/>
                <a:ext cx="457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8" name="Straight Connector 17"/>
              <p:cNvCxnSpPr/>
              <p:nvPr/>
            </p:nvCxnSpPr>
            <p:spPr bwMode="auto">
              <a:xfrm>
                <a:off x="1676400" y="3369622"/>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18"/>
              <p:cNvCxnSpPr/>
              <p:nvPr/>
            </p:nvCxnSpPr>
            <p:spPr bwMode="auto">
              <a:xfrm>
                <a:off x="1905000" y="3369622"/>
                <a:ext cx="0" cy="112617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 name="Rectangle 19"/>
              <p:cNvSpPr/>
              <p:nvPr/>
            </p:nvSpPr>
            <p:spPr bwMode="auto">
              <a:xfrm>
                <a:off x="2107722" y="2370826"/>
                <a:ext cx="304800" cy="1143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1" name="TextBox 20"/>
              <p:cNvSpPr txBox="1"/>
              <p:nvPr/>
            </p:nvSpPr>
            <p:spPr>
              <a:xfrm rot="16200000">
                <a:off x="1696053" y="2770039"/>
                <a:ext cx="1092678" cy="276999"/>
              </a:xfrm>
              <a:prstGeom prst="rect">
                <a:avLst/>
              </a:prstGeom>
              <a:noFill/>
            </p:spPr>
            <p:txBody>
              <a:bodyPr wrap="square" rtlCol="0">
                <a:spAutoFit/>
              </a:bodyPr>
              <a:lstStyle/>
              <a:p>
                <a:r>
                  <a:rPr lang="en-CA" altLang="zh-CN" dirty="0" smtClean="0"/>
                  <a:t>FEC Encoder</a:t>
                </a:r>
                <a:endParaRPr lang="zh-CN" altLang="en-US" dirty="0"/>
              </a:p>
            </p:txBody>
          </p:sp>
          <p:cxnSp>
            <p:nvCxnSpPr>
              <p:cNvPr id="22" name="Straight Arrow Connector 21"/>
              <p:cNvCxnSpPr/>
              <p:nvPr/>
            </p:nvCxnSpPr>
            <p:spPr bwMode="auto">
              <a:xfrm>
                <a:off x="1905000" y="4495800"/>
                <a:ext cx="2057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grpSp>
        <p:sp>
          <p:nvSpPr>
            <p:cNvPr id="7" name="Rectangle 6"/>
            <p:cNvSpPr/>
            <p:nvPr/>
          </p:nvSpPr>
          <p:spPr bwMode="auto">
            <a:xfrm>
              <a:off x="1311640" y="3915753"/>
              <a:ext cx="427492" cy="1312067"/>
            </a:xfrm>
            <a:prstGeom prst="rect">
              <a:avLst/>
            </a:prstGeom>
            <a:noFill/>
            <a:ln w="12700" cap="flat" cmpd="sng" algn="ctr">
              <a:solidFill>
                <a:srgbClr val="99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Rectangle 7"/>
            <p:cNvSpPr/>
            <p:nvPr/>
          </p:nvSpPr>
          <p:spPr bwMode="auto">
            <a:xfrm>
              <a:off x="3810000" y="5867400"/>
              <a:ext cx="1981200" cy="523875"/>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Rectangle 8"/>
            <p:cNvSpPr/>
            <p:nvPr/>
          </p:nvSpPr>
          <p:spPr bwMode="auto">
            <a:xfrm>
              <a:off x="5943600" y="3584489"/>
              <a:ext cx="457200" cy="2252931"/>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grpSp>
      <p:sp>
        <p:nvSpPr>
          <p:cNvPr id="23" name="Title 1"/>
          <p:cNvSpPr>
            <a:spLocks noGrp="1"/>
          </p:cNvSpPr>
          <p:nvPr>
            <p:ph type="title"/>
          </p:nvPr>
        </p:nvSpPr>
        <p:spPr>
          <a:xfrm>
            <a:off x="685800" y="609600"/>
            <a:ext cx="7772400" cy="533400"/>
          </a:xfrm>
        </p:spPr>
        <p:txBody>
          <a:bodyPr/>
          <a:lstStyle/>
          <a:p>
            <a:r>
              <a:rPr lang="en-CA" altLang="zh-CN" dirty="0" smtClean="0"/>
              <a:t>How to implement the SM on the TX side</a:t>
            </a:r>
            <a:endParaRPr lang="zh-CN" altLang="en-US" dirty="0"/>
          </a:p>
        </p:txBody>
      </p:sp>
      <p:sp>
        <p:nvSpPr>
          <p:cNvPr id="2" name="Date Placeholder 1"/>
          <p:cNvSpPr>
            <a:spLocks noGrp="1"/>
          </p:cNvSpPr>
          <p:nvPr>
            <p:ph type="dt" sz="half" idx="10"/>
          </p:nvPr>
        </p:nvSpPr>
        <p:spPr/>
        <p:txBody>
          <a:bodyPr/>
          <a:lstStyle/>
          <a:p>
            <a:pPr>
              <a:defRPr/>
            </a:pPr>
            <a:r>
              <a:rPr lang="en-US" altLang="zh-CN" smtClean="0"/>
              <a:t>Jul 2023</a:t>
            </a:r>
            <a:endParaRPr lang="en-US" altLang="ko-KR" dirty="0"/>
          </a:p>
        </p:txBody>
      </p:sp>
      <p:sp>
        <p:nvSpPr>
          <p:cNvPr id="3" name="Footer Placeholder 2"/>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33194872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506" y="838200"/>
            <a:ext cx="8991600" cy="5562600"/>
          </a:xfrm>
        </p:spPr>
        <p:txBody>
          <a:bodyPr/>
          <a:lstStyle/>
          <a:p>
            <a:r>
              <a:rPr lang="en-CA" altLang="zh-CN" sz="1800" dirty="0" smtClean="0"/>
              <a:t>We can introduce a Spatial-Antenna Stream (SAS) to the WLAN to implement the SM</a:t>
            </a:r>
          </a:p>
          <a:p>
            <a:r>
              <a:rPr lang="en-CA" altLang="zh-CN" sz="1800" dirty="0" smtClean="0"/>
              <a:t>On the TX side, Spatial Streams (SS) are mapped to the Spatial-Antenna Streams which are then being mapped to the TX antennas</a:t>
            </a:r>
          </a:p>
          <a:p>
            <a:pPr lvl="1"/>
            <a:r>
              <a:rPr lang="en-CA" altLang="zh-CN" sz="1600" dirty="0" smtClean="0">
                <a:solidFill>
                  <a:srgbClr val="0000FF"/>
                </a:solidFill>
              </a:rPr>
              <a:t>The Spatial Stream (SS) is aligned with the Rank of the transmission and is less than or equal to the number of RX</a:t>
            </a:r>
            <a:r>
              <a:rPr lang="en-CA" altLang="zh-CN" sz="1600" dirty="0" smtClean="0"/>
              <a:t> </a:t>
            </a:r>
          </a:p>
          <a:p>
            <a:pPr lvl="1"/>
            <a:r>
              <a:rPr lang="en-CA" altLang="zh-CN" sz="1600" dirty="0" smtClean="0">
                <a:solidFill>
                  <a:srgbClr val="0000FF"/>
                </a:solidFill>
              </a:rPr>
              <a:t>The Spatial Streams are mapped to the Spatial-Antenna Streams (SAS) through the Spatial Modulation introduced in this contribution</a:t>
            </a:r>
          </a:p>
          <a:p>
            <a:pPr lvl="1"/>
            <a:r>
              <a:rPr lang="en-CA" altLang="zh-CN" sz="1600" dirty="0" smtClean="0">
                <a:solidFill>
                  <a:srgbClr val="0000FF"/>
                </a:solidFill>
              </a:rPr>
              <a:t>The SAS can be mapped to the TX antennas with a proprietary solution, and the number of TX antennas is greater than or equal to the SAS</a:t>
            </a:r>
          </a:p>
          <a:p>
            <a:r>
              <a:rPr lang="en-US" altLang="zh-CN" sz="1800" dirty="0" smtClean="0">
                <a:solidFill>
                  <a:srgbClr val="0000FF"/>
                </a:solidFill>
              </a:rPr>
              <a:t>The Antenna Selection bits are not encoded or interleaved, so this information effectively corresponds to the MCS 3 of the data information in terms of the total information bits</a:t>
            </a:r>
            <a:endParaRPr lang="en-CA" altLang="zh-CN" sz="1800" dirty="0" smtClean="0">
              <a:solidFill>
                <a:srgbClr val="0000FF"/>
              </a:solidFill>
            </a:endParaRPr>
          </a:p>
          <a:p>
            <a:r>
              <a:rPr lang="en-CA" altLang="zh-CN" sz="1800" dirty="0" smtClean="0">
                <a:solidFill>
                  <a:srgbClr val="0000FF"/>
                </a:solidFill>
              </a:rPr>
              <a:t>CSD can be applied to the SS</a:t>
            </a:r>
          </a:p>
          <a:p>
            <a:r>
              <a:rPr lang="en-US" altLang="zh-CN" sz="1800" dirty="0" smtClean="0">
                <a:solidFill>
                  <a:srgbClr val="FF0000"/>
                </a:solidFill>
              </a:rPr>
              <a:t>The </a:t>
            </a:r>
            <a:r>
              <a:rPr lang="en-US" altLang="zh-CN" sz="1800" dirty="0">
                <a:solidFill>
                  <a:srgbClr val="FF0000"/>
                </a:solidFill>
              </a:rPr>
              <a:t>Number of LTFs </a:t>
            </a:r>
            <a:r>
              <a:rPr lang="en-US" altLang="zh-CN" sz="1800" dirty="0" smtClean="0">
                <a:solidFill>
                  <a:srgbClr val="FF0000"/>
                </a:solidFill>
              </a:rPr>
              <a:t>follow </a:t>
            </a:r>
            <a:r>
              <a:rPr lang="en-US" altLang="zh-CN" sz="1800" dirty="0">
                <a:solidFill>
                  <a:srgbClr val="FF0000"/>
                </a:solidFill>
              </a:rPr>
              <a:t>the Number of Available </a:t>
            </a:r>
            <a:r>
              <a:rPr lang="en-US" altLang="zh-CN" sz="1800" dirty="0" smtClean="0">
                <a:solidFill>
                  <a:srgbClr val="FF0000"/>
                </a:solidFill>
              </a:rPr>
              <a:t>SAS not the SS</a:t>
            </a:r>
          </a:p>
          <a:p>
            <a:pPr lvl="1"/>
            <a:r>
              <a:rPr lang="en-US" altLang="zh-CN" sz="1600" dirty="0" smtClean="0">
                <a:solidFill>
                  <a:srgbClr val="0000FF"/>
                </a:solidFill>
              </a:rPr>
              <a:t>LTF extension can be applied according to the P-matrix extension (ex. For 4 SAS case, 4X4 or 4X8 P-matrix can be applied) </a:t>
            </a:r>
          </a:p>
          <a:p>
            <a:r>
              <a:rPr lang="en-US" altLang="zh-CN" sz="1800" dirty="0">
                <a:solidFill>
                  <a:srgbClr val="0000FF"/>
                </a:solidFill>
              </a:rPr>
              <a:t>Linear Operating Range of the TX Power Amplifier needs to be flexible enough to support the case of the max TX Power being split across the streams between SS and SAS</a:t>
            </a:r>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sp>
        <p:nvSpPr>
          <p:cNvPr id="2" name="Date Placeholder 1"/>
          <p:cNvSpPr>
            <a:spLocks noGrp="1"/>
          </p:cNvSpPr>
          <p:nvPr>
            <p:ph type="dt" sz="half" idx="10"/>
          </p:nvPr>
        </p:nvSpPr>
        <p:spPr/>
        <p:txBody>
          <a:bodyPr/>
          <a:lstStyle/>
          <a:p>
            <a:pPr>
              <a:defRPr/>
            </a:pPr>
            <a:r>
              <a:rPr lang="en-US" altLang="zh-CN" smtClean="0"/>
              <a:t>Jul 2023</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3676435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8</a:t>
            </a:fld>
            <a:endParaRPr lang="en-US" altLang="ko-KR"/>
          </a:p>
        </p:txBody>
      </p:sp>
      <p:sp>
        <p:nvSpPr>
          <p:cNvPr id="21" name="Content Placeholder 2"/>
          <p:cNvSpPr txBox="1">
            <a:spLocks/>
          </p:cNvSpPr>
          <p:nvPr/>
        </p:nvSpPr>
        <p:spPr bwMode="auto">
          <a:xfrm>
            <a:off x="40407" y="1135183"/>
            <a:ext cx="8991600" cy="2827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sz="2000" dirty="0">
                <a:solidFill>
                  <a:srgbClr val="0000FF"/>
                </a:solidFill>
              </a:rPr>
              <a:t>We need to add the 1 bit subfield in a SIG field to indicate that the frame is an SM frame</a:t>
            </a:r>
          </a:p>
          <a:p>
            <a:r>
              <a:rPr lang="en-CA" altLang="zh-CN" sz="2000" dirty="0">
                <a:solidFill>
                  <a:srgbClr val="0000FF"/>
                </a:solidFill>
              </a:rPr>
              <a:t>The Number of SAS need to be indicated in a SIG field as </a:t>
            </a:r>
            <a:r>
              <a:rPr lang="en-CA" altLang="zh-CN" sz="2000" dirty="0" smtClean="0">
                <a:solidFill>
                  <a:srgbClr val="0000FF"/>
                </a:solidFill>
              </a:rPr>
              <a:t>well</a:t>
            </a:r>
            <a:endParaRPr kumimoji="0" lang="en-CA" altLang="zh-CN" sz="2000" kern="0" dirty="0" smtClean="0"/>
          </a:p>
          <a:p>
            <a:pPr latinLnBrk="0"/>
            <a:r>
              <a:rPr kumimoji="0" lang="en-CA" altLang="zh-CN" sz="2000" kern="0" dirty="0" smtClean="0"/>
              <a:t>The following frame shows an expected UHR frame format (An exact format may be different as the </a:t>
            </a:r>
            <a:r>
              <a:rPr kumimoji="0" lang="en-CA" altLang="zh-CN" sz="2000" kern="0" dirty="0" err="1" smtClean="0"/>
              <a:t>TGbn</a:t>
            </a:r>
            <a:r>
              <a:rPr kumimoji="0" lang="en-CA" altLang="zh-CN" sz="2000" kern="0" dirty="0" smtClean="0"/>
              <a:t> progresses)</a:t>
            </a:r>
          </a:p>
          <a:p>
            <a:pPr lvl="1" latinLnBrk="0"/>
            <a:r>
              <a:rPr kumimoji="0" lang="en-CA" altLang="zh-CN" kern="0" dirty="0" smtClean="0">
                <a:solidFill>
                  <a:srgbClr val="0000FF"/>
                </a:solidFill>
              </a:rPr>
              <a:t>The SM frame Indication can be carried in either U-SIG or UHR-SIG</a:t>
            </a:r>
          </a:p>
          <a:p>
            <a:pPr lvl="1" latinLnBrk="0"/>
            <a:r>
              <a:rPr kumimoji="0" lang="en-CA" altLang="zh-CN" kern="0" dirty="0" smtClean="0">
                <a:solidFill>
                  <a:srgbClr val="0000FF"/>
                </a:solidFill>
              </a:rPr>
              <a:t>Number of SAS can be </a:t>
            </a:r>
            <a:r>
              <a:rPr kumimoji="0" lang="en-CA" altLang="zh-CN" kern="0" dirty="0">
                <a:solidFill>
                  <a:srgbClr val="0000FF"/>
                </a:solidFill>
              </a:rPr>
              <a:t>indicated </a:t>
            </a:r>
            <a:r>
              <a:rPr kumimoji="0" lang="en-CA" altLang="zh-CN" kern="0" dirty="0" smtClean="0">
                <a:solidFill>
                  <a:srgbClr val="0000FF"/>
                </a:solidFill>
              </a:rPr>
              <a:t>in either </a:t>
            </a:r>
            <a:r>
              <a:rPr kumimoji="0" lang="en-CA" altLang="zh-CN" kern="0" dirty="0">
                <a:solidFill>
                  <a:srgbClr val="0000FF"/>
                </a:solidFill>
              </a:rPr>
              <a:t>U-SIG or UHR-SIG </a:t>
            </a:r>
            <a:endParaRPr kumimoji="0" lang="en-CA" altLang="zh-CN" kern="0" dirty="0" smtClean="0">
              <a:solidFill>
                <a:srgbClr val="0000FF"/>
              </a:solidFill>
            </a:endParaRPr>
          </a:p>
        </p:txBody>
      </p:sp>
      <p:grpSp>
        <p:nvGrpSpPr>
          <p:cNvPr id="11" name="Group 10"/>
          <p:cNvGrpSpPr/>
          <p:nvPr/>
        </p:nvGrpSpPr>
        <p:grpSpPr>
          <a:xfrm>
            <a:off x="103253" y="4495800"/>
            <a:ext cx="9013694" cy="693277"/>
            <a:chOff x="76200" y="4945523"/>
            <a:chExt cx="9013694" cy="693277"/>
          </a:xfrm>
        </p:grpSpPr>
        <p:sp>
          <p:nvSpPr>
            <p:cNvPr id="2" name="Rectangle 1"/>
            <p:cNvSpPr/>
            <p:nvPr/>
          </p:nvSpPr>
          <p:spPr bwMode="auto">
            <a:xfrm>
              <a:off x="76200" y="4953000"/>
              <a:ext cx="5962650" cy="685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5" name="Straight Connector 4"/>
            <p:cNvCxnSpPr/>
            <p:nvPr/>
          </p:nvCxnSpPr>
          <p:spPr bwMode="auto">
            <a:xfrm>
              <a:off x="990600" y="4953000"/>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18"/>
            <p:cNvCxnSpPr/>
            <p:nvPr/>
          </p:nvCxnSpPr>
          <p:spPr bwMode="auto">
            <a:xfrm>
              <a:off x="1905000" y="4953000"/>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Straight Connector 19"/>
            <p:cNvCxnSpPr/>
            <p:nvPr/>
          </p:nvCxnSpPr>
          <p:spPr bwMode="auto">
            <a:xfrm>
              <a:off x="2438400" y="4953000"/>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2" name="Straight Connector 21"/>
            <p:cNvCxnSpPr/>
            <p:nvPr/>
          </p:nvCxnSpPr>
          <p:spPr bwMode="auto">
            <a:xfrm>
              <a:off x="2971800" y="4953000"/>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p:nvPr/>
          </p:nvCxnSpPr>
          <p:spPr bwMode="auto">
            <a:xfrm>
              <a:off x="4038600" y="4953000"/>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Straight Connector 35"/>
            <p:cNvCxnSpPr/>
            <p:nvPr/>
          </p:nvCxnSpPr>
          <p:spPr bwMode="auto">
            <a:xfrm>
              <a:off x="5105400" y="4953000"/>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a:off x="5562600" y="4953000"/>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 name="Rectangle 5"/>
            <p:cNvSpPr/>
            <p:nvPr/>
          </p:nvSpPr>
          <p:spPr bwMode="auto">
            <a:xfrm>
              <a:off x="6331398" y="4953000"/>
              <a:ext cx="1136201" cy="685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39" name="Straight Connector 38"/>
            <p:cNvCxnSpPr/>
            <p:nvPr/>
          </p:nvCxnSpPr>
          <p:spPr bwMode="auto">
            <a:xfrm>
              <a:off x="6858000" y="4953000"/>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0" name="Rectangle 39"/>
            <p:cNvSpPr/>
            <p:nvPr/>
          </p:nvSpPr>
          <p:spPr bwMode="auto">
            <a:xfrm>
              <a:off x="7931599" y="4953000"/>
              <a:ext cx="1136201" cy="685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8" name="Straight Connector 7"/>
            <p:cNvCxnSpPr/>
            <p:nvPr/>
          </p:nvCxnSpPr>
          <p:spPr bwMode="auto">
            <a:xfrm>
              <a:off x="8610600" y="4953000"/>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TextBox 8"/>
            <p:cNvSpPr txBox="1"/>
            <p:nvPr/>
          </p:nvSpPr>
          <p:spPr>
            <a:xfrm>
              <a:off x="7373033" y="4945523"/>
              <a:ext cx="646331" cy="461665"/>
            </a:xfrm>
            <a:prstGeom prst="rect">
              <a:avLst/>
            </a:prstGeom>
            <a:noFill/>
          </p:spPr>
          <p:txBody>
            <a:bodyPr wrap="none" rtlCol="0">
              <a:spAutoFit/>
            </a:bodyPr>
            <a:lstStyle/>
            <a:p>
              <a:r>
                <a:rPr lang="en-CA" altLang="zh-CN" sz="2400" dirty="0" smtClean="0"/>
                <a:t>…..</a:t>
              </a:r>
              <a:endParaRPr lang="zh-CN" altLang="en-US" sz="2400" dirty="0"/>
            </a:p>
          </p:txBody>
        </p:sp>
        <p:sp>
          <p:nvSpPr>
            <p:cNvPr id="41" name="TextBox 40"/>
            <p:cNvSpPr txBox="1"/>
            <p:nvPr/>
          </p:nvSpPr>
          <p:spPr>
            <a:xfrm>
              <a:off x="5995914" y="4953000"/>
              <a:ext cx="338554" cy="461665"/>
            </a:xfrm>
            <a:prstGeom prst="rect">
              <a:avLst/>
            </a:prstGeom>
            <a:noFill/>
          </p:spPr>
          <p:txBody>
            <a:bodyPr wrap="none" rtlCol="0">
              <a:spAutoFit/>
            </a:bodyPr>
            <a:lstStyle/>
            <a:p>
              <a:r>
                <a:rPr lang="en-CA" altLang="zh-CN" sz="2400" dirty="0" smtClean="0"/>
                <a:t>..</a:t>
              </a:r>
              <a:endParaRPr lang="zh-CN" altLang="en-US" sz="2400" dirty="0"/>
            </a:p>
          </p:txBody>
        </p:sp>
        <p:sp>
          <p:nvSpPr>
            <p:cNvPr id="10" name="TextBox 9"/>
            <p:cNvSpPr txBox="1"/>
            <p:nvPr/>
          </p:nvSpPr>
          <p:spPr>
            <a:xfrm>
              <a:off x="201123" y="5142011"/>
              <a:ext cx="660758" cy="307777"/>
            </a:xfrm>
            <a:prstGeom prst="rect">
              <a:avLst/>
            </a:prstGeom>
            <a:noFill/>
          </p:spPr>
          <p:txBody>
            <a:bodyPr wrap="none" rtlCol="0">
              <a:spAutoFit/>
            </a:bodyPr>
            <a:lstStyle/>
            <a:p>
              <a:r>
                <a:rPr lang="en-CA" altLang="zh-CN" sz="1400" dirty="0" smtClean="0"/>
                <a:t>L-STF</a:t>
              </a:r>
              <a:endParaRPr lang="zh-CN" altLang="en-US" sz="1400" dirty="0"/>
            </a:p>
          </p:txBody>
        </p:sp>
        <p:sp>
          <p:nvSpPr>
            <p:cNvPr id="42" name="TextBox 41"/>
            <p:cNvSpPr txBox="1"/>
            <p:nvPr/>
          </p:nvSpPr>
          <p:spPr>
            <a:xfrm>
              <a:off x="1107763" y="5143233"/>
              <a:ext cx="653897" cy="307777"/>
            </a:xfrm>
            <a:prstGeom prst="rect">
              <a:avLst/>
            </a:prstGeom>
            <a:noFill/>
          </p:spPr>
          <p:txBody>
            <a:bodyPr wrap="none" rtlCol="0">
              <a:spAutoFit/>
            </a:bodyPr>
            <a:lstStyle/>
            <a:p>
              <a:r>
                <a:rPr lang="en-CA" altLang="zh-CN" sz="1400" dirty="0" smtClean="0"/>
                <a:t>L-LTF</a:t>
              </a:r>
              <a:endParaRPr lang="zh-CN" altLang="en-US" sz="1400" dirty="0"/>
            </a:p>
          </p:txBody>
        </p:sp>
        <p:sp>
          <p:nvSpPr>
            <p:cNvPr id="43" name="TextBox 42"/>
            <p:cNvSpPr txBox="1"/>
            <p:nvPr/>
          </p:nvSpPr>
          <p:spPr>
            <a:xfrm>
              <a:off x="1860703" y="5151620"/>
              <a:ext cx="641522" cy="307777"/>
            </a:xfrm>
            <a:prstGeom prst="rect">
              <a:avLst/>
            </a:prstGeom>
            <a:noFill/>
          </p:spPr>
          <p:txBody>
            <a:bodyPr wrap="none" rtlCol="0">
              <a:spAutoFit/>
            </a:bodyPr>
            <a:lstStyle/>
            <a:p>
              <a:r>
                <a:rPr lang="en-CA" altLang="zh-CN" sz="1400" dirty="0" smtClean="0"/>
                <a:t>L-SIG</a:t>
              </a:r>
              <a:endParaRPr lang="zh-CN" altLang="en-US" sz="1400" dirty="0"/>
            </a:p>
          </p:txBody>
        </p:sp>
        <p:sp>
          <p:nvSpPr>
            <p:cNvPr id="44" name="TextBox 43"/>
            <p:cNvSpPr txBox="1"/>
            <p:nvPr/>
          </p:nvSpPr>
          <p:spPr>
            <a:xfrm>
              <a:off x="2463280" y="5029200"/>
              <a:ext cx="473206" cy="523220"/>
            </a:xfrm>
            <a:prstGeom prst="rect">
              <a:avLst/>
            </a:prstGeom>
            <a:noFill/>
          </p:spPr>
          <p:txBody>
            <a:bodyPr wrap="none" rtlCol="0">
              <a:spAutoFit/>
            </a:bodyPr>
            <a:lstStyle/>
            <a:p>
              <a:r>
                <a:rPr lang="en-CA" altLang="zh-CN" sz="1400" dirty="0" smtClean="0"/>
                <a:t>RL-</a:t>
              </a:r>
            </a:p>
            <a:p>
              <a:r>
                <a:rPr lang="en-CA" altLang="zh-CN" sz="1400" dirty="0" smtClean="0"/>
                <a:t>SIG</a:t>
              </a:r>
              <a:endParaRPr lang="zh-CN" altLang="en-US" sz="1400" dirty="0"/>
            </a:p>
          </p:txBody>
        </p:sp>
        <p:sp>
          <p:nvSpPr>
            <p:cNvPr id="45" name="TextBox 44"/>
            <p:cNvSpPr txBox="1"/>
            <p:nvPr/>
          </p:nvSpPr>
          <p:spPr>
            <a:xfrm>
              <a:off x="4113060" y="5176355"/>
              <a:ext cx="912429" cy="307777"/>
            </a:xfrm>
            <a:prstGeom prst="rect">
              <a:avLst/>
            </a:prstGeom>
            <a:noFill/>
          </p:spPr>
          <p:txBody>
            <a:bodyPr wrap="none" rtlCol="0">
              <a:spAutoFit/>
            </a:bodyPr>
            <a:lstStyle/>
            <a:p>
              <a:r>
                <a:rPr lang="en-CA" altLang="zh-CN" sz="1400" dirty="0" smtClean="0"/>
                <a:t>UHR-SIG</a:t>
              </a:r>
              <a:endParaRPr lang="zh-CN" altLang="en-US" sz="1400" dirty="0"/>
            </a:p>
          </p:txBody>
        </p:sp>
        <p:sp>
          <p:nvSpPr>
            <p:cNvPr id="46" name="TextBox 45"/>
            <p:cNvSpPr txBox="1"/>
            <p:nvPr/>
          </p:nvSpPr>
          <p:spPr>
            <a:xfrm>
              <a:off x="3183887" y="5162586"/>
              <a:ext cx="662361" cy="307777"/>
            </a:xfrm>
            <a:prstGeom prst="rect">
              <a:avLst/>
            </a:prstGeom>
            <a:noFill/>
          </p:spPr>
          <p:txBody>
            <a:bodyPr wrap="none" rtlCol="0">
              <a:spAutoFit/>
            </a:bodyPr>
            <a:lstStyle/>
            <a:p>
              <a:r>
                <a:rPr lang="en-CA" altLang="zh-CN" sz="1400" dirty="0" smtClean="0"/>
                <a:t>U-SIG</a:t>
              </a:r>
              <a:endParaRPr lang="zh-CN" altLang="en-US" sz="1400" dirty="0"/>
            </a:p>
          </p:txBody>
        </p:sp>
        <p:sp>
          <p:nvSpPr>
            <p:cNvPr id="47" name="TextBox 46"/>
            <p:cNvSpPr txBox="1"/>
            <p:nvPr/>
          </p:nvSpPr>
          <p:spPr>
            <a:xfrm>
              <a:off x="5059180" y="5033948"/>
              <a:ext cx="564578" cy="523220"/>
            </a:xfrm>
            <a:prstGeom prst="rect">
              <a:avLst/>
            </a:prstGeom>
            <a:noFill/>
          </p:spPr>
          <p:txBody>
            <a:bodyPr wrap="none" rtlCol="0">
              <a:spAutoFit/>
            </a:bodyPr>
            <a:lstStyle/>
            <a:p>
              <a:r>
                <a:rPr lang="en-CA" altLang="zh-CN" sz="1400" dirty="0" smtClean="0"/>
                <a:t>UHR</a:t>
              </a:r>
            </a:p>
            <a:p>
              <a:r>
                <a:rPr lang="en-CA" altLang="zh-CN" sz="1400" dirty="0" smtClean="0"/>
                <a:t>-STF</a:t>
              </a:r>
              <a:endParaRPr lang="zh-CN" altLang="en-US" sz="1400" dirty="0"/>
            </a:p>
          </p:txBody>
        </p:sp>
        <p:sp>
          <p:nvSpPr>
            <p:cNvPr id="48" name="TextBox 47"/>
            <p:cNvSpPr txBox="1"/>
            <p:nvPr/>
          </p:nvSpPr>
          <p:spPr>
            <a:xfrm>
              <a:off x="5498504" y="5033948"/>
              <a:ext cx="634661" cy="523220"/>
            </a:xfrm>
            <a:prstGeom prst="rect">
              <a:avLst/>
            </a:prstGeom>
            <a:noFill/>
          </p:spPr>
          <p:txBody>
            <a:bodyPr wrap="none" rtlCol="0">
              <a:spAutoFit/>
            </a:bodyPr>
            <a:lstStyle/>
            <a:p>
              <a:r>
                <a:rPr lang="en-CA" altLang="zh-CN" sz="1400" dirty="0" smtClean="0"/>
                <a:t>UHR</a:t>
              </a:r>
            </a:p>
            <a:p>
              <a:r>
                <a:rPr lang="en-CA" altLang="zh-CN" sz="1400" dirty="0" smtClean="0"/>
                <a:t>-LTF1</a:t>
              </a:r>
              <a:endParaRPr lang="zh-CN" altLang="en-US" sz="1400" dirty="0"/>
            </a:p>
          </p:txBody>
        </p:sp>
        <p:sp>
          <p:nvSpPr>
            <p:cNvPr id="49" name="TextBox 48"/>
            <p:cNvSpPr txBox="1"/>
            <p:nvPr/>
          </p:nvSpPr>
          <p:spPr>
            <a:xfrm>
              <a:off x="6263192" y="5040811"/>
              <a:ext cx="674736" cy="523220"/>
            </a:xfrm>
            <a:prstGeom prst="rect">
              <a:avLst/>
            </a:prstGeom>
            <a:noFill/>
          </p:spPr>
          <p:txBody>
            <a:bodyPr wrap="none" rtlCol="0">
              <a:spAutoFit/>
            </a:bodyPr>
            <a:lstStyle/>
            <a:p>
              <a:r>
                <a:rPr lang="en-CA" altLang="zh-CN" sz="1400" dirty="0" smtClean="0"/>
                <a:t>UHR</a:t>
              </a:r>
            </a:p>
            <a:p>
              <a:r>
                <a:rPr lang="en-CA" altLang="zh-CN" sz="1400" dirty="0" smtClean="0"/>
                <a:t>-LTFN</a:t>
              </a:r>
              <a:endParaRPr lang="zh-CN" altLang="en-US" sz="1400" dirty="0"/>
            </a:p>
          </p:txBody>
        </p:sp>
        <p:sp>
          <p:nvSpPr>
            <p:cNvPr id="50" name="TextBox 49"/>
            <p:cNvSpPr txBox="1"/>
            <p:nvPr/>
          </p:nvSpPr>
          <p:spPr>
            <a:xfrm>
              <a:off x="6885519" y="5136629"/>
              <a:ext cx="524503" cy="307777"/>
            </a:xfrm>
            <a:prstGeom prst="rect">
              <a:avLst/>
            </a:prstGeom>
            <a:noFill/>
          </p:spPr>
          <p:txBody>
            <a:bodyPr wrap="none" rtlCol="0">
              <a:spAutoFit/>
            </a:bodyPr>
            <a:lstStyle/>
            <a:p>
              <a:r>
                <a:rPr lang="en-CA" altLang="zh-CN" sz="1400" dirty="0" smtClean="0"/>
                <a:t>Data</a:t>
              </a:r>
              <a:endParaRPr lang="zh-CN" altLang="en-US" sz="1400" dirty="0"/>
            </a:p>
          </p:txBody>
        </p:sp>
        <p:sp>
          <p:nvSpPr>
            <p:cNvPr id="51" name="TextBox 50"/>
            <p:cNvSpPr txBox="1"/>
            <p:nvPr/>
          </p:nvSpPr>
          <p:spPr>
            <a:xfrm>
              <a:off x="8000230" y="5136629"/>
              <a:ext cx="524503" cy="307777"/>
            </a:xfrm>
            <a:prstGeom prst="rect">
              <a:avLst/>
            </a:prstGeom>
            <a:noFill/>
          </p:spPr>
          <p:txBody>
            <a:bodyPr wrap="none" rtlCol="0">
              <a:spAutoFit/>
            </a:bodyPr>
            <a:lstStyle/>
            <a:p>
              <a:r>
                <a:rPr lang="en-CA" altLang="zh-CN" sz="1400" dirty="0" smtClean="0"/>
                <a:t>Data</a:t>
              </a:r>
              <a:endParaRPr lang="zh-CN" altLang="en-US" sz="1400" dirty="0"/>
            </a:p>
          </p:txBody>
        </p:sp>
        <p:sp>
          <p:nvSpPr>
            <p:cNvPr id="52" name="TextBox 51"/>
            <p:cNvSpPr txBox="1"/>
            <p:nvPr/>
          </p:nvSpPr>
          <p:spPr>
            <a:xfrm>
              <a:off x="8586230" y="5136629"/>
              <a:ext cx="503664" cy="307777"/>
            </a:xfrm>
            <a:prstGeom prst="rect">
              <a:avLst/>
            </a:prstGeom>
            <a:noFill/>
          </p:spPr>
          <p:txBody>
            <a:bodyPr wrap="none" rtlCol="0">
              <a:spAutoFit/>
            </a:bodyPr>
            <a:lstStyle/>
            <a:p>
              <a:r>
                <a:rPr lang="en-CA" altLang="zh-CN" sz="1400" dirty="0" smtClean="0"/>
                <a:t>FCS</a:t>
              </a:r>
              <a:endParaRPr lang="zh-CN" altLang="en-US" sz="1400" dirty="0"/>
            </a:p>
          </p:txBody>
        </p:sp>
      </p:grpSp>
      <p:sp>
        <p:nvSpPr>
          <p:cNvPr id="3" name="Date Placeholder 2"/>
          <p:cNvSpPr>
            <a:spLocks noGrp="1"/>
          </p:cNvSpPr>
          <p:nvPr>
            <p:ph type="dt" sz="half" idx="10"/>
          </p:nvPr>
        </p:nvSpPr>
        <p:spPr/>
        <p:txBody>
          <a:bodyPr/>
          <a:lstStyle/>
          <a:p>
            <a:pPr>
              <a:defRPr/>
            </a:pPr>
            <a:r>
              <a:rPr lang="en-US" altLang="zh-CN" smtClean="0"/>
              <a:t>Jul 2023</a:t>
            </a:r>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34082348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9855"/>
            <a:ext cx="7772400" cy="677945"/>
          </a:xfrm>
        </p:spPr>
        <p:txBody>
          <a:bodyPr/>
          <a:lstStyle/>
          <a:p>
            <a:r>
              <a:rPr lang="en-CA" altLang="zh-CN" dirty="0" smtClean="0"/>
              <a:t>RX design flow</a:t>
            </a:r>
            <a:endParaRPr lang="zh-CN" altLang="en-US" dirty="0"/>
          </a:p>
        </p:txBody>
      </p:sp>
      <p:sp>
        <p:nvSpPr>
          <p:cNvPr id="4" name="Slide Number Placeholder 3"/>
          <p:cNvSpPr>
            <a:spLocks noGrp="1"/>
          </p:cNvSpPr>
          <p:nvPr>
            <p:ph type="sldNum" sz="quarter" idx="12"/>
          </p:nvPr>
        </p:nvSpPr>
        <p:spPr/>
        <p:txBody>
          <a:bodyPr/>
          <a:lstStyle/>
          <a:p>
            <a:r>
              <a:rPr lang="en-US" altLang="ko-KR" smtClean="0"/>
              <a:t>Slide </a:t>
            </a:r>
            <a:fld id="{E792CD62-9AAA-4B66-A216-7F1F565D5B47}" type="slidenum">
              <a:rPr lang="en-US" altLang="ko-KR" smtClean="0"/>
              <a:pPr/>
              <a:t>9</a:t>
            </a:fld>
            <a:endParaRPr lang="en-US" altLang="ko-KR"/>
          </a:p>
        </p:txBody>
      </p:sp>
      <p:grpSp>
        <p:nvGrpSpPr>
          <p:cNvPr id="41" name="Group 40"/>
          <p:cNvGrpSpPr/>
          <p:nvPr/>
        </p:nvGrpSpPr>
        <p:grpSpPr>
          <a:xfrm>
            <a:off x="178121" y="2057400"/>
            <a:ext cx="8798202" cy="3541923"/>
            <a:chOff x="178121" y="2209800"/>
            <a:chExt cx="8798202" cy="3541923"/>
          </a:xfrm>
        </p:grpSpPr>
        <p:grpSp>
          <p:nvGrpSpPr>
            <p:cNvPr id="66" name="Group 65"/>
            <p:cNvGrpSpPr/>
            <p:nvPr/>
          </p:nvGrpSpPr>
          <p:grpSpPr>
            <a:xfrm>
              <a:off x="178121" y="2209800"/>
              <a:ext cx="8798202" cy="3541923"/>
              <a:chOff x="178121" y="1359321"/>
              <a:chExt cx="8798202" cy="3541923"/>
            </a:xfrm>
          </p:grpSpPr>
          <p:sp>
            <p:nvSpPr>
              <p:cNvPr id="6" name="Rectangle 5"/>
              <p:cNvSpPr/>
              <p:nvPr/>
            </p:nvSpPr>
            <p:spPr bwMode="auto">
              <a:xfrm>
                <a:off x="7811597" y="1833154"/>
                <a:ext cx="627017" cy="1915885"/>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zh-CN" altLang="en-US" sz="1400" b="1" i="0" u="none" strike="noStrike" cap="none" normalizeH="0" baseline="0" smtClean="0">
                  <a:ln>
                    <a:noFill/>
                  </a:ln>
                  <a:solidFill>
                    <a:schemeClr val="tx1"/>
                  </a:solidFill>
                  <a:effectLst/>
                  <a:latin typeface="Arial" charset="0"/>
                  <a:ea typeface="宋体" pitchFamily="2" charset="-122"/>
                  <a:cs typeface="Arial" charset="0"/>
                </a:endParaRPr>
              </a:p>
            </p:txBody>
          </p:sp>
          <p:cxnSp>
            <p:nvCxnSpPr>
              <p:cNvPr id="7" name="Straight Connector 6"/>
              <p:cNvCxnSpPr/>
              <p:nvPr/>
            </p:nvCxnSpPr>
            <p:spPr bwMode="auto">
              <a:xfrm>
                <a:off x="8438614" y="2120536"/>
                <a:ext cx="319995" cy="0"/>
              </a:xfrm>
              <a:prstGeom prst="line">
                <a:avLst/>
              </a:prstGeom>
              <a:noFill/>
              <a:ln w="9525" cap="flat" cmpd="sng" algn="ctr">
                <a:solidFill>
                  <a:schemeClr val="tx1"/>
                </a:solidFill>
                <a:prstDash val="solid"/>
                <a:round/>
                <a:headEnd type="none" w="med" len="med"/>
                <a:tailEnd type="none" w="med" len="med"/>
              </a:ln>
              <a:effectLst/>
            </p:spPr>
          </p:cxnSp>
          <p:cxnSp>
            <p:nvCxnSpPr>
              <p:cNvPr id="8" name="Straight Connector 7"/>
              <p:cNvCxnSpPr/>
              <p:nvPr/>
            </p:nvCxnSpPr>
            <p:spPr bwMode="auto">
              <a:xfrm flipV="1">
                <a:off x="8758609" y="1833154"/>
                <a:ext cx="0" cy="296091"/>
              </a:xfrm>
              <a:prstGeom prst="line">
                <a:avLst/>
              </a:prstGeom>
              <a:noFill/>
              <a:ln w="9525" cap="flat" cmpd="sng" algn="ctr">
                <a:solidFill>
                  <a:schemeClr val="tx1"/>
                </a:solidFill>
                <a:prstDash val="solid"/>
                <a:round/>
                <a:headEnd type="none" w="med" len="med"/>
                <a:tailEnd type="none" w="med" len="med"/>
              </a:ln>
              <a:effectLst/>
            </p:spPr>
          </p:cxnSp>
          <p:sp>
            <p:nvSpPr>
              <p:cNvPr id="9" name="Isosceles Triangle 8"/>
              <p:cNvSpPr/>
              <p:nvPr/>
            </p:nvSpPr>
            <p:spPr bwMode="auto">
              <a:xfrm rot="10800000">
                <a:off x="8540894" y="1359321"/>
                <a:ext cx="435429" cy="461554"/>
              </a:xfrm>
              <a:prstGeom prst="triangle">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zh-CN" altLang="en-US" sz="1400" b="1" i="0" u="none" strike="noStrike" cap="none" normalizeH="0" baseline="0" smtClean="0">
                  <a:ln>
                    <a:noFill/>
                  </a:ln>
                  <a:solidFill>
                    <a:schemeClr val="tx1"/>
                  </a:solidFill>
                  <a:effectLst/>
                  <a:latin typeface="Arial" charset="0"/>
                  <a:ea typeface="宋体" pitchFamily="2" charset="-122"/>
                  <a:cs typeface="Arial" charset="0"/>
                </a:endParaRPr>
              </a:p>
            </p:txBody>
          </p:sp>
          <p:cxnSp>
            <p:nvCxnSpPr>
              <p:cNvPr id="10" name="Straight Connector 9"/>
              <p:cNvCxnSpPr/>
              <p:nvPr/>
            </p:nvCxnSpPr>
            <p:spPr bwMode="auto">
              <a:xfrm>
                <a:off x="8438614" y="3429391"/>
                <a:ext cx="319995" cy="0"/>
              </a:xfrm>
              <a:prstGeom prst="line">
                <a:avLst/>
              </a:prstGeom>
              <a:noFill/>
              <a:ln w="9525" cap="flat" cmpd="sng" algn="ctr">
                <a:solidFill>
                  <a:schemeClr val="tx1"/>
                </a:solidFill>
                <a:prstDash val="solid"/>
                <a:round/>
                <a:headEnd type="none" w="med" len="med"/>
                <a:tailEnd type="none" w="med" len="med"/>
              </a:ln>
              <a:effectLst/>
            </p:spPr>
          </p:cxnSp>
          <p:cxnSp>
            <p:nvCxnSpPr>
              <p:cNvPr id="11" name="Straight Connector 10"/>
              <p:cNvCxnSpPr/>
              <p:nvPr/>
            </p:nvCxnSpPr>
            <p:spPr bwMode="auto">
              <a:xfrm flipV="1">
                <a:off x="8758609" y="3142009"/>
                <a:ext cx="0" cy="296091"/>
              </a:xfrm>
              <a:prstGeom prst="line">
                <a:avLst/>
              </a:prstGeom>
              <a:noFill/>
              <a:ln w="9525" cap="flat" cmpd="sng" algn="ctr">
                <a:solidFill>
                  <a:schemeClr val="tx1"/>
                </a:solidFill>
                <a:prstDash val="solid"/>
                <a:round/>
                <a:headEnd type="none" w="med" len="med"/>
                <a:tailEnd type="none" w="med" len="med"/>
              </a:ln>
              <a:effectLst/>
            </p:spPr>
          </p:cxnSp>
          <p:sp>
            <p:nvSpPr>
              <p:cNvPr id="12" name="Isosceles Triangle 11"/>
              <p:cNvSpPr/>
              <p:nvPr/>
            </p:nvSpPr>
            <p:spPr bwMode="auto">
              <a:xfrm rot="10800000">
                <a:off x="8540894" y="2668176"/>
                <a:ext cx="435429" cy="461554"/>
              </a:xfrm>
              <a:prstGeom prst="triangle">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zh-CN" alt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13" name="TextBox 12"/>
              <p:cNvSpPr txBox="1"/>
              <p:nvPr/>
            </p:nvSpPr>
            <p:spPr>
              <a:xfrm rot="5400000">
                <a:off x="8546514" y="2227454"/>
                <a:ext cx="463588" cy="359394"/>
              </a:xfrm>
              <a:prstGeom prst="rect">
                <a:avLst/>
              </a:prstGeom>
              <a:noFill/>
            </p:spPr>
            <p:txBody>
              <a:bodyPr wrap="none" rtlCol="0">
                <a:spAutoFit/>
              </a:bodyPr>
              <a:lstStyle/>
              <a:p>
                <a:r>
                  <a:rPr lang="en-US" altLang="zh-CN" dirty="0" smtClean="0"/>
                  <a:t>…..</a:t>
                </a:r>
                <a:endParaRPr lang="zh-CN" altLang="en-US" dirty="0"/>
              </a:p>
            </p:txBody>
          </p:sp>
          <p:sp>
            <p:nvSpPr>
              <p:cNvPr id="14" name="TextBox 13"/>
              <p:cNvSpPr txBox="1"/>
              <p:nvPr/>
            </p:nvSpPr>
            <p:spPr>
              <a:xfrm>
                <a:off x="7907738" y="2539559"/>
                <a:ext cx="434734" cy="359394"/>
              </a:xfrm>
              <a:prstGeom prst="rect">
                <a:avLst/>
              </a:prstGeom>
              <a:noFill/>
            </p:spPr>
            <p:txBody>
              <a:bodyPr wrap="none" rtlCol="0">
                <a:spAutoFit/>
              </a:bodyPr>
              <a:lstStyle/>
              <a:p>
                <a:r>
                  <a:rPr lang="en-US" altLang="zh-CN" dirty="0" smtClean="0"/>
                  <a:t>RX</a:t>
                </a:r>
                <a:endParaRPr lang="zh-CN" altLang="en-US" dirty="0"/>
              </a:p>
            </p:txBody>
          </p:sp>
          <p:sp>
            <p:nvSpPr>
              <p:cNvPr id="15" name="Rectangle 14"/>
              <p:cNvSpPr/>
              <p:nvPr/>
            </p:nvSpPr>
            <p:spPr bwMode="auto">
              <a:xfrm>
                <a:off x="6914614" y="1820876"/>
                <a:ext cx="583474" cy="1928163"/>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zh-CN" alt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16" name="TextBox 15"/>
              <p:cNvSpPr txBox="1"/>
              <p:nvPr/>
            </p:nvSpPr>
            <p:spPr>
              <a:xfrm rot="16200000">
                <a:off x="6115764" y="2484661"/>
                <a:ext cx="2185214" cy="544765"/>
              </a:xfrm>
              <a:prstGeom prst="rect">
                <a:avLst/>
              </a:prstGeom>
              <a:noFill/>
            </p:spPr>
            <p:txBody>
              <a:bodyPr wrap="none" rtlCol="0">
                <a:spAutoFit/>
              </a:bodyPr>
              <a:lstStyle/>
              <a:p>
                <a:r>
                  <a:rPr lang="en-US" altLang="zh-CN" sz="1050" b="0" dirty="0" smtClean="0"/>
                  <a:t>GI Removal, FFT and Channel</a:t>
                </a:r>
              </a:p>
              <a:p>
                <a:r>
                  <a:rPr lang="en-US" altLang="zh-CN" sz="1050" b="0" dirty="0" smtClean="0"/>
                  <a:t>Estimation with Full TX antennas </a:t>
                </a:r>
                <a:endParaRPr lang="zh-CN" altLang="en-US" sz="1050" b="0" dirty="0"/>
              </a:p>
            </p:txBody>
          </p:sp>
          <p:sp>
            <p:nvSpPr>
              <p:cNvPr id="17" name="Rectangle 16"/>
              <p:cNvSpPr/>
              <p:nvPr/>
            </p:nvSpPr>
            <p:spPr bwMode="auto">
              <a:xfrm>
                <a:off x="6015612" y="2251167"/>
                <a:ext cx="583474" cy="1733010"/>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zh-CN" alt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18" name="TextBox 17"/>
              <p:cNvSpPr txBox="1"/>
              <p:nvPr/>
            </p:nvSpPr>
            <p:spPr>
              <a:xfrm rot="16200000">
                <a:off x="5388332" y="2846081"/>
                <a:ext cx="1834156" cy="544765"/>
              </a:xfrm>
              <a:prstGeom prst="rect">
                <a:avLst/>
              </a:prstGeom>
              <a:noFill/>
            </p:spPr>
            <p:txBody>
              <a:bodyPr wrap="none" rtlCol="0">
                <a:spAutoFit/>
              </a:bodyPr>
              <a:lstStyle/>
              <a:p>
                <a:pPr algn="ctr"/>
                <a:r>
                  <a:rPr lang="en-US" altLang="zh-CN" sz="1050" b="0" dirty="0" smtClean="0"/>
                  <a:t>LLR Calculation for </a:t>
                </a:r>
              </a:p>
              <a:p>
                <a:pPr algn="ctr"/>
                <a:r>
                  <a:rPr lang="en-US" altLang="zh-CN" sz="1050" b="0" dirty="0" smtClean="0"/>
                  <a:t>Antenna Selection (AS) bits</a:t>
                </a:r>
                <a:endParaRPr lang="zh-CN" altLang="en-US" sz="1050" b="0" dirty="0"/>
              </a:p>
            </p:txBody>
          </p:sp>
          <p:sp>
            <p:nvSpPr>
              <p:cNvPr id="19" name="Rectangle 18"/>
              <p:cNvSpPr/>
              <p:nvPr/>
            </p:nvSpPr>
            <p:spPr bwMode="auto">
              <a:xfrm>
                <a:off x="5024854" y="4323815"/>
                <a:ext cx="1574232" cy="391882"/>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zh-CN" alt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20" name="TextBox 19"/>
              <p:cNvSpPr txBox="1"/>
              <p:nvPr/>
            </p:nvSpPr>
            <p:spPr>
              <a:xfrm>
                <a:off x="5088454" y="4291846"/>
                <a:ext cx="1428596" cy="609398"/>
              </a:xfrm>
              <a:prstGeom prst="rect">
                <a:avLst/>
              </a:prstGeom>
              <a:noFill/>
            </p:spPr>
            <p:txBody>
              <a:bodyPr wrap="none" rtlCol="0">
                <a:spAutoFit/>
              </a:bodyPr>
              <a:lstStyle/>
              <a:p>
                <a:pPr algn="ctr"/>
                <a:r>
                  <a:rPr lang="en-US" altLang="zh-CN" sz="1200" b="0" dirty="0" smtClean="0"/>
                  <a:t>Hard Decision of</a:t>
                </a:r>
              </a:p>
              <a:p>
                <a:pPr algn="ctr"/>
                <a:r>
                  <a:rPr lang="en-US" altLang="zh-CN" sz="1200" b="0" dirty="0" smtClean="0"/>
                  <a:t>Antenna Selection</a:t>
                </a:r>
                <a:endParaRPr lang="zh-CN" altLang="en-US" sz="1200" b="0" dirty="0"/>
              </a:p>
            </p:txBody>
          </p:sp>
          <p:sp>
            <p:nvSpPr>
              <p:cNvPr id="21" name="Rectangle 20"/>
              <p:cNvSpPr/>
              <p:nvPr/>
            </p:nvSpPr>
            <p:spPr bwMode="auto">
              <a:xfrm>
                <a:off x="5012503" y="1844898"/>
                <a:ext cx="627017" cy="1915885"/>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zh-CN" alt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22" name="TextBox 21"/>
              <p:cNvSpPr txBox="1"/>
              <p:nvPr/>
            </p:nvSpPr>
            <p:spPr>
              <a:xfrm rot="16200000">
                <a:off x="4656772" y="2672206"/>
                <a:ext cx="1295547" cy="321306"/>
              </a:xfrm>
              <a:prstGeom prst="rect">
                <a:avLst/>
              </a:prstGeom>
              <a:noFill/>
            </p:spPr>
            <p:txBody>
              <a:bodyPr wrap="none" rtlCol="0">
                <a:spAutoFit/>
              </a:bodyPr>
              <a:lstStyle/>
              <a:p>
                <a:r>
                  <a:rPr lang="en-US" altLang="zh-CN" sz="1200" b="0" dirty="0" smtClean="0"/>
                  <a:t>MIMO Detection</a:t>
                </a:r>
                <a:endParaRPr lang="zh-CN" altLang="en-US" sz="1200" b="0" dirty="0"/>
              </a:p>
            </p:txBody>
          </p:sp>
          <p:sp>
            <p:nvSpPr>
              <p:cNvPr id="23" name="Rectangle 22"/>
              <p:cNvSpPr/>
              <p:nvPr/>
            </p:nvSpPr>
            <p:spPr bwMode="auto">
              <a:xfrm>
                <a:off x="2934789" y="1850565"/>
                <a:ext cx="1663338" cy="523523"/>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zh-CN" alt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24" name="TextBox 23"/>
              <p:cNvSpPr txBox="1"/>
              <p:nvPr/>
            </p:nvSpPr>
            <p:spPr>
              <a:xfrm>
                <a:off x="2857072" y="1853132"/>
                <a:ext cx="1758470" cy="415498"/>
              </a:xfrm>
              <a:prstGeom prst="rect">
                <a:avLst/>
              </a:prstGeom>
              <a:noFill/>
            </p:spPr>
            <p:txBody>
              <a:bodyPr wrap="square" rtlCol="0">
                <a:spAutoFit/>
              </a:bodyPr>
              <a:lstStyle/>
              <a:p>
                <a:pPr algn="ctr"/>
                <a:r>
                  <a:rPr lang="en-US" altLang="zh-CN" sz="1050" b="0" dirty="0" smtClean="0"/>
                  <a:t>Constellation </a:t>
                </a:r>
                <a:r>
                  <a:rPr lang="en-US" altLang="zh-CN" sz="1050" b="0" dirty="0" err="1" smtClean="0"/>
                  <a:t>Demapper</a:t>
                </a:r>
                <a:r>
                  <a:rPr lang="en-US" altLang="zh-CN" sz="1050" b="0" dirty="0" smtClean="0"/>
                  <a:t> and Bit </a:t>
                </a:r>
                <a:r>
                  <a:rPr lang="en-US" altLang="zh-CN" sz="1050" b="0" dirty="0" err="1" smtClean="0"/>
                  <a:t>Deinterleaver</a:t>
                </a:r>
                <a:endParaRPr lang="zh-CN" altLang="en-US" sz="1050" b="0" dirty="0"/>
              </a:p>
            </p:txBody>
          </p:sp>
          <p:sp>
            <p:nvSpPr>
              <p:cNvPr id="25" name="Rectangle 24"/>
              <p:cNvSpPr/>
              <p:nvPr/>
            </p:nvSpPr>
            <p:spPr bwMode="auto">
              <a:xfrm>
                <a:off x="2955658" y="3225516"/>
                <a:ext cx="1663338" cy="523523"/>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zh-CN" alt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26" name="TextBox 25"/>
              <p:cNvSpPr txBox="1"/>
              <p:nvPr/>
            </p:nvSpPr>
            <p:spPr>
              <a:xfrm>
                <a:off x="2906935" y="3228083"/>
                <a:ext cx="1729476" cy="415498"/>
              </a:xfrm>
              <a:prstGeom prst="rect">
                <a:avLst/>
              </a:prstGeom>
              <a:noFill/>
            </p:spPr>
            <p:txBody>
              <a:bodyPr wrap="square" rtlCol="0">
                <a:spAutoFit/>
              </a:bodyPr>
              <a:lstStyle/>
              <a:p>
                <a:pPr algn="ctr"/>
                <a:r>
                  <a:rPr lang="en-US" altLang="zh-CN" sz="1050" b="0" dirty="0" smtClean="0"/>
                  <a:t>Constellation </a:t>
                </a:r>
                <a:r>
                  <a:rPr lang="en-US" altLang="zh-CN" sz="1050" b="0" dirty="0" err="1" smtClean="0"/>
                  <a:t>Demapper</a:t>
                </a:r>
                <a:r>
                  <a:rPr lang="en-US" altLang="zh-CN" sz="1050" b="0" dirty="0" smtClean="0"/>
                  <a:t> and Bit </a:t>
                </a:r>
                <a:r>
                  <a:rPr lang="en-US" altLang="zh-CN" sz="1050" b="0" dirty="0" err="1" smtClean="0"/>
                  <a:t>Deinterleaver</a:t>
                </a:r>
                <a:endParaRPr lang="zh-CN" altLang="en-US" sz="1050" b="0" dirty="0"/>
              </a:p>
            </p:txBody>
          </p:sp>
          <p:sp>
            <p:nvSpPr>
              <p:cNvPr id="27" name="TextBox 26"/>
              <p:cNvSpPr txBox="1"/>
              <p:nvPr/>
            </p:nvSpPr>
            <p:spPr>
              <a:xfrm rot="5400000">
                <a:off x="3569736" y="2587980"/>
                <a:ext cx="543739" cy="393954"/>
              </a:xfrm>
              <a:prstGeom prst="rect">
                <a:avLst/>
              </a:prstGeom>
              <a:noFill/>
            </p:spPr>
            <p:txBody>
              <a:bodyPr wrap="none" rtlCol="0">
                <a:spAutoFit/>
              </a:bodyPr>
              <a:lstStyle/>
              <a:p>
                <a:r>
                  <a:rPr lang="en-US" altLang="zh-CN" dirty="0" smtClean="0"/>
                  <a:t>……</a:t>
                </a:r>
                <a:endParaRPr lang="zh-CN" altLang="en-US" dirty="0"/>
              </a:p>
            </p:txBody>
          </p:sp>
          <p:sp>
            <p:nvSpPr>
              <p:cNvPr id="28" name="Rectangle 27"/>
              <p:cNvSpPr/>
              <p:nvPr/>
            </p:nvSpPr>
            <p:spPr bwMode="auto">
              <a:xfrm>
                <a:off x="2184348" y="1844897"/>
                <a:ext cx="329973" cy="1915885"/>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zh-CN" alt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29" name="TextBox 28"/>
              <p:cNvSpPr txBox="1"/>
              <p:nvPr/>
            </p:nvSpPr>
            <p:spPr>
              <a:xfrm rot="16200000">
                <a:off x="1646550" y="2657426"/>
                <a:ext cx="1396536" cy="350865"/>
              </a:xfrm>
              <a:prstGeom prst="rect">
                <a:avLst/>
              </a:prstGeom>
              <a:noFill/>
            </p:spPr>
            <p:txBody>
              <a:bodyPr wrap="none" rtlCol="0">
                <a:spAutoFit/>
              </a:bodyPr>
              <a:lstStyle/>
              <a:p>
                <a:pPr algn="ctr"/>
                <a:r>
                  <a:rPr lang="en-US" altLang="zh-CN" sz="1200" b="0" dirty="0" smtClean="0"/>
                  <a:t>Stream </a:t>
                </a:r>
                <a:r>
                  <a:rPr lang="en-US" altLang="zh-CN" sz="1200" b="0" dirty="0" err="1" smtClean="0"/>
                  <a:t>Deparser</a:t>
                </a:r>
                <a:r>
                  <a:rPr lang="en-US" altLang="zh-CN" sz="1200" b="0" dirty="0" smtClean="0"/>
                  <a:t> </a:t>
                </a:r>
              </a:p>
            </p:txBody>
          </p:sp>
          <p:cxnSp>
            <p:nvCxnSpPr>
              <p:cNvPr id="30" name="Straight Arrow Connector 29"/>
              <p:cNvCxnSpPr/>
              <p:nvPr/>
            </p:nvCxnSpPr>
            <p:spPr bwMode="auto">
              <a:xfrm flipH="1" flipV="1">
                <a:off x="1876292" y="2898953"/>
                <a:ext cx="300820" cy="1"/>
              </a:xfrm>
              <a:prstGeom prst="straightConnector1">
                <a:avLst/>
              </a:prstGeom>
              <a:noFill/>
              <a:ln w="9525" cap="flat" cmpd="sng" algn="ctr">
                <a:solidFill>
                  <a:schemeClr val="tx1"/>
                </a:solidFill>
                <a:prstDash val="solid"/>
                <a:round/>
                <a:headEnd type="none" w="med" len="med"/>
                <a:tailEnd type="triangle"/>
              </a:ln>
              <a:effectLst/>
            </p:spPr>
          </p:cxnSp>
          <p:cxnSp>
            <p:nvCxnSpPr>
              <p:cNvPr id="31" name="Straight Arrow Connector 30"/>
              <p:cNvCxnSpPr>
                <a:stCxn id="6" idx="1"/>
                <a:endCxn id="15" idx="3"/>
              </p:cNvCxnSpPr>
              <p:nvPr/>
            </p:nvCxnSpPr>
            <p:spPr bwMode="auto">
              <a:xfrm flipH="1" flipV="1">
                <a:off x="7498088" y="2784958"/>
                <a:ext cx="313509" cy="6139"/>
              </a:xfrm>
              <a:prstGeom prst="straightConnector1">
                <a:avLst/>
              </a:prstGeom>
              <a:noFill/>
              <a:ln w="9525" cap="flat" cmpd="sng" algn="ctr">
                <a:solidFill>
                  <a:schemeClr val="tx1"/>
                </a:solidFill>
                <a:prstDash val="solid"/>
                <a:round/>
                <a:headEnd type="none" w="med" len="med"/>
                <a:tailEnd type="triangle"/>
              </a:ln>
              <a:effectLst/>
            </p:spPr>
          </p:cxnSp>
          <p:cxnSp>
            <p:nvCxnSpPr>
              <p:cNvPr id="32" name="Straight Arrow Connector 31"/>
              <p:cNvCxnSpPr>
                <a:stCxn id="15" idx="1"/>
              </p:cNvCxnSpPr>
              <p:nvPr/>
            </p:nvCxnSpPr>
            <p:spPr bwMode="auto">
              <a:xfrm flipH="1">
                <a:off x="6599086" y="2784958"/>
                <a:ext cx="315528" cy="0"/>
              </a:xfrm>
              <a:prstGeom prst="straightConnector1">
                <a:avLst/>
              </a:prstGeom>
              <a:noFill/>
              <a:ln w="9525" cap="flat" cmpd="sng" algn="ctr">
                <a:solidFill>
                  <a:schemeClr val="tx1"/>
                </a:solidFill>
                <a:prstDash val="solid"/>
                <a:round/>
                <a:headEnd type="none" w="med" len="med"/>
                <a:tailEnd type="triangle"/>
              </a:ln>
              <a:effectLst/>
            </p:spPr>
          </p:cxnSp>
          <p:cxnSp>
            <p:nvCxnSpPr>
              <p:cNvPr id="33" name="Straight Arrow Connector 32"/>
              <p:cNvCxnSpPr>
                <a:stCxn id="18" idx="1"/>
              </p:cNvCxnSpPr>
              <p:nvPr/>
            </p:nvCxnSpPr>
            <p:spPr bwMode="auto">
              <a:xfrm>
                <a:off x="6305411" y="4035542"/>
                <a:ext cx="0" cy="269218"/>
              </a:xfrm>
              <a:prstGeom prst="straightConnector1">
                <a:avLst/>
              </a:prstGeom>
              <a:noFill/>
              <a:ln w="9525" cap="flat" cmpd="sng" algn="ctr">
                <a:solidFill>
                  <a:schemeClr val="tx1"/>
                </a:solidFill>
                <a:prstDash val="solid"/>
                <a:round/>
                <a:headEnd type="none" w="med" len="med"/>
                <a:tailEnd type="triangle"/>
              </a:ln>
              <a:effectLst/>
            </p:spPr>
          </p:cxnSp>
          <p:cxnSp>
            <p:nvCxnSpPr>
              <p:cNvPr id="34" name="Straight Arrow Connector 33"/>
              <p:cNvCxnSpPr/>
              <p:nvPr/>
            </p:nvCxnSpPr>
            <p:spPr bwMode="auto">
              <a:xfrm flipH="1" flipV="1">
                <a:off x="5326012" y="3804328"/>
                <a:ext cx="3537" cy="480328"/>
              </a:xfrm>
              <a:prstGeom prst="straightConnector1">
                <a:avLst/>
              </a:prstGeom>
              <a:noFill/>
              <a:ln w="9525" cap="flat" cmpd="sng" algn="ctr">
                <a:solidFill>
                  <a:schemeClr val="tx1"/>
                </a:solidFill>
                <a:prstDash val="solid"/>
                <a:round/>
                <a:headEnd type="none" w="med" len="med"/>
                <a:tailEnd type="triangle"/>
              </a:ln>
              <a:effectLst/>
            </p:spPr>
          </p:cxnSp>
          <p:cxnSp>
            <p:nvCxnSpPr>
              <p:cNvPr id="35" name="Straight Arrow Connector 34"/>
              <p:cNvCxnSpPr/>
              <p:nvPr/>
            </p:nvCxnSpPr>
            <p:spPr bwMode="auto">
              <a:xfrm flipH="1">
                <a:off x="5667599" y="2007151"/>
                <a:ext cx="1247015" cy="0"/>
              </a:xfrm>
              <a:prstGeom prst="straightConnector1">
                <a:avLst/>
              </a:prstGeom>
              <a:noFill/>
              <a:ln w="9525" cap="flat" cmpd="sng" algn="ctr">
                <a:solidFill>
                  <a:schemeClr val="tx1"/>
                </a:solidFill>
                <a:prstDash val="solid"/>
                <a:round/>
                <a:headEnd type="none" w="med" len="med"/>
                <a:tailEnd type="triangle"/>
              </a:ln>
              <a:effectLst/>
            </p:spPr>
          </p:cxnSp>
          <p:cxnSp>
            <p:nvCxnSpPr>
              <p:cNvPr id="36" name="Straight Arrow Connector 35"/>
              <p:cNvCxnSpPr>
                <a:endCxn id="24" idx="3"/>
              </p:cNvCxnSpPr>
              <p:nvPr/>
            </p:nvCxnSpPr>
            <p:spPr bwMode="auto">
              <a:xfrm flipH="1">
                <a:off x="4615542" y="2060881"/>
                <a:ext cx="396961" cy="0"/>
              </a:xfrm>
              <a:prstGeom prst="straightConnector1">
                <a:avLst/>
              </a:prstGeom>
              <a:noFill/>
              <a:ln w="9525" cap="flat" cmpd="sng" algn="ctr">
                <a:solidFill>
                  <a:schemeClr val="tx1"/>
                </a:solidFill>
                <a:prstDash val="solid"/>
                <a:round/>
                <a:headEnd type="none" w="med" len="med"/>
                <a:tailEnd type="triangle"/>
              </a:ln>
              <a:effectLst/>
            </p:spPr>
          </p:cxnSp>
          <p:cxnSp>
            <p:nvCxnSpPr>
              <p:cNvPr id="37" name="Straight Arrow Connector 36"/>
              <p:cNvCxnSpPr/>
              <p:nvPr/>
            </p:nvCxnSpPr>
            <p:spPr bwMode="auto">
              <a:xfrm flipH="1" flipV="1">
                <a:off x="4619889" y="3484169"/>
                <a:ext cx="396961" cy="7974"/>
              </a:xfrm>
              <a:prstGeom prst="straightConnector1">
                <a:avLst/>
              </a:prstGeom>
              <a:noFill/>
              <a:ln w="9525" cap="flat" cmpd="sng" algn="ctr">
                <a:solidFill>
                  <a:schemeClr val="tx1"/>
                </a:solidFill>
                <a:prstDash val="solid"/>
                <a:round/>
                <a:headEnd type="none" w="med" len="med"/>
                <a:tailEnd type="triangle"/>
              </a:ln>
              <a:effectLst/>
            </p:spPr>
          </p:cxnSp>
          <p:cxnSp>
            <p:nvCxnSpPr>
              <p:cNvPr id="38" name="Straight Arrow Connector 37"/>
              <p:cNvCxnSpPr>
                <a:stCxn id="23" idx="1"/>
              </p:cNvCxnSpPr>
              <p:nvPr/>
            </p:nvCxnSpPr>
            <p:spPr bwMode="auto">
              <a:xfrm flipH="1">
                <a:off x="2514321" y="2112327"/>
                <a:ext cx="420468" cy="235"/>
              </a:xfrm>
              <a:prstGeom prst="straightConnector1">
                <a:avLst/>
              </a:prstGeom>
              <a:noFill/>
              <a:ln w="9525" cap="flat" cmpd="sng" algn="ctr">
                <a:solidFill>
                  <a:schemeClr val="tx1"/>
                </a:solidFill>
                <a:prstDash val="solid"/>
                <a:round/>
                <a:headEnd type="none" w="med" len="med"/>
                <a:tailEnd type="triangle"/>
              </a:ln>
              <a:effectLst/>
            </p:spPr>
          </p:cxnSp>
          <p:cxnSp>
            <p:nvCxnSpPr>
              <p:cNvPr id="39" name="Straight Arrow Connector 38"/>
              <p:cNvCxnSpPr>
                <a:stCxn id="25" idx="1"/>
              </p:cNvCxnSpPr>
              <p:nvPr/>
            </p:nvCxnSpPr>
            <p:spPr bwMode="auto">
              <a:xfrm flipH="1" flipV="1">
                <a:off x="2514321" y="3484169"/>
                <a:ext cx="441337" cy="3109"/>
              </a:xfrm>
              <a:prstGeom prst="straightConnector1">
                <a:avLst/>
              </a:prstGeom>
              <a:noFill/>
              <a:ln w="9525" cap="flat" cmpd="sng" algn="ctr">
                <a:solidFill>
                  <a:schemeClr val="tx1"/>
                </a:solidFill>
                <a:prstDash val="solid"/>
                <a:round/>
                <a:headEnd type="none" w="med" len="med"/>
                <a:tailEnd type="triangle"/>
              </a:ln>
              <a:effectLst/>
            </p:spPr>
          </p:cxnSp>
          <p:sp>
            <p:nvSpPr>
              <p:cNvPr id="42" name="Rectangle 41"/>
              <p:cNvSpPr/>
              <p:nvPr/>
            </p:nvSpPr>
            <p:spPr bwMode="auto">
              <a:xfrm>
                <a:off x="1003677" y="2060881"/>
                <a:ext cx="278674" cy="2649141"/>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zh-CN" alt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43" name="TextBox 42"/>
              <p:cNvSpPr txBox="1"/>
              <p:nvPr/>
            </p:nvSpPr>
            <p:spPr>
              <a:xfrm rot="16200000">
                <a:off x="624283" y="3177320"/>
                <a:ext cx="1037463" cy="321306"/>
              </a:xfrm>
              <a:prstGeom prst="rect">
                <a:avLst/>
              </a:prstGeom>
              <a:noFill/>
            </p:spPr>
            <p:txBody>
              <a:bodyPr wrap="none" rtlCol="0">
                <a:spAutoFit/>
              </a:bodyPr>
              <a:lstStyle/>
              <a:p>
                <a:r>
                  <a:rPr lang="en-US" altLang="zh-CN" sz="1200" b="0" dirty="0" smtClean="0"/>
                  <a:t>Bit </a:t>
                </a:r>
                <a:r>
                  <a:rPr lang="en-US" altLang="zh-CN" sz="1200" b="0" dirty="0" err="1" smtClean="0"/>
                  <a:t>Deparser</a:t>
                </a:r>
                <a:endParaRPr lang="zh-CN" altLang="en-US" sz="1200" b="0" dirty="0"/>
              </a:p>
            </p:txBody>
          </p:sp>
          <p:sp>
            <p:nvSpPr>
              <p:cNvPr id="47" name="Rectangle 46"/>
              <p:cNvSpPr/>
              <p:nvPr/>
            </p:nvSpPr>
            <p:spPr bwMode="auto">
              <a:xfrm>
                <a:off x="478954" y="2494999"/>
                <a:ext cx="252548" cy="1323703"/>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zh-CN" alt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48" name="TextBox 47"/>
              <p:cNvSpPr txBox="1"/>
              <p:nvPr/>
            </p:nvSpPr>
            <p:spPr>
              <a:xfrm rot="16200000">
                <a:off x="78481" y="3006162"/>
                <a:ext cx="1053494" cy="321306"/>
              </a:xfrm>
              <a:prstGeom prst="rect">
                <a:avLst/>
              </a:prstGeom>
              <a:noFill/>
            </p:spPr>
            <p:txBody>
              <a:bodyPr wrap="none" rtlCol="0">
                <a:spAutoFit/>
              </a:bodyPr>
              <a:lstStyle/>
              <a:p>
                <a:r>
                  <a:rPr lang="en-US" altLang="zh-CN" sz="1200" b="0" dirty="0" smtClean="0"/>
                  <a:t>Descrambler</a:t>
                </a:r>
                <a:endParaRPr lang="zh-CN" altLang="en-US" sz="1200" b="0" dirty="0"/>
              </a:p>
            </p:txBody>
          </p:sp>
          <p:sp>
            <p:nvSpPr>
              <p:cNvPr id="49" name="Rectangle 48"/>
              <p:cNvSpPr/>
              <p:nvPr/>
            </p:nvSpPr>
            <p:spPr bwMode="auto">
              <a:xfrm>
                <a:off x="1618021" y="2175357"/>
                <a:ext cx="252548" cy="1323703"/>
              </a:xfrm>
              <a:prstGeom prst="rect">
                <a:avLst/>
              </a:prstGeom>
              <a:noFill/>
              <a:ln w="9525" cap="flat" cmpd="sng" algn="ctr">
                <a:solidFill>
                  <a:schemeClr val="tx1"/>
                </a:solidFill>
                <a:prstDash val="solid"/>
                <a:round/>
                <a:headEnd type="none" w="med" len="med"/>
                <a:tailEnd type="none" w="med" len="med"/>
              </a:ln>
              <a:effectLst/>
            </p:spPr>
            <p:txBody>
              <a:bodyPr vert="horz" wrap="square" lIns="78151" tIns="39081" rIns="78151" bIns="39081" numCol="1" rtlCol="0" anchor="t" anchorCtr="0" compatLnSpc="1">
                <a:prstTxWarp prst="textNoShape">
                  <a:avLst/>
                </a:prstTxWarp>
              </a:bodyPr>
              <a:lstStyle/>
              <a:p>
                <a:pPr marL="0" marR="0" indent="0" algn="l" defTabSz="671513" rtl="0" eaLnBrk="1" fontAlgn="base" latinLnBrk="0" hangingPunct="1">
                  <a:lnSpc>
                    <a:spcPct val="140000"/>
                  </a:lnSpc>
                  <a:spcBef>
                    <a:spcPct val="0"/>
                  </a:spcBef>
                  <a:spcAft>
                    <a:spcPct val="0"/>
                  </a:spcAft>
                  <a:buClrTx/>
                  <a:buSzTx/>
                  <a:buFontTx/>
                  <a:buNone/>
                  <a:tabLst/>
                </a:pPr>
                <a:endParaRPr kumimoji="0" lang="zh-CN" altLang="en-US" sz="1400" b="1" i="0" u="none" strike="noStrike" cap="none" normalizeH="0" baseline="0" smtClean="0">
                  <a:ln>
                    <a:noFill/>
                  </a:ln>
                  <a:solidFill>
                    <a:schemeClr val="tx1"/>
                  </a:solidFill>
                  <a:effectLst/>
                  <a:latin typeface="Arial" charset="0"/>
                  <a:ea typeface="宋体" pitchFamily="2" charset="-122"/>
                  <a:cs typeface="Arial" charset="0"/>
                </a:endParaRPr>
              </a:p>
            </p:txBody>
          </p:sp>
          <p:sp>
            <p:nvSpPr>
              <p:cNvPr id="50" name="TextBox 49"/>
              <p:cNvSpPr txBox="1"/>
              <p:nvPr/>
            </p:nvSpPr>
            <p:spPr>
              <a:xfrm rot="16200000">
                <a:off x="1187092" y="2663032"/>
                <a:ext cx="1114408" cy="350865"/>
              </a:xfrm>
              <a:prstGeom prst="rect">
                <a:avLst/>
              </a:prstGeom>
              <a:noFill/>
            </p:spPr>
            <p:txBody>
              <a:bodyPr wrap="none" rtlCol="0">
                <a:spAutoFit/>
              </a:bodyPr>
              <a:lstStyle/>
              <a:p>
                <a:r>
                  <a:rPr lang="en-US" altLang="zh-CN" sz="1200" b="0" dirty="0" smtClean="0"/>
                  <a:t>FEC Decoder</a:t>
                </a:r>
                <a:endParaRPr lang="zh-CN" altLang="en-US" sz="1200" b="0" dirty="0"/>
              </a:p>
            </p:txBody>
          </p:sp>
          <p:cxnSp>
            <p:nvCxnSpPr>
              <p:cNvPr id="52" name="Straight Arrow Connector 51"/>
              <p:cNvCxnSpPr/>
              <p:nvPr/>
            </p:nvCxnSpPr>
            <p:spPr bwMode="auto">
              <a:xfrm flipH="1" flipV="1">
                <a:off x="1302493" y="2898953"/>
                <a:ext cx="300820" cy="1"/>
              </a:xfrm>
              <a:prstGeom prst="straightConnector1">
                <a:avLst/>
              </a:prstGeom>
              <a:noFill/>
              <a:ln w="9525" cap="flat" cmpd="sng" algn="ctr">
                <a:solidFill>
                  <a:schemeClr val="tx1"/>
                </a:solidFill>
                <a:prstDash val="solid"/>
                <a:round/>
                <a:headEnd type="none" w="med" len="med"/>
                <a:tailEnd type="triangle"/>
              </a:ln>
              <a:effectLst/>
            </p:spPr>
          </p:cxnSp>
          <p:cxnSp>
            <p:nvCxnSpPr>
              <p:cNvPr id="53" name="Straight Arrow Connector 52"/>
              <p:cNvCxnSpPr/>
              <p:nvPr/>
            </p:nvCxnSpPr>
            <p:spPr bwMode="auto">
              <a:xfrm flipH="1" flipV="1">
                <a:off x="178121" y="3186335"/>
                <a:ext cx="300820" cy="1"/>
              </a:xfrm>
              <a:prstGeom prst="straightConnector1">
                <a:avLst/>
              </a:prstGeom>
              <a:noFill/>
              <a:ln w="9525" cap="flat" cmpd="sng" algn="ctr">
                <a:solidFill>
                  <a:schemeClr val="tx1"/>
                </a:solidFill>
                <a:prstDash val="solid"/>
                <a:round/>
                <a:headEnd type="none" w="med" len="med"/>
                <a:tailEnd type="triangle"/>
              </a:ln>
              <a:effectLst/>
            </p:spPr>
          </p:cxnSp>
          <p:cxnSp>
            <p:nvCxnSpPr>
              <p:cNvPr id="58" name="Straight Arrow Connector 57"/>
              <p:cNvCxnSpPr>
                <a:stCxn id="19" idx="1"/>
              </p:cNvCxnSpPr>
              <p:nvPr/>
            </p:nvCxnSpPr>
            <p:spPr bwMode="auto">
              <a:xfrm flipH="1" flipV="1">
                <a:off x="1302493" y="4497576"/>
                <a:ext cx="3722361" cy="2218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63" name="Straight Arrow Connector 62"/>
              <p:cNvCxnSpPr>
                <a:endCxn id="47" idx="3"/>
              </p:cNvCxnSpPr>
              <p:nvPr/>
            </p:nvCxnSpPr>
            <p:spPr bwMode="auto">
              <a:xfrm flipH="1">
                <a:off x="731502" y="3142009"/>
                <a:ext cx="250859" cy="1484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grpSp>
        <p:sp>
          <p:nvSpPr>
            <p:cNvPr id="3" name="Rectangle 2"/>
            <p:cNvSpPr/>
            <p:nvPr/>
          </p:nvSpPr>
          <p:spPr bwMode="auto">
            <a:xfrm>
              <a:off x="4875213" y="5029200"/>
              <a:ext cx="1906587" cy="722523"/>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5" name="Rectangle 4"/>
            <p:cNvSpPr/>
            <p:nvPr/>
          </p:nvSpPr>
          <p:spPr bwMode="auto">
            <a:xfrm>
              <a:off x="5867400" y="3015985"/>
              <a:ext cx="914400" cy="1915006"/>
            </a:xfrm>
            <a:prstGeom prst="rect">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0" name="Rectangle 39"/>
            <p:cNvSpPr/>
            <p:nvPr/>
          </p:nvSpPr>
          <p:spPr bwMode="auto">
            <a:xfrm>
              <a:off x="922401" y="2812660"/>
              <a:ext cx="465439" cy="2894093"/>
            </a:xfrm>
            <a:prstGeom prst="rect">
              <a:avLst/>
            </a:prstGeom>
            <a:noFill/>
            <a:ln w="12700" cap="flat" cmpd="sng" algn="ctr">
              <a:solidFill>
                <a:srgbClr val="CC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grpSp>
      <p:sp>
        <p:nvSpPr>
          <p:cNvPr id="44" name="Date Placeholder 43"/>
          <p:cNvSpPr>
            <a:spLocks noGrp="1"/>
          </p:cNvSpPr>
          <p:nvPr>
            <p:ph type="dt" sz="half" idx="10"/>
          </p:nvPr>
        </p:nvSpPr>
        <p:spPr/>
        <p:txBody>
          <a:bodyPr/>
          <a:lstStyle/>
          <a:p>
            <a:pPr>
              <a:defRPr/>
            </a:pPr>
            <a:r>
              <a:rPr lang="en-US" altLang="zh-CN" smtClean="0"/>
              <a:t>Jul 2023</a:t>
            </a:r>
            <a:endParaRPr lang="en-US" altLang="ko-KR" dirty="0"/>
          </a:p>
        </p:txBody>
      </p:sp>
      <p:sp>
        <p:nvSpPr>
          <p:cNvPr id="45" name="Footer Placeholder 44"/>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378810561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238216</TotalTime>
  <Words>1743</Words>
  <Application>Microsoft Office PowerPoint</Application>
  <PresentationFormat>On-screen Show (4:3)</PresentationFormat>
  <Paragraphs>245</Paragraphs>
  <Slides>15</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15</vt:i4>
      </vt:variant>
    </vt:vector>
  </HeadingPairs>
  <TitlesOfParts>
    <vt:vector size="25" baseType="lpstr">
      <vt:lpstr>Arial Unicode MS</vt:lpstr>
      <vt:lpstr>굴림</vt:lpstr>
      <vt:lpstr>굴림</vt:lpstr>
      <vt:lpstr>맑은 고딕</vt:lpstr>
      <vt:lpstr>MS Gothic</vt:lpstr>
      <vt:lpstr>宋体</vt:lpstr>
      <vt:lpstr>Arial</vt:lpstr>
      <vt:lpstr>Cambria Math</vt:lpstr>
      <vt:lpstr>Times New Roman</vt:lpstr>
      <vt:lpstr>802-11-Submission</vt:lpstr>
      <vt:lpstr>Improvement of the SU-MIMO Part 1: Spatial Modulation</vt:lpstr>
      <vt:lpstr>Introduction</vt:lpstr>
      <vt:lpstr>Background to the Spatial Modulation</vt:lpstr>
      <vt:lpstr>Spatial Modulation (SM)</vt:lpstr>
      <vt:lpstr>Spatial Modulation Implementation Example: 4 TX (= 4 TX RF chains), 2 RX antennas with Rank 2 (= Nss 2) transmission</vt:lpstr>
      <vt:lpstr>How to implement the SM on the TX side</vt:lpstr>
      <vt:lpstr>PowerPoint Presentation</vt:lpstr>
      <vt:lpstr>PowerPoint Presentation</vt:lpstr>
      <vt:lpstr>RX design flow</vt:lpstr>
      <vt:lpstr>Detection of Spatial Modulation</vt:lpstr>
      <vt:lpstr>Simulation</vt:lpstr>
      <vt:lpstr>4TX-2SS-2RX SM vs OL SU-MIMO</vt:lpstr>
      <vt:lpstr>Summary</vt:lpstr>
      <vt:lpstr>References</vt:lpstr>
      <vt:lpstr>SP</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Junghoon Suh</dc:creator>
  <cp:lastModifiedBy>Junghoon Suh</cp:lastModifiedBy>
  <cp:revision>4078</cp:revision>
  <cp:lastPrinted>2016-07-18T07:45:05Z</cp:lastPrinted>
  <dcterms:created xsi:type="dcterms:W3CDTF">2007-05-21T21:00:37Z</dcterms:created>
  <dcterms:modified xsi:type="dcterms:W3CDTF">2023-08-23T17:11:22Z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1648712685</vt:lpwstr>
  </property>
</Properties>
</file>