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65" r:id="rId7"/>
    <p:sldId id="368" r:id="rId8"/>
    <p:sldId id="268" r:id="rId9"/>
    <p:sldId id="280" r:id="rId10"/>
    <p:sldId id="266" r:id="rId11"/>
    <p:sldId id="370" r:id="rId12"/>
    <p:sldId id="261" r:id="rId13"/>
    <p:sldId id="2379" r:id="rId14"/>
    <p:sldId id="369" r:id="rId15"/>
    <p:sldId id="2368" r:id="rId16"/>
    <p:sldId id="365" r:id="rId17"/>
    <p:sldId id="375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/>
  </p:normalViewPr>
  <p:slideViewPr>
    <p:cSldViewPr>
      <p:cViewPr varScale="1">
        <p:scale>
          <a:sx n="67" d="100"/>
          <a:sy n="67" d="100"/>
        </p:scale>
        <p:origin x="620" y="3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2772" y="4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ghoobi, Hassan" userId="3e33afe7-62c8-4ade-8476-f73fe399f31e" providerId="ADAL" clId="{E4A8F71D-22FE-402D-A462-94A5EE05C724}"/>
    <pc:docChg chg="modSld">
      <pc:chgData name="Yaghoobi, Hassan" userId="3e33afe7-62c8-4ade-8476-f73fe399f31e" providerId="ADAL" clId="{E4A8F71D-22FE-402D-A462-94A5EE05C724}" dt="2023-08-02T00:13:56.293" v="3" actId="20577"/>
      <pc:docMkLst>
        <pc:docMk/>
      </pc:docMkLst>
      <pc:sldChg chg="modSp mod">
        <pc:chgData name="Yaghoobi, Hassan" userId="3e33afe7-62c8-4ade-8476-f73fe399f31e" providerId="ADAL" clId="{E4A8F71D-22FE-402D-A462-94A5EE05C724}" dt="2023-08-02T00:13:56.293" v="3" actId="20577"/>
        <pc:sldMkLst>
          <pc:docMk/>
          <pc:sldMk cId="81732721" sldId="369"/>
        </pc:sldMkLst>
        <pc:spChg chg="mod">
          <ac:chgData name="Yaghoobi, Hassan" userId="3e33afe7-62c8-4ade-8476-f73fe399f31e" providerId="ADAL" clId="{E4A8F71D-22FE-402D-A462-94A5EE05C724}" dt="2023-08-02T00:13:56.293" v="3" actId="20577"/>
          <ac:spMkLst>
            <pc:docMk/>
            <pc:sldMk cId="81732721" sldId="369"/>
            <ac:spMk id="614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Sep 2009</a:t>
            </a: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6DCF333B-947A-4500-AB79-A2728DBCF76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7302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Sep 2013</a:t>
            </a:r>
            <a:endParaRPr lang="en-GB" altLang="en-US" sz="14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802.11-16/1093r2</a:t>
            </a:r>
          </a:p>
        </p:txBody>
      </p:sp>
      <p:sp>
        <p:nvSpPr>
          <p:cNvPr id="16388" name="Rectangle 3"/>
          <p:cNvSpPr txBox="1">
            <a:spLocks noGrp="1" noChangeArrowheads="1"/>
          </p:cNvSpPr>
          <p:nvPr/>
        </p:nvSpPr>
        <p:spPr bwMode="auto">
          <a:xfrm>
            <a:off x="641350" y="117931"/>
            <a:ext cx="68287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 2012</a:t>
            </a:r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163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9EFE332B-4021-47BB-B2B7-CB32DEB01A9B}" type="slidenum">
              <a:rPr lang="en-GB" altLang="en-US" smtClean="0"/>
              <a:pPr>
                <a:spcBef>
                  <a:spcPct val="0"/>
                </a:spcBef>
              </a:pPr>
              <a:t>5</a:t>
            </a:fld>
            <a:endParaRPr lang="en-GB" altLang="en-US" dirty="0"/>
          </a:p>
        </p:txBody>
      </p:sp>
      <p:sp>
        <p:nvSpPr>
          <p:cNvPr id="163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240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Jan 2009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F76AD833-F326-48D3-A662-B127F7E4458F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dirty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1869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99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Hassan Yaghoobi (Intel Corp.)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 August 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Hassan Yaghoobi (Intel Corp.)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 (Intel Corp.)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 (Intel Corp.)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Hassan Yaghoobi (Intel Corp.)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1325r0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events/eventdetails.asp?eventid=20096" TargetMode="External"/><Relationship Id="rId2" Type="http://schemas.openxmlformats.org/officeDocument/2006/relationships/hyperlink" Target="https://www.itu.int/events/eventdetails.asp?eventid=20117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u.int/md/R19-WP5A-C-0153/en" TargetMode="External"/><Relationship Id="rId13" Type="http://schemas.openxmlformats.org/officeDocument/2006/relationships/hyperlink" Target="https://www.itu.int/md/meetingdoc.asp?lang=en&amp;parent=R19-WP5A-C-0547" TargetMode="External"/><Relationship Id="rId3" Type="http://schemas.openxmlformats.org/officeDocument/2006/relationships/hyperlink" Target="https://mentor.ieee.org/802.18/dcn/19/18-19-0157-00-0000-an-update-on-the-recommendation-itu-r-m-1450-5.pptx" TargetMode="External"/><Relationship Id="rId7" Type="http://schemas.openxmlformats.org/officeDocument/2006/relationships/hyperlink" Target="https://www.itu.int/md/R19-WP5A-C-0154/en" TargetMode="External"/><Relationship Id="rId12" Type="http://schemas.openxmlformats.org/officeDocument/2006/relationships/hyperlink" Target="https://www.itu.int/md/meetingdoc.asp?lang=en&amp;parent=R19-WP5A-C-0438" TargetMode="External"/><Relationship Id="rId2" Type="http://schemas.openxmlformats.org/officeDocument/2006/relationships/notesSlide" Target="../notesSlides/notesSlide7.xml"/><Relationship Id="rId16" Type="http://schemas.openxmlformats.org/officeDocument/2006/relationships/hyperlink" Target="https://extranet.itu.int/rsg-meetings/sg5/wp5a/Share/5A2-Systems%20and%20Standards/SWG%205A2-2%20BWA/IEEE-01-E.docx?d=w54b5745a91f6425581184968a46e4ed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tu.int/md/meetingdoc.asp?lang=en&amp;parent=R19-WP5A-C-0043" TargetMode="External"/><Relationship Id="rId11" Type="http://schemas.openxmlformats.org/officeDocument/2006/relationships/hyperlink" Target="https://www.itu.int/md/meetingdoc.asp?lang=en&amp;parent=R19-WP5A-C-0439" TargetMode="External"/><Relationship Id="rId5" Type="http://schemas.openxmlformats.org/officeDocument/2006/relationships/hyperlink" Target="https://www.itu.int/md/meetingdoc.asp?lang=en&amp;parent=R19-WP5A-C-0044" TargetMode="External"/><Relationship Id="rId15" Type="http://schemas.openxmlformats.org/officeDocument/2006/relationships/hyperlink" Target="http://www.itu.int/md/R19-WP5A-C-0675" TargetMode="External"/><Relationship Id="rId10" Type="http://schemas.openxmlformats.org/officeDocument/2006/relationships/hyperlink" Target="https://www.itu.int/md/meetingdoc.asp?lang=en&amp;parent=R19-WP5A-C-0246" TargetMode="External"/><Relationship Id="rId4" Type="http://schemas.openxmlformats.org/officeDocument/2006/relationships/hyperlink" Target="https://www.itu.int/dms_pubrec/itu-r/rec/m/R-REC-M.1801-2-201302-I!!PDF-E.pdf" TargetMode="External"/><Relationship Id="rId9" Type="http://schemas.openxmlformats.org/officeDocument/2006/relationships/hyperlink" Target="https://www.itu.int/md/meetingdoc.asp?lang=en&amp;parent=R19-WP5A-C-0245" TargetMode="External"/><Relationship Id="rId14" Type="http://schemas.openxmlformats.org/officeDocument/2006/relationships/hyperlink" Target="https://www.itu.int/md/meetingdoc.asp?lang=en&amp;parent=R19-WP5A-C-0546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attendanc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984-00-0itu-itu-ahg-minutes-for-july-2023-plenary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319-01-0itu-proposed-modifications-to-itu-r-m-1450-5-for-september-2023-wp5a-meeting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1321-00-0itu-proposed-contribution-to-itu-r-m-bb-was-freq-for-september-2023-wp5a-meeting.docx" TargetMode="External"/><Relationship Id="rId4" Type="http://schemas.openxmlformats.org/officeDocument/2006/relationships/hyperlink" Target="https://mentor.ieee.org/802.11/dcn/23/11-23-1320-01-0itu-proposed-modifications-to-itu-r-m-1801-2-for-september-2023-wp5a-meeting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ITU Liaison Ad Hoc Group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5607"/>
            <a:ext cx="10361084" cy="380999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2023-31-07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 Corp.)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0421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345410"/>
              </p:ext>
            </p:extLst>
          </p:nvPr>
        </p:nvGraphicFramePr>
        <p:xfrm>
          <a:off x="631825" y="2576513"/>
          <a:ext cx="10744200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875837" progId="Word.Document.8">
                  <p:embed/>
                </p:oleObj>
              </mc:Choice>
              <mc:Fallback>
                <p:oleObj name="Document" r:id="rId3" imgW="8245941" imgH="2875837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2576513"/>
                        <a:ext cx="10744200" cy="374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897539" y="350323"/>
            <a:ext cx="10361084" cy="1065213"/>
          </a:xfrm>
        </p:spPr>
        <p:txBody>
          <a:bodyPr/>
          <a:lstStyle/>
          <a:p>
            <a:pPr>
              <a:spcBef>
                <a:spcPts val="200"/>
              </a:spcBef>
              <a:defRPr/>
            </a:pPr>
            <a:r>
              <a:rPr lang="en-US" sz="3200" dirty="0"/>
              <a:t>Updates from ITU-R WP5A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409700" y="1219200"/>
            <a:ext cx="9372599" cy="4875213"/>
          </a:xfrm>
        </p:spPr>
        <p:txBody>
          <a:bodyPr/>
          <a:lstStyle/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400" b="1" dirty="0"/>
              <a:t>N/A</a:t>
            </a:r>
            <a:endParaRPr lang="pt-BR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929218" y="332601"/>
            <a:ext cx="1340110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 August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9513437" y="6475413"/>
            <a:ext cx="187846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Hassan Yaghoobi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905923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897539" y="350323"/>
            <a:ext cx="10361084" cy="1065213"/>
          </a:xfrm>
        </p:spPr>
        <p:txBody>
          <a:bodyPr/>
          <a:lstStyle/>
          <a:p>
            <a:pPr>
              <a:spcBef>
                <a:spcPts val="200"/>
              </a:spcBef>
              <a:defRPr/>
            </a:pPr>
            <a:r>
              <a:rPr lang="en-US" sz="3200" b="1" dirty="0"/>
              <a:t>Ad Hoc Approval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409700" y="1219200"/>
            <a:ext cx="9372599" cy="4875213"/>
          </a:xfrm>
        </p:spPr>
        <p:txBody>
          <a:bodyPr/>
          <a:lstStyle/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400"/>
              <a:t>Contributions 11-23-1319-02, </a:t>
            </a:r>
            <a:r>
              <a:rPr lang="en-US" sz="2400" dirty="0"/>
              <a:t>11-23-1320-01</a:t>
            </a:r>
            <a:r>
              <a:rPr lang="en-US" sz="2400"/>
              <a:t>, 11-23-1321-01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929218" y="332601"/>
            <a:ext cx="1340110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 August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9513437" y="6475413"/>
            <a:ext cx="187846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Hassan Yaghoobi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81732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01698" y="441751"/>
            <a:ext cx="10361084" cy="1065213"/>
          </a:xfrm>
        </p:spPr>
        <p:txBody>
          <a:bodyPr/>
          <a:lstStyle/>
          <a:p>
            <a:pPr>
              <a:spcBef>
                <a:spcPts val="200"/>
              </a:spcBef>
              <a:defRPr/>
            </a:pPr>
            <a:r>
              <a:rPr lang="en-US" dirty="0"/>
              <a:t>Plan for Going Forward, New Business, Next Meeting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409700" y="1415536"/>
            <a:ext cx="9372599" cy="4875213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Reporting/Submission of ITU AHG recommended contributions to 802.11 and 802.18 for further processing and submission to WP5A Sep 2023 session.</a:t>
            </a:r>
            <a:endParaRPr lang="en-US" sz="24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/>
              <a:t>Working Party 5A Next Meeting Dates </a:t>
            </a:r>
            <a:r>
              <a:rPr lang="en-US" sz="2400" dirty="0">
                <a:solidFill>
                  <a:srgbClr val="0000C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Wednesday 2023-09-13 - Friday 2023-09-22</a:t>
            </a:r>
            <a:r>
              <a:rPr lang="en-US" sz="2400" dirty="0">
                <a:solidFill>
                  <a:srgbClr val="0000CC"/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en-GB" sz="2400" u="sng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b="1" dirty="0"/>
              <a:t>Next ITU AHG Meeting: 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TBD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/>
              <a:t>Any New Business?</a:t>
            </a: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endParaRPr lang="pt-BR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929218" y="332601"/>
            <a:ext cx="1340110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 August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9513437" y="6475413"/>
            <a:ext cx="187846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Hassan Yaghoobi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407253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915458" y="265906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Appendix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4033" y="914400"/>
            <a:ext cx="10361084" cy="5486400"/>
          </a:xfrm>
        </p:spPr>
        <p:txBody>
          <a:bodyPr/>
          <a:lstStyle/>
          <a:p>
            <a:r>
              <a:rPr lang="en-US" sz="1200" dirty="0"/>
              <a:t>ITU AHG – Background Material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sz="1200" dirty="0"/>
              <a:t>ITU-R M.1450-5 (R-REC-M.1450-5-201404-I!!PDF-E): Characteristics of broadband radio local area networks, (02/2014) </a:t>
            </a:r>
          </a:p>
          <a:p>
            <a:pPr marL="400050" lvl="1" indent="0">
              <a:spcBef>
                <a:spcPts val="200"/>
              </a:spcBef>
              <a:defRPr/>
            </a:pPr>
            <a:r>
              <a:rPr lang="en-US" sz="1200" u="sng" dirty="0">
                <a:solidFill>
                  <a:srgbClr val="00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https://mentor.ieee.org/802.18/dcn/19/18-19-0157-00-0000-an-update-on-the-recommendation-itu-r-m-1450-5.pptx</a:t>
            </a:r>
            <a:endParaRPr lang="en-US" sz="1200" dirty="0">
              <a:solidFill>
                <a:srgbClr val="0000CC"/>
              </a:solidFill>
            </a:endParaRP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sz="1200" dirty="0"/>
              <a:t>ITU-R M.1801-2 (R-REC-M.1801-2-201302-I!!PDF-E): Radio interface standards for broadband wireless access systems, including mobile and nomadic applications, in the mobile service operating below 6 GHz, (02/2013)</a:t>
            </a:r>
            <a:endParaRPr lang="en-GB" sz="1200" dirty="0"/>
          </a:p>
          <a:p>
            <a:pPr marL="0" indent="0">
              <a:spcBef>
                <a:spcPts val="200"/>
              </a:spcBef>
              <a:defRPr/>
            </a:pPr>
            <a:r>
              <a:rPr lang="en-GB" sz="1200" u="sng" dirty="0">
                <a:solidFill>
                  <a:srgbClr val="CCCC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</a:t>
            </a:r>
            <a:r>
              <a:rPr lang="en-US" sz="1200" u="sng" dirty="0">
                <a:solidFill>
                  <a:srgbClr val="0000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https://www.itu.int/dms_pubrec/itu-r/rec/m/R-REC-M.1801-2-201302-I!!PDF-E.pdf</a:t>
            </a:r>
            <a:endParaRPr lang="en-US" sz="1200" dirty="0">
              <a:solidFill>
                <a:srgbClr val="0000CC"/>
              </a:solidFill>
            </a:endParaRPr>
          </a:p>
          <a:p>
            <a:pPr>
              <a:defRPr/>
            </a:pPr>
            <a:r>
              <a:rPr lang="en-US" sz="1200" dirty="0"/>
              <a:t>IEEE 802 contributions to WP5A </a:t>
            </a:r>
            <a:r>
              <a:rPr lang="en-US" sz="1200" dirty="0" err="1"/>
              <a:t>Decy</a:t>
            </a:r>
            <a:r>
              <a:rPr lang="en-US" sz="1200" dirty="0"/>
              <a:t> 2020 Meeting under agenda item RLAN characteristics</a:t>
            </a:r>
          </a:p>
          <a:p>
            <a:pPr marL="457200" lvl="2" indent="-4572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b="1" dirty="0">
                <a:cs typeface="+mn-cs"/>
              </a:rPr>
              <a:t>Proposed modification to Recommendation ITU-R M.1450-5 </a:t>
            </a:r>
            <a:r>
              <a:rPr lang="en-US" sz="1200" b="1" dirty="0">
                <a:solidFill>
                  <a:srgbClr val="0000C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[44]</a:t>
            </a:r>
            <a:endParaRPr lang="en-US" sz="1200" b="1" dirty="0">
              <a:solidFill>
                <a:srgbClr val="0000CC"/>
              </a:solidFill>
            </a:endParaRPr>
          </a:p>
          <a:p>
            <a:pPr marL="457200" lvl="2" indent="-4572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b="1" dirty="0">
                <a:cs typeface="+mn-cs"/>
              </a:rPr>
              <a:t>Proposed modification to Recommendation ITU-R M.1801-2 </a:t>
            </a:r>
            <a:r>
              <a:rPr lang="en-US" sz="1200" b="1" dirty="0">
                <a:solidFill>
                  <a:srgbClr val="0000CC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[43]</a:t>
            </a:r>
            <a:endParaRPr lang="en-US" sz="1200" b="1" u="sng" dirty="0">
              <a:solidFill>
                <a:srgbClr val="0000CC"/>
              </a:solidFill>
            </a:endParaRPr>
          </a:p>
          <a:p>
            <a:pPr>
              <a:defRPr/>
            </a:pPr>
            <a:r>
              <a:rPr lang="en-US" sz="1200" dirty="0"/>
              <a:t>IEEE 802 contributions to WP5A Nov 2020 Meeting under agenda item RLAN characteristics</a:t>
            </a:r>
          </a:p>
          <a:p>
            <a:pPr marL="457200" lvl="2" indent="-4572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b="1" dirty="0"/>
              <a:t>Proposed modification to Recommendation ITU-R M.1450-5 </a:t>
            </a:r>
            <a:r>
              <a:rPr lang="en-US" sz="1200" b="1" dirty="0">
                <a:solidFill>
                  <a:srgbClr val="0000CC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[154]</a:t>
            </a:r>
            <a:endParaRPr lang="en-US" sz="1200" b="1" dirty="0">
              <a:solidFill>
                <a:srgbClr val="0000CC"/>
              </a:solidFill>
            </a:endParaRPr>
          </a:p>
          <a:p>
            <a:pPr marL="457200" lvl="2" indent="-4572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b="1" dirty="0"/>
              <a:t>Proposed modification to Recommendation ITU-R M.1801-2 </a:t>
            </a:r>
            <a:r>
              <a:rPr lang="en-US" sz="1200" b="1" dirty="0">
                <a:solidFill>
                  <a:srgbClr val="0000CC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[153]</a:t>
            </a:r>
            <a:endParaRPr lang="en-US" sz="1200" b="1" dirty="0">
              <a:solidFill>
                <a:srgbClr val="0000CC"/>
              </a:solidFill>
            </a:endParaRP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200" b="1" dirty="0">
                <a:cs typeface="+mn-cs"/>
              </a:rPr>
              <a:t>IEEE 802 contributions to WP5A April-May 2021 Meeting under agenda item RLAN characteristics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b="1" dirty="0">
                <a:solidFill>
                  <a:schemeClr val="tx1"/>
                </a:solidFill>
              </a:rPr>
              <a:t>Proposed modification to Recommendation ITU-R M.1450-5 </a:t>
            </a:r>
            <a:r>
              <a:rPr lang="en-US" sz="1200" b="1" dirty="0">
                <a:solidFill>
                  <a:srgbClr val="0000CC"/>
                </a:solidFill>
              </a:rPr>
              <a:t>[</a:t>
            </a:r>
            <a:r>
              <a:rPr lang="en-US" sz="1200" b="1" dirty="0">
                <a:solidFill>
                  <a:srgbClr val="0000CC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245 </a:t>
            </a:r>
            <a:r>
              <a:rPr lang="en-US" sz="1200" b="1" dirty="0">
                <a:solidFill>
                  <a:srgbClr val="0000CC"/>
                </a:solidFill>
              </a:rPr>
              <a:t>]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b="1" dirty="0">
                <a:solidFill>
                  <a:schemeClr val="tx1"/>
                </a:solidFill>
              </a:rPr>
              <a:t>Proposed modification to Recommendation ITU-R M.1801-2 </a:t>
            </a:r>
            <a:r>
              <a:rPr lang="en-US" sz="1200" b="1" dirty="0">
                <a:solidFill>
                  <a:srgbClr val="0000CC"/>
                </a:solidFill>
              </a:rPr>
              <a:t>[ </a:t>
            </a:r>
            <a:r>
              <a:rPr lang="en-US" sz="1200" b="1" dirty="0">
                <a:solidFill>
                  <a:srgbClr val="0000CC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246 </a:t>
            </a:r>
            <a:r>
              <a:rPr lang="en-US" sz="1200" b="1" dirty="0">
                <a:solidFill>
                  <a:srgbClr val="0000CC"/>
                </a:solidFill>
              </a:rPr>
              <a:t>] </a:t>
            </a: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200" b="1" dirty="0">
                <a:cs typeface="+mn-cs"/>
              </a:rPr>
              <a:t>IEEE 802 contributions to WP5A Nov 2021 Meeting under agenda item RLAN characteristics</a:t>
            </a:r>
            <a:endParaRPr lang="en-US" sz="1200" b="0" i="0" u="none" strike="noStrike" dirty="0">
              <a:effectLst/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Proposed modification to Recommendation ITU-R M.1801-2  </a:t>
            </a:r>
            <a:r>
              <a:rPr lang="en-US" sz="12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  </a:t>
            </a:r>
            <a:r>
              <a:rPr lang="en-US" sz="1200" kern="1200" dirty="0">
                <a:solidFill>
                  <a:srgbClr val="0000CC"/>
                </a:solidFill>
                <a:latin typeface="Times New Roman" panose="02020603050405020304" pitchFamily="18" charset="0"/>
                <a:ea typeface="MS Gothic" panose="020B0609070205080204" pitchFamily="49" charset="-128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[ 439 ]</a:t>
            </a:r>
            <a:r>
              <a:rPr lang="en-US" sz="1200" b="0" kern="1200" dirty="0">
                <a:solidFill>
                  <a:srgbClr val="0000CC"/>
                </a:solidFill>
                <a:latin typeface="Times New Roman" panose="02020603050405020304" pitchFamily="18" charset="0"/>
                <a:ea typeface="MS Gothic" panose="020B0609070205080204" pitchFamily="49" charset="-128"/>
              </a:rPr>
              <a:t>   </a:t>
            </a:r>
            <a:endParaRPr lang="en-US" sz="1200" b="0" i="0" u="none" strike="noStrike" dirty="0"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Proposed modification to Recommendation ITU-R M.1450-5   </a:t>
            </a:r>
            <a:r>
              <a:rPr lang="en-US" sz="1200" i="0" u="none" strike="noStrike" kern="120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 </a:t>
            </a:r>
            <a:r>
              <a:rPr lang="en-US" sz="1200" kern="1200" dirty="0">
                <a:solidFill>
                  <a:srgbClr val="0000CC"/>
                </a:solidFill>
                <a:latin typeface="Times New Roman" panose="02020603050405020304" pitchFamily="18" charset="0"/>
                <a:ea typeface="MS Gothic" panose="020B0609070205080204" pitchFamily="49" charset="-128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[ 438 ]</a:t>
            </a:r>
            <a:r>
              <a:rPr lang="en-US" sz="1200" b="0" kern="1200" dirty="0">
                <a:solidFill>
                  <a:srgbClr val="0000CC"/>
                </a:solidFill>
                <a:latin typeface="Times New Roman" panose="02020603050405020304" pitchFamily="18" charset="0"/>
                <a:ea typeface="MS Gothic" panose="020B0609070205080204" pitchFamily="49" charset="-128"/>
              </a:rPr>
              <a:t>   </a:t>
            </a: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200" b="1" dirty="0">
                <a:cs typeface="+mn-cs"/>
              </a:rPr>
              <a:t>IEEE 802 contributions to WP5A May-Jun 2022 Meeting under agenda item RLAN characteristics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b="1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Proposed modification to Recommendation ITU-R M.1801-2   </a:t>
            </a:r>
            <a:r>
              <a:rPr lang="en-US" sz="1200" b="1" dirty="0">
                <a:solidFill>
                  <a:srgbClr val="0000CC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[ 547 ]</a:t>
            </a:r>
            <a:r>
              <a:rPr lang="en-US" sz="1200" dirty="0">
                <a:solidFill>
                  <a:srgbClr val="0000CC"/>
                </a:solidFill>
              </a:rPr>
              <a:t>   </a:t>
            </a:r>
            <a:endParaRPr lang="en-US" sz="1200" b="1" kern="1200" dirty="0">
              <a:solidFill>
                <a:srgbClr val="0000CC"/>
              </a:solidFill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b="1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Proposed modification to Recommendation ITU-R M.1450-5   </a:t>
            </a:r>
            <a:r>
              <a:rPr lang="en-US" sz="1200" b="1" dirty="0">
                <a:solidFill>
                  <a:srgbClr val="0000CC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[ 546 ]</a:t>
            </a:r>
            <a:endParaRPr lang="en-US" sz="1200" b="1" dirty="0">
              <a:solidFill>
                <a:srgbClr val="0000CC"/>
              </a:solidFill>
            </a:endParaRP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200" b="1" dirty="0">
                <a:cs typeface="+mn-cs"/>
              </a:rPr>
              <a:t>IEEE 802 contributions to WP5A Nov 2022 Meeting under agenda item RLAN characteristics</a:t>
            </a:r>
          </a:p>
          <a:p>
            <a:pPr marL="0" indent="0" fontAlgn="t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1. IEEE 802’S VIEWS ON ANNEX 17 TO DOCUMENT 5A/597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i="0" u="none" strike="noStrike" kern="120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n-GB" sz="1200" i="0" u="none" strike="noStrike" kern="1200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675</a:t>
            </a:r>
            <a:r>
              <a:rPr lang="en-US" sz="1200" i="0" u="none" strike="noStrike" kern="120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n-US" sz="1200" i="0" u="none" strike="noStrike" kern="120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   </a:t>
            </a:r>
          </a:p>
          <a:p>
            <a:pPr marL="0" indent="0" fontAlgn="t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2. Proposed modification to Recommendation ITU-R M.1450-5   </a:t>
            </a:r>
            <a:r>
              <a:rPr lang="en-US" sz="1200" i="0" u="none" strike="noStrike" kern="1200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[674]</a:t>
            </a:r>
            <a:r>
              <a:rPr lang="en-US" sz="1200" i="0" u="none" strike="noStrike" kern="1200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   </a:t>
            </a:r>
          </a:p>
          <a:p>
            <a:pPr marL="0" indent="0" fontAlgn="t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cs typeface="+mn-cs"/>
              </a:rPr>
              <a:t>IEEE 802 contributions to WP5A May 2023 Meeting under agenda item RLAN characteristics</a:t>
            </a:r>
            <a:endParaRPr lang="en-US" sz="1200" b="1" kern="1200" dirty="0">
              <a:solidFill>
                <a:srgbClr val="0000CC"/>
              </a:solidFill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  <a:p>
            <a:pPr marL="228600" indent="-2286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b="1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Proposed modification to Recommendation ITU-R M.1450-5  </a:t>
            </a:r>
            <a:r>
              <a:rPr lang="en-US" sz="120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IEEE-01-E</a:t>
            </a:r>
            <a:br>
              <a:rPr lang="en-US" sz="1200" b="1" i="0" u="none" strike="noStrike" kern="1200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</a:br>
            <a:r>
              <a:rPr lang="en-US" sz="1200" b="1" i="0" u="none" strike="noStrike" kern="1200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  </a:t>
            </a:r>
            <a:endParaRPr lang="en-US" sz="1200" b="0" i="0" u="none" strike="noStrike" dirty="0">
              <a:effectLst/>
              <a:latin typeface="Arial" panose="020B0604020202020204" pitchFamily="34" charset="0"/>
            </a:endParaRP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1200" b="1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 Corp.)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71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FFEFE-D360-42CA-B333-0CA48D464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77B5F-4B5F-4CA9-8F75-677354732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453A5-475D-4E35-9C44-F4B702728B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8ADF3-AF34-4337-AD0F-AA6CA57100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Hassan Yaghoobi (Intel Corp.)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BB3FAD-636E-4617-858C-2B4E4B8404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 August 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7349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12799" y="1524000"/>
            <a:ext cx="10665885" cy="4951414"/>
          </a:xfrm>
          <a:ln/>
        </p:spPr>
        <p:txBody>
          <a:bodyPr/>
          <a:lstStyle/>
          <a:p>
            <a:pPr algn="ctr"/>
            <a:r>
              <a:rPr lang="en-US" altLang="en-US" sz="2800" dirty="0"/>
              <a:t>Agenda for: 802.11 ITU AHG</a:t>
            </a:r>
            <a:br>
              <a:rPr lang="en-US" altLang="en-US" sz="2800" dirty="0"/>
            </a:br>
            <a:r>
              <a:rPr lang="en-US" altLang="en-US" dirty="0"/>
              <a:t>(ITU Liaison Ad Hoc Group)</a:t>
            </a:r>
          </a:p>
          <a:p>
            <a:pPr algn="ctr"/>
            <a:r>
              <a:rPr lang="en-US" altLang="en-US" dirty="0"/>
              <a:t>August 1, 2023</a:t>
            </a:r>
            <a:endParaRPr lang="en-GB" dirty="0"/>
          </a:p>
          <a:p>
            <a:pPr algn="ctr"/>
            <a:r>
              <a:rPr lang="en-US" altLang="en-US" dirty="0"/>
              <a:t>Chair: Hassan Yaghoobi (Intel Corp.)</a:t>
            </a:r>
          </a:p>
          <a:p>
            <a:pPr algn="ctr"/>
            <a:r>
              <a:rPr lang="en-US" altLang="en-US" dirty="0"/>
              <a:t>Secretary: Richard </a:t>
            </a:r>
            <a:r>
              <a:rPr lang="en-US" dirty="0"/>
              <a:t>Kennedy </a:t>
            </a:r>
            <a:r>
              <a:rPr lang="en-US" altLang="en-US" dirty="0"/>
              <a:t>(</a:t>
            </a:r>
            <a:r>
              <a:rPr lang="en-US" dirty="0"/>
              <a:t>Bluetooth SIG)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 Corp.)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pPr eaLnBrk="1" hangingPunct="1"/>
            <a:r>
              <a:rPr lang="en-US" altLang="en-US" dirty="0"/>
              <a:t>Reminders and Rules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11742" y="1371600"/>
            <a:ext cx="10667999" cy="5027614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Reminders to attendees:</a:t>
            </a:r>
          </a:p>
          <a:p>
            <a:pPr lvl="1" eaLnBrk="1" hangingPunct="1"/>
            <a:r>
              <a:rPr lang="en-US" altLang="en-US" sz="2400" dirty="0"/>
              <a:t>Please record your attendance</a:t>
            </a:r>
          </a:p>
          <a:p>
            <a:pPr lvl="1" eaLnBrk="1" hangingPunct="1"/>
            <a:r>
              <a:rPr lang="en-US" altLang="en-US" sz="2400" dirty="0"/>
              <a:t>Please mute any noise making devices</a:t>
            </a:r>
          </a:p>
          <a:p>
            <a:pPr lvl="1" eaLnBrk="1" hangingPunct="1"/>
            <a:r>
              <a:rPr lang="en-US" altLang="en-US" sz="2400" dirty="0"/>
              <a:t>No recordings</a:t>
            </a:r>
          </a:p>
          <a:p>
            <a:r>
              <a:rPr lang="en-US" altLang="en-US" sz="2800" dirty="0"/>
              <a:t>Rules</a:t>
            </a:r>
          </a:p>
          <a:p>
            <a:pPr lvl="1"/>
            <a:r>
              <a:rPr lang="en-US" altLang="en-US" sz="2400" dirty="0"/>
              <a:t>No formal rules – agree to our own process</a:t>
            </a:r>
          </a:p>
          <a:p>
            <a:pPr lvl="1"/>
            <a:r>
              <a:rPr lang="en-US" altLang="en-US" sz="2400" dirty="0"/>
              <a:t>No motions (straw polls are okay)</a:t>
            </a:r>
          </a:p>
          <a:p>
            <a:pPr lvl="1"/>
            <a:r>
              <a:rPr lang="en-US" altLang="en-US" sz="2400" strike="sngStrike" dirty="0">
                <a:solidFill>
                  <a:srgbClr val="FF0000"/>
                </a:solidFill>
              </a:rPr>
              <a:t>Participation in the ITU AHG at this meeting counts towards 802.11 voting rights; </a:t>
            </a:r>
            <a:r>
              <a:rPr lang="en-US" altLang="en-US" sz="2400" dirty="0">
                <a:solidFill>
                  <a:schemeClr val="tx1"/>
                </a:solidFill>
              </a:rPr>
              <a:t>capture your attendance on IMAT </a:t>
            </a:r>
            <a:r>
              <a:rPr lang="en-US" altLang="en-US" sz="2400" dirty="0">
                <a:solidFill>
                  <a:srgbClr val="00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https://imat.ieee.org/attendance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 Corp.)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2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9A92-BF3E-43D7-B080-F0104D6B9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46113"/>
            <a:ext cx="10361084" cy="457199"/>
          </a:xfrm>
        </p:spPr>
        <p:txBody>
          <a:bodyPr/>
          <a:lstStyle/>
          <a:p>
            <a:r>
              <a:rPr lang="en-US" altLang="en-US" dirty="0"/>
              <a:t>Guidelines for IEEE-SA Meetings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DC840-3D08-462E-8EE4-982DE5C72F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07F00-F37C-4244-A16F-C28D05A017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Hassan Yaghoobi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6072B-7049-4D6F-8190-4CBA8CDB2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36AA29B-7296-4958-AD1C-F6C518615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43" y="1103312"/>
            <a:ext cx="11125200" cy="533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4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400" dirty="0"/>
              <a:t>Technical considerations remain primary focus</a:t>
            </a:r>
            <a:endParaRPr lang="en-US" altLang="en-US" sz="14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5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 b="1" dirty="0"/>
            </a:b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See </a:t>
            </a:r>
            <a:r>
              <a:rPr lang="en-US" altLang="en-US" sz="1400" b="1" i="1" dirty="0"/>
              <a:t>IEEE-SA Standards Board Operations Manual</a:t>
            </a:r>
            <a:r>
              <a:rPr lang="en-US" altLang="en-US" sz="1400" b="1" dirty="0"/>
              <a:t>, clause 5.3.10 and </a:t>
            </a:r>
            <a:r>
              <a:rPr lang="en-GB" altLang="en-US" sz="1400" b="1" dirty="0"/>
              <a:t>“Promoting Competition and Innovation: What You Need to Know about the IEEE Standards Association's Antitrust and Competition Policy”</a:t>
            </a:r>
            <a:r>
              <a:rPr lang="en-US" altLang="en-US" sz="14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This slide set is available </a:t>
            </a:r>
            <a:br>
              <a:rPr lang="en-US" altLang="en-US" sz="1400" b="1" dirty="0"/>
            </a:br>
            <a:r>
              <a:rPr lang="en-US" altLang="en-US" sz="14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18803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00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http://standards.ieee.org/faqs/affiliationFAQ.html</a:t>
            </a:r>
            <a:endParaRPr lang="en-US" altLang="en-US" sz="2400" dirty="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0000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http://standards.ieee.org/resources/antitrust-guidelines.pdf</a:t>
            </a:r>
            <a:endParaRPr lang="en-US" altLang="en-US" sz="2400" dirty="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0000C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http://www.ieee.org/web/membership/ethics/code_ethics.html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0000CC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http://standards.ieee.org/board/pat/pat-slideset.ppt</a:t>
            </a:r>
            <a:endParaRPr lang="en-US" altLang="en-US" sz="2400" dirty="0">
              <a:solidFill>
                <a:srgbClr val="0000C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 Corp.)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977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GB" altLang="en-US" dirty="0">
                <a:ea typeface="MS Gothic" panose="020B0609070205080204" pitchFamily="49" charset="-128"/>
              </a:rPr>
              <a:t>Participation in IEEE 802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996" y="1143000"/>
            <a:ext cx="10361084" cy="5181600"/>
          </a:xfrm>
        </p:spPr>
        <p:txBody>
          <a:bodyPr/>
          <a:lstStyle/>
          <a:p>
            <a:pPr marL="0" lvl="0" indent="0" eaLnBrk="0" hangingPunct="0">
              <a:buClrTx/>
            </a:pPr>
            <a:r>
              <a:rPr lang="en-GB" altLang="en-US" sz="1800" kern="1200" dirty="0">
                <a:latin typeface="Times New Roman" pitchFamily="16" charset="0"/>
                <a:ea typeface="MS Gothic" panose="020B0609070205080204" pitchFamily="49" charset="-128"/>
              </a:rPr>
              <a:t>Participation in any IEEE 802 meeting (Sponsor, Sponsor subgroup, Working Group, Working Group subgroup, etc.) is on an individual basis</a:t>
            </a:r>
          </a:p>
          <a:p>
            <a:pPr marL="339725" lvl="0" indent="-336550" eaLnBrk="0" hangingPunct="0">
              <a:buFont typeface="Arial" panose="020B0604020202020204" pitchFamily="34" charset="0"/>
              <a:buChar char="•"/>
            </a:pPr>
            <a:r>
              <a:rPr lang="en-GB" altLang="en-US" sz="1600" kern="1200" dirty="0">
                <a:latin typeface="Times New Roman" pitchFamily="16" charset="0"/>
                <a:ea typeface="MS Gothic" panose="020B0609070205080204" pitchFamily="49" charset="-128"/>
              </a:rPr>
              <a:t>Participants in the </a:t>
            </a:r>
            <a:r>
              <a:rPr lang="en-GB" altLang="en-US" sz="1600" kern="1200" dirty="0">
                <a:solidFill>
                  <a:srgbClr val="0000CC"/>
                </a:solidFill>
                <a:latin typeface="Times New Roman" pitchFamily="16" charset="0"/>
                <a:ea typeface="MS Gothic" panose="020B0609070205080204" pitchFamily="49" charset="-128"/>
              </a:rPr>
              <a:t>IEEE standards development individual process </a:t>
            </a:r>
            <a:r>
              <a:rPr lang="en-GB" altLang="en-US" sz="1600" kern="1200" dirty="0">
                <a:latin typeface="Times New Roman" pitchFamily="16" charset="0"/>
                <a:ea typeface="MS Gothic" panose="020B0609070205080204" pitchFamily="49" charset="-128"/>
              </a:rPr>
              <a:t>shall act based on their qualifications and experience. (https://standards.ieee.org/develop/policies/bylaws/sb_bylaws.pdf  section 5.2.1)</a:t>
            </a:r>
          </a:p>
          <a:p>
            <a:pPr marL="339725" lvl="0" indent="-336550" eaLnBrk="0" hangingPunct="0">
              <a:buFont typeface="Arial" panose="020B0604020202020204" pitchFamily="34" charset="0"/>
              <a:buChar char="•"/>
            </a:pPr>
            <a:r>
              <a:rPr lang="en-GB" altLang="en-US" sz="1600" kern="1200" dirty="0">
                <a:solidFill>
                  <a:srgbClr val="0000CC"/>
                </a:solidFill>
                <a:latin typeface="Times New Roman" pitchFamily="16" charset="0"/>
                <a:ea typeface="MS Gothic" panose="020B0609070205080204" pitchFamily="49" charset="-128"/>
              </a:rPr>
              <a:t>IEEE 802 Working Group membership is by individual</a:t>
            </a:r>
            <a:r>
              <a:rPr lang="en-GB" altLang="en-US" sz="1600" kern="1200" dirty="0">
                <a:latin typeface="Times New Roman" pitchFamily="16" charset="0"/>
                <a:ea typeface="MS Gothic" panose="020B0609070205080204" pitchFamily="49" charset="-128"/>
              </a:rPr>
              <a:t>; “Working Group members shall participate in the consensus process in a manner consistent with their professional expert opinion as individuals, and not as organizational representatives”. (subclause 4.2.1 “Establishment”, of the IEEE 802 LMSC Working Group Policies and Procedures)</a:t>
            </a:r>
          </a:p>
          <a:p>
            <a:pPr marL="339725" lvl="0" indent="-336550" eaLnBrk="0" hangingPunct="0">
              <a:buFont typeface="Arial" panose="020B0604020202020204" pitchFamily="34" charset="0"/>
              <a:buChar char="•"/>
            </a:pPr>
            <a:r>
              <a:rPr lang="en-GB" altLang="en-US" sz="1600" kern="1200" dirty="0">
                <a:solidFill>
                  <a:srgbClr val="0000CC"/>
                </a:solidFill>
                <a:latin typeface="Times New Roman" pitchFamily="16" charset="0"/>
                <a:ea typeface="MS Gothic" panose="020B0609070205080204" pitchFamily="49" charset="-128"/>
              </a:rPr>
              <a:t>Participants have an obligation to act and vote as an individual </a:t>
            </a:r>
            <a:r>
              <a:rPr lang="en-GB" altLang="en-US" sz="1600" kern="1200" dirty="0">
                <a:latin typeface="Times New Roman" pitchFamily="16" charset="0"/>
                <a:ea typeface="MS Gothic" panose="020B0609070205080204" pitchFamily="49" charset="-128"/>
              </a:rPr>
              <a:t>and not under the direction of any other individual or group.  A Participant’s obligation to act and vote as an individual applies in all cases, regardless of any external commitments, agreements, contracts, or orders. </a:t>
            </a:r>
          </a:p>
          <a:p>
            <a:pPr marL="339725" lvl="0" indent="-336550" eaLnBrk="0" hangingPunct="0">
              <a:buFont typeface="Arial" panose="020B0604020202020204" pitchFamily="34" charset="0"/>
              <a:buChar char="•"/>
            </a:pPr>
            <a:r>
              <a:rPr lang="en-GB" altLang="en-US" sz="1600" kern="1200" dirty="0">
                <a:solidFill>
                  <a:srgbClr val="0000CC"/>
                </a:solidFill>
                <a:latin typeface="Times New Roman" pitchFamily="16" charset="0"/>
                <a:ea typeface="MS Gothic" panose="020B0609070205080204" pitchFamily="49" charset="-128"/>
              </a:rPr>
              <a:t>Participants shall not direct the actions or votes of any other member of an IEEE 802 Working Group </a:t>
            </a:r>
            <a:r>
              <a:rPr lang="en-GB" altLang="en-US" sz="1600" kern="1200" dirty="0">
                <a:latin typeface="Times New Roman" pitchFamily="16" charset="0"/>
                <a:ea typeface="MS Gothic" panose="020B0609070205080204" pitchFamily="49" charset="-128"/>
              </a:rPr>
              <a:t>or retaliate against any other member for their actions or votes within IEEE 802 Working Group meetings, see </a:t>
            </a:r>
            <a:r>
              <a:rPr lang="en-GB" altLang="en-US" sz="1600" u="sng" kern="1200" dirty="0">
                <a:latin typeface="Times New Roman" pitchFamily="16" charset="0"/>
                <a:ea typeface="MS Gothic" panose="020B0609070205080204" pitchFamily="49" charset="-128"/>
              </a:rPr>
              <a:t>https://standards.ieee.org/develop/policies/bylaws/sb_bylaws.pdf </a:t>
            </a:r>
            <a:r>
              <a:rPr lang="en-GB" altLang="en-US" sz="1600" kern="1200" dirty="0">
                <a:latin typeface="Times New Roman" pitchFamily="16" charset="0"/>
                <a:ea typeface="MS Gothic" panose="020B0609070205080204" pitchFamily="49" charset="-128"/>
              </a:rPr>
              <a:t> section 5.2.1.3 and the IEEE 802 LMSC Working Group Policies and Procedures, subclause 3.4.1 “Chair”, list item x.</a:t>
            </a:r>
          </a:p>
          <a:p>
            <a:pPr marL="0" lvl="0" indent="0" eaLnBrk="0" hangingPunct="0">
              <a:buClrTx/>
            </a:pPr>
            <a:r>
              <a:rPr lang="en-GB" altLang="en-US" sz="1800" kern="1200" dirty="0">
                <a:latin typeface="Times New Roman" pitchFamily="16" charset="0"/>
                <a:ea typeface="MS Gothic" panose="020B0609070205080204" pitchFamily="49" charset="-128"/>
              </a:rPr>
              <a:t>By participating in IEEE 802 meetings, you accept these requirements.  If you do not agree to these policies then you shall not participate.</a:t>
            </a:r>
          </a:p>
          <a:p>
            <a:pPr marL="0" lvl="0" indent="0" algn="ctr" eaLnBrk="0" hangingPunct="0">
              <a:buClrTx/>
            </a:pPr>
            <a:r>
              <a:rPr lang="en-GB" altLang="en-US" sz="1400" b="0" kern="1200" dirty="0">
                <a:latin typeface="Times New Roman" pitchFamily="16" charset="0"/>
                <a:ea typeface="MS Gothic" panose="020B0609070205080204" pitchFamily="49" charset="-128"/>
              </a:rPr>
              <a:t>(Latest revision of IEEE 802 LMSC Working Group Policies and Procedures: http://www.ieee802.org/devdocs.shtml)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 Corp.)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740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01699" y="542929"/>
            <a:ext cx="10361084" cy="657224"/>
          </a:xfrm>
        </p:spPr>
        <p:txBody>
          <a:bodyPr/>
          <a:lstStyle/>
          <a:p>
            <a:pPr eaLnBrk="1" hangingPunct="1"/>
            <a:r>
              <a:rPr lang="en-US" altLang="en-US" dirty="0"/>
              <a:t>Agenda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56724" y="1162055"/>
            <a:ext cx="10978036" cy="5256213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sz="1800" dirty="0"/>
              <a:t>Administrative: Reminders, Rules, Guidelines, Resources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sz="1800" dirty="0"/>
              <a:t>Roll Call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sz="1800" dirty="0"/>
              <a:t>Approval of Agenda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sz="1800" dirty="0"/>
              <a:t>Approval of Minutes of Previous Meeting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sz="1800" dirty="0"/>
              <a:t>Contributions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sz="1600" dirty="0"/>
              <a:t>Proposed modifications to ITU-R M.1450-5 for September 2023 WP5A Meeting r1, Hassan Yaghoobi (Intel Corp.), 07/31/2023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sz="1600" dirty="0"/>
              <a:t>Proposed modifications to ITU-R M.1801-2 for September 2023 WP5A Meeting r1, Hassan Yaghoobi (Intel Corp.), 07/31/2023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sz="1600" dirty="0"/>
              <a:t>IEEE 802’S Views on Annex 17 to Document 5A/597-E, Hassan Yaghoobi (Intel Corp.), 07/29/2023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sz="1800" dirty="0"/>
              <a:t>Discussion Items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sz="1800" dirty="0"/>
              <a:t>N/A 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sz="1800" dirty="0"/>
              <a:t>Updates from ITU-R WP5A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sz="1800" dirty="0"/>
              <a:t>N/A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sz="1800" dirty="0"/>
              <a:t>Ad Hoc Endorsement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sz="1800" dirty="0"/>
              <a:t>Contributions 11-23-1319-01, 11-23-1320-01, 11-23-1321-00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sz="1800" dirty="0"/>
              <a:t>Plan for going forward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sz="1800" dirty="0"/>
              <a:t>Any Other Business?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sz="1800" dirty="0"/>
              <a:t>Next Meetings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 Corp.)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810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altLang="en-US"/>
              <a:t>Approval of Minutes of Previous Meeting</a:t>
            </a:r>
            <a:endParaRPr lang="en-US" alt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914401" y="1371600"/>
            <a:ext cx="10361084" cy="5103814"/>
          </a:xfrm>
        </p:spPr>
        <p:txBody>
          <a:bodyPr/>
          <a:lstStyle/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b="0" dirty="0"/>
              <a:t>Minutes for July 13, 2023 Meeting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C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https://mentor.ieee.org/802.11/dcn/23/11-23-0984-00-0itu-itu-ahg-minutes-for-july-2023-plenary.docx</a:t>
            </a:r>
            <a:r>
              <a:rPr lang="en-US" dirty="0">
                <a:solidFill>
                  <a:srgbClr val="0000CC"/>
                </a:solidFill>
              </a:rPr>
              <a:t>  </a:t>
            </a:r>
            <a:r>
              <a:rPr lang="en-US" altLang="en-US" dirty="0">
                <a:solidFill>
                  <a:srgbClr val="0000CC"/>
                </a:solidFill>
              </a:rPr>
              <a:t>  </a:t>
            </a:r>
            <a:endParaRPr lang="en-US" altLang="en-US" b="0" dirty="0">
              <a:solidFill>
                <a:srgbClr val="0000C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 Corp.)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020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Contributions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066800"/>
            <a:ext cx="10361084" cy="5073649"/>
          </a:xfrm>
          <a:ln/>
        </p:spPr>
        <p:txBody>
          <a:bodyPr/>
          <a:lstStyle/>
          <a:p>
            <a:pPr marL="0" indent="0">
              <a:spcBef>
                <a:spcPts val="200"/>
              </a:spcBef>
              <a:defRPr/>
            </a:pPr>
            <a:r>
              <a:rPr lang="en-US" sz="2000" dirty="0"/>
              <a:t>New Contributions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sz="2000" dirty="0"/>
              <a:t>Proposed modifications to ITU-R M.1450-5 for September 2023 WP5A Meeting r1, Hassan Yaghoobi (Intel Corp.), 07/31/2023</a:t>
            </a:r>
          </a:p>
          <a:p>
            <a:pPr marL="1257300" lvl="2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https://mentor.ieee.org/802.11/dcn/23/11-23-1319-01-0itu-proposed-modifications-to-itu-r-m-1450-5-for-september-2023-wp5a-meeting.docx</a:t>
            </a:r>
            <a:r>
              <a:rPr lang="en-US" dirty="0">
                <a:solidFill>
                  <a:srgbClr val="0000CC"/>
                </a:solidFill>
              </a:rPr>
              <a:t> 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sz="2000" dirty="0"/>
              <a:t>Proposed modifications to ITU-R M.1801-2 for September 2023 WP5A Meeting r1, Hassan Yaghoobi (Intel Corp.), 07/31/2023</a:t>
            </a:r>
          </a:p>
          <a:p>
            <a:pPr marL="1257300" lvl="2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https://mentor.ieee.org/802.11/dcn/23/11-23-1320-01-0itu-proposed-modifications-to-itu-r-m-1801-2-for-september-2023-wp5a-meeting.docx</a:t>
            </a:r>
            <a:r>
              <a:rPr lang="en-US" dirty="0">
                <a:solidFill>
                  <a:srgbClr val="0000CC"/>
                </a:solidFill>
              </a:rPr>
              <a:t> 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sz="2000" dirty="0"/>
              <a:t>IEEE 802’S Views on Annex 17 to Document 5A/597-E, Hassan Yaghoobi (Intel Corp.), 07/29/2023</a:t>
            </a:r>
            <a:r>
              <a:rPr lang="en-US" sz="1600" dirty="0">
                <a:solidFill>
                  <a:srgbClr val="0000CC"/>
                </a:solidFill>
              </a:rPr>
              <a:t> </a:t>
            </a:r>
          </a:p>
          <a:p>
            <a:pPr marL="1257300" lvl="2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C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https://mentor.ieee.org/802.11/dcn/23/11-23-1321-00-0itu-proposed-contribution-to-itu-r-m-bb-was-freq-for-september-2023-wp5a-meeting.docx</a:t>
            </a:r>
            <a:r>
              <a:rPr lang="en-US" dirty="0">
                <a:solidFill>
                  <a:srgbClr val="0000CC"/>
                </a:solidFill>
              </a:rPr>
              <a:t> 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sz="2000" dirty="0"/>
              <a:t>Contribution for Further Discussion</a:t>
            </a:r>
          </a:p>
          <a:p>
            <a:pPr marL="457200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sz="1800" dirty="0"/>
              <a:t>N/A</a:t>
            </a:r>
            <a:endParaRPr lang="en-US" sz="1600" dirty="0"/>
          </a:p>
          <a:p>
            <a:pPr marL="0" indent="0">
              <a:spcBef>
                <a:spcPts val="200"/>
              </a:spcBef>
              <a:defRPr/>
            </a:pPr>
            <a:r>
              <a:rPr lang="en-US" sz="2000" dirty="0"/>
              <a:t>References </a:t>
            </a:r>
            <a:endParaRPr lang="en-US" sz="2200" dirty="0"/>
          </a:p>
          <a:p>
            <a:pPr fontAlgn="t">
              <a:buFont typeface="Arial" panose="020B0604020202020204" pitchFamily="34" charset="0"/>
              <a:buChar char="•"/>
            </a:pPr>
            <a:r>
              <a:rPr lang="en-US" sz="1800" b="1" dirty="0"/>
              <a:t>N/A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>
              <a:spcBef>
                <a:spcPts val="200"/>
              </a:spcBef>
              <a:defRPr/>
            </a:pPr>
            <a:endParaRPr lang="en-US" sz="2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 Corp)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 August 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DFCADC33959499CA2174C6C12CE0D" ma:contentTypeVersion="13" ma:contentTypeDescription="Create a new document." ma:contentTypeScope="" ma:versionID="a3fc4679fdd7500c1d3a32e1d1f4f41d">
  <xsd:schema xmlns:xsd="http://www.w3.org/2001/XMLSchema" xmlns:xs="http://www.w3.org/2001/XMLSchema" xmlns:p="http://schemas.microsoft.com/office/2006/metadata/properties" xmlns:ns3="60873816-0101-4504-946e-6fdefec58fb5" xmlns:ns4="4e36d776-f4f9-4739-bb28-fcc060563e14" targetNamespace="http://schemas.microsoft.com/office/2006/metadata/properties" ma:root="true" ma:fieldsID="5e5750bb2fd743998b6e6034b6081643" ns3:_="" ns4:_="">
    <xsd:import namespace="60873816-0101-4504-946e-6fdefec58fb5"/>
    <xsd:import namespace="4e36d776-f4f9-4739-bb28-fcc060563e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73816-0101-4504-946e-6fdefec58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6d776-f4f9-4739-bb28-fcc060563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F14640-4E7F-4A2D-B44E-1E3362A4D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73816-0101-4504-946e-6fdefec58fb5"/>
    <ds:schemaRef ds:uri="4e36d776-f4f9-4739-bb28-fcc060563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B35010-95F5-442D-8F5B-357EDA6B434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34F48E-90AD-4246-ACE4-D7D7572A3FAE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68400</TotalTime>
  <Words>1656</Words>
  <Application>Microsoft Office PowerPoint</Application>
  <PresentationFormat>Widescreen</PresentationFormat>
  <Paragraphs>188</Paragraphs>
  <Slides>14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Monotype Sorts</vt:lpstr>
      <vt:lpstr>Times New Roman</vt:lpstr>
      <vt:lpstr>Office Theme</vt:lpstr>
      <vt:lpstr>Document</vt:lpstr>
      <vt:lpstr>ITU Liaison Ad Hoc Group Agenda</vt:lpstr>
      <vt:lpstr>Abstract</vt:lpstr>
      <vt:lpstr>Reminders and Rules</vt:lpstr>
      <vt:lpstr>Guidelines for IEEE-SA Meetings</vt:lpstr>
      <vt:lpstr>Resources – URLs</vt:lpstr>
      <vt:lpstr>Participation in IEEE 802 Meetings</vt:lpstr>
      <vt:lpstr>Agenda</vt:lpstr>
      <vt:lpstr>Approval of Minutes of Previous Meeting</vt:lpstr>
      <vt:lpstr>Contributions</vt:lpstr>
      <vt:lpstr>Updates from ITU-R WP5A</vt:lpstr>
      <vt:lpstr>Ad Hoc Approval</vt:lpstr>
      <vt:lpstr>Plan for Going Forward, New Business, Next Meeting</vt:lpstr>
      <vt:lpstr>Appendix</vt:lpstr>
      <vt:lpstr>Backup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11-19-2127-00-AANI-aani-sc-agenda-january-2020</dc:title>
  <dc:creator>Levy, Joseph</dc:creator>
  <cp:keywords>CTPClassification=CTP_NT</cp:keywords>
  <cp:lastModifiedBy>Editor</cp:lastModifiedBy>
  <cp:revision>510</cp:revision>
  <cp:lastPrinted>1601-01-01T00:00:00Z</cp:lastPrinted>
  <dcterms:created xsi:type="dcterms:W3CDTF">2017-06-02T20:57:23Z</dcterms:created>
  <dcterms:modified xsi:type="dcterms:W3CDTF">2023-08-02T00:14:02Z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0x0101005C7DFCADC33959499CA2174C6C12CE0D</vt:lpwstr>
  </property>
  <property fmtid="{D5CDD505-2E9C-101B-9397-08002B2CF9AE}" pid="3" name="TitusGUID">
    <vt:lpwstr>1194dee6-3893-43b1-bb55-8a0b6423a622</vt:lpwstr>
  </property>
  <property fmtid="{D5CDD505-2E9C-101B-9397-08002B2CF9AE}" pid="4" name="CTP_TimeStamp">
    <vt:lpwstr>2020-03-30 16:51:19Z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