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7" r:id="rId18"/>
    <p:sldId id="2387" r:id="rId19"/>
    <p:sldId id="2398" r:id="rId20"/>
    <p:sldId id="2391" r:id="rId21"/>
    <p:sldId id="2388" r:id="rId22"/>
    <p:sldId id="279" r:id="rId23"/>
    <p:sldId id="2394" r:id="rId24"/>
    <p:sldId id="2395" r:id="rId25"/>
    <p:sldId id="239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3912" y="4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21BCF76-965A-4C65-B8DB-12809E75A81C}"/>
    <pc:docChg chg="custSel modSld">
      <pc:chgData name="Xiaofei Wang" userId="6e1836d3-2ed9-4ae5-8700-9029b71c19c7" providerId="ADAL" clId="{021BCF76-965A-4C65-B8DB-12809E75A81C}" dt="2023-09-12T15:48:30.318" v="682" actId="6549"/>
      <pc:docMkLst>
        <pc:docMk/>
      </pc:docMkLst>
      <pc:sldChg chg="modSp mod">
        <pc:chgData name="Xiaofei Wang" userId="6e1836d3-2ed9-4ae5-8700-9029b71c19c7" providerId="ADAL" clId="{021BCF76-965A-4C65-B8DB-12809E75A81C}" dt="2023-09-12T15:48:30.318" v="682" actId="6549"/>
        <pc:sldMkLst>
          <pc:docMk/>
          <pc:sldMk cId="3371144291" sldId="2398"/>
        </pc:sldMkLst>
        <pc:spChg chg="mod">
          <ac:chgData name="Xiaofei Wang" userId="6e1836d3-2ed9-4ae5-8700-9029b71c19c7" providerId="ADAL" clId="{021BCF76-965A-4C65-B8DB-12809E75A81C}" dt="2023-09-12T15:48:30.318" v="682" actId="6549"/>
          <ac:spMkLst>
            <pc:docMk/>
            <pc:sldMk cId="3371144291" sldId="239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22</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25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25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802.11-23/1300r2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September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2023-09-10</a:t>
            </a:r>
          </a:p>
        </p:txBody>
      </p:sp>
      <p:sp>
        <p:nvSpPr>
          <p:cNvPr id="6" name="Date Placeholder 3"/>
          <p:cNvSpPr>
            <a:spLocks noGrp="1"/>
          </p:cNvSpPr>
          <p:nvPr>
            <p:ph type="dt" idx="10"/>
          </p:nvPr>
        </p:nvSpPr>
        <p:spPr/>
        <p:txBody>
          <a:bodyPr/>
          <a:lstStyle/>
          <a:p>
            <a:r>
              <a:rPr lang="en-US" dirty="0"/>
              <a:t>September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33657393"/>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September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September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Sept 11,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AIML TIG Next Step</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11-22/987r11 AIML TIG Technical Report Draft, Xiaofei Wang (InterDigital)</a:t>
            </a: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altLang="en-US" sz="1600" dirty="0">
                <a:latin typeface="Times New Roman" panose="02020603050405020304" pitchFamily="18" charset="0"/>
              </a:rPr>
              <a:t>11-23/1520: </a:t>
            </a:r>
            <a:r>
              <a:rPr lang="en-US" sz="1600" dirty="0">
                <a:latin typeface="Times New Roman" panose="02020603050405020304" pitchFamily="18" charset="0"/>
              </a:rPr>
              <a:t>Follow-up discussion on AIML model sharing use case</a:t>
            </a:r>
            <a:r>
              <a:rPr lang="en-US" altLang="en-US" sz="1600" dirty="0">
                <a:latin typeface="Times New Roman" panose="02020603050405020304" pitchFamily="18" charset="0"/>
              </a:rPr>
              <a:t>, </a:t>
            </a:r>
            <a:r>
              <a:rPr lang="en-US" sz="1600" dirty="0">
                <a:latin typeface="Times New Roman" panose="02020603050405020304" pitchFamily="18" charset="0"/>
              </a:rPr>
              <a:t>Jing Ma (Toyota)</a:t>
            </a:r>
            <a:endParaRPr lang="en-US" alt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11-23/227r6 </a:t>
            </a:r>
            <a:r>
              <a:rPr lang="en-US" sz="1600" dirty="0">
                <a:latin typeface="Times New Roman" panose="02020603050405020304" pitchFamily="18" charset="0"/>
              </a:rPr>
              <a:t>Proposed IEEE 802.11 AIML TIG Technical Report Text for the Multi-AP Coordination Use Case</a:t>
            </a:r>
            <a:r>
              <a:rPr lang="en-GB" sz="1600" dirty="0">
                <a:latin typeface="Times New Roman" panose="02020603050405020304" pitchFamily="18" charset="0"/>
              </a:rPr>
              <a:t>, </a:t>
            </a:r>
            <a:r>
              <a:rPr lang="en-US" sz="1600" dirty="0">
                <a:latin typeface="Times New Roman" panose="02020603050405020304" pitchFamily="18" charset="0"/>
              </a:rPr>
              <a:t>Szymon Szott (AGH University of Science and Technology)</a:t>
            </a:r>
          </a:p>
          <a:p>
            <a:pPr marL="857250" lvl="1">
              <a:spcBef>
                <a:spcPts val="0"/>
              </a:spcBef>
              <a:spcAft>
                <a:spcPts val="0"/>
              </a:spcAft>
              <a:buFont typeface="Arial" panose="020B0604020202020204" pitchFamily="34" charset="0"/>
              <a:buChar char="•"/>
            </a:pPr>
            <a:endParaRPr lang="en-GB"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endParaRPr lang="en-US" sz="16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11-23/1551r0 AIML Use Cases Considerations Federico Lovison (Cisco)</a:t>
            </a:r>
          </a:p>
          <a:p>
            <a:pPr marL="114300" indent="0">
              <a:spcBef>
                <a:spcPts val="0"/>
              </a:spcBef>
              <a:spcAft>
                <a:spcPts val="0"/>
              </a:spcAft>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Reminder of previous discussions: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(AIML Use cases and Features for WLANs) was presented to UHR SG in July 2023</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Seems that there are support for AIML based features/work in UHR</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But there are also many that does not support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108 yes vs 50 no</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93 for the most preferred use case (use case 1) vs 74 (none of the above)</a:t>
            </a:r>
          </a:p>
          <a:p>
            <a:pPr marL="571500" lvl="1" indent="0">
              <a:spcBef>
                <a:spcPts val="0"/>
              </a:spcBef>
              <a:spcAft>
                <a:spcPts val="0"/>
              </a:spcAft>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Options for the AIML TIG collected from TIG members: </a:t>
            </a:r>
          </a:p>
          <a:p>
            <a:pPr marL="857250" lvl="1">
              <a:spcBef>
                <a:spcPts val="0"/>
              </a:spcBef>
              <a:spcAft>
                <a:spcPts val="0"/>
              </a:spcAft>
              <a:buFont typeface="Arial" panose="020B0604020202020204" pitchFamily="34" charset="0"/>
              <a:buChar char="•"/>
            </a:pPr>
            <a:r>
              <a:rPr lang="en-US" b="1" i="1" dirty="0">
                <a:effectLst/>
                <a:latin typeface="Times New Roman" panose="02020603050405020304" pitchFamily="18" charset="0"/>
                <a:ea typeface="Times New Roman" panose="02020603050405020304" pitchFamily="18" charset="0"/>
              </a:rPr>
              <a:t>1.</a:t>
            </a:r>
            <a:r>
              <a:rPr lang="en-US" dirty="0">
                <a:effectLst/>
                <a:latin typeface="Times New Roman" panose="02020603050405020304" pitchFamily="18" charset="0"/>
                <a:ea typeface="Times New Roman" panose="02020603050405020304" pitchFamily="18" charset="0"/>
              </a:rPr>
              <a:t> Wrap technical report up in September 2023 and stop</a:t>
            </a: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2.</a:t>
            </a:r>
            <a:r>
              <a:rPr lang="en-US" dirty="0">
                <a:latin typeface="Times New Roman" panose="02020603050405020304" pitchFamily="18" charset="0"/>
                <a:ea typeface="Times New Roman" panose="02020603050405020304" pitchFamily="18" charset="0"/>
              </a:rPr>
              <a:t> extend the AIML TIG (e.g. 1 meeting cycle or 3 meeting cycles, but with justification) and look at options to continue AIML related work and defer the decision</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b="1" i="1" dirty="0">
                <a:latin typeface="Times New Roman" panose="02020603050405020304" pitchFamily="18" charset="0"/>
              </a:rPr>
              <a:t>3.</a:t>
            </a:r>
            <a:r>
              <a:rPr lang="en-US" dirty="0">
                <a:latin typeface="Times New Roman" panose="02020603050405020304" pitchFamily="18" charset="0"/>
                <a:ea typeface="Times New Roman" panose="02020603050405020304" pitchFamily="18" charset="0"/>
              </a:rPr>
              <a:t> extend AIML TIG (1 meeting cycle or 3 meeting cycles but with justification) and with the intention to form a SG in November 2023 or March 2024</a:t>
            </a:r>
            <a:endParaRPr lang="en-US"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8736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September 12, 2023 PM1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11-22/987r11 AIML TIG Technical Report Draft, Xiaofei Wang (InterDigital)</a:t>
            </a:r>
          </a:p>
          <a:p>
            <a:pPr marL="857250" lvl="1">
              <a:spcBef>
                <a:spcPts val="0"/>
              </a:spcBef>
              <a:spcAft>
                <a:spcPts val="0"/>
              </a:spcAft>
              <a:buFont typeface="Arial" panose="020B0604020202020204" pitchFamily="34" charset="0"/>
              <a:buChar char="•"/>
            </a:pPr>
            <a:r>
              <a:rPr lang="en-US" altLang="en-US" sz="1800" dirty="0">
                <a:latin typeface="Times New Roman" panose="02020603050405020304" pitchFamily="18" charset="0"/>
              </a:rPr>
              <a:t>11-23/1587r1 </a:t>
            </a:r>
            <a:r>
              <a:rPr lang="en-US" sz="1800" dirty="0">
                <a:latin typeface="Times New Roman" panose="02020603050405020304" pitchFamily="18" charset="0"/>
              </a:rPr>
              <a:t>Proposed IEEE 802.11 AIML TIG Technical Report Text modification for AIML Model Sharing use case, Jing Ma (Toyota)</a:t>
            </a:r>
            <a:endParaRPr lang="en-US" altLang="en-US"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11-23/290r4 Study on AI CSI Compression, Ziyang Guo (Huawei)</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11-23/1551r0 AIML Use Cases Considerations Federico Lovison (Cisco)</a:t>
            </a:r>
          </a:p>
          <a:p>
            <a:pPr marL="114300" indent="0">
              <a:spcBef>
                <a:spcPts val="0"/>
              </a:spcBef>
              <a:spcAft>
                <a:spcPts val="0"/>
              </a:spcAft>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a:xfrm>
            <a:off x="914401" y="1676400"/>
            <a:ext cx="10361084" cy="4113213"/>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Feedback on AIML Technical Report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executive summary</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conclusion</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Needs additional editorial review</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Differentiate use cases in which AIML are used to improve WLAN performance, and use cases in which WLAN can enable support for AIML techniques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addition, needs a few more improvements on the text (e.g., privacy)</a:t>
            </a:r>
          </a:p>
          <a:p>
            <a:pPr marL="571500" lvl="1" indent="0">
              <a:spcBef>
                <a:spcPts val="0"/>
              </a:spcBef>
              <a:spcAft>
                <a:spcPts val="0"/>
              </a:spcAft>
            </a:pPr>
            <a:endParaRPr lang="en-US" sz="1400"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Focus on completing report this meeting, if the report is not completed in time, we can request additional time to </a:t>
            </a:r>
            <a:r>
              <a:rPr lang="en-US">
                <a:effectLst/>
                <a:latin typeface="Times New Roman" panose="02020603050405020304" pitchFamily="18" charset="0"/>
                <a:ea typeface="Times New Roman" panose="02020603050405020304" pitchFamily="18" charset="0"/>
              </a:rPr>
              <a:t>complete the </a:t>
            </a:r>
            <a:r>
              <a:rPr lang="en-US" dirty="0">
                <a:effectLst/>
                <a:latin typeface="Times New Roman" panose="02020603050405020304" pitchFamily="18" charset="0"/>
                <a:ea typeface="Times New Roman" panose="02020603050405020304" pitchFamily="18" charset="0"/>
              </a:rPr>
              <a:t>report in Nov 2023</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Discussion/decision on next step of TIG after completing the report</a:t>
            </a:r>
          </a:p>
          <a:p>
            <a:pPr marL="857250" lvl="1">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7114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57960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September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September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90559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September 13,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3900562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11-23/924r2 was presented to UHR SG</a:t>
            </a:r>
          </a:p>
          <a:p>
            <a:pPr marL="457200" marR="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Resul</a:t>
            </a:r>
            <a:r>
              <a:rPr lang="en-US" dirty="0">
                <a:latin typeface="Times New Roman" panose="02020603050405020304" pitchFamily="18" charset="0"/>
                <a:ea typeface="Times New Roman" panose="02020603050405020304" pitchFamily="18" charset="0"/>
              </a:rPr>
              <a:t>ts are detailed in the following slides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4606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 108</a:t>
            </a:r>
          </a:p>
          <a:p>
            <a:pPr marL="457200" marR="0">
              <a:spcBef>
                <a:spcPts val="0"/>
              </a:spcBef>
              <a:spcAft>
                <a:spcPts val="0"/>
              </a:spcAft>
            </a:pPr>
            <a:r>
              <a:rPr lang="en-US" dirty="0">
                <a:latin typeface="Times New Roman" panose="02020603050405020304" pitchFamily="18" charset="0"/>
              </a:rPr>
              <a:t>No:50</a:t>
            </a:r>
          </a:p>
          <a:p>
            <a:pPr marL="457200" marR="0">
              <a:spcBef>
                <a:spcPts val="0"/>
              </a:spcBef>
              <a:spcAft>
                <a:spcPts val="0"/>
              </a:spcAft>
            </a:pPr>
            <a:r>
              <a:rPr lang="en-US" dirty="0">
                <a:latin typeface="Times New Roman" panose="02020603050405020304" pitchFamily="18" charset="0"/>
              </a:rPr>
              <a:t>Abstain: 53</a:t>
            </a:r>
          </a:p>
          <a:p>
            <a:pPr marL="457200" marR="0">
              <a:spcBef>
                <a:spcPts val="0"/>
              </a:spcBef>
              <a:spcAft>
                <a:spcPts val="0"/>
              </a:spcAft>
            </a:pPr>
            <a:r>
              <a:rPr lang="en-US" dirty="0">
                <a:latin typeface="Times New Roman" panose="02020603050405020304" pitchFamily="18" charset="0"/>
              </a:rPr>
              <a:t>No answer: 73</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25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 93</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 48</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 79</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 83</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 59</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None of the above 74</a:t>
            </a:r>
            <a:endParaRPr lang="en-US"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Sept 11, PM1: 13:30 – 15:30 ET</a:t>
            </a:r>
          </a:p>
          <a:p>
            <a:pPr marL="857250" lvl="1" indent="-457200">
              <a:buFont typeface="Arial" panose="020B0604020202020204" pitchFamily="34" charset="0"/>
              <a:buChar char="•"/>
              <a:defRPr/>
            </a:pPr>
            <a:r>
              <a:rPr lang="en-US" altLang="en-US" sz="1800" dirty="0"/>
              <a:t>Tuesday Sept 12, PM1: 13:30 – 15:30 ET</a:t>
            </a:r>
          </a:p>
          <a:p>
            <a:pPr marL="857250" lvl="1" indent="-457200">
              <a:buFont typeface="Arial" panose="020B0604020202020204" pitchFamily="34" charset="0"/>
              <a:buChar char="•"/>
              <a:defRPr/>
            </a:pPr>
            <a:r>
              <a:rPr lang="en-US" altLang="en-US" sz="1800" dirty="0"/>
              <a:t>Wednesday Sept 13, AM2: 10:30 – 12:30 ET</a:t>
            </a:r>
          </a:p>
          <a:p>
            <a:pPr marL="857250" lvl="1" indent="-457200">
              <a:buFont typeface="Arial" panose="020B0604020202020204" pitchFamily="34" charset="0"/>
              <a:buChar char="•"/>
              <a:defRPr/>
            </a:pPr>
            <a:r>
              <a:rPr lang="en-US" altLang="en-US" sz="1800" dirty="0"/>
              <a:t>Thursday Sept 14, PM1: 13:30 – 15:30 ET</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11-23/1520: </a:t>
            </a:r>
            <a:r>
              <a:rPr lang="en-US" sz="1400" dirty="0">
                <a:latin typeface="Times New Roman" panose="02020603050405020304" pitchFamily="18" charset="0"/>
              </a:rPr>
              <a:t>Follow-up discussion on AIML model sharing use case</a:t>
            </a:r>
            <a:r>
              <a:rPr lang="en-US" altLang="en-US" sz="1400" dirty="0">
                <a:latin typeface="Times New Roman" panose="02020603050405020304" pitchFamily="18" charset="0"/>
              </a:rPr>
              <a:t>, </a:t>
            </a:r>
            <a:r>
              <a:rPr lang="en-US" sz="1400" b="0" dirty="0">
                <a:latin typeface="Times New Roman" panose="02020603050405020304" pitchFamily="18" charset="0"/>
              </a:rPr>
              <a:t>Jing Ma (Toyota)</a:t>
            </a:r>
            <a:endParaRPr lang="en-US" alt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9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400" dirty="0">
                <a:latin typeface="Times New Roman" panose="02020603050405020304" pitchFamily="18" charset="0"/>
              </a:rPr>
              <a:t>11-23/227r6 </a:t>
            </a:r>
            <a:r>
              <a:rPr lang="en-US" sz="1400" dirty="0">
                <a:latin typeface="Times New Roman" panose="02020603050405020304" pitchFamily="18" charset="0"/>
              </a:rPr>
              <a:t>Proposed IEEE 802.11 AIML TIG Technical Report Text for the Multi-AP Coordination Use Case</a:t>
            </a:r>
            <a:r>
              <a:rPr lang="en-GB" sz="1400" dirty="0">
                <a:latin typeface="Times New Roman" panose="02020603050405020304" pitchFamily="18" charset="0"/>
              </a:rPr>
              <a:t>, </a:t>
            </a:r>
            <a:r>
              <a:rPr lang="en-US" sz="1400" b="0" dirty="0">
                <a:latin typeface="Times New Roman" panose="02020603050405020304" pitchFamily="18" charset="0"/>
              </a:rPr>
              <a:t>Szymon Szott (AGH University of Science and Technology)</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sz="300" b="0" dirty="0">
              <a:effectLst/>
              <a:latin typeface="Times New Roman" panose="02020603050405020304" pitchFamily="18" charset="0"/>
              <a:ea typeface="Times New Roman" panose="02020603050405020304" pitchFamily="18" charset="0"/>
            </a:endParaRPr>
          </a:p>
          <a:p>
            <a:pPr marL="114300" indent="0">
              <a:spcBef>
                <a:spcPts val="0"/>
              </a:spcBef>
              <a:spcAft>
                <a:spcPts val="0"/>
              </a:spcAft>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11-22/987r11 AIML TIG Technical Report Draft, </a:t>
            </a:r>
            <a:r>
              <a:rPr lang="en-US" sz="1400" b="0" dirty="0">
                <a:latin typeface="Times New Roman" panose="02020603050405020304" pitchFamily="18" charset="0"/>
              </a:rPr>
              <a:t>Xiaofei Wang (InterDigital)</a:t>
            </a:r>
            <a:endParaRPr lang="en-GB"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11-23/290r4 Study on AI CSI Compression, </a:t>
            </a:r>
            <a:r>
              <a:rPr lang="en-US" sz="1400" b="0" dirty="0">
                <a:latin typeface="Times New Roman" panose="02020603050405020304" pitchFamily="18" charset="0"/>
              </a:rPr>
              <a:t>Ziyang Guo (Huawei)</a:t>
            </a:r>
          </a:p>
          <a:p>
            <a:pPr marL="457200">
              <a:spcBef>
                <a:spcPts val="0"/>
              </a:spcBef>
              <a:spcAft>
                <a:spcPts val="0"/>
              </a:spcAft>
              <a:buFont typeface="Arial" panose="020B0604020202020204" pitchFamily="34" charset="0"/>
              <a:buChar char="•"/>
            </a:pPr>
            <a:endParaRPr lang="en-US" sz="14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11-23/1551r0 AIML Use Cases Considerations</a:t>
            </a:r>
            <a:r>
              <a:rPr lang="en-US" sz="1400" b="0" dirty="0">
                <a:latin typeface="Times New Roman" panose="02020603050405020304" pitchFamily="18" charset="0"/>
              </a:rPr>
              <a:t> Federico Lovison (Cisco)</a:t>
            </a: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altLang="en-US" sz="1400" dirty="0">
                <a:latin typeface="Times New Roman" panose="02020603050405020304" pitchFamily="18" charset="0"/>
              </a:rPr>
              <a:t>11-23/1587r1 </a:t>
            </a:r>
            <a:r>
              <a:rPr lang="en-US" sz="1400" dirty="0">
                <a:latin typeface="Times New Roman" panose="02020603050405020304" pitchFamily="18" charset="0"/>
              </a:rPr>
              <a:t>Proposed IEEE 802.11 AIML TIG Technical Report Text modification for AIML Model Sharing use case, Jing Ma (Toyota)</a:t>
            </a:r>
            <a:endParaRPr lang="en-US" alt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400" dirty="0">
                <a:latin typeface="Times New Roman" panose="02020603050405020304" pitchFamily="18" charset="0"/>
              </a:rPr>
              <a:t>11-23/1350r0 AIML TIG Technical Report Conclusions, </a:t>
            </a:r>
            <a:r>
              <a:rPr lang="en-US" sz="1400" b="0" dirty="0">
                <a:latin typeface="Times New Roman" panose="02020603050405020304" pitchFamily="18" charset="0"/>
              </a:rPr>
              <a:t>Xiaofei Wang (InterDigital)</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b="0" dirty="0">
                <a:highlight>
                  <a:srgbClr val="00FFFF"/>
                </a:highlight>
                <a:latin typeface="Times New Roman" panose="02020603050405020304" pitchFamily="18" charset="0"/>
                <a:ea typeface="Times New Roman" panose="02020603050405020304" pitchFamily="18" charset="0"/>
              </a:rPr>
              <a:t>During this meeting, it is expected that most of the time will be spent on revising/refining the AIML TIG technical report</a:t>
            </a:r>
            <a:endParaRPr lang="en-GB" sz="2000" b="0" dirty="0">
              <a:effectLst/>
              <a:highlight>
                <a:srgbClr val="00FFFF"/>
              </a:highligh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September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a:t>
            </a:r>
            <a:r>
              <a:rPr lang="en-US"/>
              <a:t>the September </a:t>
            </a:r>
            <a:r>
              <a:rPr lang="en-US" dirty="0"/>
              <a:t>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September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14226</TotalTime>
  <Words>2668</Words>
  <Application>Microsoft Office PowerPoint</Application>
  <PresentationFormat>Widescreen</PresentationFormat>
  <Paragraphs>348</Paragraphs>
  <Slides>25</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Lucida Grande</vt:lpstr>
      <vt:lpstr>Monotype Sorts</vt:lpstr>
      <vt:lpstr>Arial</vt:lpstr>
      <vt:lpstr>Calibri</vt:lpstr>
      <vt:lpstr>Helvetica</vt:lpstr>
      <vt:lpstr>Times New Roman</vt:lpstr>
      <vt:lpstr>Office Theme</vt:lpstr>
      <vt:lpstr>Document</vt:lpstr>
      <vt:lpstr>AIML TIG September 2023 Interim Agenda</vt:lpstr>
      <vt:lpstr>Abstract</vt:lpstr>
      <vt:lpstr>PowerPoint Presentation</vt:lpstr>
      <vt:lpstr>PowerPoint Presentation</vt:lpstr>
      <vt:lpstr>Registration for the September IEEE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Sept 11, 2023 PM1</vt:lpstr>
      <vt:lpstr>Discussion way forward</vt:lpstr>
      <vt:lpstr>Detailed Agenda Tuesday September 12, 2023 PM1</vt:lpstr>
      <vt:lpstr>Discussion way forward</vt:lpstr>
      <vt:lpstr>Detailed Agenda Wednesday September 13, 2023 AM2</vt:lpstr>
      <vt:lpstr>Detailed Agenda Thursday September 13, 2023 AM2</vt:lpstr>
      <vt:lpstr>References</vt:lpstr>
      <vt:lpstr>Discussion way forward</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109</cp:revision>
  <cp:lastPrinted>1601-01-01T00:00:00Z</cp:lastPrinted>
  <dcterms:created xsi:type="dcterms:W3CDTF">2018-05-05T22:00:08Z</dcterms:created>
  <dcterms:modified xsi:type="dcterms:W3CDTF">2023-09-12T15:48:35Z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