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A3A159-DEE8-4868-A8A5-FF607031DF92}">
  <a:tblStyle styleId="{39A3A159-DEE8-4868-A8A5-FF607031DF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33347d482_2_79:notes"/>
          <p:cNvSpPr txBox="1">
            <a:spLocks noGrp="1"/>
          </p:cNvSpPr>
          <p:nvPr>
            <p:ph type="hdr" idx="2"/>
          </p:nvPr>
        </p:nvSpPr>
        <p:spPr>
          <a:xfrm>
            <a:off x="5564915" y="111084"/>
            <a:ext cx="647344" cy="19585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 sz="1400" b="1" i="0" u="none" strike="noStrike" cap="none">
                <a:solidFill>
                  <a:schemeClr val="dk1"/>
                </a:solidFill>
                <a:latin typeface="Times New Roman"/>
                <a:ea typeface="Times New Roman"/>
                <a:cs typeface="Times New Roman"/>
                <a:sym typeface="Times New Roman"/>
              </a:rPr>
              <a:t>doc.: IEEE 802.11-19/xxxxr0</a:t>
            </a:r>
            <a:endParaRPr/>
          </a:p>
        </p:txBody>
      </p:sp>
      <p:sp>
        <p:nvSpPr>
          <p:cNvPr id="118" name="Google Shape;118;g533347d482_2_79:notes"/>
          <p:cNvSpPr txBox="1"/>
          <p:nvPr/>
        </p:nvSpPr>
        <p:spPr>
          <a:xfrm>
            <a:off x="647344" y="108581"/>
            <a:ext cx="1210188" cy="198363"/>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1400" b="1" i="0" u="none" strike="noStrike" cap="none">
                <a:solidFill>
                  <a:schemeClr val="dk1"/>
                </a:solidFill>
                <a:latin typeface="Times New Roman"/>
                <a:ea typeface="Times New Roman"/>
                <a:cs typeface="Times New Roman"/>
                <a:sym typeface="Times New Roman"/>
              </a:rPr>
              <a:t>November 2012</a:t>
            </a:r>
            <a:endParaRPr/>
          </a:p>
        </p:txBody>
      </p:sp>
      <p:sp>
        <p:nvSpPr>
          <p:cNvPr id="119" name="Google Shape;119;g533347d482_2_79:notes"/>
          <p:cNvSpPr txBox="1">
            <a:spLocks noGrp="1"/>
          </p:cNvSpPr>
          <p:nvPr>
            <p:ph type="ftr" idx="11"/>
          </p:nvPr>
        </p:nvSpPr>
        <p:spPr>
          <a:xfrm>
            <a:off x="4070307" y="8853135"/>
            <a:ext cx="2141952" cy="170025"/>
          </a:xfrm>
          <a:prstGeom prst="rect">
            <a:avLst/>
          </a:prstGeom>
          <a:noFill/>
          <a:ln>
            <a:noFill/>
          </a:ln>
        </p:spPr>
        <p:txBody>
          <a:bodyPr spcFirstLastPara="1" wrap="square" lIns="0" tIns="0" rIns="0" bIns="0" anchor="t" anchorCtr="0">
            <a:noAutofit/>
          </a:bodyPr>
          <a:lstStyle/>
          <a:p>
            <a:pPr marL="458788" marR="0" lvl="4" indent="0" algn="r"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Sindhu Verma (Broadcom)</a:t>
            </a:r>
            <a:endParaRPr sz="1200" b="0" i="0" u="none" strike="noStrike" cap="none">
              <a:solidFill>
                <a:schemeClr val="dk1"/>
              </a:solidFill>
              <a:latin typeface="Times New Roman"/>
              <a:ea typeface="Times New Roman"/>
              <a:cs typeface="Times New Roman"/>
              <a:sym typeface="Times New Roman"/>
            </a:endParaRPr>
          </a:p>
        </p:txBody>
      </p:sp>
      <p:sp>
        <p:nvSpPr>
          <p:cNvPr id="120" name="Google Shape;120;g533347d482_2_79:notes"/>
          <p:cNvSpPr txBox="1">
            <a:spLocks noGrp="1"/>
          </p:cNvSpPr>
          <p:nvPr>
            <p:ph type="sldNum" idx="12"/>
          </p:nvPr>
        </p:nvSpPr>
        <p:spPr>
          <a:xfrm>
            <a:off x="3175831" y="8853135"/>
            <a:ext cx="517555" cy="16808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1" name="Google Shape;121;g533347d482_2_79:notes"/>
          <p:cNvSpPr>
            <a:spLocks noGrp="1" noRot="1" noChangeAspect="1"/>
          </p:cNvSpPr>
          <p:nvPr>
            <p:ph type="sldImg" idx="3"/>
          </p:nvPr>
        </p:nvSpPr>
        <p:spPr>
          <a:xfrm>
            <a:off x="98277" y="691355"/>
            <a:ext cx="6661447" cy="341730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533347d482_2_79:notes"/>
          <p:cNvSpPr txBox="1">
            <a:spLocks noGrp="1"/>
          </p:cNvSpPr>
          <p:nvPr>
            <p:ph type="body" idx="1"/>
          </p:nvPr>
        </p:nvSpPr>
        <p:spPr>
          <a:xfrm>
            <a:off x="913332" y="4342523"/>
            <a:ext cx="5031336" cy="4117430"/>
          </a:xfrm>
          <a:prstGeom prst="rect">
            <a:avLst/>
          </a:prstGeom>
          <a:noFill/>
          <a:ln>
            <a:noFill/>
          </a:ln>
        </p:spPr>
        <p:txBody>
          <a:bodyPr spcFirstLastPara="1" wrap="square" lIns="93725" tIns="46075" rIns="93725" bIns="460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21efe96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8" name="Google Shape;188;g2221efe96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c914d9fa49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5" name="Google Shape;195;g1c914d9fa49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914d9fa49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2" name="Google Shape;202;g1c914d9fa49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c914d9fa49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c914d9fa49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a93239caf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2a93239ca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c914d9fa49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23" name="Google Shape;223;g1c914d9fa49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a843094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2a843094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32729cda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7" name="Google Shape;237;g2232729cda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09dc6b8f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09dc6b8f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a93239ca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53" name="Google Shape;253;g22a93239ca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3347d482_2_94:notes"/>
          <p:cNvSpPr txBox="1">
            <a:spLocks noGrp="1"/>
          </p:cNvSpPr>
          <p:nvPr>
            <p:ph type="body" idx="1"/>
          </p:nvPr>
        </p:nvSpPr>
        <p:spPr>
          <a:xfrm>
            <a:off x="913332" y="4342523"/>
            <a:ext cx="5031336" cy="41174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533347d482_2_94:notes"/>
          <p:cNvSpPr>
            <a:spLocks noGrp="1" noRot="1" noChangeAspect="1"/>
          </p:cNvSpPr>
          <p:nvPr>
            <p:ph type="sldImg" idx="2"/>
          </p:nvPr>
        </p:nvSpPr>
        <p:spPr>
          <a:xfrm>
            <a:off x="100146" y="691355"/>
            <a:ext cx="6659311" cy="341730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2a845442c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62" name="Google Shape;262;g22a845442c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a93239caf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71" name="Google Shape;271;g22a93239ca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1edf65e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0" name="Google Shape;280;g251edf65e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51edf65ef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51edf65ef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32729cda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94" name="Google Shape;294;g2232729cd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914d9fa49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9" name="Google Shape;139;g1c914d9fa49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c914d9fa49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c914d9fa49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c914d9fa49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0" name="Google Shape;160;g1c914d9fa49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c914d9fa49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7" name="Google Shape;167;g1c914d9fa49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c914d9fa49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c914d9fa49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914d9fa49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1" name="Google Shape;181;g1c914d9fa49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62" name="Google Shape;62;p14"/>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685800" y="1597819"/>
            <a:ext cx="7772400" cy="1102519"/>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5"/>
          <p:cNvSpPr txBox="1">
            <a:spLocks noGrp="1"/>
          </p:cNvSpPr>
          <p:nvPr>
            <p:ph type="subTitle" idx="1"/>
          </p:nvPr>
        </p:nvSpPr>
        <p:spPr>
          <a:xfrm>
            <a:off x="1371600" y="2914650"/>
            <a:ext cx="6400800" cy="1314450"/>
          </a:xfrm>
          <a:prstGeom prst="rect">
            <a:avLst/>
          </a:prstGeom>
          <a:noFill/>
          <a:ln>
            <a:noFill/>
          </a:ln>
        </p:spPr>
        <p:txBody>
          <a:bodyPr spcFirstLastPara="1" wrap="square" lIns="92075" tIns="46025" rIns="92075" bIns="46025" anchor="t" anchorCtr="0">
            <a:noAutofit/>
          </a:bodyPr>
          <a:lstStyle>
            <a:lvl1pPr lvl="0" algn="ctr">
              <a:spcBef>
                <a:spcPts val="480"/>
              </a:spcBef>
              <a:spcAft>
                <a:spcPts val="0"/>
              </a:spcAft>
              <a:buClr>
                <a:schemeClr val="dk1"/>
              </a:buClr>
              <a:buSzPts val="2400"/>
              <a:buFont typeface="Times New Roman"/>
              <a:buNone/>
              <a:defRPr/>
            </a:lvl1pPr>
            <a:lvl2pPr lvl="1" algn="ctr">
              <a:spcBef>
                <a:spcPts val="400"/>
              </a:spcBef>
              <a:spcAft>
                <a:spcPts val="0"/>
              </a:spcAft>
              <a:buClr>
                <a:schemeClr val="dk1"/>
              </a:buClr>
              <a:buSzPts val="2000"/>
              <a:buFont typeface="Times New Roman"/>
              <a:buNone/>
              <a:defRPr/>
            </a:lvl2pPr>
            <a:lvl3pPr lvl="2" algn="ctr">
              <a:spcBef>
                <a:spcPts val="360"/>
              </a:spcBef>
              <a:spcAft>
                <a:spcPts val="0"/>
              </a:spcAft>
              <a:buClr>
                <a:schemeClr val="dk1"/>
              </a:buClr>
              <a:buSzPts val="1800"/>
              <a:buFont typeface="Times New Roman"/>
              <a:buNone/>
              <a:defRPr/>
            </a:lvl3pPr>
            <a:lvl4pPr lvl="3" algn="ctr">
              <a:spcBef>
                <a:spcPts val="320"/>
              </a:spcBef>
              <a:spcAft>
                <a:spcPts val="0"/>
              </a:spcAft>
              <a:buClr>
                <a:schemeClr val="dk1"/>
              </a:buClr>
              <a:buSzPts val="1600"/>
              <a:buFont typeface="Times New Roman"/>
              <a:buNone/>
              <a:defRPr/>
            </a:lvl4pPr>
            <a:lvl5pPr lvl="4" algn="ctr">
              <a:spcBef>
                <a:spcPts val="320"/>
              </a:spcBef>
              <a:spcAft>
                <a:spcPts val="0"/>
              </a:spcAft>
              <a:buClr>
                <a:schemeClr val="dk1"/>
              </a:buClr>
              <a:buSzPts val="1600"/>
              <a:buFont typeface="Times New Roman"/>
              <a:buNone/>
              <a:defRPr/>
            </a:lvl5pPr>
            <a:lvl6pPr lvl="5" algn="ctr">
              <a:spcBef>
                <a:spcPts val="320"/>
              </a:spcBef>
              <a:spcAft>
                <a:spcPts val="0"/>
              </a:spcAft>
              <a:buClr>
                <a:schemeClr val="dk1"/>
              </a:buClr>
              <a:buSzPts val="1600"/>
              <a:buFont typeface="Times New Roman"/>
              <a:buNone/>
              <a:defRPr/>
            </a:lvl6pPr>
            <a:lvl7pPr lvl="6" algn="ctr">
              <a:spcBef>
                <a:spcPts val="320"/>
              </a:spcBef>
              <a:spcAft>
                <a:spcPts val="0"/>
              </a:spcAft>
              <a:buClr>
                <a:schemeClr val="dk1"/>
              </a:buClr>
              <a:buSzPts val="1600"/>
              <a:buFont typeface="Times New Roman"/>
              <a:buNone/>
              <a:defRPr/>
            </a:lvl7pPr>
            <a:lvl8pPr lvl="7" algn="ctr">
              <a:spcBef>
                <a:spcPts val="320"/>
              </a:spcBef>
              <a:spcAft>
                <a:spcPts val="0"/>
              </a:spcAft>
              <a:buClr>
                <a:schemeClr val="dk1"/>
              </a:buClr>
              <a:buSzPts val="1600"/>
              <a:buFont typeface="Times New Roman"/>
              <a:buNone/>
              <a:defRPr/>
            </a:lvl8pPr>
            <a:lvl9pPr lvl="8" algn="ctr">
              <a:spcBef>
                <a:spcPts val="320"/>
              </a:spcBef>
              <a:spcAft>
                <a:spcPts val="0"/>
              </a:spcAft>
              <a:buClr>
                <a:schemeClr val="dk1"/>
              </a:buClr>
              <a:buSzPts val="1600"/>
              <a:buFont typeface="Times New Roman"/>
              <a:buNone/>
              <a:defRPr/>
            </a:lvl9pPr>
          </a:lstStyle>
          <a:p>
            <a:endParaRPr/>
          </a:p>
        </p:txBody>
      </p:sp>
      <p:sp>
        <p:nvSpPr>
          <p:cNvPr id="66" name="Google Shape;66;p15"/>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5"/>
            <a:ext cx="7772400" cy="1021556"/>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722313" y="2180035"/>
            <a:ext cx="7772400" cy="1125140"/>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1" name="Google Shape;71;p16"/>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685800" y="1485900"/>
            <a:ext cx="3810000" cy="30861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6" name="Google Shape;76;p17"/>
          <p:cNvSpPr txBox="1">
            <a:spLocks noGrp="1"/>
          </p:cNvSpPr>
          <p:nvPr>
            <p:ph type="body" idx="2"/>
          </p:nvPr>
        </p:nvSpPr>
        <p:spPr>
          <a:xfrm>
            <a:off x="4648200" y="1485900"/>
            <a:ext cx="3810000" cy="30861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7" name="Google Shape;77;p17"/>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57200" y="205978"/>
            <a:ext cx="8229600" cy="85725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457200" y="1151335"/>
            <a:ext cx="4040188" cy="47982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82" name="Google Shape;82;p18"/>
          <p:cNvSpPr txBox="1">
            <a:spLocks noGrp="1"/>
          </p:cNvSpPr>
          <p:nvPr>
            <p:ph type="body" idx="2"/>
          </p:nvPr>
        </p:nvSpPr>
        <p:spPr>
          <a:xfrm>
            <a:off x="457200" y="1631156"/>
            <a:ext cx="4040188" cy="2963466"/>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83" name="Google Shape;83;p18"/>
          <p:cNvSpPr txBox="1">
            <a:spLocks noGrp="1"/>
          </p:cNvSpPr>
          <p:nvPr>
            <p:ph type="body" idx="3"/>
          </p:nvPr>
        </p:nvSpPr>
        <p:spPr>
          <a:xfrm>
            <a:off x="4645025" y="1151335"/>
            <a:ext cx="4041775" cy="47982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84" name="Google Shape;84;p18"/>
          <p:cNvSpPr txBox="1">
            <a:spLocks noGrp="1"/>
          </p:cNvSpPr>
          <p:nvPr>
            <p:ph type="body" idx="4"/>
          </p:nvPr>
        </p:nvSpPr>
        <p:spPr>
          <a:xfrm>
            <a:off x="4645025" y="1631156"/>
            <a:ext cx="4041775" cy="2963466"/>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85" name="Google Shape;85;p18"/>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9"/>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20"/>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04788"/>
            <a:ext cx="3008313" cy="871537"/>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575050" y="204788"/>
            <a:ext cx="5111750" cy="4389835"/>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97" name="Google Shape;97;p21"/>
          <p:cNvSpPr txBox="1">
            <a:spLocks noGrp="1"/>
          </p:cNvSpPr>
          <p:nvPr>
            <p:ph type="body" idx="2"/>
          </p:nvPr>
        </p:nvSpPr>
        <p:spPr>
          <a:xfrm>
            <a:off x="457200" y="1076325"/>
            <a:ext cx="3008313" cy="3518297"/>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98" name="Google Shape;98;p21"/>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1792288" y="3600450"/>
            <a:ext cx="5486400" cy="425053"/>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22"/>
          <p:cNvSpPr>
            <a:spLocks noGrp="1"/>
          </p:cNvSpPr>
          <p:nvPr>
            <p:ph type="pic" idx="2"/>
          </p:nvPr>
        </p:nvSpPr>
        <p:spPr>
          <a:xfrm>
            <a:off x="1792288" y="459581"/>
            <a:ext cx="5486400" cy="30861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22"/>
          <p:cNvSpPr txBox="1">
            <a:spLocks noGrp="1"/>
          </p:cNvSpPr>
          <p:nvPr>
            <p:ph type="body" idx="1"/>
          </p:nvPr>
        </p:nvSpPr>
        <p:spPr>
          <a:xfrm>
            <a:off x="1792288" y="4025503"/>
            <a:ext cx="5486400" cy="603646"/>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104" name="Google Shape;104;p22"/>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rot="5400000">
            <a:off x="3027363" y="-851296"/>
            <a:ext cx="30861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457825" y="1571625"/>
            <a:ext cx="405765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rot="5400000">
            <a:off x="1495425" y="-295275"/>
            <a:ext cx="405765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4"/>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13"/>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55" name="Google Shape;55;p13"/>
          <p:cNvSpPr/>
          <p:nvPr/>
        </p:nvSpPr>
        <p:spPr>
          <a:xfrm>
            <a:off x="5129148" y="248260"/>
            <a:ext cx="3283015" cy="207749"/>
          </a:xfrm>
          <a:prstGeom prst="rect">
            <a:avLst/>
          </a:prstGeom>
          <a:noFill/>
          <a:ln>
            <a:noFill/>
          </a:ln>
        </p:spPr>
        <p:txBody>
          <a:bodyPr spcFirstLastPara="1" wrap="square" lIns="0" tIns="0" rIns="0" bIns="0" anchor="b" anchorCtr="0">
            <a:noAutofit/>
          </a:bodyPr>
          <a:lstStyle/>
          <a:p>
            <a:pPr marL="457200" marR="0" lvl="4" indent="0" algn="r" rtl="0">
              <a:spcBef>
                <a:spcPts val="0"/>
              </a:spcBef>
              <a:spcAft>
                <a:spcPts val="0"/>
              </a:spcAft>
              <a:buNone/>
            </a:pPr>
            <a:r>
              <a:rPr lang="en" sz="1800" b="1" i="0" u="none" strike="noStrike" cap="none">
                <a:solidFill>
                  <a:schemeClr val="dk1"/>
                </a:solidFill>
                <a:latin typeface="Times New Roman"/>
                <a:ea typeface="Times New Roman"/>
                <a:cs typeface="Times New Roman"/>
                <a:sym typeface="Times New Roman"/>
              </a:rPr>
              <a:t>doc.: IEEE 802.11-2</a:t>
            </a:r>
            <a:r>
              <a:rPr lang="en" sz="1800" b="1">
                <a:solidFill>
                  <a:schemeClr val="dk1"/>
                </a:solidFill>
                <a:latin typeface="Times New Roman"/>
                <a:ea typeface="Times New Roman"/>
                <a:cs typeface="Times New Roman"/>
                <a:sym typeface="Times New Roman"/>
              </a:rPr>
              <a:t>3</a:t>
            </a:r>
            <a:r>
              <a:rPr lang="en" sz="1800" b="1" i="0" u="none" strike="noStrike" cap="none">
                <a:solidFill>
                  <a:schemeClr val="dk1"/>
                </a:solidFill>
                <a:latin typeface="Times New Roman"/>
                <a:ea typeface="Times New Roman"/>
                <a:cs typeface="Times New Roman"/>
                <a:sym typeface="Times New Roman"/>
              </a:rPr>
              <a:t>/</a:t>
            </a:r>
            <a:r>
              <a:rPr lang="en" sz="1800" b="1">
                <a:solidFill>
                  <a:schemeClr val="dk1"/>
                </a:solidFill>
                <a:latin typeface="Times New Roman"/>
                <a:ea typeface="Times New Roman"/>
                <a:cs typeface="Times New Roman"/>
                <a:sym typeface="Times New Roman"/>
              </a:rPr>
              <a:t>1288</a:t>
            </a:r>
            <a:r>
              <a:rPr lang="en" sz="1800" b="1" i="0" u="none" strike="noStrike" cap="none">
                <a:solidFill>
                  <a:schemeClr val="dk1"/>
                </a:solidFill>
                <a:latin typeface="Times New Roman"/>
                <a:ea typeface="Times New Roman"/>
                <a:cs typeface="Times New Roman"/>
                <a:sym typeface="Times New Roman"/>
              </a:rPr>
              <a:t>r</a:t>
            </a:r>
            <a:r>
              <a:rPr lang="en" sz="1800" b="1">
                <a:solidFill>
                  <a:schemeClr val="dk1"/>
                </a:solidFill>
                <a:latin typeface="Times New Roman"/>
                <a:ea typeface="Times New Roman"/>
                <a:cs typeface="Times New Roman"/>
                <a:sym typeface="Times New Roman"/>
              </a:rPr>
              <a:t>0</a:t>
            </a:r>
            <a:endParaRPr sz="1800" b="1" i="0" u="none" strike="noStrike" cap="none">
              <a:solidFill>
                <a:schemeClr val="dk1"/>
              </a:solidFill>
              <a:latin typeface="Times New Roman"/>
              <a:ea typeface="Times New Roman"/>
              <a:cs typeface="Times New Roman"/>
              <a:sym typeface="Times New Roman"/>
            </a:endParaRPr>
          </a:p>
        </p:txBody>
      </p:sp>
      <p:cxnSp>
        <p:nvCxnSpPr>
          <p:cNvPr id="56" name="Google Shape;56;p13"/>
          <p:cNvCxnSpPr/>
          <p:nvPr/>
        </p:nvCxnSpPr>
        <p:spPr>
          <a:xfrm>
            <a:off x="685800" y="457200"/>
            <a:ext cx="7772400" cy="0"/>
          </a:xfrm>
          <a:prstGeom prst="straightConnector1">
            <a:avLst/>
          </a:prstGeom>
          <a:noFill/>
          <a:ln w="12700" cap="flat" cmpd="sng">
            <a:solidFill>
              <a:schemeClr val="dk1"/>
            </a:solidFill>
            <a:prstDash val="solid"/>
            <a:round/>
            <a:headEnd type="none" w="sm" len="sm"/>
            <a:tailEnd type="none" w="sm" len="sm"/>
          </a:ln>
        </p:spPr>
      </p:cxnSp>
      <p:sp>
        <p:nvSpPr>
          <p:cNvPr id="57" name="Google Shape;57;p13"/>
          <p:cNvSpPr/>
          <p:nvPr/>
        </p:nvSpPr>
        <p:spPr>
          <a:xfrm>
            <a:off x="685800" y="4856560"/>
            <a:ext cx="718145" cy="13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Submission</a:t>
            </a:r>
            <a:endParaRPr/>
          </a:p>
        </p:txBody>
      </p:sp>
      <p:cxnSp>
        <p:nvCxnSpPr>
          <p:cNvPr id="58" name="Google Shape;58;p13"/>
          <p:cNvCxnSpPr/>
          <p:nvPr/>
        </p:nvCxnSpPr>
        <p:spPr>
          <a:xfrm>
            <a:off x="685813" y="4820875"/>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200"/>
              <a:buFont typeface="Times New Roman"/>
              <a:buNone/>
            </a:pPr>
            <a:r>
              <a:rPr lang="en" sz="1200" b="0" i="0" u="none" strike="noStrike" cap="none">
                <a:solidFill>
                  <a:schemeClr val="dk1"/>
                </a:solidFill>
                <a:latin typeface="Times New Roman"/>
                <a:ea typeface="Times New Roman"/>
                <a:cs typeface="Times New Roman"/>
                <a:sym typeface="Times New Roman"/>
              </a:rPr>
              <a:t>Slide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5" name="Google Shape;125;p25"/>
          <p:cNvSpPr txBox="1">
            <a:spLocks noGrp="1"/>
          </p:cNvSpPr>
          <p:nvPr>
            <p:ph type="title"/>
          </p:nvPr>
        </p:nvSpPr>
        <p:spPr>
          <a:xfrm>
            <a:off x="685800" y="514350"/>
            <a:ext cx="80559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a:t>Non-Primary Channel Utilization Follow-up</a:t>
            </a:r>
            <a:endParaRPr/>
          </a:p>
        </p:txBody>
      </p:sp>
      <p:sp>
        <p:nvSpPr>
          <p:cNvPr id="126" name="Google Shape;126;p25"/>
          <p:cNvSpPr txBox="1">
            <a:spLocks noGrp="1"/>
          </p:cNvSpPr>
          <p:nvPr>
            <p:ph type="body" idx="1"/>
          </p:nvPr>
        </p:nvSpPr>
        <p:spPr>
          <a:xfrm>
            <a:off x="685799" y="1478527"/>
            <a:ext cx="7772400" cy="28575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Clr>
                <a:schemeClr val="dk1"/>
              </a:buClr>
              <a:buSzPts val="2000"/>
              <a:buFont typeface="Times New Roman"/>
              <a:buNone/>
            </a:pPr>
            <a:r>
              <a:rPr lang="en" sz="2000"/>
              <a:t>Date:</a:t>
            </a:r>
            <a:r>
              <a:rPr lang="en" sz="2000" b="0"/>
              <a:t> 2023-07-13</a:t>
            </a:r>
            <a:endParaRPr sz="2000" b="0"/>
          </a:p>
        </p:txBody>
      </p:sp>
      <p:sp>
        <p:nvSpPr>
          <p:cNvPr id="127" name="Google Shape;127;p25"/>
          <p:cNvSpPr txBox="1">
            <a:spLocks noGrp="1"/>
          </p:cNvSpPr>
          <p:nvPr>
            <p:ph type="dt" idx="4294967295"/>
          </p:nvPr>
        </p:nvSpPr>
        <p:spPr>
          <a:xfrm>
            <a:off x="696925" y="249450"/>
            <a:ext cx="1633200" cy="207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t>July 2023</a:t>
            </a:r>
            <a:endParaRPr/>
          </a:p>
        </p:txBody>
      </p:sp>
      <p:sp>
        <p:nvSpPr>
          <p:cNvPr id="128" name="Google Shape;128;p25"/>
          <p:cNvSpPr/>
          <p:nvPr/>
        </p:nvSpPr>
        <p:spPr>
          <a:xfrm>
            <a:off x="718260" y="2214359"/>
            <a:ext cx="1085700" cy="285900"/>
          </a:xfrm>
          <a:prstGeom prst="rect">
            <a:avLst/>
          </a:prstGeom>
          <a:noFill/>
          <a:ln>
            <a:noFill/>
          </a:ln>
        </p:spPr>
        <p:txBody>
          <a:bodyPr spcFirstLastPara="1" wrap="square" lIns="69125" tIns="34550" rIns="69125" bIns="3455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Times New Roman"/>
                <a:ea typeface="Times New Roman"/>
                <a:cs typeface="Times New Roman"/>
                <a:sym typeface="Times New Roman"/>
              </a:rPr>
              <a:t>Authors:</a:t>
            </a:r>
            <a:endParaRPr sz="1100" b="0" i="0" u="none" strike="noStrike" cap="none">
              <a:solidFill>
                <a:srgbClr val="000000"/>
              </a:solidFill>
              <a:latin typeface="Arial"/>
              <a:ea typeface="Arial"/>
              <a:cs typeface="Arial"/>
              <a:sym typeface="Arial"/>
            </a:endParaRPr>
          </a:p>
        </p:txBody>
      </p:sp>
      <p:graphicFrame>
        <p:nvGraphicFramePr>
          <p:cNvPr id="129" name="Google Shape;129;p25"/>
          <p:cNvGraphicFramePr/>
          <p:nvPr/>
        </p:nvGraphicFramePr>
        <p:xfrm>
          <a:off x="794460" y="2640923"/>
          <a:ext cx="6994525" cy="1309935"/>
        </p:xfrm>
        <a:graphic>
          <a:graphicData uri="http://schemas.openxmlformats.org/drawingml/2006/table">
            <a:tbl>
              <a:tblPr>
                <a:noFill/>
                <a:tableStyleId>{39A3A159-DEE8-4868-A8A5-FF607031DF92}</a:tableStyleId>
              </a:tblPr>
              <a:tblGrid>
                <a:gridCol w="1549225">
                  <a:extLst>
                    <a:ext uri="{9D8B030D-6E8A-4147-A177-3AD203B41FA5}">
                      <a16:colId xmlns:a16="http://schemas.microsoft.com/office/drawing/2014/main" val="20000"/>
                    </a:ext>
                  </a:extLst>
                </a:gridCol>
                <a:gridCol w="857100">
                  <a:extLst>
                    <a:ext uri="{9D8B030D-6E8A-4147-A177-3AD203B41FA5}">
                      <a16:colId xmlns:a16="http://schemas.microsoft.com/office/drawing/2014/main" val="20001"/>
                    </a:ext>
                  </a:extLst>
                </a:gridCol>
                <a:gridCol w="1656200">
                  <a:extLst>
                    <a:ext uri="{9D8B030D-6E8A-4147-A177-3AD203B41FA5}">
                      <a16:colId xmlns:a16="http://schemas.microsoft.com/office/drawing/2014/main" val="20002"/>
                    </a:ext>
                  </a:extLst>
                </a:gridCol>
                <a:gridCol w="619700">
                  <a:extLst>
                    <a:ext uri="{9D8B030D-6E8A-4147-A177-3AD203B41FA5}">
                      <a16:colId xmlns:a16="http://schemas.microsoft.com/office/drawing/2014/main" val="20003"/>
                    </a:ext>
                  </a:extLst>
                </a:gridCol>
                <a:gridCol w="2312300">
                  <a:extLst>
                    <a:ext uri="{9D8B030D-6E8A-4147-A177-3AD203B41FA5}">
                      <a16:colId xmlns:a16="http://schemas.microsoft.com/office/drawing/2014/main" val="20004"/>
                    </a:ext>
                  </a:extLst>
                </a:gridCol>
              </a:tblGrid>
              <a:tr h="364975">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Name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Affiliations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Address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Phone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Email</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2600">
                <a:tc>
                  <a:txBody>
                    <a:bodyPr/>
                    <a:lstStyle/>
                    <a:p>
                      <a:pPr marL="0" lvl="0" indent="0" algn="ctr"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Sindhu Verma</a:t>
                      </a:r>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lvl="0" indent="0" algn="ctr" rtl="0">
                        <a:spcBef>
                          <a:spcPts val="0"/>
                        </a:spcBef>
                        <a:spcAft>
                          <a:spcPts val="0"/>
                        </a:spcAft>
                        <a:buNone/>
                      </a:pPr>
                      <a:r>
                        <a:rPr lang="en" sz="1100">
                          <a:latin typeface="Times New Roman"/>
                          <a:ea typeface="Times New Roman"/>
                          <a:cs typeface="Times New Roman"/>
                          <a:sym typeface="Times New Roman"/>
                        </a:rPr>
                        <a:t>Broadcom</a:t>
                      </a:r>
                      <a:endParaRPr sz="1100">
                        <a:latin typeface="Times New Roman"/>
                        <a:ea typeface="Times New Roman"/>
                        <a:cs typeface="Times New Roman"/>
                        <a:sym typeface="Times New Roman"/>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sindhu.verma@broadcom.com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8325">
                <a:tc>
                  <a:txBody>
                    <a:bodyPr/>
                    <a:lstStyle/>
                    <a:p>
                      <a:pPr marL="0" marR="0" lvl="0" indent="0" algn="ctr" rtl="0">
                        <a:lnSpc>
                          <a:spcPct val="100000"/>
                        </a:lnSpc>
                        <a:spcBef>
                          <a:spcPts val="0"/>
                        </a:spcBef>
                        <a:spcAft>
                          <a:spcPts val="0"/>
                        </a:spcAft>
                        <a:buClr>
                          <a:srgbClr val="000000"/>
                        </a:buClr>
                        <a:buSzPts val="1100"/>
                        <a:buFont typeface="Arial"/>
                        <a:buNone/>
                      </a:pPr>
                      <a:r>
                        <a:rPr lang="en" sz="1100">
                          <a:latin typeface="Times New Roman"/>
                          <a:ea typeface="Times New Roman"/>
                          <a:cs typeface="Times New Roman"/>
                          <a:sym typeface="Times New Roman"/>
                        </a:rPr>
                        <a:t>Shubhodeep Adhikari</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shubhodeep.adhikari@broadcom.com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83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Times New Roman"/>
                          <a:ea typeface="Times New Roman"/>
                          <a:cs typeface="Times New Roman"/>
                          <a:sym typeface="Times New Roman"/>
                        </a:rPr>
                        <a:t>Matthew Fischer</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Times New Roman"/>
                          <a:ea typeface="Times New Roman"/>
                          <a:cs typeface="Times New Roman"/>
                          <a:sym typeface="Times New Roman"/>
                        </a:rPr>
                        <a:t>matthew.fischer@broadcom.com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8325">
                <a:tc>
                  <a:txBody>
                    <a:bodyPr/>
                    <a:lstStyle/>
                    <a:p>
                      <a:pPr marL="0" marR="0" lvl="0" indent="0" algn="ctr" rtl="0">
                        <a:lnSpc>
                          <a:spcPct val="100000"/>
                        </a:lnSpc>
                        <a:spcBef>
                          <a:spcPts val="0"/>
                        </a:spcBef>
                        <a:spcAft>
                          <a:spcPts val="0"/>
                        </a:spcAft>
                        <a:buNone/>
                      </a:pPr>
                      <a:r>
                        <a:rPr lang="en" sz="1100">
                          <a:latin typeface="Times New Roman"/>
                          <a:ea typeface="Times New Roman"/>
                          <a:cs typeface="Times New Roman"/>
                          <a:sym typeface="Times New Roman"/>
                        </a:rPr>
                        <a:t>Vinko Erceg</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a:latin typeface="Times New Roman"/>
                          <a:ea typeface="Times New Roman"/>
                          <a:cs typeface="Times New Roman"/>
                          <a:sym typeface="Times New Roman"/>
                        </a:rPr>
                        <a:t>vinko.erceg@broadcom.com</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1 (2)  </a:t>
            </a:r>
            <a:endParaRPr sz="2800"/>
          </a:p>
        </p:txBody>
      </p:sp>
      <p:sp>
        <p:nvSpPr>
          <p:cNvPr id="191" name="Google Shape;191;p34"/>
          <p:cNvSpPr txBox="1">
            <a:spLocks noGrp="1"/>
          </p:cNvSpPr>
          <p:nvPr>
            <p:ph type="body" idx="1"/>
          </p:nvPr>
        </p:nvSpPr>
        <p:spPr>
          <a:xfrm>
            <a:off x="223100" y="840800"/>
            <a:ext cx="8737800" cy="3930900"/>
          </a:xfrm>
          <a:prstGeom prst="rect">
            <a:avLst/>
          </a:prstGeom>
          <a:noFill/>
          <a:ln>
            <a:noFill/>
          </a:ln>
        </p:spPr>
        <p:txBody>
          <a:bodyPr spcFirstLastPara="1" wrap="square" lIns="68575" tIns="68575" rIns="68575" bIns="68575" anchor="t" anchorCtr="0">
            <a:noAutofit/>
          </a:bodyPr>
          <a:lstStyle/>
          <a:p>
            <a:pPr marL="342900" lvl="0" indent="-336550" algn="just" rtl="0">
              <a:lnSpc>
                <a:spcPct val="100000"/>
              </a:lnSpc>
              <a:spcBef>
                <a:spcPts val="900"/>
              </a:spcBef>
              <a:spcAft>
                <a:spcPts val="0"/>
              </a:spcAft>
              <a:buSzPts val="1700"/>
              <a:buChar char="●"/>
            </a:pPr>
            <a:r>
              <a:rPr lang="en" sz="1700" b="0"/>
              <a:t>The perspective of the transmitter alone matters. </a:t>
            </a:r>
            <a:endParaRPr sz="1700" b="0"/>
          </a:p>
          <a:p>
            <a:pPr marL="342900" lvl="0" indent="-336550" algn="just" rtl="0">
              <a:lnSpc>
                <a:spcPct val="100000"/>
              </a:lnSpc>
              <a:spcBef>
                <a:spcPts val="0"/>
              </a:spcBef>
              <a:spcAft>
                <a:spcPts val="0"/>
              </a:spcAft>
              <a:buSzPts val="1700"/>
              <a:buChar char="●"/>
            </a:pPr>
            <a:r>
              <a:rPr lang="en" sz="1700" b="0"/>
              <a:t>Since the receiver is capable of listening for preamble in parallel on the other anchor channels, it does not matter if it sees the OBSS on the primary 20MHz or not. </a:t>
            </a:r>
            <a:endParaRPr sz="1700" b="0"/>
          </a:p>
          <a:p>
            <a:pPr marL="342900" lvl="0" indent="-336550" algn="just" rtl="0">
              <a:lnSpc>
                <a:spcPct val="100000"/>
              </a:lnSpc>
              <a:spcBef>
                <a:spcPts val="0"/>
              </a:spcBef>
              <a:spcAft>
                <a:spcPts val="0"/>
              </a:spcAft>
              <a:buSzPts val="1700"/>
              <a:buChar char="●"/>
            </a:pPr>
            <a:r>
              <a:rPr lang="en" sz="1700" b="0"/>
              <a:t>Since the number of anchor channels is less than or equal to the number of channels the receiver supports parallel preamble detect on, and the anchor channels would be negotiated, the receiver would be capable of preamble detect on any of those channels irrespective of the primary 20MHz being busy.</a:t>
            </a:r>
            <a:endParaRPr sz="1700" b="0"/>
          </a:p>
          <a:p>
            <a:pPr marL="342900" lvl="0" indent="0" algn="just" rtl="0">
              <a:lnSpc>
                <a:spcPct val="100000"/>
              </a:lnSpc>
              <a:spcBef>
                <a:spcPts val="900"/>
              </a:spcBef>
              <a:spcAft>
                <a:spcPts val="0"/>
              </a:spcAft>
              <a:buNone/>
            </a:pPr>
            <a:endParaRPr sz="1200" b="0"/>
          </a:p>
        </p:txBody>
      </p:sp>
      <p:sp>
        <p:nvSpPr>
          <p:cNvPr id="192" name="Google Shape;192;p34"/>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2 (1)  </a:t>
            </a:r>
            <a:endParaRPr sz="2800"/>
          </a:p>
        </p:txBody>
      </p:sp>
      <p:sp>
        <p:nvSpPr>
          <p:cNvPr id="198" name="Google Shape;198;p35"/>
          <p:cNvSpPr txBox="1">
            <a:spLocks noGrp="1"/>
          </p:cNvSpPr>
          <p:nvPr>
            <p:ph type="body" idx="1"/>
          </p:nvPr>
        </p:nvSpPr>
        <p:spPr>
          <a:xfrm>
            <a:off x="223100" y="764600"/>
            <a:ext cx="8562600" cy="3930900"/>
          </a:xfrm>
          <a:prstGeom prst="rect">
            <a:avLst/>
          </a:prstGeom>
          <a:noFill/>
          <a:ln>
            <a:noFill/>
          </a:ln>
        </p:spPr>
        <p:txBody>
          <a:bodyPr spcFirstLastPara="1" wrap="square" lIns="68575" tIns="68575" rIns="68575" bIns="68575" anchor="t" anchorCtr="0">
            <a:noAutofit/>
          </a:bodyPr>
          <a:lstStyle/>
          <a:p>
            <a:pPr marL="342900" lvl="0" indent="-342900" algn="just" rtl="0">
              <a:spcBef>
                <a:spcPts val="900"/>
              </a:spcBef>
              <a:spcAft>
                <a:spcPts val="0"/>
              </a:spcAft>
              <a:buSzPts val="1800"/>
              <a:buChar char="●"/>
            </a:pPr>
            <a:r>
              <a:rPr lang="en" sz="1800" b="0"/>
              <a:t>This type of operation is relevant if the receiver has capability Type 2 and the Transmitter has capability Type 1 or 2 i.e. if the receiver supports preamble listening on only one channel at a time. In that case, the receiver which supports preamble listening on one channel at a time, switches to the alternative channel after determining the relevance and duration of the OBSS occupancy of the primary channel.</a:t>
            </a:r>
            <a:endParaRPr sz="1800" b="0"/>
          </a:p>
          <a:p>
            <a:pPr marL="342900" lvl="0" indent="-342900" algn="just" rtl="0">
              <a:spcBef>
                <a:spcPts val="0"/>
              </a:spcBef>
              <a:spcAft>
                <a:spcPts val="0"/>
              </a:spcAft>
              <a:buSzPts val="1800"/>
              <a:buChar char="●"/>
            </a:pPr>
            <a:r>
              <a:rPr lang="en" sz="1800" b="0"/>
              <a:t>Transmitter and receiver agree on an order of trying different channels for data exchange without there being any anchor channels: The order for example, is ch_1, ch_2, etc.</a:t>
            </a:r>
            <a:endParaRPr sz="1800" b="0"/>
          </a:p>
          <a:p>
            <a:pPr marL="342900" lvl="0" indent="-342900" algn="just" rtl="0">
              <a:spcBef>
                <a:spcPts val="0"/>
              </a:spcBef>
              <a:spcAft>
                <a:spcPts val="0"/>
              </a:spcAft>
              <a:buSzPts val="1800"/>
              <a:buChar char="●"/>
            </a:pPr>
            <a:r>
              <a:rPr lang="en" sz="1800" b="0"/>
              <a:t>Transmitter performs CCA on the channel in the agreed sequence. This first channel is the primary 20MHz channel.</a:t>
            </a:r>
            <a:endParaRPr sz="1800" b="0"/>
          </a:p>
          <a:p>
            <a:pPr marL="342900" lvl="0" indent="-342900" algn="just" rtl="0">
              <a:spcBef>
                <a:spcPts val="0"/>
              </a:spcBef>
              <a:spcAft>
                <a:spcPts val="0"/>
              </a:spcAft>
              <a:buSzPts val="1800"/>
              <a:buChar char="●"/>
            </a:pPr>
            <a:r>
              <a:rPr lang="en" sz="1800" b="0"/>
              <a:t>If CCA completes (i.e. the device wins channel access) on the current channel ch_x, it transmits on ch_x. Channels contiguous with ch_x may be included using PIFS CCA</a:t>
            </a:r>
            <a:endParaRPr sz="1800" b="0"/>
          </a:p>
          <a:p>
            <a:pPr marL="342900" lvl="0" indent="0" algn="just" rtl="0">
              <a:lnSpc>
                <a:spcPct val="100000"/>
              </a:lnSpc>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199" name="Google Shape;199;p35"/>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2 (2)  </a:t>
            </a:r>
            <a:endParaRPr sz="2800"/>
          </a:p>
        </p:txBody>
      </p:sp>
      <p:sp>
        <p:nvSpPr>
          <p:cNvPr id="205" name="Google Shape;205;p36"/>
          <p:cNvSpPr txBox="1">
            <a:spLocks noGrp="1"/>
          </p:cNvSpPr>
          <p:nvPr>
            <p:ph type="body" idx="1"/>
          </p:nvPr>
        </p:nvSpPr>
        <p:spPr>
          <a:xfrm>
            <a:off x="136325" y="840800"/>
            <a:ext cx="8688007" cy="3930900"/>
          </a:xfrm>
          <a:prstGeom prst="rect">
            <a:avLst/>
          </a:prstGeom>
          <a:noFill/>
          <a:ln>
            <a:noFill/>
          </a:ln>
        </p:spPr>
        <p:txBody>
          <a:bodyPr spcFirstLastPara="1" wrap="square" lIns="68575" tIns="68575" rIns="68575" bIns="68575" anchor="t" anchorCtr="0">
            <a:noAutofit/>
          </a:bodyPr>
          <a:lstStyle/>
          <a:p>
            <a:pPr marL="342900" lvl="0" indent="-342900" algn="just" rtl="0">
              <a:lnSpc>
                <a:spcPct val="150000"/>
              </a:lnSpc>
              <a:spcBef>
                <a:spcPts val="900"/>
              </a:spcBef>
              <a:spcAft>
                <a:spcPts val="0"/>
              </a:spcAft>
              <a:buSzPts val="1800"/>
              <a:buChar char="●"/>
            </a:pPr>
            <a:r>
              <a:rPr lang="en" sz="1800" b="0" dirty="0"/>
              <a:t>If the current channel ch_x is not available and the primary 20MHz channel is occupied by OBSS, the transmitter attempts to transmit on the  next channel in the sequence but only for the duration for which the primary 20MHz channel is busy.</a:t>
            </a:r>
            <a:endParaRPr sz="1800" b="0" dirty="0"/>
          </a:p>
          <a:p>
            <a:pPr marL="342900" lvl="0" indent="-342900" algn="just" rtl="0">
              <a:lnSpc>
                <a:spcPct val="150000"/>
              </a:lnSpc>
              <a:spcBef>
                <a:spcPts val="0"/>
              </a:spcBef>
              <a:spcAft>
                <a:spcPts val="0"/>
              </a:spcAft>
              <a:buSzPts val="1800"/>
              <a:buChar char="●"/>
            </a:pPr>
            <a:r>
              <a:rPr lang="en" sz="1800" b="0" dirty="0"/>
              <a:t>This continues till all channels are seen to be unavailable.</a:t>
            </a:r>
            <a:endParaRPr sz="1800" b="0" dirty="0"/>
          </a:p>
          <a:p>
            <a:pPr marL="342900" lvl="0" indent="-342900" algn="just" rtl="0">
              <a:lnSpc>
                <a:spcPct val="150000"/>
              </a:lnSpc>
              <a:spcBef>
                <a:spcPts val="0"/>
              </a:spcBef>
              <a:spcAft>
                <a:spcPts val="0"/>
              </a:spcAft>
              <a:buSzPts val="1800"/>
              <a:buChar char="●"/>
            </a:pPr>
            <a:r>
              <a:rPr lang="en" sz="1800" b="0" dirty="0"/>
              <a:t>The control returns to the primary 20MHz channel once the duration determined by CCA (e.g. NAV or PPDU length) on the primary 20MHz channel expires.</a:t>
            </a:r>
            <a:endParaRPr sz="1800" b="0" dirty="0"/>
          </a:p>
          <a:p>
            <a:pPr marL="342900" lvl="0" indent="-342900" algn="just" rtl="0">
              <a:lnSpc>
                <a:spcPct val="150000"/>
              </a:lnSpc>
              <a:spcBef>
                <a:spcPts val="0"/>
              </a:spcBef>
              <a:spcAft>
                <a:spcPts val="0"/>
              </a:spcAft>
              <a:buSzPts val="1800"/>
              <a:buChar char="●"/>
            </a:pPr>
            <a:r>
              <a:rPr lang="en" sz="1800" b="0" dirty="0"/>
              <a:t>Upon returning to the primary 20MHz channel, Medium Synchronization process on primary need not be used if the return is before the expiry of the decoded OBSS duration</a:t>
            </a:r>
            <a:endParaRPr sz="1800" b="0" dirty="0"/>
          </a:p>
          <a:p>
            <a:pPr marL="342900" lvl="0" indent="0" algn="just" rtl="0">
              <a:lnSpc>
                <a:spcPct val="100000"/>
              </a:lnSpc>
              <a:spcBef>
                <a:spcPts val="900"/>
              </a:spcBef>
              <a:spcAft>
                <a:spcPts val="0"/>
              </a:spcAft>
              <a:buNone/>
            </a:pPr>
            <a:endParaRPr sz="1200" b="0" dirty="0"/>
          </a:p>
        </p:txBody>
      </p:sp>
      <p:sp>
        <p:nvSpPr>
          <p:cNvPr id="206" name="Google Shape;206;p36"/>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2 (3)  </a:t>
            </a:r>
            <a:endParaRPr sz="2800"/>
          </a:p>
        </p:txBody>
      </p:sp>
      <p:sp>
        <p:nvSpPr>
          <p:cNvPr id="212" name="Google Shape;212;p37"/>
          <p:cNvSpPr txBox="1">
            <a:spLocks noGrp="1"/>
          </p:cNvSpPr>
          <p:nvPr>
            <p:ph type="body" idx="1"/>
          </p:nvPr>
        </p:nvSpPr>
        <p:spPr>
          <a:xfrm>
            <a:off x="223100" y="840800"/>
            <a:ext cx="8463600" cy="3930900"/>
          </a:xfrm>
          <a:prstGeom prst="rect">
            <a:avLst/>
          </a:prstGeom>
          <a:noFill/>
          <a:ln>
            <a:noFill/>
          </a:ln>
        </p:spPr>
        <p:txBody>
          <a:bodyPr spcFirstLastPara="1" wrap="square" lIns="68575" tIns="68575" rIns="68575" bIns="68575" anchor="t" anchorCtr="0">
            <a:noAutofit/>
          </a:bodyPr>
          <a:lstStyle/>
          <a:p>
            <a:pPr marL="342900" lvl="0" indent="-342900" algn="just" rtl="0">
              <a:spcBef>
                <a:spcPts val="900"/>
              </a:spcBef>
              <a:spcAft>
                <a:spcPts val="600"/>
              </a:spcAft>
              <a:buSzPts val="1800"/>
              <a:buChar char="●"/>
            </a:pPr>
            <a:r>
              <a:rPr lang="en" sz="1800" b="0" dirty="0"/>
              <a:t>This option requires a common understanding between transmitter and receiver of the primary 20MHz channel being occupied by OBSS  and of any other channels being not available. Below are two ways to achieve it:</a:t>
            </a:r>
            <a:endParaRPr sz="1800" b="0" dirty="0"/>
          </a:p>
          <a:p>
            <a:pPr marL="742950" lvl="1" indent="-285750" algn="just" rtl="0">
              <a:spcBef>
                <a:spcPts val="0"/>
              </a:spcBef>
              <a:spcAft>
                <a:spcPts val="600"/>
              </a:spcAft>
              <a:buSzPts val="1800"/>
              <a:buChar char="○"/>
            </a:pPr>
            <a:r>
              <a:rPr lang="en" sz="1800" b="0" dirty="0"/>
              <a:t>Implicit: </a:t>
            </a:r>
            <a:r>
              <a:rPr lang="en" sz="1800" dirty="0"/>
              <a:t>t</a:t>
            </a:r>
            <a:r>
              <a:rPr lang="en" sz="1800" b="0" dirty="0"/>
              <a:t>ransmitter and </a:t>
            </a:r>
            <a:r>
              <a:rPr lang="en" sz="1800" dirty="0"/>
              <a:t>r</a:t>
            </a:r>
            <a:r>
              <a:rPr lang="en" sz="1800" b="0" dirty="0"/>
              <a:t>eceiver hope to see the same OBSS on the primary 20MHz channel</a:t>
            </a:r>
            <a:r>
              <a:rPr lang="en" sz="1800" dirty="0"/>
              <a:t> </a:t>
            </a:r>
            <a:r>
              <a:rPr lang="en" sz="1800" b="0" dirty="0"/>
              <a:t>and then move to the next set of channels. There can be a threshold set on the signal strength from the OBSS to increase the probability that both transmitter and receiver see the OBSS. Similar process for determining whether other channels are busy/idle.</a:t>
            </a:r>
            <a:endParaRPr sz="1800" b="0" dirty="0"/>
          </a:p>
          <a:p>
            <a:pPr marL="742950" lvl="1" indent="-285750" algn="just" rtl="0">
              <a:spcBef>
                <a:spcPts val="0"/>
              </a:spcBef>
              <a:spcAft>
                <a:spcPts val="600"/>
              </a:spcAft>
              <a:buSzPts val="1800"/>
              <a:buChar char="○"/>
            </a:pPr>
            <a:r>
              <a:rPr lang="en" sz="1800" b="0" dirty="0"/>
              <a:t>Explicit</a:t>
            </a:r>
            <a:r>
              <a:rPr lang="en" sz="1800" dirty="0"/>
              <a:t>: </a:t>
            </a:r>
            <a:r>
              <a:rPr lang="en" sz="1800" b="0" dirty="0"/>
              <a:t>If there is a control link, the transmitter can indicate on it that it has detected OBSS/or other busy activity and is moving on to the next set of channels</a:t>
            </a:r>
            <a:endParaRPr sz="1200" b="0" dirty="0"/>
          </a:p>
          <a:p>
            <a:pPr marL="342900" lvl="0" indent="0" algn="just" rtl="0">
              <a:lnSpc>
                <a:spcPct val="100000"/>
              </a:lnSpc>
              <a:spcBef>
                <a:spcPts val="900"/>
              </a:spcBef>
              <a:spcAft>
                <a:spcPts val="0"/>
              </a:spcAft>
              <a:buNone/>
            </a:pPr>
            <a:endParaRPr sz="1200" b="0" dirty="0"/>
          </a:p>
        </p:txBody>
      </p:sp>
      <p:sp>
        <p:nvSpPr>
          <p:cNvPr id="213" name="Google Shape;213;p37"/>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731300" y="48666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Protection Mechanisms</a:t>
            </a:r>
            <a:endParaRPr sz="2800"/>
          </a:p>
        </p:txBody>
      </p:sp>
      <p:sp>
        <p:nvSpPr>
          <p:cNvPr id="219" name="Google Shape;219;p38"/>
          <p:cNvSpPr txBox="1">
            <a:spLocks noGrp="1"/>
          </p:cNvSpPr>
          <p:nvPr>
            <p:ph type="body" idx="1"/>
          </p:nvPr>
        </p:nvSpPr>
        <p:spPr>
          <a:xfrm>
            <a:off x="187600" y="864650"/>
            <a:ext cx="8773200" cy="4059600"/>
          </a:xfrm>
          <a:prstGeom prst="rect">
            <a:avLst/>
          </a:prstGeom>
          <a:noFill/>
          <a:ln>
            <a:noFill/>
          </a:ln>
        </p:spPr>
        <p:txBody>
          <a:bodyPr spcFirstLastPara="1" wrap="square" lIns="68575" tIns="68575" rIns="68575" bIns="68575" anchor="t" anchorCtr="0">
            <a:noAutofit/>
          </a:bodyPr>
          <a:lstStyle/>
          <a:p>
            <a:pPr marL="342900" lvl="0" indent="-336550" algn="just" rtl="0">
              <a:spcBef>
                <a:spcPts val="900"/>
              </a:spcBef>
              <a:spcAft>
                <a:spcPts val="0"/>
              </a:spcAft>
              <a:buSzPts val="1700"/>
              <a:buChar char="●"/>
            </a:pPr>
            <a:r>
              <a:rPr lang="en" sz="1700" b="0"/>
              <a:t>(MU-) RTS to initiate non-primary usage: This ensures actual data is not lost when the receiver is not available on a non-primary channel to receive transmission due to its being engaged in decoding a preamble on another channel.</a:t>
            </a:r>
            <a:endParaRPr sz="1700" b="0"/>
          </a:p>
          <a:p>
            <a:pPr marL="342900" lvl="0" indent="-336550" algn="just" rtl="0">
              <a:spcBef>
                <a:spcPts val="0"/>
              </a:spcBef>
              <a:spcAft>
                <a:spcPts val="0"/>
              </a:spcAft>
              <a:buSzPts val="1700"/>
              <a:buChar char="●"/>
            </a:pPr>
            <a:r>
              <a:rPr lang="en" sz="1700" b="0"/>
              <a:t>UHR-specific headers: If UHR-specific headers are used to initiate transmissions using this feature, the receiver can more easily and quickly conclude if the transmission is meant for it or whether it should switch back to listening for preambles on the channels it is performing listening on </a:t>
            </a:r>
            <a:endParaRPr sz="1700" b="0"/>
          </a:p>
          <a:p>
            <a:pPr marL="342900" lvl="0" indent="-336550" algn="just" rtl="0">
              <a:spcBef>
                <a:spcPts val="0"/>
              </a:spcBef>
              <a:spcAft>
                <a:spcPts val="0"/>
              </a:spcAft>
              <a:buSzPts val="1700"/>
              <a:buChar char="●"/>
            </a:pPr>
            <a:r>
              <a:rPr lang="en" sz="1700" b="0"/>
              <a:t>Medium Sync recovery: This needs to be performed on a channel whenever the transmitter loses medium status of any channel</a:t>
            </a:r>
            <a:endParaRPr sz="1700" b="0"/>
          </a:p>
          <a:p>
            <a:pPr marL="342900" lvl="0" indent="-336550" algn="just" rtl="0">
              <a:spcBef>
                <a:spcPts val="0"/>
              </a:spcBef>
              <a:spcAft>
                <a:spcPts val="0"/>
              </a:spcAft>
              <a:buSzPts val="1700"/>
              <a:buChar char="●"/>
            </a:pPr>
            <a:r>
              <a:rPr lang="en" sz="1700" b="0"/>
              <a:t>Reception of beacons at the non-AP: The receiver should be able to not miss beacons from its AP on the primary channel when trying to detect/decode preambles on non-primary channels</a:t>
            </a:r>
            <a:endParaRPr sz="1700" b="0"/>
          </a:p>
          <a:p>
            <a:pPr marL="342900" lvl="0" indent="-336550" algn="just" rtl="0">
              <a:spcBef>
                <a:spcPts val="0"/>
              </a:spcBef>
              <a:spcAft>
                <a:spcPts val="0"/>
              </a:spcAft>
              <a:buSzPts val="1700"/>
              <a:buChar char="●"/>
            </a:pPr>
            <a:r>
              <a:rPr lang="en" sz="1700" b="0"/>
              <a:t>MU-EDCA: When the AP moves to transmit on a non-primary channel, non-APs that may be unaware of such a move can be protected by using MU-EDCA so that they do not transmit to the AP on the primary channel or any non-primary channel at that same time</a:t>
            </a:r>
            <a:endParaRPr sz="1700" b="0"/>
          </a:p>
          <a:p>
            <a:pPr marL="342900" lvl="0" indent="0" algn="just" rtl="0">
              <a:lnSpc>
                <a:spcPct val="100000"/>
              </a:lnSpc>
              <a:spcBef>
                <a:spcPts val="900"/>
              </a:spcBef>
              <a:spcAft>
                <a:spcPts val="0"/>
              </a:spcAft>
              <a:buNone/>
            </a:pPr>
            <a:endParaRPr sz="1100" b="0"/>
          </a:p>
        </p:txBody>
      </p:sp>
      <p:sp>
        <p:nvSpPr>
          <p:cNvPr id="220" name="Google Shape;220;p3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609600" y="539000"/>
            <a:ext cx="80508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500"/>
              <a:t>Scenarios of interest for non-primary channel utilization</a:t>
            </a:r>
            <a:endParaRPr sz="2500"/>
          </a:p>
        </p:txBody>
      </p:sp>
      <p:sp>
        <p:nvSpPr>
          <p:cNvPr id="226" name="Google Shape;226;p39"/>
          <p:cNvSpPr txBox="1">
            <a:spLocks noGrp="1"/>
          </p:cNvSpPr>
          <p:nvPr>
            <p:ph type="body" idx="1"/>
          </p:nvPr>
        </p:nvSpPr>
        <p:spPr>
          <a:xfrm>
            <a:off x="497500" y="917000"/>
            <a:ext cx="7670100" cy="3854700"/>
          </a:xfrm>
          <a:prstGeom prst="rect">
            <a:avLst/>
          </a:prstGeom>
          <a:noFill/>
          <a:ln>
            <a:noFill/>
          </a:ln>
        </p:spPr>
        <p:txBody>
          <a:bodyPr spcFirstLastPara="1" wrap="square" lIns="68575" tIns="68575" rIns="68575" bIns="68575" anchor="t" anchorCtr="0">
            <a:noAutofit/>
          </a:bodyPr>
          <a:lstStyle/>
          <a:p>
            <a:pPr marL="342900" lvl="0" indent="-342900" algn="just" rtl="0">
              <a:spcBef>
                <a:spcPts val="900"/>
              </a:spcBef>
              <a:spcAft>
                <a:spcPts val="0"/>
              </a:spcAft>
              <a:buSzPts val="1800"/>
              <a:buChar char="●"/>
            </a:pPr>
            <a:r>
              <a:rPr lang="en" sz="1800" b="0"/>
              <a:t>AP operating bandwidth being larger than the operating bandwidths of one or more OBSSs</a:t>
            </a:r>
            <a:endParaRPr sz="1800" b="0"/>
          </a:p>
          <a:p>
            <a:pPr marL="342900" lvl="0" indent="-342900" algn="just" rtl="0">
              <a:spcBef>
                <a:spcPts val="0"/>
              </a:spcBef>
              <a:spcAft>
                <a:spcPts val="0"/>
              </a:spcAft>
              <a:buSzPts val="1800"/>
              <a:buChar char="●"/>
            </a:pPr>
            <a:r>
              <a:rPr lang="en" sz="1800" b="0"/>
              <a:t>OBSS DL/UL transmissions being intermittently narrow band due to coverage-limited or power-limited clients or clients which support narrower bandwidth or simply for limited data rate requirements</a:t>
            </a:r>
            <a:endParaRPr sz="1800" b="0"/>
          </a:p>
          <a:p>
            <a:pPr marL="342900" lvl="0" indent="-342900" algn="just" rtl="0">
              <a:spcBef>
                <a:spcPts val="0"/>
              </a:spcBef>
              <a:spcAft>
                <a:spcPts val="0"/>
              </a:spcAft>
              <a:buSzPts val="1800"/>
              <a:buChar char="●"/>
            </a:pPr>
            <a:r>
              <a:rPr lang="en" sz="1800" b="0"/>
              <a:t>OBSS DL/UL transmissions being narrow band due to their sensing of energy from other technologies.</a:t>
            </a:r>
            <a:endParaRPr sz="1800" b="0"/>
          </a:p>
          <a:p>
            <a:pPr marL="342900" lvl="0" indent="-342900" algn="just" rtl="0">
              <a:spcBef>
                <a:spcPts val="0"/>
              </a:spcBef>
              <a:spcAft>
                <a:spcPts val="0"/>
              </a:spcAft>
              <a:buSzPts val="1800"/>
              <a:buChar char="●"/>
            </a:pPr>
            <a:r>
              <a:rPr lang="en" sz="1800" b="0"/>
              <a:t>Presence of other technologies (Option 1b i.e. non-primary usage not limited by the duration of occupancy of the primary 20MHz) </a:t>
            </a:r>
            <a:endParaRPr sz="1800" b="0"/>
          </a:p>
          <a:p>
            <a:pPr marL="342900" lvl="0" indent="-342900" algn="just" rtl="0">
              <a:spcBef>
                <a:spcPts val="0"/>
              </a:spcBef>
              <a:spcAft>
                <a:spcPts val="0"/>
              </a:spcAft>
              <a:buSzPts val="1800"/>
              <a:buChar char="●"/>
            </a:pPr>
            <a:r>
              <a:rPr lang="en" sz="1800" b="0"/>
              <a:t>Multi-AP OFDMA coordination: one AP uses a part of a wider bandwidth overlapping with the primary 20MHz and another uses the complement.</a:t>
            </a:r>
            <a:endParaRPr sz="1800" b="0"/>
          </a:p>
          <a:p>
            <a:pPr marL="342900" lvl="0" indent="-342900" algn="just" rtl="0">
              <a:spcBef>
                <a:spcPts val="0"/>
              </a:spcBef>
              <a:spcAft>
                <a:spcPts val="0"/>
              </a:spcAft>
              <a:buSzPts val="1800"/>
              <a:buChar char="●"/>
            </a:pPr>
            <a:r>
              <a:rPr lang="en" sz="1800" b="0"/>
              <a:t>OBSSs are of narrower bandwidths and with non-overlapping primary channels and different loads</a:t>
            </a:r>
            <a:endParaRPr sz="1800" b="0"/>
          </a:p>
          <a:p>
            <a:pPr marL="342900" lvl="0" indent="0" algn="just" rtl="0">
              <a:spcBef>
                <a:spcPts val="900"/>
              </a:spcBef>
              <a:spcAft>
                <a:spcPts val="0"/>
              </a:spcAft>
              <a:buNone/>
            </a:pPr>
            <a:endParaRPr sz="1800" b="0"/>
          </a:p>
          <a:p>
            <a:pPr marL="342900" lvl="0" indent="0" algn="just" rtl="0">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227" name="Google Shape;227;p39"/>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body" idx="1"/>
          </p:nvPr>
        </p:nvSpPr>
        <p:spPr>
          <a:xfrm>
            <a:off x="135250" y="806050"/>
            <a:ext cx="8886600" cy="4016700"/>
          </a:xfrm>
          <a:prstGeom prst="rect">
            <a:avLst/>
          </a:prstGeom>
        </p:spPr>
        <p:txBody>
          <a:bodyPr spcFirstLastPara="1" wrap="square" lIns="92075" tIns="46025" rIns="92075" bIns="46025" anchor="t" anchorCtr="0">
            <a:noAutofit/>
          </a:bodyPr>
          <a:lstStyle/>
          <a:p>
            <a:pPr marL="342900" lvl="0" indent="-317500" algn="just" rtl="0">
              <a:lnSpc>
                <a:spcPct val="115000"/>
              </a:lnSpc>
              <a:spcBef>
                <a:spcPts val="0"/>
              </a:spcBef>
              <a:spcAft>
                <a:spcPts val="0"/>
              </a:spcAft>
              <a:buClr>
                <a:schemeClr val="dk1"/>
              </a:buClr>
              <a:buSzPts val="1400"/>
              <a:buFont typeface="Times New Roman"/>
              <a:buChar char="●"/>
            </a:pPr>
            <a:r>
              <a:rPr lang="en" sz="1400" b="0"/>
              <a:t>The following modes are compared:</a:t>
            </a:r>
            <a:endParaRPr sz="1400" b="0"/>
          </a:p>
          <a:p>
            <a:pPr marL="742950" lvl="1" indent="-260350" algn="just" rtl="0">
              <a:lnSpc>
                <a:spcPct val="115000"/>
              </a:lnSpc>
              <a:spcBef>
                <a:spcPts val="0"/>
              </a:spcBef>
              <a:spcAft>
                <a:spcPts val="0"/>
              </a:spcAft>
              <a:buClr>
                <a:schemeClr val="dk1"/>
              </a:buClr>
              <a:buSzPts val="1400"/>
              <a:buFont typeface="Times New Roman"/>
              <a:buChar char="○"/>
            </a:pPr>
            <a:r>
              <a:rPr lang="en" sz="1400"/>
              <a:t>NPCU AP associated with an NPCU client</a:t>
            </a:r>
            <a:endParaRPr sz="1400"/>
          </a:p>
          <a:p>
            <a:pPr marL="742950" lvl="1" indent="-260350" algn="just" rtl="0">
              <a:lnSpc>
                <a:spcPct val="115000"/>
              </a:lnSpc>
              <a:spcBef>
                <a:spcPts val="0"/>
              </a:spcBef>
              <a:spcAft>
                <a:spcPts val="0"/>
              </a:spcAft>
              <a:buClr>
                <a:schemeClr val="dk1"/>
              </a:buClr>
              <a:buSzPts val="1400"/>
              <a:buFont typeface="Times New Roman"/>
              <a:buChar char="○"/>
            </a:pPr>
            <a:r>
              <a:rPr lang="en" sz="1400"/>
              <a:t>Single-link AP associated with a single-link client</a:t>
            </a:r>
            <a:endParaRPr sz="1400"/>
          </a:p>
          <a:p>
            <a:pPr marL="342900" lvl="0" indent="-317500" algn="l" rtl="0">
              <a:lnSpc>
                <a:spcPct val="115000"/>
              </a:lnSpc>
              <a:spcBef>
                <a:spcPts val="0"/>
              </a:spcBef>
              <a:spcAft>
                <a:spcPts val="0"/>
              </a:spcAft>
              <a:buClr>
                <a:schemeClr val="dk1"/>
              </a:buClr>
              <a:buSzPts val="1400"/>
              <a:buFont typeface="Times New Roman"/>
              <a:buChar char="●"/>
            </a:pPr>
            <a:r>
              <a:rPr lang="en" sz="1400" b="0">
                <a:highlight>
                  <a:schemeClr val="lt1"/>
                </a:highlight>
              </a:rPr>
              <a:t>1 link, Bandwidth: 320MHz</a:t>
            </a:r>
            <a:endParaRPr sz="1400">
              <a:highlight>
                <a:schemeClr val="lt1"/>
              </a:highlight>
            </a:endParaRPr>
          </a:p>
          <a:p>
            <a:pPr marL="342900" lvl="0" indent="-317500" algn="l" rtl="0">
              <a:lnSpc>
                <a:spcPct val="115000"/>
              </a:lnSpc>
              <a:spcBef>
                <a:spcPts val="0"/>
              </a:spcBef>
              <a:spcAft>
                <a:spcPts val="0"/>
              </a:spcAft>
              <a:buClr>
                <a:schemeClr val="dk1"/>
              </a:buClr>
              <a:buSzPts val="1400"/>
              <a:buFont typeface="Times New Roman"/>
              <a:buChar char="●"/>
            </a:pPr>
            <a:r>
              <a:rPr lang="en" sz="1400" b="0">
                <a:highlight>
                  <a:schemeClr val="lt1"/>
                </a:highlight>
              </a:rPr>
              <a:t>Fixed MCS =7 , NSS = 2</a:t>
            </a:r>
            <a:endParaRPr sz="1400">
              <a:highlight>
                <a:schemeClr val="lt1"/>
              </a:highlight>
            </a:endParaRPr>
          </a:p>
          <a:p>
            <a:pPr marL="342900" lvl="0" indent="-317500" algn="l" rtl="0">
              <a:lnSpc>
                <a:spcPct val="115000"/>
              </a:lnSpc>
              <a:spcBef>
                <a:spcPts val="0"/>
              </a:spcBef>
              <a:spcAft>
                <a:spcPts val="0"/>
              </a:spcAft>
              <a:buClr>
                <a:schemeClr val="dk1"/>
              </a:buClr>
              <a:buSzPts val="1400"/>
              <a:buFont typeface="Times New Roman"/>
              <a:buChar char="●"/>
            </a:pPr>
            <a:r>
              <a:rPr lang="en" sz="1400" b="0">
                <a:highlight>
                  <a:schemeClr val="lt1"/>
                </a:highlight>
              </a:rPr>
              <a:t>Traffic: Full-buffer and Finite Rate (64Kbps traffic stream consisting of 160-byte packets)</a:t>
            </a:r>
            <a:endParaRPr sz="1400" b="0">
              <a:highlight>
                <a:schemeClr val="lt1"/>
              </a:highlight>
            </a:endParaRPr>
          </a:p>
          <a:p>
            <a:pPr marL="342900" lvl="0" indent="-317500" algn="l" rtl="0">
              <a:lnSpc>
                <a:spcPct val="115000"/>
              </a:lnSpc>
              <a:spcBef>
                <a:spcPts val="0"/>
              </a:spcBef>
              <a:spcAft>
                <a:spcPts val="0"/>
              </a:spcAft>
              <a:buClr>
                <a:srgbClr val="434343"/>
              </a:buClr>
              <a:buSzPts val="1400"/>
              <a:buFont typeface="Arial"/>
              <a:buChar char="●"/>
            </a:pPr>
            <a:r>
              <a:rPr lang="en" sz="1400" b="0">
                <a:highlight>
                  <a:schemeClr val="lt1"/>
                </a:highlight>
              </a:rPr>
              <a:t>CCA model: AP is able to do parallel CCA on each 20MHz channel. Once CCA succeeds on any 1 channel, the AP performs PIFS CCA on the remaining contiguous 20MHz channels.</a:t>
            </a:r>
            <a:endParaRPr sz="1400" b="0">
              <a:highlight>
                <a:schemeClr val="lt1"/>
              </a:highlight>
            </a:endParaRPr>
          </a:p>
          <a:p>
            <a:pPr marL="342900" lvl="0" indent="-317500" algn="l" rtl="0">
              <a:lnSpc>
                <a:spcPct val="115000"/>
              </a:lnSpc>
              <a:spcBef>
                <a:spcPts val="0"/>
              </a:spcBef>
              <a:spcAft>
                <a:spcPts val="0"/>
              </a:spcAft>
              <a:buClr>
                <a:schemeClr val="dk1"/>
              </a:buClr>
              <a:buSzPts val="1400"/>
              <a:buFont typeface="Times New Roman"/>
              <a:buChar char="●"/>
            </a:pPr>
            <a:r>
              <a:rPr lang="en" sz="1400" b="0">
                <a:highlight>
                  <a:schemeClr val="lt1"/>
                </a:highlight>
              </a:rPr>
              <a:t>OBSS model:</a:t>
            </a:r>
            <a:endParaRPr sz="1400" b="0">
              <a:highlight>
                <a:schemeClr val="lt1"/>
              </a:highlight>
            </a:endParaRPr>
          </a:p>
          <a:p>
            <a:pPr marL="742950" lvl="1" indent="-260350" algn="l" rtl="0">
              <a:lnSpc>
                <a:spcPct val="115000"/>
              </a:lnSpc>
              <a:spcBef>
                <a:spcPts val="0"/>
              </a:spcBef>
              <a:spcAft>
                <a:spcPts val="0"/>
              </a:spcAft>
              <a:buClr>
                <a:schemeClr val="dk1"/>
              </a:buClr>
              <a:buSzPts val="1400"/>
              <a:buFont typeface="Times New Roman"/>
              <a:buChar char="○"/>
            </a:pPr>
            <a:r>
              <a:rPr lang="en" sz="1400">
                <a:highlight>
                  <a:schemeClr val="lt1"/>
                </a:highlight>
              </a:rPr>
              <a:t>1, 2 or 4 OBSS/link. OBSS BW uniformly randomly selected between 20, 40, 80, 160 or 320MHz with aligned primary channels</a:t>
            </a:r>
            <a:endParaRPr sz="1400">
              <a:highlight>
                <a:schemeClr val="lt1"/>
              </a:highlight>
            </a:endParaRPr>
          </a:p>
          <a:p>
            <a:pPr marL="742950" lvl="1" indent="-260350" algn="l" rtl="0">
              <a:lnSpc>
                <a:spcPct val="115000"/>
              </a:lnSpc>
              <a:spcBef>
                <a:spcPts val="0"/>
              </a:spcBef>
              <a:spcAft>
                <a:spcPts val="0"/>
              </a:spcAft>
              <a:buClr>
                <a:schemeClr val="dk1"/>
              </a:buClr>
              <a:buSzPts val="1400"/>
              <a:buFont typeface="Times New Roman"/>
              <a:buChar char="○"/>
            </a:pPr>
            <a:r>
              <a:rPr lang="en" sz="1400">
                <a:highlight>
                  <a:schemeClr val="lt1"/>
                </a:highlight>
              </a:rPr>
              <a:t>Single-link AP with single-link client (so OBSSs are not constrained by any ML functionality)</a:t>
            </a:r>
            <a:endParaRPr sz="1400">
              <a:highlight>
                <a:schemeClr val="lt1"/>
              </a:highlight>
            </a:endParaRPr>
          </a:p>
          <a:p>
            <a:pPr marL="742950" lvl="1" indent="-260350" algn="l" rtl="0">
              <a:lnSpc>
                <a:spcPct val="115000"/>
              </a:lnSpc>
              <a:spcBef>
                <a:spcPts val="0"/>
              </a:spcBef>
              <a:spcAft>
                <a:spcPts val="0"/>
              </a:spcAft>
              <a:buClr>
                <a:schemeClr val="dk1"/>
              </a:buClr>
              <a:buSzPts val="1400"/>
              <a:buFont typeface="Times New Roman"/>
              <a:buChar char="○"/>
            </a:pPr>
            <a:r>
              <a:rPr lang="en" sz="1400">
                <a:highlight>
                  <a:schemeClr val="lt1"/>
                </a:highlight>
              </a:rPr>
              <a:t>DL-only traffic</a:t>
            </a:r>
            <a:endParaRPr sz="1400">
              <a:highlight>
                <a:schemeClr val="lt1"/>
              </a:highlight>
            </a:endParaRPr>
          </a:p>
          <a:p>
            <a:pPr marL="742950" lvl="1" indent="-260350" algn="l" rtl="0">
              <a:lnSpc>
                <a:spcPct val="115000"/>
              </a:lnSpc>
              <a:spcBef>
                <a:spcPts val="0"/>
              </a:spcBef>
              <a:spcAft>
                <a:spcPts val="0"/>
              </a:spcAft>
              <a:buClr>
                <a:schemeClr val="dk1"/>
              </a:buClr>
              <a:buSzPts val="1400"/>
              <a:buFont typeface="Times New Roman"/>
              <a:buChar char="○"/>
            </a:pPr>
            <a:r>
              <a:rPr lang="en" sz="1400">
                <a:highlight>
                  <a:schemeClr val="lt1"/>
                </a:highlight>
              </a:rPr>
              <a:t>Poisson arrival of bursts. Burst size = 200 packets</a:t>
            </a:r>
            <a:endParaRPr sz="1400">
              <a:highlight>
                <a:schemeClr val="lt1"/>
              </a:highlight>
            </a:endParaRPr>
          </a:p>
          <a:p>
            <a:pPr marL="742950" lvl="1" indent="-260350" algn="l" rtl="0">
              <a:lnSpc>
                <a:spcPct val="115000"/>
              </a:lnSpc>
              <a:spcBef>
                <a:spcPts val="0"/>
              </a:spcBef>
              <a:spcAft>
                <a:spcPts val="0"/>
              </a:spcAft>
              <a:buClr>
                <a:schemeClr val="dk1"/>
              </a:buClr>
              <a:buSzPts val="1400"/>
              <a:buFont typeface="Times New Roman"/>
              <a:buChar char="○"/>
            </a:pPr>
            <a:r>
              <a:rPr lang="en" sz="1400">
                <a:highlight>
                  <a:schemeClr val="lt1"/>
                </a:highlight>
              </a:rPr>
              <a:t>Cumulative data rate = 0%, 25%, 50%, 75%, 100% of the per-link PHY data rate </a:t>
            </a:r>
            <a:endParaRPr sz="1500" b="0"/>
          </a:p>
        </p:txBody>
      </p:sp>
      <p:sp>
        <p:nvSpPr>
          <p:cNvPr id="233" name="Google Shape;233;p40"/>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
              <a:t>Slide </a:t>
            </a:r>
            <a:fld id="{00000000-1234-1234-1234-123412341234}" type="slidenum">
              <a:rPr lang="en"/>
              <a:t>16</a:t>
            </a:fld>
            <a:endParaRPr/>
          </a:p>
        </p:txBody>
      </p:sp>
      <p:sp>
        <p:nvSpPr>
          <p:cNvPr id="234" name="Google Shape;234;p40"/>
          <p:cNvSpPr txBox="1">
            <a:spLocks noGrp="1"/>
          </p:cNvSpPr>
          <p:nvPr>
            <p:ph type="title"/>
          </p:nvPr>
        </p:nvSpPr>
        <p:spPr>
          <a:xfrm>
            <a:off x="684225" y="416075"/>
            <a:ext cx="7772400" cy="466200"/>
          </a:xfrm>
          <a:prstGeom prst="rect">
            <a:avLst/>
          </a:prstGeom>
        </p:spPr>
        <p:txBody>
          <a:bodyPr spcFirstLastPara="1" wrap="square" lIns="92075" tIns="46025" rIns="92075" bIns="46025" anchor="ctr" anchorCtr="0">
            <a:noAutofit/>
          </a:bodyPr>
          <a:lstStyle/>
          <a:p>
            <a:pPr marL="0" lvl="0" indent="0" algn="l" rtl="0">
              <a:lnSpc>
                <a:spcPct val="85000"/>
              </a:lnSpc>
              <a:spcBef>
                <a:spcPts val="0"/>
              </a:spcBef>
              <a:spcAft>
                <a:spcPts val="0"/>
              </a:spcAft>
              <a:buClr>
                <a:schemeClr val="dk1"/>
              </a:buClr>
              <a:buSzPts val="1100"/>
              <a:buFont typeface="Arial"/>
              <a:buNone/>
            </a:pPr>
            <a:r>
              <a:rPr lang="en" sz="2400">
                <a:solidFill>
                  <a:schemeClr val="dk1"/>
                </a:solidFill>
              </a:rPr>
              <a:t>Simulation Results: Configuration</a:t>
            </a:r>
            <a:endParaRPr sz="3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174500" y="539000"/>
            <a:ext cx="8485800" cy="284400"/>
          </a:xfrm>
          <a:prstGeom prst="rect">
            <a:avLst/>
          </a:prstGeom>
          <a:noFill/>
          <a:ln>
            <a:noFill/>
          </a:ln>
        </p:spPr>
        <p:txBody>
          <a:bodyPr spcFirstLastPara="1" wrap="square" lIns="68575" tIns="68575" rIns="68575" bIns="68575" anchor="ctr" anchorCtr="0">
            <a:noAutofit/>
          </a:bodyPr>
          <a:lstStyle/>
          <a:p>
            <a:pPr marL="0" lvl="0" indent="0" algn="ctr" rtl="0">
              <a:lnSpc>
                <a:spcPct val="85000"/>
              </a:lnSpc>
              <a:spcBef>
                <a:spcPts val="0"/>
              </a:spcBef>
              <a:spcAft>
                <a:spcPts val="0"/>
              </a:spcAft>
              <a:buClr>
                <a:schemeClr val="dk2"/>
              </a:buClr>
              <a:buSzPts val="1100"/>
              <a:buNone/>
            </a:pPr>
            <a:r>
              <a:rPr lang="en" sz="1900"/>
              <a:t>Simulation Results: Full buffer throughput (max OBSS bandwidth = 160MHz)</a:t>
            </a:r>
            <a:endParaRPr sz="1900"/>
          </a:p>
        </p:txBody>
      </p:sp>
      <p:sp>
        <p:nvSpPr>
          <p:cNvPr id="240" name="Google Shape;240;p41"/>
          <p:cNvSpPr txBox="1">
            <a:spLocks noGrp="1"/>
          </p:cNvSpPr>
          <p:nvPr>
            <p:ph type="body" idx="1"/>
          </p:nvPr>
        </p:nvSpPr>
        <p:spPr>
          <a:xfrm>
            <a:off x="95975" y="3066625"/>
            <a:ext cx="8818800" cy="1572300"/>
          </a:xfrm>
          <a:prstGeom prst="rect">
            <a:avLst/>
          </a:prstGeom>
          <a:noFill/>
          <a:ln>
            <a:noFill/>
          </a:ln>
        </p:spPr>
        <p:txBody>
          <a:bodyPr spcFirstLastPara="1" wrap="square" lIns="68575" tIns="68575" rIns="68575" bIns="68575" anchor="t" anchorCtr="0">
            <a:noAutofit/>
          </a:bodyPr>
          <a:lstStyle/>
          <a:p>
            <a:pPr marL="342900" lvl="0" indent="-317500" algn="just" rtl="0">
              <a:spcBef>
                <a:spcPts val="900"/>
              </a:spcBef>
              <a:spcAft>
                <a:spcPts val="0"/>
              </a:spcAft>
              <a:buSzPts val="1400"/>
              <a:buChar char="●"/>
            </a:pPr>
            <a:r>
              <a:rPr lang="en" sz="1400" b="0"/>
              <a:t>The graphs above show the evolution of full buffer throughputs of an NPCU AP associated with a single NPCU client compared to that of an SL AP associated with a SL client</a:t>
            </a:r>
            <a:endParaRPr sz="1400" b="0"/>
          </a:p>
          <a:p>
            <a:pPr marL="342900" lvl="0" indent="-317500" algn="just" rtl="0">
              <a:spcBef>
                <a:spcPts val="0"/>
              </a:spcBef>
              <a:spcAft>
                <a:spcPts val="0"/>
              </a:spcAft>
              <a:buSzPts val="1400"/>
              <a:buChar char="●"/>
            </a:pPr>
            <a:r>
              <a:rPr lang="en" sz="1400" b="0"/>
              <a:t>The throughputs are evaluated for varying OBSS loads and in the presence of 1/2/4 OBSSs per link each with a random bandwidth of 20/40/80/160MHz</a:t>
            </a:r>
            <a:endParaRPr sz="1400" b="0"/>
          </a:p>
          <a:p>
            <a:pPr marL="342900" lvl="0" indent="-317500" algn="just" rtl="0">
              <a:spcBef>
                <a:spcPts val="0"/>
              </a:spcBef>
              <a:spcAft>
                <a:spcPts val="0"/>
              </a:spcAft>
              <a:buSzPts val="1400"/>
              <a:buChar char="●"/>
            </a:pPr>
            <a:r>
              <a:rPr lang="en" sz="1400" b="0"/>
              <a:t>It can be seen that the NPCU AP-client system provides up to 250% gain in full buffer throughput relative to SL</a:t>
            </a:r>
            <a:endParaRPr sz="1400" b="0"/>
          </a:p>
          <a:p>
            <a:pPr marL="342900" lvl="0" indent="-317500" algn="just" rtl="0">
              <a:spcBef>
                <a:spcPts val="0"/>
              </a:spcBef>
              <a:spcAft>
                <a:spcPts val="0"/>
              </a:spcAft>
              <a:buSzPts val="1400"/>
              <a:buChar char="●"/>
            </a:pPr>
            <a:r>
              <a:rPr lang="en" sz="1400" b="0"/>
              <a:t>It can also be seen that for any given number of OBSS/link, in presence of increasing congestion, NPCU throughput declines much slower than legacy.</a:t>
            </a:r>
            <a:endParaRPr sz="800" b="0"/>
          </a:p>
        </p:txBody>
      </p:sp>
      <p:sp>
        <p:nvSpPr>
          <p:cNvPr id="241" name="Google Shape;241;p41"/>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17</a:t>
            </a:fld>
            <a:endParaRPr/>
          </a:p>
        </p:txBody>
      </p:sp>
      <p:pic>
        <p:nvPicPr>
          <p:cNvPr id="242" name="Google Shape;242;p41" title="Chart"/>
          <p:cNvPicPr preferRelativeResize="0"/>
          <p:nvPr/>
        </p:nvPicPr>
        <p:blipFill rotWithShape="1">
          <a:blip r:embed="rId3">
            <a:alphaModFix/>
          </a:blip>
          <a:srcRect r="3016" b="2286"/>
          <a:stretch/>
        </p:blipFill>
        <p:spPr>
          <a:xfrm>
            <a:off x="174500" y="897050"/>
            <a:ext cx="4067976" cy="2211150"/>
          </a:xfrm>
          <a:prstGeom prst="rect">
            <a:avLst/>
          </a:prstGeom>
          <a:noFill/>
          <a:ln w="9525" cap="flat" cmpd="sng">
            <a:solidFill>
              <a:schemeClr val="dk1"/>
            </a:solidFill>
            <a:prstDash val="solid"/>
            <a:round/>
            <a:headEnd type="none" w="sm" len="sm"/>
            <a:tailEnd type="none" w="sm" len="sm"/>
          </a:ln>
        </p:spPr>
      </p:pic>
      <p:pic>
        <p:nvPicPr>
          <p:cNvPr id="243" name="Google Shape;243;p41" title="Chart"/>
          <p:cNvPicPr preferRelativeResize="0"/>
          <p:nvPr/>
        </p:nvPicPr>
        <p:blipFill rotWithShape="1">
          <a:blip r:embed="rId4">
            <a:alphaModFix/>
          </a:blip>
          <a:srcRect l="-1800" r="1800" b="3316"/>
          <a:stretch/>
        </p:blipFill>
        <p:spPr>
          <a:xfrm>
            <a:off x="4494200" y="865525"/>
            <a:ext cx="4265898" cy="224267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174500" y="539000"/>
            <a:ext cx="8485800" cy="284400"/>
          </a:xfrm>
          <a:prstGeom prst="rect">
            <a:avLst/>
          </a:prstGeom>
          <a:noFill/>
          <a:ln>
            <a:noFill/>
          </a:ln>
        </p:spPr>
        <p:txBody>
          <a:bodyPr spcFirstLastPara="1" wrap="square" lIns="68575" tIns="68575" rIns="68575" bIns="68575" anchor="ctr" anchorCtr="0">
            <a:noAutofit/>
          </a:bodyPr>
          <a:lstStyle/>
          <a:p>
            <a:pPr marL="0" lvl="0" indent="0" algn="ctr" rtl="0">
              <a:lnSpc>
                <a:spcPct val="85000"/>
              </a:lnSpc>
              <a:spcBef>
                <a:spcPts val="0"/>
              </a:spcBef>
              <a:spcAft>
                <a:spcPts val="0"/>
              </a:spcAft>
              <a:buClr>
                <a:schemeClr val="dk2"/>
              </a:buClr>
              <a:buSzPts val="1100"/>
              <a:buNone/>
            </a:pPr>
            <a:r>
              <a:rPr lang="en" sz="1900"/>
              <a:t>Simulation Results: Full buffer throughput (max OBSS bandwidth = 160MHz)</a:t>
            </a:r>
            <a:endParaRPr sz="1900"/>
          </a:p>
        </p:txBody>
      </p:sp>
      <p:sp>
        <p:nvSpPr>
          <p:cNvPr id="249" name="Google Shape;249;p42"/>
          <p:cNvSpPr txBox="1">
            <a:spLocks noGrp="1"/>
          </p:cNvSpPr>
          <p:nvPr>
            <p:ph type="body" idx="1"/>
          </p:nvPr>
        </p:nvSpPr>
        <p:spPr>
          <a:xfrm>
            <a:off x="230575" y="741650"/>
            <a:ext cx="8764800" cy="4049700"/>
          </a:xfrm>
          <a:prstGeom prst="rect">
            <a:avLst/>
          </a:prstGeom>
          <a:noFill/>
          <a:ln>
            <a:noFill/>
          </a:ln>
        </p:spPr>
        <p:txBody>
          <a:bodyPr spcFirstLastPara="1" wrap="square" lIns="68575" tIns="68575" rIns="68575" bIns="68575" anchor="t" anchorCtr="0">
            <a:noAutofit/>
          </a:bodyPr>
          <a:lstStyle/>
          <a:p>
            <a:pPr marL="342900" lvl="0" indent="-311150" algn="just" rtl="0">
              <a:lnSpc>
                <a:spcPct val="110000"/>
              </a:lnSpc>
              <a:spcBef>
                <a:spcPts val="900"/>
              </a:spcBef>
              <a:spcAft>
                <a:spcPts val="0"/>
              </a:spcAft>
              <a:buSzPts val="1300"/>
              <a:buChar char="●"/>
            </a:pPr>
            <a:r>
              <a:rPr lang="en" sz="1300" b="0"/>
              <a:t>The ballpark trends for the gains can be explained as follows:</a:t>
            </a:r>
            <a:endParaRPr sz="1300" b="0"/>
          </a:p>
          <a:p>
            <a:pPr marL="742950" lvl="1" indent="-254000" algn="just" rtl="0">
              <a:lnSpc>
                <a:spcPct val="110000"/>
              </a:lnSpc>
              <a:spcBef>
                <a:spcPts val="0"/>
              </a:spcBef>
              <a:spcAft>
                <a:spcPts val="0"/>
              </a:spcAft>
              <a:buSzPts val="1300"/>
              <a:buChar char="○"/>
            </a:pPr>
            <a:r>
              <a:rPr lang="en" sz="1300" b="0"/>
              <a:t>When an OBSS occupies the primary 20MHz, the NPCU transmitter is able to transmit with bandwidth (320MHz - OBSS bandwidth). </a:t>
            </a:r>
            <a:endParaRPr sz="1300" b="0"/>
          </a:p>
          <a:p>
            <a:pPr marL="742950" lvl="1" indent="-254000" algn="just" rtl="0">
              <a:lnSpc>
                <a:spcPct val="110000"/>
              </a:lnSpc>
              <a:spcBef>
                <a:spcPts val="0"/>
              </a:spcBef>
              <a:spcAft>
                <a:spcPts val="0"/>
              </a:spcAft>
              <a:buSzPts val="1300"/>
              <a:buChar char="○"/>
            </a:pPr>
            <a:r>
              <a:rPr lang="en" sz="1300"/>
              <a:t>Consider that OBSS channel occupancy i.e. the ratio of occupancy of the medium by the OBSS is OBSS_CO</a:t>
            </a:r>
            <a:endParaRPr sz="1300"/>
          </a:p>
          <a:p>
            <a:pPr marL="742950" lvl="1" indent="-254000" algn="just" rtl="0">
              <a:lnSpc>
                <a:spcPct val="110000"/>
              </a:lnSpc>
              <a:spcBef>
                <a:spcPts val="0"/>
              </a:spcBef>
              <a:spcAft>
                <a:spcPts val="0"/>
              </a:spcAft>
              <a:buSzPts val="1300"/>
              <a:buChar char="○"/>
            </a:pPr>
            <a:r>
              <a:rPr lang="en" sz="1300"/>
              <a:t>OBSS_CO is related to OBSS load in the following manner: </a:t>
            </a:r>
            <a:endParaRPr sz="1300"/>
          </a:p>
          <a:p>
            <a:pPr marL="1085850" lvl="2" indent="-196850" algn="just" rtl="0">
              <a:lnSpc>
                <a:spcPct val="110000"/>
              </a:lnSpc>
              <a:spcBef>
                <a:spcPts val="0"/>
              </a:spcBef>
              <a:spcAft>
                <a:spcPts val="0"/>
              </a:spcAft>
              <a:buSzPts val="1300"/>
              <a:buChar char="■"/>
            </a:pPr>
            <a:r>
              <a:rPr lang="en" sz="1300"/>
              <a:t>OBSS_CO = min{OBSS_load/100, num_OBSS/(num_OBSS+1)}</a:t>
            </a:r>
            <a:endParaRPr sz="1300"/>
          </a:p>
          <a:p>
            <a:pPr marL="742950" lvl="1" indent="-254000" algn="just" rtl="0">
              <a:lnSpc>
                <a:spcPct val="110000"/>
              </a:lnSpc>
              <a:spcBef>
                <a:spcPts val="0"/>
              </a:spcBef>
              <a:spcAft>
                <a:spcPts val="0"/>
              </a:spcAft>
              <a:buSzPts val="1300"/>
              <a:buChar char="○"/>
            </a:pPr>
            <a:r>
              <a:rPr lang="en" sz="1300" b="0"/>
              <a:t>In this configuration, the average OBSS bandwidth is (20+40+80+160)/4 = 75MHz. </a:t>
            </a:r>
            <a:endParaRPr sz="1300"/>
          </a:p>
          <a:p>
            <a:pPr marL="742950" lvl="1" indent="-254000" algn="just" rtl="0">
              <a:lnSpc>
                <a:spcPct val="110000"/>
              </a:lnSpc>
              <a:spcBef>
                <a:spcPts val="0"/>
              </a:spcBef>
              <a:spcAft>
                <a:spcPts val="0"/>
              </a:spcAft>
              <a:buSzPts val="1300"/>
              <a:buChar char="○"/>
            </a:pPr>
            <a:r>
              <a:rPr lang="en" sz="1300"/>
              <a:t>So, when the OBSS occupies the medium, the NPCU AP on an average occupies the remaining bandwidth of 320-75=255MHz. At this time, its effective data rate is (255/320)*PHY_rate ~= 0.8*PHY_rate, where PHY_rate is the PHY throughput corresponding to a 320MHz transmission with the fixed MCS/NSS.  </a:t>
            </a:r>
            <a:endParaRPr sz="1300"/>
          </a:p>
          <a:p>
            <a:pPr marL="742950" lvl="1" indent="-254000" algn="just" rtl="0">
              <a:lnSpc>
                <a:spcPct val="110000"/>
              </a:lnSpc>
              <a:spcBef>
                <a:spcPts val="0"/>
              </a:spcBef>
              <a:spcAft>
                <a:spcPts val="0"/>
              </a:spcAft>
              <a:buSzPts val="1300"/>
              <a:buChar char="○"/>
            </a:pPr>
            <a:r>
              <a:rPr lang="en" sz="1300" b="0"/>
              <a:t>So, the additional throughput gain due to NPCU is upper bounded by (OBSS</a:t>
            </a:r>
            <a:r>
              <a:rPr lang="en" sz="1300"/>
              <a:t>_CO</a:t>
            </a:r>
            <a:r>
              <a:rPr lang="en" sz="1300" b="0"/>
              <a:t>)*</a:t>
            </a:r>
            <a:r>
              <a:rPr lang="en" sz="1300"/>
              <a:t>0.8</a:t>
            </a:r>
            <a:r>
              <a:rPr lang="en" sz="1300" b="0"/>
              <a:t>*(</a:t>
            </a:r>
            <a:r>
              <a:rPr lang="en" sz="1300"/>
              <a:t>PHY</a:t>
            </a:r>
            <a:r>
              <a:rPr lang="en" sz="1300" b="0"/>
              <a:t>_rate).</a:t>
            </a:r>
            <a:endParaRPr sz="1300" b="0"/>
          </a:p>
          <a:p>
            <a:pPr marL="742950" lvl="1" indent="-254000" algn="just" rtl="0">
              <a:lnSpc>
                <a:spcPct val="110000"/>
              </a:lnSpc>
              <a:spcBef>
                <a:spcPts val="0"/>
              </a:spcBef>
              <a:spcAft>
                <a:spcPts val="0"/>
              </a:spcAft>
              <a:buSzPts val="1300"/>
              <a:buChar char="○"/>
            </a:pPr>
            <a:r>
              <a:rPr lang="en" sz="1300"/>
              <a:t>The baseline throughput is (1-OBSS_CO)*PHY_rate</a:t>
            </a:r>
            <a:endParaRPr sz="1300"/>
          </a:p>
          <a:p>
            <a:pPr marL="742950" lvl="1" indent="-254000" algn="just" rtl="0">
              <a:lnSpc>
                <a:spcPct val="110000"/>
              </a:lnSpc>
              <a:spcBef>
                <a:spcPts val="0"/>
              </a:spcBef>
              <a:spcAft>
                <a:spcPts val="0"/>
              </a:spcAft>
              <a:buSzPts val="1300"/>
              <a:buChar char="○"/>
            </a:pPr>
            <a:r>
              <a:rPr lang="en" sz="1300"/>
              <a:t>This means the gain percentage in this case will be 80*(OBBS_CO)/(1-OBSS_CO)</a:t>
            </a:r>
            <a:endParaRPr sz="1300"/>
          </a:p>
          <a:p>
            <a:pPr marL="342900" lvl="0" indent="-311150" algn="just" rtl="0">
              <a:lnSpc>
                <a:spcPct val="110000"/>
              </a:lnSpc>
              <a:spcBef>
                <a:spcPts val="0"/>
              </a:spcBef>
              <a:spcAft>
                <a:spcPts val="0"/>
              </a:spcAft>
              <a:buSzPts val="1300"/>
              <a:buChar char="●"/>
            </a:pPr>
            <a:r>
              <a:rPr lang="en" sz="1300" b="0"/>
              <a:t>The actual throughput  gain compared to the above calculation would be reduced by the additional CCA durations on the non-primary channel(s) and other implementation specific delays.</a:t>
            </a:r>
            <a:endParaRPr sz="1300" b="0"/>
          </a:p>
          <a:p>
            <a:pPr marL="342900" lvl="0" indent="-311150" algn="just" rtl="0">
              <a:lnSpc>
                <a:spcPct val="110000"/>
              </a:lnSpc>
              <a:spcBef>
                <a:spcPts val="0"/>
              </a:spcBef>
              <a:spcAft>
                <a:spcPts val="0"/>
              </a:spcAft>
              <a:buSzPts val="1300"/>
              <a:buChar char="●"/>
            </a:pPr>
            <a:r>
              <a:rPr lang="en" sz="1300" b="0"/>
              <a:t>Note: The effective OBSS bandwidth increases depending on the coarseness of CCA and transmission. For example, if the AP can perform CCA only on 4 channels that are 80MHz apart, the minimum OBSS BW in consideration would be 80MHz</a:t>
            </a:r>
            <a:endParaRPr sz="1300" b="0"/>
          </a:p>
        </p:txBody>
      </p:sp>
      <p:sp>
        <p:nvSpPr>
          <p:cNvPr id="250" name="Google Shape;250;p42"/>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174500" y="539000"/>
            <a:ext cx="8485800" cy="297600"/>
          </a:xfrm>
          <a:prstGeom prst="rect">
            <a:avLst/>
          </a:prstGeom>
          <a:noFill/>
          <a:ln>
            <a:noFill/>
          </a:ln>
        </p:spPr>
        <p:txBody>
          <a:bodyPr spcFirstLastPara="1" wrap="square" lIns="68575" tIns="68575" rIns="68575" bIns="68575" anchor="ctr" anchorCtr="0">
            <a:noAutofit/>
          </a:bodyPr>
          <a:lstStyle/>
          <a:p>
            <a:pPr marL="0" lvl="0" indent="0" algn="ctr" rtl="0">
              <a:lnSpc>
                <a:spcPct val="85000"/>
              </a:lnSpc>
              <a:spcBef>
                <a:spcPts val="0"/>
              </a:spcBef>
              <a:spcAft>
                <a:spcPts val="0"/>
              </a:spcAft>
              <a:buClr>
                <a:schemeClr val="dk2"/>
              </a:buClr>
              <a:buSzPts val="1100"/>
              <a:buNone/>
            </a:pPr>
            <a:r>
              <a:rPr lang="en" sz="1900"/>
              <a:t>Simulation Results: Full buffer throughput (max OBSS bandwidth = 320MHz)</a:t>
            </a:r>
            <a:endParaRPr sz="1900"/>
          </a:p>
        </p:txBody>
      </p:sp>
      <p:sp>
        <p:nvSpPr>
          <p:cNvPr id="256" name="Google Shape;256;p43"/>
          <p:cNvSpPr txBox="1">
            <a:spLocks noGrp="1"/>
          </p:cNvSpPr>
          <p:nvPr>
            <p:ph type="body" idx="1"/>
          </p:nvPr>
        </p:nvSpPr>
        <p:spPr>
          <a:xfrm>
            <a:off x="96450" y="3294300"/>
            <a:ext cx="8892000" cy="1248600"/>
          </a:xfrm>
          <a:prstGeom prst="rect">
            <a:avLst/>
          </a:prstGeom>
          <a:noFill/>
          <a:ln>
            <a:noFill/>
          </a:ln>
        </p:spPr>
        <p:txBody>
          <a:bodyPr spcFirstLastPara="1" wrap="square" lIns="68575" tIns="68575" rIns="68575" bIns="68575" anchor="t" anchorCtr="0">
            <a:noAutofit/>
          </a:bodyPr>
          <a:lstStyle/>
          <a:p>
            <a:pPr marL="342900" lvl="0" indent="-304800" algn="just" rtl="0">
              <a:spcBef>
                <a:spcPts val="900"/>
              </a:spcBef>
              <a:spcAft>
                <a:spcPts val="0"/>
              </a:spcAft>
              <a:buSzPts val="1200"/>
              <a:buChar char="●"/>
            </a:pPr>
            <a:r>
              <a:rPr lang="en" sz="1200" b="0"/>
              <a:t>The graphs above show the evolution of full buffer throughputs of an NPCU AP associated with a single NPCU client compared to that of an SL AP associated with a SL client</a:t>
            </a:r>
            <a:endParaRPr sz="1200" b="0"/>
          </a:p>
          <a:p>
            <a:pPr marL="342900" lvl="0" indent="-304800" algn="just" rtl="0">
              <a:spcBef>
                <a:spcPts val="0"/>
              </a:spcBef>
              <a:spcAft>
                <a:spcPts val="0"/>
              </a:spcAft>
              <a:buSzPts val="1200"/>
              <a:buChar char="●"/>
            </a:pPr>
            <a:r>
              <a:rPr lang="en" sz="1200" b="0"/>
              <a:t>The throughputs are evaluated for varying OBSS loads and in the presence of 1/2/4 OBSSs per link each with a random bandwidth of 20/40/80/160/320 MHz.</a:t>
            </a:r>
            <a:endParaRPr sz="1200" b="0"/>
          </a:p>
          <a:p>
            <a:pPr marL="342900" lvl="0" indent="-304800" algn="just" rtl="0">
              <a:spcBef>
                <a:spcPts val="0"/>
              </a:spcBef>
              <a:spcAft>
                <a:spcPts val="0"/>
              </a:spcAft>
              <a:buSzPts val="1200"/>
              <a:buChar char="●"/>
            </a:pPr>
            <a:r>
              <a:rPr lang="en" sz="1200" b="0"/>
              <a:t>It can be seen that the NPCU AP-client system provides up to 200% gain in full buffer throughput relative to SL</a:t>
            </a:r>
            <a:endParaRPr sz="1200" b="0"/>
          </a:p>
          <a:p>
            <a:pPr marL="342900" lvl="0" indent="-304800" algn="just" rtl="0">
              <a:spcBef>
                <a:spcPts val="0"/>
              </a:spcBef>
              <a:spcAft>
                <a:spcPts val="0"/>
              </a:spcAft>
              <a:buSzPts val="1200"/>
              <a:buChar char="●"/>
            </a:pPr>
            <a:r>
              <a:rPr lang="en" sz="1200" b="0"/>
              <a:t>It can also be seen that for any given number of OBSS/link, in presence of increasing congestion, NPCU throughput declines much slower than legacy.</a:t>
            </a:r>
            <a:endParaRPr sz="1800" b="0"/>
          </a:p>
          <a:p>
            <a:pPr marL="342900" lvl="0" indent="0" algn="just" rtl="0">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257" name="Google Shape;257;p43"/>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19</a:t>
            </a:fld>
            <a:endParaRPr/>
          </a:p>
        </p:txBody>
      </p:sp>
      <p:pic>
        <p:nvPicPr>
          <p:cNvPr id="258" name="Google Shape;258;p43" title="Chart"/>
          <p:cNvPicPr preferRelativeResize="0"/>
          <p:nvPr/>
        </p:nvPicPr>
        <p:blipFill rotWithShape="1">
          <a:blip r:embed="rId3">
            <a:alphaModFix/>
          </a:blip>
          <a:srcRect b="2152"/>
          <a:stretch/>
        </p:blipFill>
        <p:spPr>
          <a:xfrm>
            <a:off x="318475" y="860775"/>
            <a:ext cx="3967517" cy="2509725"/>
          </a:xfrm>
          <a:prstGeom prst="rect">
            <a:avLst/>
          </a:prstGeom>
          <a:noFill/>
          <a:ln w="9525" cap="flat" cmpd="sng">
            <a:solidFill>
              <a:schemeClr val="dk1"/>
            </a:solidFill>
            <a:prstDash val="solid"/>
            <a:round/>
            <a:headEnd type="none" w="sm" len="sm"/>
            <a:tailEnd type="none" w="sm" len="sm"/>
          </a:ln>
        </p:spPr>
      </p:pic>
      <p:pic>
        <p:nvPicPr>
          <p:cNvPr id="259" name="Google Shape;259;p43" title="Chart"/>
          <p:cNvPicPr preferRelativeResize="0"/>
          <p:nvPr/>
        </p:nvPicPr>
        <p:blipFill rotWithShape="1">
          <a:blip r:embed="rId4">
            <a:alphaModFix/>
          </a:blip>
          <a:srcRect b="3344"/>
          <a:stretch/>
        </p:blipFill>
        <p:spPr>
          <a:xfrm>
            <a:off x="4484750" y="831450"/>
            <a:ext cx="4424576" cy="253905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Times New Roman"/>
              <a:buChar char="•"/>
            </a:pPr>
            <a:r>
              <a:rPr lang="en"/>
              <a:t>This is a proposal to allow the utilization of some portion of the operating bandwidth when another portion of the operating bandwidth has been detected as BUSY</a:t>
            </a:r>
            <a:endParaRPr/>
          </a:p>
        </p:txBody>
      </p:sp>
      <p:sp>
        <p:nvSpPr>
          <p:cNvPr id="135" name="Google Shape;135;p26"/>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a:t>
            </a:fld>
            <a:endParaRPr/>
          </a:p>
        </p:txBody>
      </p:sp>
      <p:sp>
        <p:nvSpPr>
          <p:cNvPr id="136" name="Google Shape;136;p26"/>
          <p:cNvSpPr txBox="1">
            <a:spLocks noGrp="1"/>
          </p:cNvSpPr>
          <p:nvPr>
            <p:ph type="title"/>
          </p:nvPr>
        </p:nvSpPr>
        <p:spPr>
          <a:xfrm>
            <a:off x="723913" y="574475"/>
            <a:ext cx="77724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a:t>Abstract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609600" y="481275"/>
            <a:ext cx="8050800" cy="383100"/>
          </a:xfrm>
          <a:prstGeom prst="rect">
            <a:avLst/>
          </a:prstGeom>
          <a:noFill/>
          <a:ln>
            <a:noFill/>
          </a:ln>
        </p:spPr>
        <p:txBody>
          <a:bodyPr spcFirstLastPara="1" wrap="square" lIns="68575" tIns="68575" rIns="68575" bIns="68575" anchor="ctr" anchorCtr="0">
            <a:noAutofit/>
          </a:bodyPr>
          <a:lstStyle/>
          <a:p>
            <a:pPr marL="0" lvl="0" indent="0" algn="ctr" rtl="0">
              <a:lnSpc>
                <a:spcPct val="85000"/>
              </a:lnSpc>
              <a:spcBef>
                <a:spcPts val="0"/>
              </a:spcBef>
              <a:spcAft>
                <a:spcPts val="0"/>
              </a:spcAft>
              <a:buClr>
                <a:schemeClr val="dk2"/>
              </a:buClr>
              <a:buSzPts val="1100"/>
              <a:buNone/>
            </a:pPr>
            <a:r>
              <a:rPr lang="en" sz="1900"/>
              <a:t>Simulation Results: Latency (max OBSS bandwidth = 160MHz)</a:t>
            </a:r>
            <a:endParaRPr sz="1900"/>
          </a:p>
        </p:txBody>
      </p:sp>
      <p:sp>
        <p:nvSpPr>
          <p:cNvPr id="265" name="Google Shape;265;p44"/>
          <p:cNvSpPr txBox="1">
            <a:spLocks noGrp="1"/>
          </p:cNvSpPr>
          <p:nvPr>
            <p:ph type="body" idx="1"/>
          </p:nvPr>
        </p:nvSpPr>
        <p:spPr>
          <a:xfrm>
            <a:off x="250700" y="3100150"/>
            <a:ext cx="8642400" cy="1464600"/>
          </a:xfrm>
          <a:prstGeom prst="rect">
            <a:avLst/>
          </a:prstGeom>
          <a:noFill/>
          <a:ln>
            <a:noFill/>
          </a:ln>
        </p:spPr>
        <p:txBody>
          <a:bodyPr spcFirstLastPara="1" wrap="square" lIns="68575" tIns="68575" rIns="68575" bIns="68575" anchor="t" anchorCtr="0">
            <a:noAutofit/>
          </a:bodyPr>
          <a:lstStyle/>
          <a:p>
            <a:pPr marL="342900" lvl="0" indent="-311150" algn="just" rtl="0">
              <a:spcBef>
                <a:spcPts val="900"/>
              </a:spcBef>
              <a:spcAft>
                <a:spcPts val="0"/>
              </a:spcAft>
              <a:buSzPts val="1300"/>
              <a:buChar char="●"/>
            </a:pPr>
            <a:r>
              <a:rPr lang="en" sz="1300" b="0"/>
              <a:t>The graphs above show the evolution of 50%ile and 99%ile latencies of an NPCU AP associated with a single NPCU client compared to that of an SL AP associated with an SL client for varying OBSS loads and in the presence of 1/2/4 OBSSs per link. </a:t>
            </a:r>
            <a:endParaRPr sz="1300" b="0"/>
          </a:p>
          <a:p>
            <a:pPr marL="342900" lvl="0" indent="-311150" algn="just" rtl="0">
              <a:spcBef>
                <a:spcPts val="0"/>
              </a:spcBef>
              <a:spcAft>
                <a:spcPts val="0"/>
              </a:spcAft>
              <a:buSzPts val="1300"/>
              <a:buChar char="●"/>
            </a:pPr>
            <a:r>
              <a:rPr lang="en" sz="1300" b="0"/>
              <a:t>The OBSS bandwidth varies randomly between 20/40/80/160 MHz</a:t>
            </a:r>
            <a:endParaRPr sz="1300" b="0"/>
          </a:p>
          <a:p>
            <a:pPr marL="342900" lvl="0" indent="-311150" algn="just" rtl="0">
              <a:spcBef>
                <a:spcPts val="0"/>
              </a:spcBef>
              <a:spcAft>
                <a:spcPts val="0"/>
              </a:spcAft>
              <a:buSzPts val="1300"/>
              <a:buChar char="●"/>
            </a:pPr>
            <a:r>
              <a:rPr lang="en" sz="1300" b="0"/>
              <a:t>It can be seen that the NPCU AP-client system provides significant reduction in latency relative to SL for any OBSS number and load combination</a:t>
            </a:r>
            <a:endParaRPr sz="1300" b="0"/>
          </a:p>
          <a:p>
            <a:pPr marL="342900" lvl="0" indent="-311150" algn="just" rtl="0">
              <a:spcBef>
                <a:spcPts val="0"/>
              </a:spcBef>
              <a:spcAft>
                <a:spcPts val="0"/>
              </a:spcAft>
              <a:buSzPts val="1300"/>
              <a:buChar char="●"/>
            </a:pPr>
            <a:r>
              <a:rPr lang="en" sz="1300" b="0"/>
              <a:t>As expected, the latency gain ratio is much higher than the full buffer throughput gain ratio</a:t>
            </a:r>
            <a:endParaRPr sz="1300" b="0"/>
          </a:p>
          <a:p>
            <a:pPr marL="342900" lvl="0" indent="0" algn="just" rtl="0">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266" name="Google Shape;266;p44"/>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20</a:t>
            </a:fld>
            <a:endParaRPr/>
          </a:p>
        </p:txBody>
      </p:sp>
      <p:pic>
        <p:nvPicPr>
          <p:cNvPr id="267" name="Google Shape;267;p44" title="Chart"/>
          <p:cNvPicPr preferRelativeResize="0"/>
          <p:nvPr/>
        </p:nvPicPr>
        <p:blipFill rotWithShape="1">
          <a:blip r:embed="rId3">
            <a:alphaModFix/>
          </a:blip>
          <a:srcRect r="1545" b="3642"/>
          <a:stretch/>
        </p:blipFill>
        <p:spPr>
          <a:xfrm>
            <a:off x="359475" y="886300"/>
            <a:ext cx="4288726" cy="2185551"/>
          </a:xfrm>
          <a:prstGeom prst="rect">
            <a:avLst/>
          </a:prstGeom>
          <a:noFill/>
          <a:ln w="9525" cap="flat" cmpd="sng">
            <a:solidFill>
              <a:schemeClr val="dk1"/>
            </a:solidFill>
            <a:prstDash val="solid"/>
            <a:round/>
            <a:headEnd type="none" w="sm" len="sm"/>
            <a:tailEnd type="none" w="sm" len="sm"/>
          </a:ln>
        </p:spPr>
      </p:pic>
      <p:pic>
        <p:nvPicPr>
          <p:cNvPr id="268" name="Google Shape;268;p44" title="Chart"/>
          <p:cNvPicPr preferRelativeResize="0"/>
          <p:nvPr/>
        </p:nvPicPr>
        <p:blipFill rotWithShape="1">
          <a:blip r:embed="rId4">
            <a:alphaModFix/>
          </a:blip>
          <a:srcRect b="3781"/>
          <a:stretch/>
        </p:blipFill>
        <p:spPr>
          <a:xfrm>
            <a:off x="4798900" y="886300"/>
            <a:ext cx="4094402" cy="215064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609600" y="386600"/>
            <a:ext cx="8050800" cy="501300"/>
          </a:xfrm>
          <a:prstGeom prst="rect">
            <a:avLst/>
          </a:prstGeom>
          <a:noFill/>
          <a:ln>
            <a:noFill/>
          </a:ln>
        </p:spPr>
        <p:txBody>
          <a:bodyPr spcFirstLastPara="1" wrap="square" lIns="68575" tIns="68575" rIns="68575" bIns="68575" anchor="ctr" anchorCtr="0">
            <a:noAutofit/>
          </a:bodyPr>
          <a:lstStyle/>
          <a:p>
            <a:pPr marL="0" lvl="0" indent="0" algn="ctr" rtl="0">
              <a:lnSpc>
                <a:spcPct val="85000"/>
              </a:lnSpc>
              <a:spcBef>
                <a:spcPts val="0"/>
              </a:spcBef>
              <a:spcAft>
                <a:spcPts val="0"/>
              </a:spcAft>
              <a:buClr>
                <a:schemeClr val="dk2"/>
              </a:buClr>
              <a:buSzPts val="1100"/>
              <a:buNone/>
            </a:pPr>
            <a:r>
              <a:rPr lang="en" sz="1900"/>
              <a:t>Simulation Results: Latency (max OBSS bandwidth = 320MHz)</a:t>
            </a:r>
            <a:endParaRPr sz="1900"/>
          </a:p>
        </p:txBody>
      </p:sp>
      <p:sp>
        <p:nvSpPr>
          <p:cNvPr id="274" name="Google Shape;274;p45"/>
          <p:cNvSpPr txBox="1">
            <a:spLocks noGrp="1"/>
          </p:cNvSpPr>
          <p:nvPr>
            <p:ph type="body" idx="1"/>
          </p:nvPr>
        </p:nvSpPr>
        <p:spPr>
          <a:xfrm>
            <a:off x="253025" y="3385375"/>
            <a:ext cx="8619000" cy="1353300"/>
          </a:xfrm>
          <a:prstGeom prst="rect">
            <a:avLst/>
          </a:prstGeom>
          <a:noFill/>
          <a:ln>
            <a:noFill/>
          </a:ln>
        </p:spPr>
        <p:txBody>
          <a:bodyPr spcFirstLastPara="1" wrap="square" lIns="68575" tIns="68575" rIns="68575" bIns="68575" anchor="t" anchorCtr="0">
            <a:noAutofit/>
          </a:bodyPr>
          <a:lstStyle/>
          <a:p>
            <a:pPr marL="342900" lvl="0" indent="-311150" algn="just" rtl="0">
              <a:spcBef>
                <a:spcPts val="900"/>
              </a:spcBef>
              <a:spcAft>
                <a:spcPts val="0"/>
              </a:spcAft>
              <a:buSzPts val="1300"/>
              <a:buChar char="●"/>
            </a:pPr>
            <a:r>
              <a:rPr lang="en" sz="1300" b="0"/>
              <a:t>The graphs above show the evolution of 50%ile and 99%ile latencies of an NPCU AP associated with a single NPCU client compared to that of an SL AP associated with an SL client for varying OBSS loads and in the presence of 1/2/4 OBSSs per link. </a:t>
            </a:r>
            <a:endParaRPr sz="1300" b="0"/>
          </a:p>
          <a:p>
            <a:pPr marL="342900" lvl="0" indent="-311150" algn="just" rtl="0">
              <a:spcBef>
                <a:spcPts val="0"/>
              </a:spcBef>
              <a:spcAft>
                <a:spcPts val="0"/>
              </a:spcAft>
              <a:buSzPts val="1300"/>
              <a:buChar char="●"/>
            </a:pPr>
            <a:r>
              <a:rPr lang="en" sz="1300" b="0"/>
              <a:t>The OBSS bandwidth varies randomly between 20/40/80/160/320 MHz</a:t>
            </a:r>
            <a:endParaRPr sz="1300" b="0"/>
          </a:p>
          <a:p>
            <a:pPr marL="342900" lvl="0" indent="-311150" algn="just" rtl="0">
              <a:spcBef>
                <a:spcPts val="0"/>
              </a:spcBef>
              <a:spcAft>
                <a:spcPts val="0"/>
              </a:spcAft>
              <a:buSzPts val="1300"/>
              <a:buChar char="●"/>
            </a:pPr>
            <a:r>
              <a:rPr lang="en" sz="1300" b="0"/>
              <a:t>It can be seen that the NPCU AP-client system provides significant reduction in latency relative to SL for any OBSS number and load combination</a:t>
            </a:r>
            <a:endParaRPr sz="1800" b="0"/>
          </a:p>
          <a:p>
            <a:pPr marL="342900" lvl="0" indent="0" algn="just" rtl="0">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275" name="Google Shape;275;p45"/>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21</a:t>
            </a:fld>
            <a:endParaRPr/>
          </a:p>
        </p:txBody>
      </p:sp>
      <p:pic>
        <p:nvPicPr>
          <p:cNvPr id="276" name="Google Shape;276;p45" title="Chart"/>
          <p:cNvPicPr preferRelativeResize="0"/>
          <p:nvPr/>
        </p:nvPicPr>
        <p:blipFill rotWithShape="1">
          <a:blip r:embed="rId3">
            <a:alphaModFix/>
          </a:blip>
          <a:srcRect l="2158" t="3062" r="1493" b="2987"/>
          <a:stretch/>
        </p:blipFill>
        <p:spPr>
          <a:xfrm>
            <a:off x="253025" y="968900"/>
            <a:ext cx="4384426" cy="2340275"/>
          </a:xfrm>
          <a:prstGeom prst="rect">
            <a:avLst/>
          </a:prstGeom>
          <a:noFill/>
          <a:ln w="9525" cap="flat" cmpd="sng">
            <a:solidFill>
              <a:schemeClr val="dk1"/>
            </a:solidFill>
            <a:prstDash val="solid"/>
            <a:round/>
            <a:headEnd type="none" w="sm" len="sm"/>
            <a:tailEnd type="none" w="sm" len="sm"/>
          </a:ln>
        </p:spPr>
      </p:pic>
      <p:pic>
        <p:nvPicPr>
          <p:cNvPr id="277" name="Google Shape;277;p45" title="Chart"/>
          <p:cNvPicPr preferRelativeResize="0"/>
          <p:nvPr/>
        </p:nvPicPr>
        <p:blipFill rotWithShape="1">
          <a:blip r:embed="rId4">
            <a:alphaModFix/>
          </a:blip>
          <a:srcRect t="3159" b="3075"/>
          <a:stretch/>
        </p:blipFill>
        <p:spPr>
          <a:xfrm>
            <a:off x="4705200" y="968900"/>
            <a:ext cx="4166800" cy="23402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609600" y="539000"/>
            <a:ext cx="80508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Considerations for non-ideal scenarios (1)</a:t>
            </a:r>
            <a:endParaRPr sz="2800"/>
          </a:p>
        </p:txBody>
      </p:sp>
      <p:sp>
        <p:nvSpPr>
          <p:cNvPr id="283" name="Google Shape;283;p46"/>
          <p:cNvSpPr txBox="1">
            <a:spLocks noGrp="1"/>
          </p:cNvSpPr>
          <p:nvPr>
            <p:ph type="body" idx="1"/>
          </p:nvPr>
        </p:nvSpPr>
        <p:spPr>
          <a:xfrm>
            <a:off x="472050" y="840600"/>
            <a:ext cx="8363100" cy="3765300"/>
          </a:xfrm>
          <a:prstGeom prst="rect">
            <a:avLst/>
          </a:prstGeom>
          <a:noFill/>
          <a:ln>
            <a:noFill/>
          </a:ln>
        </p:spPr>
        <p:txBody>
          <a:bodyPr spcFirstLastPara="1" wrap="square" lIns="68575" tIns="68575" rIns="68575" bIns="68575" anchor="t" anchorCtr="0">
            <a:noAutofit/>
          </a:bodyPr>
          <a:lstStyle/>
          <a:p>
            <a:pPr marL="0" lvl="0" indent="0" algn="just" rtl="0">
              <a:spcBef>
                <a:spcPts val="900"/>
              </a:spcBef>
              <a:spcAft>
                <a:spcPts val="0"/>
              </a:spcAft>
              <a:buNone/>
            </a:pPr>
            <a:r>
              <a:rPr lang="en" sz="1300" b="0"/>
              <a:t>The simulations in the previous slides consider OBSSs with primary channels aligned with that of the NPCU BSS and all devices above ED relative to each other. While that may be a common observation in the field, NPCU should also be evaluated where such assumptions do not hold true. </a:t>
            </a:r>
            <a:r>
              <a:rPr lang="en" sz="1300" b="0" u="sng"/>
              <a:t>For that reason, we propose to agree on the following aspects to evaluate NPCU in non-ideal scenarios. This would allow contributors who are interested in NPCU to use a harmonized set of simulation configurations to evaluate NPCU.</a:t>
            </a:r>
            <a:endParaRPr sz="1300" b="0" u="sng"/>
          </a:p>
          <a:p>
            <a:pPr marL="342900" lvl="0" indent="-311150" algn="just" rtl="0">
              <a:spcBef>
                <a:spcPts val="900"/>
              </a:spcBef>
              <a:spcAft>
                <a:spcPts val="0"/>
              </a:spcAft>
              <a:buSzPts val="1300"/>
              <a:buChar char="●"/>
            </a:pPr>
            <a:r>
              <a:rPr lang="en" sz="1300" b="0"/>
              <a:t>Orientation of primary 20MHz channels of the NPCU BSS and OBSS</a:t>
            </a:r>
            <a:endParaRPr sz="1300" b="0"/>
          </a:p>
          <a:p>
            <a:pPr marL="742950" lvl="1" indent="-254000" algn="just" rtl="0">
              <a:spcBef>
                <a:spcPts val="0"/>
              </a:spcBef>
              <a:spcAft>
                <a:spcPts val="0"/>
              </a:spcAft>
              <a:buSzPts val="1300"/>
              <a:buChar char="○"/>
            </a:pPr>
            <a:r>
              <a:rPr lang="en" sz="1300"/>
              <a:t>How many OBSSs can have unaligned primary channels? Typically, APs that hear each other either align the primary channels or operate in non-overlapping operating bandwidths (The latter effect results indirectly even from operating in overlapping bandwidths but with different primary 20MHz channels)</a:t>
            </a:r>
            <a:endParaRPr sz="1300"/>
          </a:p>
          <a:p>
            <a:pPr marL="742950" lvl="1" indent="-254000" algn="just" rtl="0">
              <a:spcBef>
                <a:spcPts val="0"/>
              </a:spcBef>
              <a:spcAft>
                <a:spcPts val="0"/>
              </a:spcAft>
              <a:buSzPts val="1300"/>
              <a:buChar char="○"/>
            </a:pPr>
            <a:r>
              <a:rPr lang="en" sz="1300"/>
              <a:t>What is the baseline performance in that case?</a:t>
            </a:r>
            <a:endParaRPr sz="1300"/>
          </a:p>
          <a:p>
            <a:pPr marL="342900" lvl="0" indent="-311150" algn="just" rtl="0">
              <a:spcBef>
                <a:spcPts val="0"/>
              </a:spcBef>
              <a:spcAft>
                <a:spcPts val="0"/>
              </a:spcAft>
              <a:buSzPts val="1300"/>
              <a:buChar char="●"/>
            </a:pPr>
            <a:r>
              <a:rPr lang="en" sz="1300" b="0"/>
              <a:t>Reliance on the NAV of the primary 20MHz channel</a:t>
            </a:r>
            <a:endParaRPr sz="1300" b="0"/>
          </a:p>
          <a:p>
            <a:pPr marL="742950" lvl="1" indent="-254000" algn="just" rtl="0">
              <a:spcBef>
                <a:spcPts val="0"/>
              </a:spcBef>
              <a:spcAft>
                <a:spcPts val="0"/>
              </a:spcAft>
              <a:buSzPts val="1300"/>
              <a:buChar char="○"/>
            </a:pPr>
            <a:r>
              <a:rPr lang="en" sz="1300"/>
              <a:t>How often can CF-end end it prematurely leading to loss of medium sync on primary channel while the NPCU device thinks otherwise</a:t>
            </a:r>
            <a:endParaRPr sz="1300"/>
          </a:p>
          <a:p>
            <a:pPr marL="742950" lvl="1" indent="-254000" algn="just" rtl="0">
              <a:spcBef>
                <a:spcPts val="0"/>
              </a:spcBef>
              <a:spcAft>
                <a:spcPts val="0"/>
              </a:spcAft>
              <a:buSzPts val="1300"/>
              <a:buChar char="○"/>
            </a:pPr>
            <a:r>
              <a:rPr lang="en" sz="1300"/>
              <a:t>Such anomalies were not considered for 11be Medium Sync Recovery</a:t>
            </a:r>
            <a:endParaRPr sz="1300"/>
          </a:p>
          <a:p>
            <a:pPr marL="342900" lvl="0" indent="-311150" algn="just" rtl="0">
              <a:spcBef>
                <a:spcPts val="0"/>
              </a:spcBef>
              <a:spcAft>
                <a:spcPts val="0"/>
              </a:spcAft>
              <a:buSzPts val="1300"/>
              <a:buChar char="●"/>
            </a:pPr>
            <a:r>
              <a:rPr lang="en" sz="1300" b="0"/>
              <a:t>Type 1 vs Type 2 operations:</a:t>
            </a:r>
            <a:endParaRPr sz="1300" b="0"/>
          </a:p>
          <a:p>
            <a:pPr marL="742950" lvl="1" indent="-266700" algn="just" rtl="0">
              <a:spcBef>
                <a:spcPts val="0"/>
              </a:spcBef>
              <a:spcAft>
                <a:spcPts val="0"/>
              </a:spcAft>
              <a:buSzPts val="1500"/>
              <a:buChar char="○"/>
            </a:pPr>
            <a:r>
              <a:rPr lang="en" sz="1300"/>
              <a:t>In addition to the backoff countdown time, should there be any “sensing time” or “wait time” before a non-primary channel can be accessed by Type 2. Why is this needed, especially if NPCU transmissions on non-primary channels follow medium sync procedures and start new backoff </a:t>
            </a:r>
            <a:r>
              <a:rPr lang="en" sz="1400"/>
              <a:t>process upon moving to it.</a:t>
            </a:r>
            <a:endParaRPr sz="1400"/>
          </a:p>
          <a:p>
            <a:pPr marL="342900" lvl="0" indent="0" algn="just" rtl="0">
              <a:spcBef>
                <a:spcPts val="900"/>
              </a:spcBef>
              <a:spcAft>
                <a:spcPts val="0"/>
              </a:spcAft>
              <a:buNone/>
            </a:pPr>
            <a:endParaRPr sz="1400"/>
          </a:p>
          <a:p>
            <a:pPr marL="342900" lvl="0" indent="0" algn="just" rtl="0">
              <a:spcBef>
                <a:spcPts val="900"/>
              </a:spcBef>
              <a:spcAft>
                <a:spcPts val="0"/>
              </a:spcAft>
              <a:buNone/>
            </a:pPr>
            <a:endParaRPr sz="1400" b="0"/>
          </a:p>
          <a:p>
            <a:pPr marL="342900" lvl="0" indent="0" algn="just" rtl="0">
              <a:lnSpc>
                <a:spcPct val="100000"/>
              </a:lnSpc>
              <a:spcBef>
                <a:spcPts val="900"/>
              </a:spcBef>
              <a:spcAft>
                <a:spcPts val="0"/>
              </a:spcAft>
              <a:buNone/>
            </a:pPr>
            <a:endParaRPr sz="1500" b="0"/>
          </a:p>
        </p:txBody>
      </p:sp>
      <p:sp>
        <p:nvSpPr>
          <p:cNvPr id="284" name="Google Shape;284;p46"/>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
              <a:t>Slide </a:t>
            </a: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609600" y="462800"/>
            <a:ext cx="80508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Considerations for non-ideal scenarios (2)</a:t>
            </a:r>
            <a:endParaRPr sz="2800"/>
          </a:p>
        </p:txBody>
      </p:sp>
      <p:sp>
        <p:nvSpPr>
          <p:cNvPr id="290" name="Google Shape;290;p47"/>
          <p:cNvSpPr txBox="1">
            <a:spLocks noGrp="1"/>
          </p:cNvSpPr>
          <p:nvPr>
            <p:ph type="body" idx="1"/>
          </p:nvPr>
        </p:nvSpPr>
        <p:spPr>
          <a:xfrm>
            <a:off x="472050" y="764400"/>
            <a:ext cx="8363100" cy="3765300"/>
          </a:xfrm>
          <a:prstGeom prst="rect">
            <a:avLst/>
          </a:prstGeom>
          <a:noFill/>
          <a:ln>
            <a:noFill/>
          </a:ln>
        </p:spPr>
        <p:txBody>
          <a:bodyPr spcFirstLastPara="1" wrap="square" lIns="68575" tIns="68575" rIns="68575" bIns="68575" anchor="t" anchorCtr="0">
            <a:noAutofit/>
          </a:bodyPr>
          <a:lstStyle/>
          <a:p>
            <a:pPr marL="342900" lvl="0" indent="-317500" algn="just" rtl="0">
              <a:spcBef>
                <a:spcPts val="900"/>
              </a:spcBef>
              <a:spcAft>
                <a:spcPts val="0"/>
              </a:spcAft>
              <a:buSzPts val="1400"/>
              <a:buChar char="●"/>
            </a:pPr>
            <a:r>
              <a:rPr lang="en" sz="1400" b="0"/>
              <a:t>Hearing range of devices above ED or between ED and PD</a:t>
            </a:r>
            <a:endParaRPr sz="1400" b="0"/>
          </a:p>
          <a:p>
            <a:pPr marL="742950" lvl="1" indent="-260350" algn="just" rtl="0">
              <a:spcBef>
                <a:spcPts val="0"/>
              </a:spcBef>
              <a:spcAft>
                <a:spcPts val="0"/>
              </a:spcAft>
              <a:buSzPts val="1400"/>
              <a:buChar char="○"/>
            </a:pPr>
            <a:r>
              <a:rPr lang="en" sz="1400"/>
              <a:t>How many devices above ED threshold and how many between ED and PD</a:t>
            </a:r>
            <a:endParaRPr sz="1400"/>
          </a:p>
          <a:p>
            <a:pPr marL="742950" lvl="1" indent="-260350" algn="just" rtl="0">
              <a:spcBef>
                <a:spcPts val="0"/>
              </a:spcBef>
              <a:spcAft>
                <a:spcPts val="0"/>
              </a:spcAft>
              <a:buSzPts val="1400"/>
              <a:buChar char="○"/>
            </a:pPr>
            <a:r>
              <a:rPr lang="en" sz="1400"/>
              <a:t>Effective ED threshold of a  non-primary 20MHz channel is -72dBm or -75dBm. Given this, all devices heard above -72dBm/20 MHz on the non-primary channels should have perfect medium sync status on them</a:t>
            </a:r>
            <a:endParaRPr sz="1400"/>
          </a:p>
          <a:p>
            <a:pPr marL="742950" lvl="1" indent="-260350" algn="just" rtl="0">
              <a:spcBef>
                <a:spcPts val="0"/>
              </a:spcBef>
              <a:spcAft>
                <a:spcPts val="0"/>
              </a:spcAft>
              <a:buSzPts val="1400"/>
              <a:buChar char="○"/>
            </a:pPr>
            <a:r>
              <a:rPr lang="en" sz="1400"/>
              <a:t>Assumptions regarding above ED devices: </a:t>
            </a:r>
            <a:endParaRPr sz="1400"/>
          </a:p>
          <a:p>
            <a:pPr marL="1085850" lvl="2" indent="-203200" algn="just" rtl="0">
              <a:spcBef>
                <a:spcPts val="0"/>
              </a:spcBef>
              <a:spcAft>
                <a:spcPts val="0"/>
              </a:spcAft>
              <a:buSzPts val="1400"/>
              <a:buChar char="■"/>
            </a:pPr>
            <a:r>
              <a:rPr lang="en" sz="1400"/>
              <a:t>Perfect Medium Sync status though no NAV information guaranteed</a:t>
            </a:r>
            <a:endParaRPr sz="1400"/>
          </a:p>
          <a:p>
            <a:pPr marL="1085850" lvl="2" indent="-203200" algn="just" rtl="0">
              <a:spcBef>
                <a:spcPts val="0"/>
              </a:spcBef>
              <a:spcAft>
                <a:spcPts val="0"/>
              </a:spcAft>
              <a:buSzPts val="1400"/>
              <a:buChar char="■"/>
            </a:pPr>
            <a:r>
              <a:rPr lang="en" sz="1400"/>
              <a:t>Medium Sync Recovery procedures have no impact</a:t>
            </a:r>
            <a:endParaRPr sz="1400"/>
          </a:p>
          <a:p>
            <a:pPr marL="742950" lvl="1" indent="-260350" algn="just" rtl="0">
              <a:spcBef>
                <a:spcPts val="0"/>
              </a:spcBef>
              <a:spcAft>
                <a:spcPts val="0"/>
              </a:spcAft>
              <a:buSzPts val="1400"/>
              <a:buChar char="○"/>
            </a:pPr>
            <a:r>
              <a:rPr lang="en" sz="1400"/>
              <a:t>Assumptions regarding between ED and PD devices: </a:t>
            </a:r>
            <a:endParaRPr sz="1400"/>
          </a:p>
          <a:p>
            <a:pPr marL="1085850" lvl="2" indent="-203200" algn="just" rtl="0">
              <a:spcBef>
                <a:spcPts val="0"/>
              </a:spcBef>
              <a:spcAft>
                <a:spcPts val="0"/>
              </a:spcAft>
              <a:buSzPts val="1400"/>
              <a:buChar char="■"/>
            </a:pPr>
            <a:r>
              <a:rPr lang="en" sz="1400"/>
              <a:t>Medium Sync Recovery procedures have impact</a:t>
            </a:r>
            <a:endParaRPr sz="1400"/>
          </a:p>
          <a:p>
            <a:pPr marL="1085850" lvl="2" indent="-203200" algn="just" rtl="0">
              <a:spcBef>
                <a:spcPts val="0"/>
              </a:spcBef>
              <a:spcAft>
                <a:spcPts val="0"/>
              </a:spcAft>
              <a:buSzPts val="1400"/>
              <a:buChar char="■"/>
            </a:pPr>
            <a:r>
              <a:rPr lang="en" sz="1400"/>
              <a:t>RTS-CTS procedure to resolve Medium Sync Loss can be flawed depending on whether both the transmitter and the receiver were blind before it</a:t>
            </a:r>
            <a:endParaRPr sz="1400"/>
          </a:p>
          <a:p>
            <a:pPr marL="342900" lvl="0" indent="-317500" algn="just" rtl="0">
              <a:spcBef>
                <a:spcPts val="0"/>
              </a:spcBef>
              <a:spcAft>
                <a:spcPts val="0"/>
              </a:spcAft>
              <a:buSzPts val="1400"/>
              <a:buChar char="●"/>
            </a:pPr>
            <a:r>
              <a:rPr lang="en" sz="1400" b="0"/>
              <a:t>Presence of other NPCU BSSs</a:t>
            </a:r>
            <a:endParaRPr sz="1400" b="0"/>
          </a:p>
          <a:p>
            <a:pPr marL="742950" lvl="1" indent="-260350" algn="just" rtl="0">
              <a:spcBef>
                <a:spcPts val="0"/>
              </a:spcBef>
              <a:spcAft>
                <a:spcPts val="0"/>
              </a:spcAft>
              <a:buSzPts val="1400"/>
              <a:buChar char="○"/>
            </a:pPr>
            <a:r>
              <a:rPr lang="en" sz="1400"/>
              <a:t>If we assume that NPCU transmissions would have UHR headers to help identify them, they would be distinguishable from transmissions of legacy BSSs with unaligned primary 20MHz.</a:t>
            </a:r>
            <a:endParaRPr sz="1400"/>
          </a:p>
          <a:p>
            <a:pPr marL="342900" lvl="0" indent="-317500" algn="just" rtl="0">
              <a:spcBef>
                <a:spcPts val="0"/>
              </a:spcBef>
              <a:spcAft>
                <a:spcPts val="0"/>
              </a:spcAft>
              <a:buSzPts val="1400"/>
              <a:buChar char="●"/>
            </a:pPr>
            <a:r>
              <a:rPr lang="en" sz="1400" b="0"/>
              <a:t>Specific network topology</a:t>
            </a:r>
            <a:endParaRPr sz="1400" b="0"/>
          </a:p>
          <a:p>
            <a:pPr marL="742950" lvl="1" indent="-260350" algn="just" rtl="0">
              <a:spcBef>
                <a:spcPts val="0"/>
              </a:spcBef>
              <a:spcAft>
                <a:spcPts val="0"/>
              </a:spcAft>
              <a:buSzPts val="1400"/>
              <a:buChar char="○"/>
            </a:pPr>
            <a:r>
              <a:rPr lang="en" sz="1400"/>
              <a:t>Do we assume a certain topology with rooms, walls and randomized device placements?</a:t>
            </a:r>
            <a:endParaRPr sz="1400"/>
          </a:p>
          <a:p>
            <a:pPr marL="342900" lvl="0" indent="0" algn="just" rtl="0">
              <a:spcBef>
                <a:spcPts val="900"/>
              </a:spcBef>
              <a:spcAft>
                <a:spcPts val="0"/>
              </a:spcAft>
              <a:buNone/>
            </a:pPr>
            <a:endParaRPr sz="1100" b="0"/>
          </a:p>
          <a:p>
            <a:pPr marL="342900" lvl="0" indent="0" algn="just" rtl="0">
              <a:lnSpc>
                <a:spcPct val="100000"/>
              </a:lnSpc>
              <a:spcBef>
                <a:spcPts val="900"/>
              </a:spcBef>
              <a:spcAft>
                <a:spcPts val="0"/>
              </a:spcAft>
              <a:buNone/>
            </a:pPr>
            <a:endParaRPr sz="1200" b="0"/>
          </a:p>
        </p:txBody>
      </p:sp>
      <p:sp>
        <p:nvSpPr>
          <p:cNvPr id="291" name="Google Shape;291;p47"/>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
              <a:t>Slide </a:t>
            </a: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8"/>
          <p:cNvSpPr txBox="1">
            <a:spLocks noGrp="1"/>
          </p:cNvSpPr>
          <p:nvPr>
            <p:ph type="title"/>
          </p:nvPr>
        </p:nvSpPr>
        <p:spPr>
          <a:xfrm>
            <a:off x="609600" y="539000"/>
            <a:ext cx="80508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Conclusion</a:t>
            </a:r>
            <a:endParaRPr sz="2800"/>
          </a:p>
        </p:txBody>
      </p:sp>
      <p:sp>
        <p:nvSpPr>
          <p:cNvPr id="297" name="Google Shape;297;p48"/>
          <p:cNvSpPr txBox="1">
            <a:spLocks noGrp="1"/>
          </p:cNvSpPr>
          <p:nvPr>
            <p:ph type="body" idx="1"/>
          </p:nvPr>
        </p:nvSpPr>
        <p:spPr>
          <a:xfrm>
            <a:off x="731300" y="840800"/>
            <a:ext cx="8050800" cy="3930900"/>
          </a:xfrm>
          <a:prstGeom prst="rect">
            <a:avLst/>
          </a:prstGeom>
          <a:noFill/>
          <a:ln>
            <a:noFill/>
          </a:ln>
        </p:spPr>
        <p:txBody>
          <a:bodyPr spcFirstLastPara="1" wrap="square" lIns="68575" tIns="68575" rIns="68575" bIns="68575" anchor="t" anchorCtr="0">
            <a:noAutofit/>
          </a:bodyPr>
          <a:lstStyle/>
          <a:p>
            <a:pPr marL="342900" lvl="0" indent="-336550" algn="just" rtl="0">
              <a:spcBef>
                <a:spcPts val="900"/>
              </a:spcBef>
              <a:spcAft>
                <a:spcPts val="0"/>
              </a:spcAft>
              <a:buSzPts val="1700"/>
              <a:buChar char="●"/>
            </a:pPr>
            <a:r>
              <a:rPr lang="en" sz="1700" b="0"/>
              <a:t>This presentation discussed the need to eliminate a long standing limitation of 802.11 viz. its dependence on the availability of a single 20MHz primary channel for any transmission or reception to take place.</a:t>
            </a:r>
            <a:endParaRPr sz="1700" b="0"/>
          </a:p>
          <a:p>
            <a:pPr marL="342900" lvl="0" indent="-336550" algn="just" rtl="0">
              <a:spcBef>
                <a:spcPts val="0"/>
              </a:spcBef>
              <a:spcAft>
                <a:spcPts val="0"/>
              </a:spcAft>
              <a:buSzPts val="1700"/>
              <a:buChar char="●"/>
            </a:pPr>
            <a:r>
              <a:rPr lang="en" sz="1700" b="0"/>
              <a:t>Other technologies which have multi-channel (wideband) operation in the unlicensed spectrum, do not share this limitation</a:t>
            </a:r>
            <a:endParaRPr sz="1700" b="0"/>
          </a:p>
          <a:p>
            <a:pPr marL="342900" lvl="0" indent="-336550" algn="just" rtl="0">
              <a:spcBef>
                <a:spcPts val="0"/>
              </a:spcBef>
              <a:spcAft>
                <a:spcPts val="0"/>
              </a:spcAft>
              <a:buSzPts val="1700"/>
              <a:buChar char="●"/>
            </a:pPr>
            <a:r>
              <a:rPr lang="en" sz="1700" b="0"/>
              <a:t>We have proposed methods to realize utilization of non-primary channels even if the primary 20MHz is unavailable.</a:t>
            </a:r>
            <a:endParaRPr sz="1700" b="0"/>
          </a:p>
          <a:p>
            <a:pPr marL="342900" lvl="0" indent="-336550" algn="just" rtl="0">
              <a:spcBef>
                <a:spcPts val="0"/>
              </a:spcBef>
              <a:spcAft>
                <a:spcPts val="0"/>
              </a:spcAft>
              <a:buSzPts val="1700"/>
              <a:buChar char="●"/>
            </a:pPr>
            <a:r>
              <a:rPr lang="en" sz="1700" b="0"/>
              <a:t>The methods are compatible with a wide range of capabilities for the transmitter/receiver and also coexistence with legacy devices.</a:t>
            </a:r>
            <a:endParaRPr sz="1700" b="0"/>
          </a:p>
          <a:p>
            <a:pPr marL="342900" lvl="0" indent="-336550" algn="just" rtl="0">
              <a:spcBef>
                <a:spcPts val="0"/>
              </a:spcBef>
              <a:spcAft>
                <a:spcPts val="0"/>
              </a:spcAft>
              <a:buSzPts val="1700"/>
              <a:buChar char="●"/>
            </a:pPr>
            <a:r>
              <a:rPr lang="en" sz="1700" b="0"/>
              <a:t>We have also discussed the scenarios where this feature would be beneficial and presented simulation results showcasing the gains for the most prominent of those scenarios</a:t>
            </a:r>
            <a:endParaRPr sz="1700" b="0"/>
          </a:p>
          <a:p>
            <a:pPr marL="342900" lvl="0" indent="-336550" algn="just" rtl="0">
              <a:spcBef>
                <a:spcPts val="0"/>
              </a:spcBef>
              <a:spcAft>
                <a:spcPts val="0"/>
              </a:spcAft>
              <a:buSzPts val="1700"/>
              <a:buChar char="●"/>
            </a:pPr>
            <a:r>
              <a:rPr lang="en" sz="1700" b="0"/>
              <a:t>We also proposed to harmonize the simulation configurations to further analyze this feature especially in non-ideal scenarios</a:t>
            </a:r>
            <a:endParaRPr sz="1700" b="0"/>
          </a:p>
          <a:p>
            <a:pPr marL="342900" lvl="0" indent="0" algn="just" rtl="0">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298" name="Google Shape;298;p4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Overview</a:t>
            </a:r>
            <a:endParaRPr sz="2800"/>
          </a:p>
        </p:txBody>
      </p:sp>
      <p:sp>
        <p:nvSpPr>
          <p:cNvPr id="142" name="Google Shape;142;p27"/>
          <p:cNvSpPr txBox="1">
            <a:spLocks noGrp="1"/>
          </p:cNvSpPr>
          <p:nvPr>
            <p:ph type="body" idx="1"/>
          </p:nvPr>
        </p:nvSpPr>
        <p:spPr>
          <a:xfrm>
            <a:off x="457200" y="1046813"/>
            <a:ext cx="8503800" cy="3591900"/>
          </a:xfrm>
          <a:prstGeom prst="rect">
            <a:avLst/>
          </a:prstGeom>
          <a:noFill/>
          <a:ln>
            <a:noFill/>
          </a:ln>
        </p:spPr>
        <p:txBody>
          <a:bodyPr spcFirstLastPara="1" wrap="square" lIns="68575" tIns="68575" rIns="68575" bIns="68575" anchor="t" anchorCtr="0">
            <a:noAutofit/>
          </a:bodyPr>
          <a:lstStyle/>
          <a:p>
            <a:pPr marL="457200" lvl="0" indent="-355600" algn="just" rtl="0">
              <a:lnSpc>
                <a:spcPct val="100000"/>
              </a:lnSpc>
              <a:spcBef>
                <a:spcPts val="900"/>
              </a:spcBef>
              <a:spcAft>
                <a:spcPts val="0"/>
              </a:spcAft>
              <a:buSzPts val="2000"/>
              <a:buChar char="●"/>
            </a:pPr>
            <a:r>
              <a:rPr lang="en" sz="2000" b="0"/>
              <a:t>Problem Statement</a:t>
            </a:r>
            <a:endParaRPr sz="2000" b="0"/>
          </a:p>
          <a:p>
            <a:pPr marL="457200" lvl="0" indent="-355600" algn="just" rtl="0">
              <a:lnSpc>
                <a:spcPct val="100000"/>
              </a:lnSpc>
              <a:spcBef>
                <a:spcPts val="0"/>
              </a:spcBef>
              <a:spcAft>
                <a:spcPts val="0"/>
              </a:spcAft>
              <a:buSzPts val="2000"/>
              <a:buChar char="●"/>
            </a:pPr>
            <a:r>
              <a:rPr lang="en" sz="2000" b="0"/>
              <a:t>High-level Solution</a:t>
            </a:r>
            <a:endParaRPr sz="2000" b="0"/>
          </a:p>
          <a:p>
            <a:pPr marL="457200" lvl="0" indent="-355600" algn="just" rtl="0">
              <a:lnSpc>
                <a:spcPct val="100000"/>
              </a:lnSpc>
              <a:spcBef>
                <a:spcPts val="0"/>
              </a:spcBef>
              <a:spcAft>
                <a:spcPts val="0"/>
              </a:spcAft>
              <a:buSzPts val="2000"/>
              <a:buChar char="●"/>
            </a:pPr>
            <a:r>
              <a:rPr lang="en" sz="2000" b="0"/>
              <a:t>Relevant Transmitter capabilities</a:t>
            </a:r>
            <a:endParaRPr sz="2000" b="0"/>
          </a:p>
          <a:p>
            <a:pPr marL="457200" lvl="0" indent="-355600" algn="just" rtl="0">
              <a:lnSpc>
                <a:spcPct val="100000"/>
              </a:lnSpc>
              <a:spcBef>
                <a:spcPts val="0"/>
              </a:spcBef>
              <a:spcAft>
                <a:spcPts val="0"/>
              </a:spcAft>
              <a:buSzPts val="2000"/>
              <a:buChar char="●"/>
            </a:pPr>
            <a:r>
              <a:rPr lang="en" sz="2000" b="0"/>
              <a:t>Relevant Receiver capabilities</a:t>
            </a:r>
            <a:endParaRPr sz="2000" b="0"/>
          </a:p>
          <a:p>
            <a:pPr marL="457200" lvl="0" indent="-355600" algn="just" rtl="0">
              <a:lnSpc>
                <a:spcPct val="100000"/>
              </a:lnSpc>
              <a:spcBef>
                <a:spcPts val="0"/>
              </a:spcBef>
              <a:spcAft>
                <a:spcPts val="0"/>
              </a:spcAft>
              <a:buSzPts val="2000"/>
              <a:buChar char="●"/>
            </a:pPr>
            <a:r>
              <a:rPr lang="en" sz="2000" b="0"/>
              <a:t>Proposed Operating Modes</a:t>
            </a:r>
            <a:endParaRPr sz="2000" b="0"/>
          </a:p>
          <a:p>
            <a:pPr marL="457200" lvl="0" indent="-355600" algn="just" rtl="0">
              <a:lnSpc>
                <a:spcPct val="100000"/>
              </a:lnSpc>
              <a:spcBef>
                <a:spcPts val="0"/>
              </a:spcBef>
              <a:spcAft>
                <a:spcPts val="0"/>
              </a:spcAft>
              <a:buSzPts val="2000"/>
              <a:buChar char="●"/>
            </a:pPr>
            <a:r>
              <a:rPr lang="en" sz="2000" b="0"/>
              <a:t>Protection Mechanisms</a:t>
            </a:r>
            <a:endParaRPr sz="2000" b="0"/>
          </a:p>
          <a:p>
            <a:pPr marL="457200" lvl="0" indent="-355600" algn="just" rtl="0">
              <a:lnSpc>
                <a:spcPct val="100000"/>
              </a:lnSpc>
              <a:spcBef>
                <a:spcPts val="0"/>
              </a:spcBef>
              <a:spcAft>
                <a:spcPts val="0"/>
              </a:spcAft>
              <a:buSzPts val="2000"/>
              <a:buChar char="●"/>
            </a:pPr>
            <a:r>
              <a:rPr lang="en" sz="2000" b="0"/>
              <a:t>Scenarios of Interest</a:t>
            </a:r>
            <a:endParaRPr sz="2000" b="0"/>
          </a:p>
          <a:p>
            <a:pPr marL="457200" lvl="0" indent="-355600" algn="just" rtl="0">
              <a:lnSpc>
                <a:spcPct val="100000"/>
              </a:lnSpc>
              <a:spcBef>
                <a:spcPts val="0"/>
              </a:spcBef>
              <a:spcAft>
                <a:spcPts val="0"/>
              </a:spcAft>
              <a:buSzPts val="2000"/>
              <a:buChar char="●"/>
            </a:pPr>
            <a:r>
              <a:rPr lang="en" sz="2000" b="0"/>
              <a:t>Simulation results</a:t>
            </a:r>
            <a:endParaRPr sz="2000" b="0"/>
          </a:p>
          <a:p>
            <a:pPr marL="457200" lvl="0" indent="-355600" algn="just" rtl="0">
              <a:lnSpc>
                <a:spcPct val="100000"/>
              </a:lnSpc>
              <a:spcBef>
                <a:spcPts val="0"/>
              </a:spcBef>
              <a:spcAft>
                <a:spcPts val="0"/>
              </a:spcAft>
              <a:buSzPts val="2000"/>
              <a:buChar char="●"/>
            </a:pPr>
            <a:r>
              <a:rPr lang="en" sz="2000" b="0"/>
              <a:t>Conclusion</a:t>
            </a:r>
            <a:endParaRPr sz="2000" b="0"/>
          </a:p>
        </p:txBody>
      </p:sp>
      <p:sp>
        <p:nvSpPr>
          <p:cNvPr id="143" name="Google Shape;143;p27"/>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 sz="2800"/>
              <a:t>Problem Statement</a:t>
            </a:r>
            <a:endParaRPr sz="2800"/>
          </a:p>
        </p:txBody>
      </p:sp>
      <p:sp>
        <p:nvSpPr>
          <p:cNvPr id="149" name="Google Shape;149;p28"/>
          <p:cNvSpPr txBox="1">
            <a:spLocks noGrp="1"/>
          </p:cNvSpPr>
          <p:nvPr>
            <p:ph type="body" idx="1"/>
          </p:nvPr>
        </p:nvSpPr>
        <p:spPr>
          <a:xfrm>
            <a:off x="585225" y="1046825"/>
            <a:ext cx="8229600" cy="3591900"/>
          </a:xfrm>
          <a:prstGeom prst="rect">
            <a:avLst/>
          </a:prstGeom>
          <a:noFill/>
          <a:ln>
            <a:noFill/>
          </a:ln>
        </p:spPr>
        <p:txBody>
          <a:bodyPr spcFirstLastPara="1" wrap="square" lIns="68575" tIns="68575" rIns="68575" bIns="68575" anchor="t" anchorCtr="0">
            <a:noAutofit/>
          </a:bodyPr>
          <a:lstStyle/>
          <a:p>
            <a:pPr marL="457200" lvl="0" indent="-336550" algn="just" rtl="0">
              <a:lnSpc>
                <a:spcPct val="100000"/>
              </a:lnSpc>
              <a:spcBef>
                <a:spcPts val="900"/>
              </a:spcBef>
              <a:spcAft>
                <a:spcPts val="0"/>
              </a:spcAft>
              <a:buSzPts val="1700"/>
              <a:buChar char="●"/>
            </a:pPr>
            <a:r>
              <a:rPr lang="en" sz="1700" b="0"/>
              <a:t>If the primary 20 MHz channel is busy, an 802.11 STA currently does not transmit on any of the portion of the operating bandwidth, even when those portions are idle</a:t>
            </a:r>
            <a:endParaRPr sz="1700" b="0"/>
          </a:p>
          <a:p>
            <a:pPr marL="457200" lvl="0" indent="-336550" algn="just" rtl="0">
              <a:lnSpc>
                <a:spcPct val="100000"/>
              </a:lnSpc>
              <a:spcBef>
                <a:spcPts val="0"/>
              </a:spcBef>
              <a:spcAft>
                <a:spcPts val="0"/>
              </a:spcAft>
              <a:buSzPts val="1700"/>
              <a:buChar char="●"/>
            </a:pPr>
            <a:r>
              <a:rPr lang="en" sz="1700" b="0"/>
              <a:t>Such inefficient bandwidth utilization in 802.11 causes more loss with increasing operating bandwidth. For example, in 802.11be, a busy 20MHz primary channel prevents a STA from accessing an idle 300 MHz of remaining bandwidth.</a:t>
            </a:r>
            <a:endParaRPr sz="1700" b="0"/>
          </a:p>
          <a:p>
            <a:pPr marL="457200" lvl="0" indent="-336550" algn="just" rtl="0">
              <a:lnSpc>
                <a:spcPct val="100000"/>
              </a:lnSpc>
              <a:spcBef>
                <a:spcPts val="0"/>
              </a:spcBef>
              <a:spcAft>
                <a:spcPts val="0"/>
              </a:spcAft>
              <a:buSzPts val="1700"/>
              <a:buChar char="●"/>
            </a:pPr>
            <a:r>
              <a:rPr lang="en" sz="1700" b="0"/>
              <a:t>Competing unlicensed technologies operating in the same bands, such as LAA and NR-U, do not have such limitations. They neither have any dependence on any primary 20MHz channel for system information like beacons, nor any need for backward compatibility with legacy devices that operate only on the primary 20MHz channel. However, both these requirements are true for 802.11, which also means that utilization of non-primary channels in 802.11 needs careful design.</a:t>
            </a:r>
            <a:endParaRPr sz="1700" b="0"/>
          </a:p>
          <a:p>
            <a:pPr marL="0" lvl="0" indent="0" algn="just" rtl="0">
              <a:lnSpc>
                <a:spcPct val="100000"/>
              </a:lnSpc>
              <a:spcBef>
                <a:spcPts val="900"/>
              </a:spcBef>
              <a:spcAft>
                <a:spcPts val="0"/>
              </a:spcAft>
              <a:buNone/>
            </a:pPr>
            <a:r>
              <a:rPr lang="en" sz="1700" b="0"/>
              <a:t>A “channel” in this presentation denotes a 20MHz bandwidth unit as defined by regulations and 802.11 and other unlicensed standards.</a:t>
            </a:r>
            <a:endParaRPr sz="1700" b="0"/>
          </a:p>
          <a:p>
            <a:pPr marL="0" lvl="0" indent="0" algn="just" rtl="0">
              <a:lnSpc>
                <a:spcPct val="100000"/>
              </a:lnSpc>
              <a:spcBef>
                <a:spcPts val="900"/>
              </a:spcBef>
              <a:spcAft>
                <a:spcPts val="0"/>
              </a:spcAft>
              <a:buNone/>
            </a:pPr>
            <a:endParaRPr sz="1800" b="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High-level Solution</a:t>
            </a:r>
            <a:endParaRPr sz="2800"/>
          </a:p>
        </p:txBody>
      </p:sp>
      <p:sp>
        <p:nvSpPr>
          <p:cNvPr id="156" name="Google Shape;156;p29"/>
          <p:cNvSpPr txBox="1">
            <a:spLocks noGrp="1"/>
          </p:cNvSpPr>
          <p:nvPr>
            <p:ph type="body" idx="1"/>
          </p:nvPr>
        </p:nvSpPr>
        <p:spPr>
          <a:xfrm>
            <a:off x="457200" y="970625"/>
            <a:ext cx="8503800" cy="3734400"/>
          </a:xfrm>
          <a:prstGeom prst="rect">
            <a:avLst/>
          </a:prstGeom>
          <a:noFill/>
          <a:ln>
            <a:noFill/>
          </a:ln>
        </p:spPr>
        <p:txBody>
          <a:bodyPr spcFirstLastPara="1" wrap="square" lIns="68575" tIns="68575" rIns="68575" bIns="68575" anchor="t" anchorCtr="0">
            <a:noAutofit/>
          </a:bodyPr>
          <a:lstStyle/>
          <a:p>
            <a:pPr marL="457200" lvl="0" indent="-336550" algn="just" rtl="0">
              <a:lnSpc>
                <a:spcPct val="100000"/>
              </a:lnSpc>
              <a:spcBef>
                <a:spcPts val="900"/>
              </a:spcBef>
              <a:spcAft>
                <a:spcPts val="0"/>
              </a:spcAft>
              <a:buSzPts val="1700"/>
              <a:buChar char="●"/>
            </a:pPr>
            <a:r>
              <a:rPr lang="en" sz="1700" b="0"/>
              <a:t>The problem of inefficient bandwidth usage can be alleviated by allowing a STA to transmit on a subset of channels that are a part of its operating bandwidth if they are idle and provided other qualifying conditions are met</a:t>
            </a:r>
            <a:endParaRPr sz="1700" b="0"/>
          </a:p>
          <a:p>
            <a:pPr marL="457200" lvl="0" indent="-336550" algn="just" rtl="0">
              <a:lnSpc>
                <a:spcPct val="100000"/>
              </a:lnSpc>
              <a:spcBef>
                <a:spcPts val="0"/>
              </a:spcBef>
              <a:spcAft>
                <a:spcPts val="0"/>
              </a:spcAft>
              <a:buSzPts val="1700"/>
              <a:buChar char="●"/>
            </a:pPr>
            <a:r>
              <a:rPr lang="en" sz="1700" b="0"/>
              <a:t>The qualifying conditions need to consider the inherent dependence of 802.11 on a primary 20MHz channel and specifically, the following:</a:t>
            </a:r>
            <a:endParaRPr sz="1700" b="0"/>
          </a:p>
          <a:p>
            <a:pPr marL="742950" lvl="1" indent="-273050" algn="just" rtl="0">
              <a:lnSpc>
                <a:spcPct val="100000"/>
              </a:lnSpc>
              <a:spcBef>
                <a:spcPts val="0"/>
              </a:spcBef>
              <a:spcAft>
                <a:spcPts val="0"/>
              </a:spcAft>
              <a:buSzPts val="1600"/>
              <a:buChar char="○"/>
            </a:pPr>
            <a:r>
              <a:rPr lang="en" sz="1600" b="0"/>
              <a:t>Devices of 802.11be and prior standards can transmit only when the primary 20MHz channel is available. </a:t>
            </a:r>
            <a:endParaRPr sz="1600" b="0"/>
          </a:p>
          <a:p>
            <a:pPr marL="742950" lvl="1" indent="-273050" algn="just" rtl="0">
              <a:lnSpc>
                <a:spcPct val="100000"/>
              </a:lnSpc>
              <a:spcBef>
                <a:spcPts val="0"/>
              </a:spcBef>
              <a:spcAft>
                <a:spcPts val="0"/>
              </a:spcAft>
              <a:buSzPts val="1600"/>
              <a:buChar char="○"/>
            </a:pPr>
            <a:r>
              <a:rPr lang="en" sz="1600" b="0"/>
              <a:t>Beacons and similar control messages are transmitted only on the primary 20MHz channel</a:t>
            </a:r>
            <a:endParaRPr sz="1600" b="0"/>
          </a:p>
          <a:p>
            <a:pPr marL="742950" lvl="1" indent="-273050" algn="just" rtl="0">
              <a:lnSpc>
                <a:spcPct val="100000"/>
              </a:lnSpc>
              <a:spcBef>
                <a:spcPts val="0"/>
              </a:spcBef>
              <a:spcAft>
                <a:spcPts val="0"/>
              </a:spcAft>
              <a:buSzPts val="1600"/>
              <a:buChar char="○"/>
            </a:pPr>
            <a:r>
              <a:rPr lang="en" sz="1600" b="0"/>
              <a:t>Transmitting on any subset of channels of a link renders the transmitting device blind on the channels that are left out from the perspective of </a:t>
            </a:r>
            <a:r>
              <a:rPr lang="en" sz="1600"/>
              <a:t>CCA.</a:t>
            </a:r>
            <a:endParaRPr sz="1600" b="0"/>
          </a:p>
          <a:p>
            <a:pPr marL="742950" lvl="1" indent="-273050" algn="just" rtl="0">
              <a:lnSpc>
                <a:spcPct val="100000"/>
              </a:lnSpc>
              <a:spcBef>
                <a:spcPts val="0"/>
              </a:spcBef>
              <a:spcAft>
                <a:spcPts val="0"/>
              </a:spcAft>
              <a:buSzPts val="1600"/>
              <a:buChar char="○"/>
            </a:pPr>
            <a:r>
              <a:rPr lang="en" sz="1600" b="0"/>
              <a:t>Anytime that a transmitting device is blind on a set of channels for the purpose of CCA, it needs to perform conservative access measures on returning to it so as not to penalize the already transmitting devices.</a:t>
            </a:r>
            <a:endParaRPr sz="1600" b="0"/>
          </a:p>
          <a:p>
            <a:pPr marL="742950" lvl="1" indent="-273050" algn="just" rtl="0">
              <a:lnSpc>
                <a:spcPct val="100000"/>
              </a:lnSpc>
              <a:spcBef>
                <a:spcPts val="0"/>
              </a:spcBef>
              <a:spcAft>
                <a:spcPts val="0"/>
              </a:spcAft>
              <a:buSzPts val="1600"/>
              <a:buChar char="○"/>
            </a:pPr>
            <a:r>
              <a:rPr lang="en" sz="1600" b="0"/>
              <a:t>Multiple kinds of transmitter/receiver capabilities (detailed next)</a:t>
            </a:r>
            <a:endParaRPr sz="1700" b="0"/>
          </a:p>
        </p:txBody>
      </p:sp>
      <p:sp>
        <p:nvSpPr>
          <p:cNvPr id="157" name="Google Shape;157;p29"/>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Relevant Transmitter capabilities </a:t>
            </a:r>
            <a:endParaRPr sz="2800"/>
          </a:p>
        </p:txBody>
      </p:sp>
      <p:sp>
        <p:nvSpPr>
          <p:cNvPr id="163" name="Google Shape;163;p30"/>
          <p:cNvSpPr txBox="1">
            <a:spLocks noGrp="1"/>
          </p:cNvSpPr>
          <p:nvPr>
            <p:ph type="body" idx="1"/>
          </p:nvPr>
        </p:nvSpPr>
        <p:spPr>
          <a:xfrm>
            <a:off x="457200" y="1046813"/>
            <a:ext cx="8503800" cy="3591900"/>
          </a:xfrm>
          <a:prstGeom prst="rect">
            <a:avLst/>
          </a:prstGeom>
          <a:noFill/>
          <a:ln>
            <a:noFill/>
          </a:ln>
        </p:spPr>
        <p:txBody>
          <a:bodyPr spcFirstLastPara="1" wrap="square" lIns="68575" tIns="68575" rIns="68575" bIns="68575" anchor="t" anchorCtr="0">
            <a:noAutofit/>
          </a:bodyPr>
          <a:lstStyle/>
          <a:p>
            <a:pPr marL="342900" lvl="0" indent="-342900" algn="just" rtl="0">
              <a:spcBef>
                <a:spcPts val="900"/>
              </a:spcBef>
              <a:spcAft>
                <a:spcPts val="0"/>
              </a:spcAft>
              <a:buSzPts val="1800"/>
              <a:buChar char="●"/>
            </a:pPr>
            <a:r>
              <a:rPr lang="en" sz="1800" b="0"/>
              <a:t>Capability type 1: A device can perform full CCA (i.e. ED + virtual CCA) in parallel on multiple channels in its operating bandwidth, including the primary 20MHz. If the primary is BUSY, CCA continues on other channels. During an ongoing preamble decode on one of these channels, preamble decode on other channels is not possible.</a:t>
            </a:r>
            <a:endParaRPr sz="1800" b="0"/>
          </a:p>
          <a:p>
            <a:pPr marL="342900" lvl="0" indent="-342900" algn="just" rtl="0">
              <a:spcBef>
                <a:spcPts val="0"/>
              </a:spcBef>
              <a:spcAft>
                <a:spcPts val="0"/>
              </a:spcAft>
              <a:buSzPts val="1800"/>
              <a:buChar char="●"/>
            </a:pPr>
            <a:r>
              <a:rPr lang="en" sz="1800" b="0"/>
              <a:t>Capability type 2: A device can perform full CCA on only one channel at a time. So, it can perform full CCA on other channels after it determines the primary is busy but the packet is not relevant to this STA and/or BSS. </a:t>
            </a:r>
            <a:endParaRPr sz="1800" b="0"/>
          </a:p>
          <a:p>
            <a:pPr marL="742950" lvl="1" indent="-285750" algn="just" rtl="0">
              <a:spcBef>
                <a:spcPts val="0"/>
              </a:spcBef>
              <a:spcAft>
                <a:spcPts val="0"/>
              </a:spcAft>
              <a:buSzPts val="1800"/>
              <a:buChar char="○"/>
            </a:pPr>
            <a:r>
              <a:rPr lang="en" sz="1800"/>
              <a:t>CCA on non-primary channels is performed only during the occupancy of the primary channel which is determined by examining the duration of the PPDUs and/or TXOP occupying the primary channel</a:t>
            </a:r>
            <a:endParaRPr sz="1800"/>
          </a:p>
          <a:p>
            <a:pPr marL="742950" lvl="1" indent="-285750" algn="just" rtl="0">
              <a:spcBef>
                <a:spcPts val="0"/>
              </a:spcBef>
              <a:spcAft>
                <a:spcPts val="0"/>
              </a:spcAft>
              <a:buSzPts val="1800"/>
              <a:buChar char="○"/>
            </a:pPr>
            <a:r>
              <a:rPr lang="en" sz="1800"/>
              <a:t>Such sequential CCA can delay gaining access on the idle non-primary channels</a:t>
            </a:r>
            <a:endParaRPr b="0"/>
          </a:p>
        </p:txBody>
      </p:sp>
      <p:sp>
        <p:nvSpPr>
          <p:cNvPr id="164" name="Google Shape;164;p30"/>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5334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Relevant Receiver capabilities </a:t>
            </a:r>
            <a:endParaRPr sz="2800"/>
          </a:p>
        </p:txBody>
      </p:sp>
      <p:sp>
        <p:nvSpPr>
          <p:cNvPr id="170" name="Google Shape;170;p31"/>
          <p:cNvSpPr txBox="1">
            <a:spLocks noGrp="1"/>
          </p:cNvSpPr>
          <p:nvPr>
            <p:ph type="body" idx="1"/>
          </p:nvPr>
        </p:nvSpPr>
        <p:spPr>
          <a:xfrm>
            <a:off x="223100" y="993200"/>
            <a:ext cx="8583300" cy="3621300"/>
          </a:xfrm>
          <a:prstGeom prst="rect">
            <a:avLst/>
          </a:prstGeom>
          <a:noFill/>
          <a:ln>
            <a:noFill/>
          </a:ln>
        </p:spPr>
        <p:txBody>
          <a:bodyPr spcFirstLastPara="1" wrap="square" lIns="68575" tIns="68575" rIns="68575" bIns="68575" anchor="t" anchorCtr="0">
            <a:noAutofit/>
          </a:bodyPr>
          <a:lstStyle/>
          <a:p>
            <a:pPr marL="457200" lvl="0" indent="-374650" algn="just" rtl="0">
              <a:spcBef>
                <a:spcPts val="900"/>
              </a:spcBef>
              <a:spcAft>
                <a:spcPts val="0"/>
              </a:spcAft>
              <a:buSzPts val="2300"/>
              <a:buChar char="•"/>
            </a:pPr>
            <a:r>
              <a:rPr lang="en" sz="2000" b="0"/>
              <a:t>Capability Type 1: A receiving device supports listening for preamble in parallel on multiple channels in its operating bandwidth, including the primary channel. However, preamble decode can occur only one channel at a time. This means that a transmitter can choose any of those non-primary channels to transmit to the receiver but with restrictions. </a:t>
            </a:r>
            <a:endParaRPr sz="2000" b="0"/>
          </a:p>
          <a:p>
            <a:pPr marL="457200" lvl="0" indent="-374650" algn="just" rtl="0">
              <a:lnSpc>
                <a:spcPct val="100000"/>
              </a:lnSpc>
              <a:spcBef>
                <a:spcPts val="0"/>
              </a:spcBef>
              <a:spcAft>
                <a:spcPts val="0"/>
              </a:spcAft>
              <a:buSzPts val="2300"/>
              <a:buChar char="•"/>
            </a:pPr>
            <a:r>
              <a:rPr lang="en" sz="2000" b="0"/>
              <a:t>Capability Type 2: A receiving device supports listening for preamble on only one channel at a time. So, it can perform preamble detection on other channels after it determines the primary channel is busy.  </a:t>
            </a:r>
            <a:endParaRPr sz="1800" b="0"/>
          </a:p>
        </p:txBody>
      </p:sp>
      <p:sp>
        <p:nvSpPr>
          <p:cNvPr id="171" name="Google Shape;171;p31"/>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1 (1)  </a:t>
            </a:r>
            <a:endParaRPr sz="2800"/>
          </a:p>
        </p:txBody>
      </p:sp>
      <p:sp>
        <p:nvSpPr>
          <p:cNvPr id="177" name="Google Shape;177;p32"/>
          <p:cNvSpPr txBox="1">
            <a:spLocks noGrp="1"/>
          </p:cNvSpPr>
          <p:nvPr>
            <p:ph type="body" idx="1"/>
          </p:nvPr>
        </p:nvSpPr>
        <p:spPr>
          <a:xfrm>
            <a:off x="313975" y="917000"/>
            <a:ext cx="8430000" cy="3930900"/>
          </a:xfrm>
          <a:prstGeom prst="rect">
            <a:avLst/>
          </a:prstGeom>
          <a:noFill/>
          <a:ln>
            <a:noFill/>
          </a:ln>
        </p:spPr>
        <p:txBody>
          <a:bodyPr spcFirstLastPara="1" wrap="square" lIns="68575" tIns="68575" rIns="68575" bIns="68575" anchor="t" anchorCtr="0">
            <a:noAutofit/>
          </a:bodyPr>
          <a:lstStyle/>
          <a:p>
            <a:pPr marL="342900" lvl="0" indent="-342900" algn="just" rtl="0">
              <a:spcBef>
                <a:spcPts val="900"/>
              </a:spcBef>
              <a:spcAft>
                <a:spcPts val="0"/>
              </a:spcAft>
              <a:buSzPts val="1800"/>
              <a:buChar char="●"/>
            </a:pPr>
            <a:r>
              <a:rPr lang="en" sz="1800" b="0"/>
              <a:t>This type of operation is possible if the Receiver has capability Type 1 (i.e. preamble listening on multiple channels in parallel) and the Transmitter has capability Type 1 or 2 (i.e. parallel CCA on multiple channels or sequential CCA on one channel at a time).</a:t>
            </a:r>
            <a:endParaRPr sz="1800" b="0"/>
          </a:p>
          <a:p>
            <a:pPr marL="342900" lvl="0" indent="-342900" algn="just" rtl="0">
              <a:spcBef>
                <a:spcPts val="0"/>
              </a:spcBef>
              <a:spcAft>
                <a:spcPts val="0"/>
              </a:spcAft>
              <a:buSzPts val="1800"/>
              <a:buChar char="●"/>
            </a:pPr>
            <a:r>
              <a:rPr lang="en" sz="1800" b="0"/>
              <a:t>The Transmitter and Receiver agree on a set of anchor channels</a:t>
            </a:r>
            <a:endParaRPr sz="1800" b="0"/>
          </a:p>
          <a:p>
            <a:pPr marL="342900" lvl="0" indent="-342900" algn="just" rtl="0">
              <a:spcBef>
                <a:spcPts val="0"/>
              </a:spcBef>
              <a:spcAft>
                <a:spcPts val="0"/>
              </a:spcAft>
              <a:buSzPts val="1800"/>
              <a:buChar char="●"/>
            </a:pPr>
            <a:r>
              <a:rPr lang="en" sz="1800" b="0"/>
              <a:t>The number of anchor channels is less than or equal to the number of channels the receiver supports parallel preamble detect on. But it can be more than the number of channels the transmitter supports parallel CCA on. </a:t>
            </a:r>
            <a:endParaRPr sz="1800" b="0"/>
          </a:p>
          <a:p>
            <a:pPr marL="342900" lvl="0" indent="-342900" algn="just" rtl="0">
              <a:spcBef>
                <a:spcPts val="0"/>
              </a:spcBef>
              <a:spcAft>
                <a:spcPts val="0"/>
              </a:spcAft>
              <a:buSzPts val="1800"/>
              <a:buChar char="●"/>
            </a:pPr>
            <a:r>
              <a:rPr lang="en" sz="1800" b="0"/>
              <a:t>The anchor channels can be equally spaced in the operating bandwidth of the transmitter/receiver and the first anchor channel is the primary 20MHz channel</a:t>
            </a:r>
            <a:endParaRPr sz="1800" b="0"/>
          </a:p>
          <a:p>
            <a:pPr marL="342900" lvl="0" indent="-342900" algn="just" rtl="0">
              <a:spcBef>
                <a:spcPts val="0"/>
              </a:spcBef>
              <a:spcAft>
                <a:spcPts val="0"/>
              </a:spcAft>
              <a:buSzPts val="1800"/>
              <a:buChar char="●"/>
            </a:pPr>
            <a:r>
              <a:rPr lang="en" sz="1800" b="0"/>
              <a:t>Any transmissions always include at least one of the anchor channels. Other channels contiguous to the anchor channels can be also included using PIFS CCA.</a:t>
            </a:r>
            <a:endParaRPr sz="1800" b="0"/>
          </a:p>
          <a:p>
            <a:pPr marL="342900" lvl="0" indent="0" algn="just" rtl="0">
              <a:lnSpc>
                <a:spcPct val="100000"/>
              </a:lnSpc>
              <a:spcBef>
                <a:spcPts val="900"/>
              </a:spcBef>
              <a:spcAft>
                <a:spcPts val="0"/>
              </a:spcAft>
              <a:buNone/>
            </a:pPr>
            <a:endParaRPr sz="1200" b="0"/>
          </a:p>
          <a:p>
            <a:pPr marL="342900" lvl="0" indent="0" algn="just" rtl="0">
              <a:lnSpc>
                <a:spcPct val="100000"/>
              </a:lnSpc>
              <a:spcBef>
                <a:spcPts val="900"/>
              </a:spcBef>
              <a:spcAft>
                <a:spcPts val="0"/>
              </a:spcAft>
              <a:buNone/>
            </a:pPr>
            <a:endParaRPr sz="1200" b="0"/>
          </a:p>
        </p:txBody>
      </p:sp>
      <p:sp>
        <p:nvSpPr>
          <p:cNvPr id="178" name="Google Shape;178;p32"/>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457200" y="5390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None/>
            </a:pPr>
            <a:r>
              <a:rPr lang="en" sz="2800"/>
              <a:t>Proposed Operating Modes: Option 1 (2)  </a:t>
            </a:r>
            <a:endParaRPr sz="2800"/>
          </a:p>
        </p:txBody>
      </p:sp>
      <p:sp>
        <p:nvSpPr>
          <p:cNvPr id="184" name="Google Shape;184;p33"/>
          <p:cNvSpPr txBox="1">
            <a:spLocks noGrp="1"/>
          </p:cNvSpPr>
          <p:nvPr>
            <p:ph type="body" idx="1"/>
          </p:nvPr>
        </p:nvSpPr>
        <p:spPr>
          <a:xfrm>
            <a:off x="223100" y="840800"/>
            <a:ext cx="8737800" cy="3930900"/>
          </a:xfrm>
          <a:prstGeom prst="rect">
            <a:avLst/>
          </a:prstGeom>
          <a:noFill/>
          <a:ln>
            <a:noFill/>
          </a:ln>
        </p:spPr>
        <p:txBody>
          <a:bodyPr spcFirstLastPara="1" wrap="square" lIns="68575" tIns="68575" rIns="68575" bIns="68575" anchor="t" anchorCtr="0">
            <a:noAutofit/>
          </a:bodyPr>
          <a:lstStyle/>
          <a:p>
            <a:pPr marL="342900" lvl="0" indent="-336550" algn="just" rtl="0">
              <a:spcBef>
                <a:spcPts val="900"/>
              </a:spcBef>
              <a:spcAft>
                <a:spcPts val="0"/>
              </a:spcAft>
              <a:buSzPts val="1700"/>
              <a:buChar char="●"/>
            </a:pPr>
            <a:r>
              <a:rPr lang="en" sz="1700" b="0"/>
              <a:t>In case the number of channels the Transmitter supports parallel CCA on, is smaller than the number of anchor channels, the transmitter can partition the anchor channels into smaller sets with the same number of channels as it supports parallel CCA on and where it starts fresh CCA processes and medium synchronization processes while moving from one set to the other.</a:t>
            </a:r>
            <a:endParaRPr sz="1700" b="0"/>
          </a:p>
          <a:p>
            <a:pPr marL="342900" lvl="0" indent="-336550" algn="just" rtl="0">
              <a:spcBef>
                <a:spcPts val="0"/>
              </a:spcBef>
              <a:spcAft>
                <a:spcPts val="0"/>
              </a:spcAft>
              <a:buSzPts val="1700"/>
              <a:buChar char="●"/>
            </a:pPr>
            <a:r>
              <a:rPr lang="en" sz="1700" u="sng"/>
              <a:t>Option 1a:</a:t>
            </a:r>
            <a:r>
              <a:rPr lang="en" sz="1700" b="0"/>
              <a:t> Non-primary channels are used if primary 20MHz channel is occupied by an OBSS and only for that duration.</a:t>
            </a:r>
            <a:endParaRPr sz="1700" b="0"/>
          </a:p>
          <a:p>
            <a:pPr marL="742950" lvl="1" indent="-279400" algn="just" rtl="0">
              <a:spcBef>
                <a:spcPts val="0"/>
              </a:spcBef>
              <a:spcAft>
                <a:spcPts val="0"/>
              </a:spcAft>
              <a:buSzPts val="1700"/>
              <a:buChar char="○"/>
            </a:pPr>
            <a:r>
              <a:rPr lang="en" sz="1700"/>
              <a:t>This is to be used in the presence of legacy devices where MU-EDCA cannot be used to prevent untriggered UL transmissions</a:t>
            </a:r>
            <a:endParaRPr sz="1700"/>
          </a:p>
          <a:p>
            <a:pPr marL="342900" lvl="0" indent="-336550" algn="just" rtl="0">
              <a:spcBef>
                <a:spcPts val="0"/>
              </a:spcBef>
              <a:spcAft>
                <a:spcPts val="0"/>
              </a:spcAft>
              <a:buSzPts val="1700"/>
              <a:buChar char="●"/>
            </a:pPr>
            <a:r>
              <a:rPr lang="en" sz="1700" u="sng"/>
              <a:t>Option 1b:</a:t>
            </a:r>
            <a:r>
              <a:rPr lang="en" sz="1700" b="0"/>
              <a:t> Non-primary channels are used if primary 20MHz channel is occupied by an OBSS or any technology and for a duration not restricted by the occupancy of primary 20MHz</a:t>
            </a:r>
            <a:endParaRPr sz="1700" b="0"/>
          </a:p>
          <a:p>
            <a:pPr marL="742950" lvl="1" indent="-279400" algn="just" rtl="0">
              <a:spcBef>
                <a:spcPts val="0"/>
              </a:spcBef>
              <a:spcAft>
                <a:spcPts val="0"/>
              </a:spcAft>
              <a:buSzPts val="1700"/>
              <a:buChar char="○"/>
            </a:pPr>
            <a:r>
              <a:rPr lang="en" sz="1700"/>
              <a:t>This can be used for UHR and legacy 802.11 versions where MU-EDCA can be used to prevent untriggered UL transmissions</a:t>
            </a:r>
            <a:endParaRPr sz="1700" b="0"/>
          </a:p>
          <a:p>
            <a:pPr marL="342900" lvl="0" indent="0" algn="just" rtl="0">
              <a:lnSpc>
                <a:spcPct val="100000"/>
              </a:lnSpc>
              <a:spcBef>
                <a:spcPts val="900"/>
              </a:spcBef>
              <a:spcAft>
                <a:spcPts val="0"/>
              </a:spcAft>
              <a:buNone/>
            </a:pPr>
            <a:endParaRPr sz="1200" b="0"/>
          </a:p>
        </p:txBody>
      </p:sp>
      <p:sp>
        <p:nvSpPr>
          <p:cNvPr id="185" name="Google Shape;185;p33"/>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3377</Words>
  <Application>Microsoft Office PowerPoint</Application>
  <PresentationFormat>On-screen Show (16:9)</PresentationFormat>
  <Paragraphs>201</Paragraphs>
  <Slides>24</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Times New Roman</vt:lpstr>
      <vt:lpstr>Simple Light</vt:lpstr>
      <vt:lpstr>802-11-Submission</vt:lpstr>
      <vt:lpstr>Non-Primary Channel Utilization Follow-up</vt:lpstr>
      <vt:lpstr>Abstract</vt:lpstr>
      <vt:lpstr>Overview</vt:lpstr>
      <vt:lpstr>Problem Statement</vt:lpstr>
      <vt:lpstr>High-level Solution</vt:lpstr>
      <vt:lpstr>Relevant Transmitter capabilities </vt:lpstr>
      <vt:lpstr>Relevant Receiver capabilities </vt:lpstr>
      <vt:lpstr>Proposed Operating Modes: Option 1 (1)  </vt:lpstr>
      <vt:lpstr>Proposed Operating Modes: Option 1 (2)  </vt:lpstr>
      <vt:lpstr>Proposed Operating Modes: Option 1 (2)  </vt:lpstr>
      <vt:lpstr>Proposed Operating Modes: Option 2 (1)  </vt:lpstr>
      <vt:lpstr>Proposed Operating Modes: Option 2 (2)  </vt:lpstr>
      <vt:lpstr>Proposed Operating Modes: Option 2 (3)  </vt:lpstr>
      <vt:lpstr>Protection Mechanisms</vt:lpstr>
      <vt:lpstr>Scenarios of interest for non-primary channel utilization</vt:lpstr>
      <vt:lpstr>Simulation Results: Configuration</vt:lpstr>
      <vt:lpstr>Simulation Results: Full buffer throughput (max OBSS bandwidth = 160MHz)</vt:lpstr>
      <vt:lpstr>Simulation Results: Full buffer throughput (max OBSS bandwidth = 160MHz)</vt:lpstr>
      <vt:lpstr>Simulation Results: Full buffer throughput (max OBSS bandwidth = 320MHz)</vt:lpstr>
      <vt:lpstr>Simulation Results: Latency (max OBSS bandwidth = 160MHz)</vt:lpstr>
      <vt:lpstr>Simulation Results: Latency (max OBSS bandwidth = 320MHz)</vt:lpstr>
      <vt:lpstr>Considerations for non-ideal scenarios (1)</vt:lpstr>
      <vt:lpstr>Considerations for non-ideal scenarios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Non-Primary Channel Utilization Follow-up</dc:title>
  <cp:lastModifiedBy>Sindhu Verma</cp:lastModifiedBy>
  <cp:revision>1</cp:revision>
  <dcterms:modified xsi:type="dcterms:W3CDTF">2023-07-13T10:47:44Z</dcterms:modified>
</cp:coreProperties>
</file>