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3.svg" ContentType="image/svg+xml"/>
  <Override PartName="/ppt/media/image5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87" r:id="rId3"/>
    <p:sldId id="330" r:id="rId5"/>
    <p:sldId id="331" r:id="rId6"/>
    <p:sldId id="316" r:id="rId7"/>
    <p:sldId id="323" r:id="rId8"/>
    <p:sldId id="313" r:id="rId9"/>
    <p:sldId id="317" r:id="rId10"/>
    <p:sldId id="324" r:id="rId11"/>
    <p:sldId id="326" r:id="rId12"/>
    <p:sldId id="325" r:id="rId13"/>
    <p:sldId id="3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065" autoAdjust="0"/>
  </p:normalViewPr>
  <p:slideViewPr>
    <p:cSldViewPr snapToGrid="0">
      <p:cViewPr varScale="1">
        <p:scale>
          <a:sx n="50" d="100"/>
          <a:sy n="50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1470660" y="4368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9585" y="6475413"/>
            <a:ext cx="20123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1286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2763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Jul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CR for status code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12</a:t>
            </a:r>
            <a:endParaRPr lang="en-US" altLang="en-GB" sz="2000" b="0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20028" y="3195003"/>
          <a:ext cx="11689715" cy="1386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1" imgW="11430000" imgH="1356360" progId="Word.Document.8">
                  <p:embed/>
                </p:oleObj>
              </mc:Choice>
              <mc:Fallback>
                <p:oleObj name="Document" r:id="rId1" imgW="11430000" imgH="13563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8" y="3195003"/>
                        <a:ext cx="11689715" cy="1386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analysis the trouble shooting working machansim</a:t>
            </a:r>
            <a:endParaRPr lang="en-US" altLang="zh-CN"/>
          </a:p>
          <a:p>
            <a:r>
              <a:rPr lang="en-US" altLang="zh-CN"/>
              <a:t>Illustrate how to use status code to address several  issues in trouble shooting procedure</a:t>
            </a:r>
            <a:endParaRPr lang="en-US" altLang="zh-CN"/>
          </a:p>
          <a:p>
            <a:r>
              <a:rPr lang="en-US" altLang="zh-CN"/>
              <a:t>Recommandated to show all kinds of error code to the end user, rather than visit the user’s privacy datebase in trouble shooting case.</a:t>
            </a: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resolution for CR 15,17,100,101,132,134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989965" y="1915160"/>
            <a:ext cx="9688195" cy="24231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/>
              <a:t>Rejected--</a:t>
            </a:r>
            <a:endParaRPr lang="en-US" altLang="zh-CN" sz="2800"/>
          </a:p>
          <a:p>
            <a:r>
              <a:rPr lang="en-US" altLang="zh-CN" sz="2800"/>
              <a:t>At least,the status code is benefit for trouble shooting use case, the detail analysis on this use case can be found in this contribution.</a:t>
            </a:r>
            <a:endParaRPr lang="en-US" altLang="zh-CN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List-1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表格 5"/>
          <p:cNvGraphicFramePr/>
          <p:nvPr/>
        </p:nvGraphicFramePr>
        <p:xfrm>
          <a:off x="802640" y="4443095"/>
          <a:ext cx="10617200" cy="56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561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"Not Identified" operations in the STA are not clear. What the STA shoud do? Why there is such a recommendation?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remove recognized and not recognized signaling and actions.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718820" y="1600200"/>
          <a:ext cx="10617200" cy="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8966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Why we need IRM Status field in the IRM element and IRM KDE? How should it be used? There is no normative description of the corresponding AP and non-AP behaviour for this field.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IRM Status field in the IRM element and IRM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/>
        </p:nvGraphicFramePr>
        <p:xfrm>
          <a:off x="787400" y="2729230"/>
          <a:ext cx="10617200" cy="139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220"/>
                <a:gridCol w="616267"/>
                <a:gridCol w="1165225"/>
                <a:gridCol w="509588"/>
                <a:gridCol w="498475"/>
                <a:gridCol w="2860675"/>
                <a:gridCol w="3027362"/>
              </a:tblGrid>
              <a:tr h="1397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field is useless to a non-AP STA, why an AP send this information to the non-AP STA? When it's "Recognized", the identity of the non-AP STA makes sense in the AP, but has no impact on the non-AP STA's behaviour. When it's "Not Recognized", there is no change of non-AP STA's behaviour, the difference only occurs in the AP's hehaviour,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Device ID Status field in the Device ID element and Device ID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660400" y="5166995"/>
          <a:ext cx="10617200" cy="6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6985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9.4.2.307b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recgnized / not recognized field is not needed. The field causes no actions on the STA. Also it is not clear how the STA should show such information to end user.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delete the recognized / not recognized bit.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list-2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660400" y="2045970"/>
          <a:ext cx="10617200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855"/>
                <a:gridCol w="617220"/>
                <a:gridCol w="615950"/>
                <a:gridCol w="1165225"/>
                <a:gridCol w="509905"/>
                <a:gridCol w="498475"/>
                <a:gridCol w="2860675"/>
                <a:gridCol w="3027045"/>
              </a:tblGrid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12.7.2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 to 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rid of the device ID status in the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9.4.2.307a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24-44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rd of the device ID status in the element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10" y="1386205"/>
            <a:ext cx="12170410" cy="1031875"/>
          </a:xfrm>
        </p:spPr>
        <p:txBody>
          <a:bodyPr/>
          <a:lstStyle/>
          <a:p>
            <a:r>
              <a:rPr lang="en-US" sz="2400" dirty="0"/>
              <a:t>Trouble shooting is widely used in current residential environment(or other place)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--&gt;It’s benefit for ISP to address some performace issue or connectivity issue without onsite support.</a:t>
            </a:r>
            <a:endParaRPr lang="en-US" sz="2000" b="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97790" y="2677795"/>
            <a:ext cx="11230610" cy="1285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Trouble shooting broken issue caused by RCM is in the scope of 11bh group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--&gt;Several senarios mentioned in use case 4.15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How troubleshooting works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345565"/>
            <a:ext cx="10363200" cy="5136515"/>
          </a:xfrm>
        </p:spPr>
        <p:txBody>
          <a:bodyPr/>
          <a:p>
            <a:r>
              <a:rPr lang="en-US" altLang="zh-CN"/>
              <a:t>after the AP deployed in enduser environment, the enduser may create a an account to allow all the log information save in the cloud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 b="0"/>
              <a:t>--&gt; enduser will install an application to manage it’s AP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create an account in the cloud server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agree to save their log info/activity info. in the cloud too.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/>
              <a:t>ISP will create a folder to save each user’s information in the server</a:t>
            </a:r>
            <a:endParaRPr lang="en-US" altLang="zh-CN" sz="240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 ISP may create a profile for each STA(Based on STA MAC) under enduser’s folder. </a:t>
            </a:r>
            <a:endParaRPr lang="en-US" altLang="zh-CN" sz="2000" b="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--&gt;ISP may only keep the latest log for each end user to save the memory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/>
              <a:t>End user report the network trouble via call , website, or application</a:t>
            </a:r>
            <a:endParaRPr lang="en-US" altLang="zh-CN" sz="20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--&gt;encounter low performance issue, connectivity issue, etc.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is allowed to visit the user’s profile in the cloud once end user provides their account information(get user’s consent explicitly)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grab the log information and analysis the issue locally, and then provide the further online support to the user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6051" y="6475413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</a:fld>
            <a:endParaRPr lang="en-US" dirty="0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pic>
        <p:nvPicPr>
          <p:cNvPr id="2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41917" y="2957580"/>
            <a:ext cx="3620703" cy="3620703"/>
          </a:xfrm>
          <a:prstGeom prst="rect">
            <a:avLst/>
          </a:prstGeom>
        </p:spPr>
      </p:pic>
      <p:pic>
        <p:nvPicPr>
          <p:cNvPr id="3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8599" y="3540760"/>
            <a:ext cx="753342" cy="753342"/>
          </a:xfrm>
          <a:prstGeom prst="rect">
            <a:avLst/>
          </a:prstGeom>
        </p:spPr>
      </p:pic>
      <p:pic>
        <p:nvPicPr>
          <p:cNvPr id="37" name="Graphic 36" descr="Smart Pho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3048" y="4194668"/>
            <a:ext cx="518696" cy="518696"/>
          </a:xfrm>
          <a:prstGeom prst="rect">
            <a:avLst/>
          </a:prstGeom>
        </p:spPr>
      </p:pic>
      <p:sp>
        <p:nvSpPr>
          <p:cNvPr id="5" name="云形标注 4"/>
          <p:cNvSpPr/>
          <p:nvPr/>
        </p:nvSpPr>
        <p:spPr>
          <a:xfrm>
            <a:off x="2797175" y="168910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3" idx="0"/>
            <a:endCxn id="5" idx="1"/>
          </p:cNvCxnSpPr>
          <p:nvPr/>
        </p:nvCxnSpPr>
        <p:spPr>
          <a:xfrm flipH="1" flipV="1">
            <a:off x="3698240" y="2289175"/>
            <a:ext cx="356870" cy="12515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7" name="直接连接符 16"/>
          <p:cNvCxnSpPr>
            <a:stCxn id="37" idx="1"/>
          </p:cNvCxnSpPr>
          <p:nvPr/>
        </p:nvCxnSpPr>
        <p:spPr>
          <a:xfrm flipH="1" flipV="1">
            <a:off x="4007485" y="4190365"/>
            <a:ext cx="265430" cy="263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20" name="图片 19" descr="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2670" y="3941445"/>
            <a:ext cx="1220470" cy="1220470"/>
          </a:xfrm>
          <a:prstGeom prst="rect">
            <a:avLst/>
          </a:prstGeom>
        </p:spPr>
      </p:pic>
      <p:pic>
        <p:nvPicPr>
          <p:cNvPr id="23" name="图片 22" descr="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5915" y="1315085"/>
            <a:ext cx="1348740" cy="1348740"/>
          </a:xfrm>
          <a:prstGeom prst="rect">
            <a:avLst/>
          </a:prstGeom>
        </p:spPr>
      </p:pic>
      <p:cxnSp>
        <p:nvCxnSpPr>
          <p:cNvPr id="33" name="直接箭头连接符 32"/>
          <p:cNvCxnSpPr>
            <a:endCxn id="5" idx="2"/>
          </p:cNvCxnSpPr>
          <p:nvPr/>
        </p:nvCxnSpPr>
        <p:spPr>
          <a:xfrm flipH="1">
            <a:off x="4598035" y="1966595"/>
            <a:ext cx="816610" cy="228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4" name="直接箭头连接符 33"/>
          <p:cNvCxnSpPr>
            <a:stCxn id="23" idx="2"/>
            <a:endCxn id="20" idx="0"/>
          </p:cNvCxnSpPr>
          <p:nvPr/>
        </p:nvCxnSpPr>
        <p:spPr>
          <a:xfrm flipH="1">
            <a:off x="5462905" y="2663825"/>
            <a:ext cx="627380" cy="127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arrow" w="sm" len="sm"/>
            <a:tailEnd type="arrow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5613400" y="2305050"/>
            <a:ext cx="1151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ISP</a:t>
            </a:r>
            <a:endParaRPr lang="en-US" altLang="zh-CN" b="1"/>
          </a:p>
        </p:txBody>
      </p:sp>
      <p:sp>
        <p:nvSpPr>
          <p:cNvPr id="42" name="文本框 41"/>
          <p:cNvSpPr txBox="1"/>
          <p:nvPr/>
        </p:nvSpPr>
        <p:spPr>
          <a:xfrm>
            <a:off x="4876165" y="4931410"/>
            <a:ext cx="1258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end user</a:t>
            </a:r>
            <a:endParaRPr lang="en-US" altLang="zh-CN"/>
          </a:p>
        </p:txBody>
      </p:sp>
      <p:sp>
        <p:nvSpPr>
          <p:cNvPr id="43" name="文本框 42"/>
          <p:cNvSpPr txBox="1"/>
          <p:nvPr/>
        </p:nvSpPr>
        <p:spPr>
          <a:xfrm>
            <a:off x="4978400" y="3122930"/>
            <a:ext cx="2223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online support</a:t>
            </a:r>
            <a:endParaRPr lang="en-US" altLang="zh-CN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914400" y="588011"/>
            <a:ext cx="10363200" cy="914399"/>
          </a:xfrm>
        </p:spPr>
        <p:txBody>
          <a:bodyPr/>
          <a:p>
            <a:r>
              <a:rPr lang="en-US" dirty="0"/>
              <a:t>trouble shooting network topology-1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trouble shooting network topology-2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061052"/>
          </a:xfrm>
        </p:spPr>
        <p:txBody>
          <a:bodyPr/>
          <a:lstStyle/>
          <a:p>
            <a:r>
              <a:rPr lang="en-US" b="0" dirty="0"/>
              <a:t>Several AP nodes deployed in the residential environment  to enlarge Wi-Fi coverage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 the APs may have the same or different SSIDs.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--&gt;the STA may associate with different APs each time. 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  <p:pic>
        <p:nvPicPr>
          <p:cNvPr id="7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7351332" y="2854710"/>
            <a:ext cx="3620703" cy="3620703"/>
          </a:xfrm>
          <a:prstGeom prst="rect">
            <a:avLst/>
          </a:prstGeom>
        </p:spPr>
      </p:pic>
      <p:pic>
        <p:nvPicPr>
          <p:cNvPr id="8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584" y="3429000"/>
            <a:ext cx="753342" cy="753342"/>
          </a:xfrm>
          <a:prstGeom prst="rect">
            <a:avLst/>
          </a:prstGeom>
        </p:spPr>
      </p:pic>
      <p:pic>
        <p:nvPicPr>
          <p:cNvPr id="9" name="Graphic 8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33541" y="3960062"/>
            <a:ext cx="753342" cy="753342"/>
          </a:xfrm>
          <a:prstGeom prst="rect">
            <a:avLst/>
          </a:prstGeom>
        </p:spPr>
      </p:pic>
      <p:pic>
        <p:nvPicPr>
          <p:cNvPr id="10" name="Graphic 9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61683" y="5014523"/>
            <a:ext cx="753342" cy="753342"/>
          </a:xfrm>
          <a:prstGeom prst="rect">
            <a:avLst/>
          </a:prstGeom>
        </p:spPr>
      </p:pic>
      <p:pic>
        <p:nvPicPr>
          <p:cNvPr id="11" name="Graphic 10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79837" y="4907774"/>
            <a:ext cx="753342" cy="753342"/>
          </a:xfrm>
          <a:prstGeom prst="rect">
            <a:avLst/>
          </a:prstGeom>
        </p:spPr>
      </p:pic>
      <p:sp>
        <p:nvSpPr>
          <p:cNvPr id="6" name="云形标注 5"/>
          <p:cNvSpPr/>
          <p:nvPr/>
        </p:nvSpPr>
        <p:spPr>
          <a:xfrm>
            <a:off x="5880100" y="373761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8" idx="2"/>
            <a:endCxn id="6" idx="1"/>
          </p:cNvCxnSpPr>
          <p:nvPr/>
        </p:nvCxnSpPr>
        <p:spPr>
          <a:xfrm flipH="1">
            <a:off x="6781165" y="4182110"/>
            <a:ext cx="1598930" cy="155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2" name="直接箭头连接符 11"/>
          <p:cNvCxnSpPr>
            <a:endCxn id="6" idx="1"/>
          </p:cNvCxnSpPr>
          <p:nvPr/>
        </p:nvCxnSpPr>
        <p:spPr>
          <a:xfrm flipH="1" flipV="1">
            <a:off x="6781165" y="4337685"/>
            <a:ext cx="1034415" cy="895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3" name="直接箭头连接符 12"/>
          <p:cNvCxnSpPr>
            <a:stCxn id="10" idx="0"/>
            <a:endCxn id="9" idx="2"/>
          </p:cNvCxnSpPr>
          <p:nvPr/>
        </p:nvCxnSpPr>
        <p:spPr>
          <a:xfrm flipH="1" flipV="1">
            <a:off x="8910320" y="4712970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4" name="直接箭头连接符 13"/>
          <p:cNvCxnSpPr/>
          <p:nvPr/>
        </p:nvCxnSpPr>
        <p:spPr>
          <a:xfrm flipH="1" flipV="1">
            <a:off x="8380095" y="3880485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usage of status code in trouble shooting case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474470"/>
            <a:ext cx="10363200" cy="4850130"/>
          </a:xfrm>
        </p:spPr>
        <p:txBody>
          <a:bodyPr/>
          <a:p>
            <a:r>
              <a:rPr lang="en-US" altLang="zh-CN"/>
              <a:t>The 11bh identifier will be used to identify each STA in user’s folder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permanent identifier (like long term device ID) is prefered</a:t>
            </a:r>
            <a:endParaRPr lang="en-US" altLang="zh-CN"/>
          </a:p>
          <a:p>
            <a:r>
              <a:rPr lang="en-US" altLang="zh-CN"/>
              <a:t>it can help ISP to converge the issue without access user’s database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Visit user’s database may still have some legal issue even if get enduser’s consent </a:t>
            </a:r>
            <a:r>
              <a:rPr lang="en-US" altLang="zh-CN">
                <a:sym typeface="+mn-ea"/>
              </a:rPr>
              <a:t>explicitly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single AP case, the unrecognized issue may be caused by certain STA profile expired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multi APs case, the issue may be caused by the synchornized issue between two APs.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STA vendor handle the status code?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STA vendor just report such error code to the GUI.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enduser handle such unrecognized issue?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report the error info show the GUI to the ISP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waiting for the next instruction from the ISP during online support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google a certain error code and address it by themselves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example: not recognized information shown in the GUI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4831715" cy="4572000"/>
          </a:xfrm>
        </p:spPr>
        <p:txBody>
          <a:bodyPr/>
          <a:p>
            <a:r>
              <a:rPr lang="en-US" altLang="zh-CN"/>
              <a:t>similar to error 404, snap such information and report to the ISP or google the solution based on such error code.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16015" y="1752600"/>
            <a:ext cx="5471160" cy="46056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36*234"/>
  <p:tag name="TABLE_ENDDRAG_RECT" val="52*161*836*234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5337</Words>
  <Application>WPS 演示</Application>
  <PresentationFormat>Widescreen</PresentationFormat>
  <Paragraphs>235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等线</vt:lpstr>
      <vt:lpstr>Wingdings</vt:lpstr>
      <vt:lpstr>微软雅黑</vt:lpstr>
      <vt:lpstr>Arial Unicode MS</vt:lpstr>
      <vt:lpstr>Calibri</vt:lpstr>
      <vt:lpstr>802-11-Submission</vt:lpstr>
      <vt:lpstr>Word.Document.8</vt:lpstr>
      <vt:lpstr>CR for status code</vt:lpstr>
      <vt:lpstr>CR List-1</vt:lpstr>
      <vt:lpstr>CR list-2</vt:lpstr>
      <vt:lpstr>Background</vt:lpstr>
      <vt:lpstr>How troubleshooting works</vt:lpstr>
      <vt:lpstr>trouble shooting network topology-1</vt:lpstr>
      <vt:lpstr>trouble shooting network topology-2</vt:lpstr>
      <vt:lpstr>The usage of status code in trouble shooting case</vt:lpstr>
      <vt:lpstr>example: not recognized information shown in the GUI</vt:lpstr>
      <vt:lpstr>summary</vt:lpstr>
      <vt:lpstr>resolution for CR 15,17,100,101,132,134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10343608</cp:lastModifiedBy>
  <cp:revision>165</cp:revision>
  <dcterms:created xsi:type="dcterms:W3CDTF">2020-11-25T01:30:00Z</dcterms:created>
  <dcterms:modified xsi:type="dcterms:W3CDTF">2023-07-13T00:01:37Z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6968346A32574B7FBEE644D62E7B7063</vt:lpwstr>
  </property>
  <property fmtid="{D5CDD505-2E9C-101B-9397-08002B2CF9AE}" pid="5" name="KSOProductBuildVer">
    <vt:lpwstr>2052-11.8.2.12018</vt:lpwstr>
  </property>
</Properties>
</file>