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5"/>
  </p:sldMasterIdLst>
  <p:notesMasterIdLst>
    <p:notesMasterId r:id="rId39"/>
  </p:notesMasterIdLst>
  <p:handoutMasterIdLst>
    <p:handoutMasterId r:id="rId40"/>
  </p:handoutMasterIdLst>
  <p:sldIdLst>
    <p:sldId id="534" r:id="rId6"/>
    <p:sldId id="1818" r:id="rId7"/>
    <p:sldId id="1786" r:id="rId8"/>
    <p:sldId id="1787" r:id="rId9"/>
    <p:sldId id="1593" r:id="rId10"/>
    <p:sldId id="1811" r:id="rId11"/>
    <p:sldId id="1812" r:id="rId12"/>
    <p:sldId id="1814" r:id="rId13"/>
    <p:sldId id="1813" r:id="rId14"/>
    <p:sldId id="1924" r:id="rId15"/>
    <p:sldId id="1815" r:id="rId16"/>
    <p:sldId id="1921" r:id="rId17"/>
    <p:sldId id="1923" r:id="rId18"/>
    <p:sldId id="1808" r:id="rId19"/>
    <p:sldId id="1809" r:id="rId20"/>
    <p:sldId id="1810" r:id="rId21"/>
    <p:sldId id="1816" r:id="rId22"/>
    <p:sldId id="1817" r:id="rId23"/>
    <p:sldId id="1203" r:id="rId24"/>
    <p:sldId id="1819" r:id="rId25"/>
    <p:sldId id="1191" r:id="rId26"/>
    <p:sldId id="1774" r:id="rId27"/>
    <p:sldId id="1913" r:id="rId28"/>
    <p:sldId id="1915" r:id="rId29"/>
    <p:sldId id="1916" r:id="rId30"/>
    <p:sldId id="1917" r:id="rId31"/>
    <p:sldId id="1920" r:id="rId32"/>
    <p:sldId id="1800" r:id="rId33"/>
    <p:sldId id="1644" r:id="rId34"/>
    <p:sldId id="1643" r:id="rId35"/>
    <p:sldId id="1247" r:id="rId36"/>
    <p:sldId id="1922" r:id="rId37"/>
    <p:sldId id="1919" r:id="rId38"/>
  </p:sldIdLst>
  <p:sldSz cx="9144000" cy="743426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6" userDrawn="1">
          <p15:clr>
            <a:srgbClr val="A4A3A4"/>
          </p15:clr>
        </p15:guide>
        <p15:guide id="2" pos="43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88">
          <p15:clr>
            <a:srgbClr val="A4A3A4"/>
          </p15:clr>
        </p15:guide>
        <p15:guide id="2" pos="29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8000"/>
    <a:srgbClr val="FFFF66"/>
    <a:srgbClr val="FFC047"/>
    <a:srgbClr val="FEA955"/>
    <a:srgbClr val="FEA853"/>
    <a:srgbClr val="CA8643"/>
    <a:srgbClr val="F5A351"/>
    <a:srgbClr val="0000FF"/>
    <a:srgbClr val="0073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56" autoAdjust="0"/>
    <p:restoredTop sz="91159" autoAdjust="0"/>
  </p:normalViewPr>
  <p:slideViewPr>
    <p:cSldViewPr>
      <p:cViewPr varScale="1">
        <p:scale>
          <a:sx n="117" d="100"/>
          <a:sy n="117" d="100"/>
        </p:scale>
        <p:origin x="984" y="102"/>
      </p:cViewPr>
      <p:guideLst>
        <p:guide orient="horz" pos="916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1050" y="-96"/>
      </p:cViewPr>
      <p:guideLst>
        <p:guide orient="horz" pos="2188"/>
        <p:guide pos="29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handoutMaster" Target="handoutMasters/handoutMaster1.xml"/><Relationship Id="rId45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nzo Wentink" userId="3b214777-5afc-4623-ada4-6e857acd9113" providerId="ADAL" clId="{68F48CAD-8110-4675-AE4D-E79EDF0F417E}"/>
    <pc:docChg chg="modMainMaster">
      <pc:chgData name="Menzo Wentink" userId="3b214777-5afc-4623-ada4-6e857acd9113" providerId="ADAL" clId="{68F48CAD-8110-4675-AE4D-E79EDF0F417E}" dt="2023-07-12T10:07:17.425" v="6" actId="20577"/>
      <pc:docMkLst>
        <pc:docMk/>
      </pc:docMkLst>
      <pc:sldMasterChg chg="modSp mod">
        <pc:chgData name="Menzo Wentink" userId="3b214777-5afc-4623-ada4-6e857acd9113" providerId="ADAL" clId="{68F48CAD-8110-4675-AE4D-E79EDF0F417E}" dt="2023-07-12T10:07:17.425" v="6" actId="20577"/>
        <pc:sldMasterMkLst>
          <pc:docMk/>
          <pc:sldMasterMk cId="0" sldId="2147483699"/>
        </pc:sldMasterMkLst>
        <pc:spChg chg="mod">
          <ac:chgData name="Menzo Wentink" userId="3b214777-5afc-4623-ada4-6e857acd9113" providerId="ADAL" clId="{68F48CAD-8110-4675-AE4D-E79EDF0F417E}" dt="2023-07-12T10:07:17.425" v="6" actId="20577"/>
          <ac:spMkLst>
            <pc:docMk/>
            <pc:sldMasterMk cId="0" sldId="2147483699"/>
            <ac:spMk id="9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1169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059113" y="520700"/>
            <a:ext cx="3203575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154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09442"/>
            <a:ext cx="7772400" cy="159354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12750"/>
            <a:ext cx="6400800" cy="189986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7697"/>
            <a:ext cx="8305800" cy="780587"/>
          </a:xfrm>
        </p:spPr>
        <p:txBody>
          <a:bodyPr/>
          <a:lstStyle>
            <a:lvl1pPr>
              <a:defRPr sz="20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58284"/>
            <a:ext cx="8305800" cy="5737313"/>
          </a:xfrm>
        </p:spPr>
        <p:txBody>
          <a:bodyPr/>
          <a:lstStyle>
            <a:lvl1pPr>
              <a:defRPr sz="18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6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2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2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7697"/>
            <a:ext cx="8305800" cy="780587"/>
          </a:xfrm>
        </p:spPr>
        <p:txBody>
          <a:bodyPr/>
          <a:lstStyle>
            <a:lvl1pPr>
              <a:defRPr sz="20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03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477696"/>
            <a:ext cx="8305800" cy="819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7314"/>
            <a:ext cx="8305800" cy="5698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31537" y="7073655"/>
            <a:ext cx="62196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400" b="0"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381000" y="460012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95536" y="7021248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5796138" y="7091757"/>
            <a:ext cx="287142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  <a:latin typeface="Times New Roman"/>
                <a:cs typeface="Times New Roman"/>
              </a:rPr>
              <a:t>Menzo Wentink, Qualcomm</a:t>
            </a:r>
            <a:endParaRPr lang="en-US" sz="1400" b="0" kern="1200" dirty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3231331" y="183014"/>
            <a:ext cx="54578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err="1">
                <a:solidFill>
                  <a:schemeClr val="tx1"/>
                </a:solidFill>
                <a:latin typeface="+mn-lt"/>
              </a:rPr>
              <a:t>doc: </a:t>
            </a:r>
            <a:r>
              <a:rPr lang="en-US" sz="1800" b="1" err="1">
                <a:solidFill>
                  <a:schemeClr val="tx1"/>
                </a:solidFill>
                <a:latin typeface="+mn-lt"/>
              </a:rPr>
              <a:t>IEEE</a:t>
            </a:r>
            <a:r>
              <a:rPr lang="en-US" sz="1800" b="1">
                <a:solidFill>
                  <a:schemeClr val="tx1"/>
                </a:solidFill>
                <a:latin typeface="+mn-lt"/>
              </a:rPr>
              <a:t> 802.11-</a:t>
            </a:r>
            <a:r>
              <a:rPr lang="en-US" sz="1800" b="1">
                <a:solidFill>
                  <a:schemeClr val="tx1"/>
                </a:solidFill>
                <a:latin typeface="+mn-lt"/>
                <a:cs typeface="Calibri" pitchFamily="34" charset="0"/>
              </a:rPr>
              <a:t>23</a:t>
            </a:r>
            <a:r>
              <a:rPr lang="en-US" sz="1800" b="1">
                <a:latin typeface="+mn-lt"/>
                <a:cs typeface="Calibri" pitchFamily="34" charset="0"/>
              </a:rPr>
              <a:t>/1279r0</a:t>
            </a:r>
            <a:endParaRPr lang="en-US" sz="1800" b="1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149710"/>
            <a:ext cx="19082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latin typeface="+mj-lt"/>
                <a:cs typeface="Calibri" pitchFamily="34" charset="0"/>
              </a:rPr>
              <a:t>July </a:t>
            </a:r>
            <a:r>
              <a:rPr lang="en-US" sz="1800" b="1" baseline="0" dirty="0">
                <a:latin typeface="+mj-lt"/>
                <a:cs typeface="Calibri" pitchFamily="34" charset="0"/>
              </a:rPr>
              <a:t>2023</a:t>
            </a:r>
            <a:endParaRPr lang="en-US" sz="18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395539" y="7091757"/>
            <a:ext cx="21873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  <a:latin typeface="Times New Roman"/>
                <a:cs typeface="Times New Roman"/>
              </a:rPr>
              <a:t>Submission</a:t>
            </a:r>
            <a:endParaRPr lang="en-US" sz="1400" b="0" kern="1200" dirty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7" r:id="rId3"/>
    <p:sldLayoutId id="2147483706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/>
          <a:ea typeface="+mj-ea"/>
          <a:cs typeface="Calibri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75556" y="1094981"/>
            <a:ext cx="7772400" cy="1470025"/>
          </a:xfrm>
        </p:spPr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NB with LBT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90848" y="7073655"/>
            <a:ext cx="503343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B429028-EDBC-4B69-9F69-0DC0E1F1788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2000" y="23129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Author: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849485"/>
              </p:ext>
            </p:extLst>
          </p:nvPr>
        </p:nvGraphicFramePr>
        <p:xfrm>
          <a:off x="622300" y="3031331"/>
          <a:ext cx="7658113" cy="914400"/>
        </p:xfrm>
        <a:graphic>
          <a:graphicData uri="http://schemas.openxmlformats.org/drawingml/2006/table">
            <a:tbl>
              <a:tblPr/>
              <a:tblGrid>
                <a:gridCol w="1690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7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95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Affiliation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Address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Email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Menzo Wentink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Qualcomm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Utrecht,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The Netherlands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mwentink 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qti qualcomm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86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D4AAE-5C97-205F-A854-625B1149A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 (Wi-Fi / NBFH)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0EE565-8C8C-D09B-688D-2109FFA3C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/>
              <a:t>eDAA appears to be inadequate as a coexistence mechanism</a:t>
            </a:r>
          </a:p>
          <a:p>
            <a:pPr lvl="1"/>
            <a:r>
              <a:rPr lang="en-US" sz="1400"/>
              <a:t>the response time is too long</a:t>
            </a:r>
          </a:p>
          <a:p>
            <a:pPr lvl="1"/>
            <a:r>
              <a:rPr lang="en-US" sz="1400"/>
              <a:t>no protection of ongoing NB transmissions</a:t>
            </a:r>
          </a:p>
          <a:p>
            <a:endParaRPr lang="en-US" sz="1600"/>
          </a:p>
          <a:p>
            <a:r>
              <a:rPr lang="en-US" sz="1600"/>
              <a:t>LBT with CCA trigger works quite well</a:t>
            </a:r>
          </a:p>
          <a:p>
            <a:pPr lvl="1"/>
            <a:r>
              <a:rPr lang="en-US" sz="1400"/>
              <a:t>quick response to other traffic</a:t>
            </a:r>
          </a:p>
          <a:p>
            <a:pPr lvl="1"/>
            <a:r>
              <a:rPr lang="en-US" sz="1400"/>
              <a:t>quick reuse of the channel when other traffic is no longer present</a:t>
            </a:r>
          </a:p>
          <a:p>
            <a:pPr lvl="1"/>
            <a:r>
              <a:rPr lang="en-US" sz="1400"/>
              <a:t>low latency and stable throughput, both for Wi-Fi and NB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CB31AF-C194-850E-D9A4-C65341B923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132E8F0-0953-4589-931F-0CF931D74C3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111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96F352E-D21F-02F2-267C-7D948D14E3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NBFH / NBFH experiments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4081873-257F-3F27-791B-9630AA5740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111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ECC38-1AF0-C29E-D0AE-FAD265D13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NBFH / NBFH 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6750E-6977-ED68-7584-041FF0CF1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following experiments show results for 7 NBFH links in relative close proximity, with more pathloss on each of the links relative to the prior experiments</a:t>
            </a:r>
          </a:p>
          <a:p>
            <a:pPr lvl="1"/>
            <a:r>
              <a:rPr lang="en-US"/>
              <a:t>the higher pathloss causes that colliding hops will not be received at any of the receivers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4466D-F01D-483B-AC18-9A7C3759D6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331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126F2-B119-7888-B1B7-6A896527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NBFH simulation parameters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DD2E7E-56A0-1A31-D97D-1FA5338DF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/>
              <a:t>NBFH settings</a:t>
            </a:r>
          </a:p>
          <a:p>
            <a:pPr lvl="1"/>
            <a:r>
              <a:rPr lang="en-US" sz="1400"/>
              <a:t>Tx power: 14 dBm (VLP)</a:t>
            </a:r>
          </a:p>
          <a:p>
            <a:pPr lvl="1"/>
            <a:r>
              <a:rPr lang="en-US" sz="1400"/>
              <a:t>dwell time: 625 us</a:t>
            </a:r>
          </a:p>
          <a:p>
            <a:pPr lvl="1"/>
            <a:r>
              <a:rPr lang="en-US" sz="1400"/>
              <a:t>hop width: 4 MHz (30 Mbps max PHY rate, Nss = 1)</a:t>
            </a:r>
          </a:p>
          <a:p>
            <a:pPr lvl="1"/>
            <a:r>
              <a:rPr lang="en-US" sz="1400"/>
              <a:t>hopping pattern: random, 125 hops (500 MHz total)</a:t>
            </a:r>
          </a:p>
          <a:p>
            <a:pPr lvl="1"/>
            <a:r>
              <a:rPr lang="en-US" sz="1400"/>
              <a:t>eDAA settings: 0.5 s between CCAs, 60% occupancy threshold, 20 MHz segments</a:t>
            </a:r>
          </a:p>
          <a:p>
            <a:pPr lvl="1"/>
            <a:r>
              <a:rPr lang="en-US" sz="1400"/>
              <a:t>CCA trigger settings: 7 us CCA before each hop, trigger threshold 3, 20 MHz segments</a:t>
            </a:r>
          </a:p>
          <a:p>
            <a:pPr lvl="1"/>
            <a:r>
              <a:rPr lang="en-US" sz="1400"/>
              <a:t>start time at ~0.5 s intervals starting at 0 s</a:t>
            </a:r>
          </a:p>
          <a:p>
            <a:pPr lvl="1"/>
            <a:r>
              <a:rPr lang="en-US" sz="1400"/>
              <a:t>downlink traffic, full buffer</a:t>
            </a:r>
          </a:p>
          <a:p>
            <a:r>
              <a:rPr lang="en-US" sz="1600"/>
              <a:t>Channel model</a:t>
            </a:r>
          </a:p>
          <a:p>
            <a:pPr lvl="1"/>
            <a:r>
              <a:rPr lang="en-US" sz="1400"/>
              <a:t>AWGN channel with a breakpoint at 5 m</a:t>
            </a:r>
          </a:p>
          <a:p>
            <a:pPr lvl="2"/>
            <a:r>
              <a:rPr lang="en-US" sz="1200"/>
              <a:t>pathloss = 40.05 + 20log10(f/2.4) + 20log10(min(d, b)) + (d &gt; b) * (35log10(d/b))</a:t>
            </a:r>
          </a:p>
          <a:p>
            <a:pPr lvl="2"/>
            <a:r>
              <a:rPr lang="en-US" sz="1200"/>
              <a:t>where f = 5.18 GHz, d = distance, b = breakpoint = 5 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AF5799-B19E-BD2E-C54B-9C6447FB43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132E8F0-0953-4589-931F-0CF931D74C3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740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BCC18-209B-6649-A665-6B4088961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NBFH / NBFH topology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8E4747-58C7-D4A4-7775-B9828B67A3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132E8F0-0953-4589-931F-0CF931D74C39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DA31FC-9A05-1C33-A0AD-9E50357A5BF0}"/>
              </a:ext>
            </a:extLst>
          </p:cNvPr>
          <p:cNvSpPr txBox="1"/>
          <p:nvPr/>
        </p:nvSpPr>
        <p:spPr>
          <a:xfrm>
            <a:off x="7269278" y="6669461"/>
            <a:ext cx="14895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nb_r1501_nbnb_3u3d_r1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42095E-DA96-AA98-7C0E-B12FFAA863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716881"/>
            <a:ext cx="5334000" cy="400050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EF7A611-2A6A-FBF8-1F23-4BECF43B6C3C}"/>
              </a:ext>
            </a:extLst>
          </p:cNvPr>
          <p:cNvCxnSpPr>
            <a:cxnSpLocks/>
          </p:cNvCxnSpPr>
          <p:nvPr/>
        </p:nvCxnSpPr>
        <p:spPr bwMode="auto">
          <a:xfrm>
            <a:off x="4663440" y="3028989"/>
            <a:ext cx="0" cy="122820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CF07D95-B99C-03A3-1885-8B071931205C}"/>
              </a:ext>
            </a:extLst>
          </p:cNvPr>
          <p:cNvCxnSpPr>
            <a:cxnSpLocks/>
          </p:cNvCxnSpPr>
          <p:nvPr/>
        </p:nvCxnSpPr>
        <p:spPr bwMode="auto">
          <a:xfrm>
            <a:off x="4932040" y="3033055"/>
            <a:ext cx="0" cy="122820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3D6167-40D5-E866-1171-6A5A2C7B5F77}"/>
              </a:ext>
            </a:extLst>
          </p:cNvPr>
          <p:cNvCxnSpPr>
            <a:cxnSpLocks/>
          </p:cNvCxnSpPr>
          <p:nvPr/>
        </p:nvCxnSpPr>
        <p:spPr bwMode="auto">
          <a:xfrm>
            <a:off x="5212080" y="3033055"/>
            <a:ext cx="0" cy="122820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53A081B-616B-FA16-F6D5-105358EA3EE1}"/>
              </a:ext>
            </a:extLst>
          </p:cNvPr>
          <p:cNvCxnSpPr>
            <a:cxnSpLocks/>
          </p:cNvCxnSpPr>
          <p:nvPr/>
        </p:nvCxnSpPr>
        <p:spPr bwMode="auto">
          <a:xfrm>
            <a:off x="5472100" y="3033055"/>
            <a:ext cx="0" cy="122820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86EE6F-57E1-5B79-1E33-C2C958CF170F}"/>
              </a:ext>
            </a:extLst>
          </p:cNvPr>
          <p:cNvCxnSpPr>
            <a:cxnSpLocks/>
          </p:cNvCxnSpPr>
          <p:nvPr/>
        </p:nvCxnSpPr>
        <p:spPr bwMode="auto">
          <a:xfrm>
            <a:off x="4391980" y="3033055"/>
            <a:ext cx="0" cy="122820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4A8C3FC-C4F5-04E2-129C-B0C8840EAFA9}"/>
              </a:ext>
            </a:extLst>
          </p:cNvPr>
          <p:cNvCxnSpPr>
            <a:cxnSpLocks/>
          </p:cNvCxnSpPr>
          <p:nvPr/>
        </p:nvCxnSpPr>
        <p:spPr bwMode="auto">
          <a:xfrm>
            <a:off x="4114800" y="3028989"/>
            <a:ext cx="0" cy="122820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D8F5407-A83F-A74F-8814-2C803CCE05D4}"/>
              </a:ext>
            </a:extLst>
          </p:cNvPr>
          <p:cNvCxnSpPr>
            <a:cxnSpLocks/>
          </p:cNvCxnSpPr>
          <p:nvPr/>
        </p:nvCxnSpPr>
        <p:spPr bwMode="auto">
          <a:xfrm>
            <a:off x="3851920" y="3033055"/>
            <a:ext cx="0" cy="122820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B28A184-6443-ACFB-E477-15045BD4BEE8}"/>
              </a:ext>
            </a:extLst>
          </p:cNvPr>
          <p:cNvSpPr txBox="1"/>
          <p:nvPr/>
        </p:nvSpPr>
        <p:spPr>
          <a:xfrm>
            <a:off x="4218994" y="2528999"/>
            <a:ext cx="9028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7 NBFH links</a:t>
            </a:r>
          </a:p>
        </p:txBody>
      </p:sp>
    </p:spTree>
    <p:extLst>
      <p:ext uri="{BB962C8B-B14F-4D97-AF65-F5344CB8AC3E}">
        <p14:creationId xmlns:p14="http://schemas.microsoft.com/office/powerpoint/2010/main" val="3824201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BCC18-209B-6649-A665-6B4088961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NBFH / NBFH (eDAA)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8E4747-58C7-D4A4-7775-B9828B67A3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132E8F0-0953-4589-931F-0CF931D74C39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DA31FC-9A05-1C33-A0AD-9E50357A5BF0}"/>
              </a:ext>
            </a:extLst>
          </p:cNvPr>
          <p:cNvSpPr txBox="1"/>
          <p:nvPr/>
        </p:nvSpPr>
        <p:spPr>
          <a:xfrm>
            <a:off x="7300536" y="6669461"/>
            <a:ext cx="14269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nb_1501_nbnb_edaa_r1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E22542F-28B5-612B-B03D-EE02933937EF}"/>
              </a:ext>
            </a:extLst>
          </p:cNvPr>
          <p:cNvSpPr txBox="1">
            <a:spLocks/>
          </p:cNvSpPr>
          <p:nvPr/>
        </p:nvSpPr>
        <p:spPr bwMode="auto">
          <a:xfrm>
            <a:off x="370656" y="776304"/>
            <a:ext cx="8305800" cy="78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2000" b="1" baseline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(500 MHz hopping BW)</a:t>
            </a:r>
            <a:endParaRPr lang="en-US" sz="1800" kern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1D8CA0E-A7CE-F693-E4E8-D0B80966A2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716881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959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BCC18-209B-6649-A665-6B4088961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NBFH / NBFH (LBT with CCA trigger)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8E4747-58C7-D4A4-7775-B9828B67A3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132E8F0-0953-4589-931F-0CF931D74C39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DA31FC-9A05-1C33-A0AD-9E50357A5BF0}"/>
              </a:ext>
            </a:extLst>
          </p:cNvPr>
          <p:cNvSpPr txBox="1"/>
          <p:nvPr/>
        </p:nvSpPr>
        <p:spPr>
          <a:xfrm>
            <a:off x="7269278" y="6669461"/>
            <a:ext cx="14895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nb_r1501_nbnb_3u3d_r1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D4010C7-6C48-1AF0-FAE5-A6F70CADBD1F}"/>
              </a:ext>
            </a:extLst>
          </p:cNvPr>
          <p:cNvSpPr txBox="1">
            <a:spLocks/>
          </p:cNvSpPr>
          <p:nvPr/>
        </p:nvSpPr>
        <p:spPr bwMode="auto">
          <a:xfrm>
            <a:off x="370656" y="776304"/>
            <a:ext cx="8305800" cy="78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2000" b="1" baseline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(500 MHz hopping BW)</a:t>
            </a:r>
            <a:endParaRPr lang="en-US" sz="1800" kern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DF909E8-A00A-D376-34DC-7A0149700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716881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492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BCC18-209B-6649-A665-6B4088961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NBFH / NBFH (eDAA)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8E4747-58C7-D4A4-7775-B9828B67A3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132E8F0-0953-4589-931F-0CF931D74C39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DA31FC-9A05-1C33-A0AD-9E50357A5BF0}"/>
              </a:ext>
            </a:extLst>
          </p:cNvPr>
          <p:cNvSpPr txBox="1"/>
          <p:nvPr/>
        </p:nvSpPr>
        <p:spPr>
          <a:xfrm>
            <a:off x="7300536" y="6669461"/>
            <a:ext cx="14269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nb_1501_nbnb_edaa_r2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E22542F-28B5-612B-B03D-EE02933937EF}"/>
              </a:ext>
            </a:extLst>
          </p:cNvPr>
          <p:cNvSpPr txBox="1">
            <a:spLocks/>
          </p:cNvSpPr>
          <p:nvPr/>
        </p:nvSpPr>
        <p:spPr bwMode="auto">
          <a:xfrm>
            <a:off x="370656" y="776304"/>
            <a:ext cx="8305800" cy="78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2000" b="1" baseline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(300 MHz hopping BW)</a:t>
            </a:r>
            <a:endParaRPr lang="en-US" sz="1800" kern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19F9A7-D642-89D2-4737-45B87C4B3A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716881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6360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BCC18-209B-6649-A665-6B4088961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NBFH / NBFH (LBT with CCA trigger)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8E4747-58C7-D4A4-7775-B9828B67A3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132E8F0-0953-4589-931F-0CF931D74C39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DA31FC-9A05-1C33-A0AD-9E50357A5BF0}"/>
              </a:ext>
            </a:extLst>
          </p:cNvPr>
          <p:cNvSpPr txBox="1"/>
          <p:nvPr/>
        </p:nvSpPr>
        <p:spPr>
          <a:xfrm>
            <a:off x="7269278" y="6669461"/>
            <a:ext cx="14895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nb_r1501_nbnb_3u3d_r2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D4010C7-6C48-1AF0-FAE5-A6F70CADBD1F}"/>
              </a:ext>
            </a:extLst>
          </p:cNvPr>
          <p:cNvSpPr txBox="1">
            <a:spLocks/>
          </p:cNvSpPr>
          <p:nvPr/>
        </p:nvSpPr>
        <p:spPr bwMode="auto">
          <a:xfrm>
            <a:off x="370656" y="776304"/>
            <a:ext cx="8305800" cy="78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2000" b="1" baseline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(300 MHz hopping BW)</a:t>
            </a:r>
            <a:endParaRPr lang="en-US" sz="1800" kern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8D83B0-CC71-7B85-FFC8-8AD525572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716881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435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D4AAE-5C97-205F-A854-625B1149A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 (NBFH / NBFH)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0EE565-8C8C-D09B-688D-2109FFA3C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/>
              <a:t>NBFH can benefit from using LBT </a:t>
            </a:r>
          </a:p>
          <a:p>
            <a:pPr lvl="1"/>
            <a:r>
              <a:rPr lang="en-US" sz="1400"/>
              <a:t>interference to ongoing NB transmissions is avoided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CB31AF-C194-850E-D9A4-C65341B923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132E8F0-0953-4589-931F-0CF931D74C39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555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B4B6B-247E-6EE6-2046-6AB7BDC5E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B8B12-319A-EB07-1421-0FDFB6A20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These slides cover some scenarios that may illustrate how NB with LBT can be beneficial for NB and Wi-Fi</a:t>
            </a:r>
          </a:p>
          <a:p>
            <a:endParaRPr lang="en-US"/>
          </a:p>
          <a:p>
            <a:r>
              <a:rPr lang="en-US"/>
              <a:t>Three configurations are considered</a:t>
            </a:r>
          </a:p>
          <a:p>
            <a:pPr lvl="1"/>
            <a:r>
              <a:rPr lang="en-US"/>
              <a:t>Wi-Fi / NBFH</a:t>
            </a:r>
          </a:p>
          <a:p>
            <a:pPr lvl="1"/>
            <a:r>
              <a:rPr lang="en-US"/>
              <a:t>NBFH / NBFH</a:t>
            </a:r>
          </a:p>
          <a:p>
            <a:pPr lvl="1"/>
            <a:r>
              <a:rPr lang="en-US"/>
              <a:t>NB-UWB / NBFH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70F98-CEA1-6910-F312-E5B5820D8A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3205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A8EBD3C-DDF9-33AC-AA20-9E3670EA02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NB-UWB / NBFH experiments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9E1156-8228-CAC4-C455-D14BAA4297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132E8F0-0953-4589-931F-0CF931D74C3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35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BE258-3405-6247-98EC-146BA51D1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NB-UWB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D3537-2AFA-EF42-AB06-D24C13246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/>
              <a:t>Narrowband assisted ultrawideband (NB-UWB) has been proposed in 802.15.4ab as a mechanism to boost link budget for UWB</a:t>
            </a:r>
          </a:p>
          <a:p>
            <a:pPr lvl="1"/>
            <a:r>
              <a:rPr lang="en-US" sz="1400"/>
              <a:t>UWB packets are transmitted as multiple shorter fragments, each using a lower duty cycle in the 1 </a:t>
            </a:r>
            <a:r>
              <a:rPr lang="en-US" sz="1400" err="1"/>
              <a:t>ms</a:t>
            </a:r>
            <a:r>
              <a:rPr lang="en-US" sz="1400"/>
              <a:t> measurement interval, which allows for higher transmit power</a:t>
            </a:r>
          </a:p>
          <a:p>
            <a:pPr lvl="1"/>
            <a:r>
              <a:rPr lang="en-US" sz="1400"/>
              <a:t>fragments can be combined at the receiver</a:t>
            </a:r>
          </a:p>
          <a:p>
            <a:endParaRPr lang="en-US" sz="1600"/>
          </a:p>
          <a:p>
            <a:r>
              <a:rPr lang="en-US" sz="1600"/>
              <a:t>The NB protocol exchange is used to synchronize the UWB transmissions and to exchange measurement data</a:t>
            </a:r>
          </a:p>
          <a:p>
            <a:pPr lvl="1"/>
            <a:r>
              <a:rPr lang="en-US" sz="1400"/>
              <a:t>Poll / Response / Responser report / Initiator report</a:t>
            </a:r>
          </a:p>
          <a:p>
            <a:pPr lvl="1"/>
            <a:endParaRPr lang="en-US" sz="1400"/>
          </a:p>
          <a:p>
            <a:r>
              <a:rPr lang="en-US" sz="1600"/>
              <a:t>An exemplary NB-UWB frame exchange is shown below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87F172-A26E-D64B-91FF-F304EB2BA5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132E8F0-0953-4589-931F-0CF931D74C39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E45D50-9360-504E-EE3E-FFB1E7EA9E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4415237"/>
            <a:ext cx="8678000" cy="1138098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381524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D30FB-1BE2-D880-85C2-F8AE43142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NB-UWB settings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E2CE6-62B2-2C2C-5EB5-EF871CB3F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following NB-UWB settings were used in the simulations</a:t>
            </a:r>
          </a:p>
          <a:p>
            <a:pPr lvl="1"/>
            <a:r>
              <a:rPr lang="en-US"/>
              <a:t>slot time: 1 ms</a:t>
            </a:r>
          </a:p>
          <a:p>
            <a:pPr lvl="1"/>
            <a:r>
              <a:rPr lang="en-US"/>
              <a:t>ranging round: 2 initial NB slots + 8 UWB slots + 4 NB report slots = 14 ms</a:t>
            </a:r>
          </a:p>
          <a:p>
            <a:pPr lvl="1"/>
            <a:r>
              <a:rPr lang="en-US"/>
              <a:t>ranging block: 6 rounds = 84 ms</a:t>
            </a:r>
          </a:p>
          <a:p>
            <a:pPr lvl="1"/>
            <a:r>
              <a:rPr lang="en-US"/>
              <a:t>continuously repeated blocks (continuous ranging session)</a:t>
            </a:r>
          </a:p>
          <a:p>
            <a:pPr lvl="1"/>
            <a:r>
              <a:rPr lang="en-US"/>
              <a:t>duty cycle for 1 responder: 3% per node</a:t>
            </a:r>
          </a:p>
          <a:p>
            <a:pPr lvl="1"/>
            <a:r>
              <a:rPr lang="en-US"/>
              <a:t>NB bandwidth: 2.5 MHz</a:t>
            </a:r>
          </a:p>
          <a:p>
            <a:pPr lvl="1"/>
            <a:r>
              <a:rPr lang="en-US"/>
              <a:t>NB Tx power: 14 dBm</a:t>
            </a:r>
          </a:p>
          <a:p>
            <a:pPr lvl="1"/>
            <a:endParaRPr lang="en-US"/>
          </a:p>
          <a:p>
            <a:r>
              <a:rPr lang="en-US"/>
              <a:t>The simulated scenario is UNII-3 where 80 MHz is assumed to be occupied by Wi-Fi and 40 MHz is shared by NBFH and NB-UWB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EAABF-FD3F-7C7F-A18C-059F0B25E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2363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126F2-B119-7888-B1B7-6A896527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NB-UWB / NBFH simulation parameters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DD2E7E-56A0-1A31-D97D-1FA5338DF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/>
              <a:t>NB-UWB settings</a:t>
            </a:r>
          </a:p>
          <a:p>
            <a:pPr lvl="1"/>
            <a:r>
              <a:rPr lang="en-US" sz="1400"/>
              <a:t>Tx power: 14 dBm</a:t>
            </a:r>
          </a:p>
          <a:p>
            <a:pPr lvl="1"/>
            <a:r>
              <a:rPr lang="en-US" sz="1400"/>
              <a:t>slot time: 1000 us</a:t>
            </a:r>
            <a:endParaRPr lang="en-US" sz="1200"/>
          </a:p>
          <a:p>
            <a:pPr lvl="1"/>
            <a:r>
              <a:rPr lang="en-US" sz="1400"/>
              <a:t>channel width: 2.5 MHz</a:t>
            </a:r>
          </a:p>
          <a:p>
            <a:pPr lvl="1"/>
            <a:r>
              <a:rPr lang="en-US" sz="1400"/>
              <a:t>PSD: 10 dBm/MHz</a:t>
            </a:r>
          </a:p>
          <a:p>
            <a:pPr lvl="1"/>
            <a:r>
              <a:rPr lang="en-US" sz="1400"/>
              <a:t>fixed NB channel</a:t>
            </a:r>
          </a:p>
          <a:p>
            <a:pPr lvl="1"/>
            <a:r>
              <a:rPr lang="en-US" sz="1400"/>
              <a:t>Tx duty cycle: 3% per node (6% total)</a:t>
            </a:r>
          </a:p>
          <a:p>
            <a:pPr lvl="1"/>
            <a:r>
              <a:rPr lang="en-US" sz="1400"/>
              <a:t>start time: 0 s</a:t>
            </a:r>
          </a:p>
          <a:p>
            <a:pPr lvl="1"/>
            <a:r>
              <a:rPr lang="en-US" sz="1400"/>
              <a:t>11.9 ranging rounds per second target</a:t>
            </a:r>
          </a:p>
          <a:p>
            <a:r>
              <a:rPr lang="en-US" sz="1600"/>
              <a:t>NBFH settings</a:t>
            </a:r>
          </a:p>
          <a:p>
            <a:pPr lvl="1"/>
            <a:r>
              <a:rPr lang="en-US" sz="1400"/>
              <a:t>Tx power: 14 dBm</a:t>
            </a:r>
          </a:p>
          <a:p>
            <a:pPr lvl="1"/>
            <a:r>
              <a:rPr lang="en-US" sz="1400"/>
              <a:t>dwell time: 625 us</a:t>
            </a:r>
            <a:endParaRPr lang="en-US" sz="1200"/>
          </a:p>
          <a:p>
            <a:pPr lvl="1"/>
            <a:r>
              <a:rPr lang="en-US" sz="1400"/>
              <a:t>hop width: 1 MHz</a:t>
            </a:r>
          </a:p>
          <a:p>
            <a:pPr lvl="1"/>
            <a:r>
              <a:rPr lang="en-US" sz="1400"/>
              <a:t>PSD: 14 dBm/MHz</a:t>
            </a:r>
          </a:p>
          <a:p>
            <a:pPr lvl="1"/>
            <a:r>
              <a:rPr lang="en-US" sz="1400"/>
              <a:t>40 hops in 40 MHz, random hopping pattern</a:t>
            </a:r>
          </a:p>
          <a:p>
            <a:pPr lvl="1"/>
            <a:r>
              <a:rPr lang="en-US" sz="1400"/>
              <a:t>start time: 5 s</a:t>
            </a:r>
          </a:p>
          <a:p>
            <a:r>
              <a:rPr lang="en-US" sz="1600"/>
              <a:t>Channel model</a:t>
            </a:r>
          </a:p>
          <a:p>
            <a:pPr lvl="1"/>
            <a:r>
              <a:rPr lang="en-US" sz="1400"/>
              <a:t>AWGN channel with a breakpoint at 5 m</a:t>
            </a:r>
          </a:p>
          <a:p>
            <a:pPr lvl="2"/>
            <a:r>
              <a:rPr lang="en-US" sz="1200"/>
              <a:t>pathloss = 40.05 + 20log10(f/2.4) + 20log10(min(d, b)) + (d &gt; b) * (35log10(d/b))</a:t>
            </a:r>
          </a:p>
          <a:p>
            <a:pPr lvl="2"/>
            <a:r>
              <a:rPr lang="en-US" sz="1200"/>
              <a:t>where f = 5.18 GHz, d = distance, b = breakpoint = 5 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AF5799-B19E-BD2E-C54B-9C6447FB43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132E8F0-0953-4589-931F-0CF931D74C3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8641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C5B1541-2381-AA1E-4774-208D9DDB6C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716881"/>
            <a:ext cx="5334000" cy="4000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6BD65E-25AA-C218-D7CF-130E769AC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NB-UWB / NBFH coexistence setup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C1940A5-1829-8332-0DF3-28997E77B9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132E8F0-0953-4589-931F-0CF931D74C39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FC715DB-67C6-B7E9-9BC9-1DF0B89ABBFA}"/>
              </a:ext>
            </a:extLst>
          </p:cNvPr>
          <p:cNvSpPr txBox="1"/>
          <p:nvPr/>
        </p:nvSpPr>
        <p:spPr>
          <a:xfrm>
            <a:off x="3875559" y="2894846"/>
            <a:ext cx="1632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NBFH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236D34-438D-AFF9-EB03-884CAE3966DC}"/>
              </a:ext>
            </a:extLst>
          </p:cNvPr>
          <p:cNvSpPr txBox="1"/>
          <p:nvPr/>
        </p:nvSpPr>
        <p:spPr>
          <a:xfrm>
            <a:off x="4187775" y="4190990"/>
            <a:ext cx="10081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NB-UWB</a:t>
            </a:r>
          </a:p>
        </p:txBody>
      </p:sp>
    </p:spTree>
    <p:extLst>
      <p:ext uri="{BB962C8B-B14F-4D97-AF65-F5344CB8AC3E}">
        <p14:creationId xmlns:p14="http://schemas.microsoft.com/office/powerpoint/2010/main" val="5573602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BCC18-209B-6649-A665-6B4088961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NB-UWB / NBFH (scheduled NB-UWB, no LBT)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8E4747-58C7-D4A4-7775-B9828B67A3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132E8F0-0953-4589-931F-0CF931D74C39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80D838-8A91-53D9-A04A-A8D5E1BF94AF}"/>
              </a:ext>
            </a:extLst>
          </p:cNvPr>
          <p:cNvSpPr txBox="1"/>
          <p:nvPr/>
        </p:nvSpPr>
        <p:spPr>
          <a:xfrm>
            <a:off x="7532167" y="6669461"/>
            <a:ext cx="9637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nau_r1708_r2a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94A26F-E9EF-671F-35F2-6BFA4DD6F0AC}"/>
              </a:ext>
            </a:extLst>
          </p:cNvPr>
          <p:cNvSpPr txBox="1"/>
          <p:nvPr/>
        </p:nvSpPr>
        <p:spPr>
          <a:xfrm>
            <a:off x="3490746" y="5946681"/>
            <a:ext cx="229421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NB-UWB metrics when NBFH is active:</a:t>
            </a:r>
          </a:p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~8 rounds/s</a:t>
            </a:r>
          </a:p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(30% less rounds)</a:t>
            </a:r>
          </a:p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3.0 ms Tx time per node per round</a:t>
            </a:r>
          </a:p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(20% more Tx time per round)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BC414B-97A6-CA4E-3033-F3D44F073E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716881"/>
            <a:ext cx="5334000" cy="4000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05225CD-D948-9521-968A-08C6AFE7D9BC}"/>
              </a:ext>
            </a:extLst>
          </p:cNvPr>
          <p:cNvSpPr txBox="1"/>
          <p:nvPr/>
        </p:nvSpPr>
        <p:spPr>
          <a:xfrm>
            <a:off x="3984701" y="2168959"/>
            <a:ext cx="10839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NBFH starts here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9A95531-DDEE-A32D-F876-FBB74F82639A}"/>
              </a:ext>
            </a:extLst>
          </p:cNvPr>
          <p:cNvCxnSpPr>
            <a:cxnSpLocks/>
          </p:cNvCxnSpPr>
          <p:nvPr/>
        </p:nvCxnSpPr>
        <p:spPr bwMode="auto">
          <a:xfrm flipH="1">
            <a:off x="3712394" y="2348979"/>
            <a:ext cx="180020" cy="216024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5D0925E-B7B9-1D71-6105-DCBC7C40DAA7}"/>
              </a:ext>
            </a:extLst>
          </p:cNvPr>
          <p:cNvSpPr txBox="1"/>
          <p:nvPr/>
        </p:nvSpPr>
        <p:spPr>
          <a:xfrm>
            <a:off x="4067944" y="4541157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30% less rounds</a:t>
            </a:r>
          </a:p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20% more Tx time per round</a:t>
            </a:r>
          </a:p>
        </p:txBody>
      </p:sp>
    </p:spTree>
    <p:extLst>
      <p:ext uri="{BB962C8B-B14F-4D97-AF65-F5344CB8AC3E}">
        <p14:creationId xmlns:p14="http://schemas.microsoft.com/office/powerpoint/2010/main" val="29473761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BCC18-209B-6649-A665-6B4088961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NB-UWB / NBFH (scheduled NB-UWB, LBT)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8E4747-58C7-D4A4-7775-B9828B67A3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132E8F0-0953-4589-931F-0CF931D74C39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80D838-8A91-53D9-A04A-A8D5E1BF94AF}"/>
              </a:ext>
            </a:extLst>
          </p:cNvPr>
          <p:cNvSpPr txBox="1"/>
          <p:nvPr/>
        </p:nvSpPr>
        <p:spPr>
          <a:xfrm>
            <a:off x="7528961" y="6669461"/>
            <a:ext cx="9701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nau_r1708_r2b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7691A9-0F23-16A2-DB45-3274F380F68E}"/>
              </a:ext>
            </a:extLst>
          </p:cNvPr>
          <p:cNvSpPr txBox="1"/>
          <p:nvPr/>
        </p:nvSpPr>
        <p:spPr>
          <a:xfrm>
            <a:off x="3490745" y="5946681"/>
            <a:ext cx="229421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NB-UWB metrics when NBFH is active:</a:t>
            </a:r>
          </a:p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~10.2 rounds/s</a:t>
            </a:r>
          </a:p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(6 % less rounds)</a:t>
            </a:r>
          </a:p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2.51 ms Tx time per node per round</a:t>
            </a:r>
          </a:p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(0.4% more Tx time per round)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1EA620-9022-16A3-0B1C-42415EB2F2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716881"/>
            <a:ext cx="5334000" cy="4000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82C4F72-63CD-F491-8C9A-1215DB4D31C0}"/>
              </a:ext>
            </a:extLst>
          </p:cNvPr>
          <p:cNvSpPr txBox="1"/>
          <p:nvPr/>
        </p:nvSpPr>
        <p:spPr>
          <a:xfrm>
            <a:off x="3869286" y="2168959"/>
            <a:ext cx="13147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NBFH link starts here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CC7B2B6-4E91-6839-8D19-2937D042017A}"/>
              </a:ext>
            </a:extLst>
          </p:cNvPr>
          <p:cNvCxnSpPr>
            <a:cxnSpLocks/>
          </p:cNvCxnSpPr>
          <p:nvPr/>
        </p:nvCxnSpPr>
        <p:spPr bwMode="auto">
          <a:xfrm flipH="1">
            <a:off x="3712394" y="2348979"/>
            <a:ext cx="180020" cy="216024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4B0CC1F-4BA9-1F5E-35C6-AFE17920FCF9}"/>
              </a:ext>
            </a:extLst>
          </p:cNvPr>
          <p:cNvSpPr txBox="1"/>
          <p:nvPr/>
        </p:nvSpPr>
        <p:spPr>
          <a:xfrm>
            <a:off x="4139952" y="3533045"/>
            <a:ext cx="1712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6% less rounds</a:t>
            </a:r>
          </a:p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0.4% more Tx time per round</a:t>
            </a:r>
          </a:p>
        </p:txBody>
      </p:sp>
    </p:spTree>
    <p:extLst>
      <p:ext uri="{BB962C8B-B14F-4D97-AF65-F5344CB8AC3E}">
        <p14:creationId xmlns:p14="http://schemas.microsoft.com/office/powerpoint/2010/main" val="18114850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82398-3F84-3B84-C626-5DA3119C8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 (NB-UWB / Wi-Fi)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53198D-1FB8-F004-14A9-5592D39C2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NB-UWB protocol has little resilience against frame loss</a:t>
            </a:r>
          </a:p>
          <a:p>
            <a:pPr lvl="1"/>
            <a:r>
              <a:rPr lang="en-US"/>
              <a:t>several protocol frames have no acknowledgement</a:t>
            </a:r>
          </a:p>
          <a:p>
            <a:pPr lvl="1"/>
            <a:r>
              <a:rPr lang="en-US"/>
              <a:t>there are no retries</a:t>
            </a:r>
          </a:p>
          <a:p>
            <a:pPr lvl="1"/>
            <a:r>
              <a:rPr lang="en-US"/>
              <a:t>frame loss can be caused by collisions with hops of a nearby NBFH link</a:t>
            </a:r>
          </a:p>
          <a:p>
            <a:endParaRPr lang="en-US"/>
          </a:p>
          <a:p>
            <a:r>
              <a:rPr lang="en-US"/>
              <a:t>LBT helps protect the NB-UWB protocol frames</a:t>
            </a:r>
          </a:p>
          <a:p>
            <a:pPr lvl="1"/>
            <a:r>
              <a:rPr lang="en-US"/>
              <a:t>the number of successful ranging rounds is increased when LBT is used</a:t>
            </a:r>
          </a:p>
          <a:p>
            <a:pPr lvl="1"/>
            <a:endParaRPr lang="en-US"/>
          </a:p>
          <a:p>
            <a:r>
              <a:rPr lang="en-US"/>
              <a:t>LBT also reduces power consumption at the NB-UWB device</a:t>
            </a:r>
          </a:p>
          <a:p>
            <a:pPr lvl="1"/>
            <a:r>
              <a:rPr lang="en-US"/>
              <a:t>NB-UWB transmissions are suppressed when high interference might cause them to fail anyway, reducing unnecessary transmit time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56567D-F266-68EB-D784-262C0E88D0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472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2AF9192-C771-CC65-9108-447BFD8F05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Appendix</a:t>
            </a:r>
            <a:br>
              <a:rPr lang="en-US"/>
            </a:br>
            <a:r>
              <a:rPr lang="en-US"/>
              <a:t> </a:t>
            </a:r>
            <a:br>
              <a:rPr lang="en-US"/>
            </a:br>
            <a:r>
              <a:rPr lang="en-US"/>
              <a:t>Overview of NB channel access mechanisms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AD13C-804A-7FAE-06DC-87CD432B53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7172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8D68C-8A21-1EAF-1576-638FE165C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LBT for NB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86011-CC21-051A-69A4-D280C30E1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/>
              <a:t>Listen before Talk (LBT) for NB uses a CCA before every hop</a:t>
            </a:r>
          </a:p>
          <a:p>
            <a:pPr lvl="1"/>
            <a:r>
              <a:rPr lang="en-US" sz="1400"/>
              <a:t>fixed LBT before every scheduled transmission</a:t>
            </a:r>
          </a:p>
          <a:p>
            <a:pPr lvl="1"/>
            <a:r>
              <a:rPr lang="en-US" sz="1400"/>
              <a:t>could also be referred to as Frame Based LBT (FB-LBT)</a:t>
            </a:r>
          </a:p>
          <a:p>
            <a:endParaRPr lang="en-US" sz="1600"/>
          </a:p>
          <a:p>
            <a:r>
              <a:rPr lang="en-US" sz="1600"/>
              <a:t>With some extra measures, the CCA time could be relatively short</a:t>
            </a:r>
          </a:p>
          <a:p>
            <a:pPr lvl="1"/>
            <a:r>
              <a:rPr lang="en-US" sz="1400"/>
              <a:t>details are in the next slide on LBT with CCA trigger</a:t>
            </a:r>
          </a:p>
          <a:p>
            <a:pPr lvl="1"/>
            <a:r>
              <a:rPr lang="en-US" sz="1400"/>
              <a:t>without extra measures, the CCA time should be in the order of 187 us, so that access will not happen during Wi-Fi backoffs and SIFS intervals</a:t>
            </a:r>
          </a:p>
          <a:p>
            <a:pPr lvl="2"/>
            <a:r>
              <a:rPr lang="en-US" sz="1200"/>
              <a:t>the potentially high frequency of the NB CCAs makes it necessary that the CCA time is not too short</a:t>
            </a:r>
          </a:p>
          <a:p>
            <a:pPr lvl="2"/>
            <a:r>
              <a:rPr lang="en-US" sz="1200"/>
              <a:t>but a long CCA time is difficult to integrate into the existing NB architecture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7D5FE2-8A14-E9B9-5D5B-885BCF661A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132E8F0-0953-4589-931F-0CF931D74C39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677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96F352E-D21F-02F2-267C-7D948D14E3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Wi-Fi / NBFH experiments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4081873-257F-3F27-791B-9630AA5740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4430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8D68C-8A21-1EAF-1576-638FE165C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LBT with CCA trigger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86011-CC21-051A-69A4-D280C30E1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/>
              <a:t>CCA trigger uses a short CCA (e.g. 7 us) before every hop, but disables a 20 MHz segment when multiple consecutive CCA-busies ('triggers') occur in the segment, until several consecutive CCA-idles occur in the segment</a:t>
            </a:r>
          </a:p>
          <a:p>
            <a:pPr lvl="1"/>
            <a:r>
              <a:rPr lang="en-US" sz="1400"/>
              <a:t>the NB node keeps a tally of consecutive CCA busy events ('triggers') in each segment that it hops in:</a:t>
            </a:r>
          </a:p>
          <a:p>
            <a:pPr lvl="2"/>
            <a:r>
              <a:rPr lang="en-US" sz="1200"/>
              <a:t>+1 when the CCA before a hop inside the segment is busy</a:t>
            </a:r>
          </a:p>
          <a:p>
            <a:pPr lvl="2"/>
            <a:r>
              <a:rPr lang="en-US" sz="1200"/>
              <a:t>–1 when the CCA before a hop inside the segment is idle</a:t>
            </a:r>
          </a:p>
          <a:p>
            <a:pPr lvl="1"/>
            <a:r>
              <a:rPr lang="en-US" sz="1400"/>
              <a:t>when the number of triggers ≥ 3 the segment is blocked, otherwise it can be used (provided that the CCA before hops in that segment is idle)</a:t>
            </a:r>
          </a:p>
          <a:p>
            <a:pPr lvl="1"/>
            <a:r>
              <a:rPr lang="en-US" sz="1400"/>
              <a:t>the trigger count is capped between 0 and 6, which implies a hysteresis of 4 consecutive CCA idles before the segment is released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7D5FE2-8A14-E9B9-5D5B-885BCF661A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132E8F0-0953-4589-931F-0CF931D74C39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172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8D68C-8A21-1EAF-1576-638FE165C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86011-CC21-051A-69A4-D280C30E1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/>
              <a:t>Enhanced Detect and Avoid (eDAA) was proposed in ETSI BRAN as an enhanced version of DAA as defined in EN 300 328 (2.4 GHz), but with</a:t>
            </a:r>
          </a:p>
          <a:p>
            <a:pPr lvl="1"/>
            <a:r>
              <a:rPr lang="en-US" sz="1400"/>
              <a:t>0.5 s between CCAs</a:t>
            </a:r>
          </a:p>
          <a:p>
            <a:pPr lvl="1"/>
            <a:r>
              <a:rPr lang="en-US" sz="1400"/>
              <a:t>evacuation in 20 MHz blocks</a:t>
            </a:r>
          </a:p>
          <a:p>
            <a:pPr lvl="1"/>
            <a:r>
              <a:rPr lang="en-US" sz="1400"/>
              <a:t>two options for channel restoration:</a:t>
            </a:r>
          </a:p>
          <a:p>
            <a:pPr lvl="2"/>
            <a:r>
              <a:rPr lang="en-US" sz="1200"/>
              <a:t>option 1: after 0.5 s when CCA is clear</a:t>
            </a:r>
          </a:p>
          <a:p>
            <a:pPr lvl="2"/>
            <a:r>
              <a:rPr lang="en-US" sz="1200"/>
              <a:t>option 2: after 2.5 s without CCA (exponentially increasing)</a:t>
            </a:r>
          </a:p>
          <a:p>
            <a:endParaRPr lang="en-US" sz="1700"/>
          </a:p>
          <a:p>
            <a:r>
              <a:rPr lang="en-US" sz="1600"/>
              <a:t>eDAA can use an offline sweep to determine a spectrum map</a:t>
            </a:r>
          </a:p>
          <a:p>
            <a:pPr lvl="1"/>
            <a:r>
              <a:rPr lang="en-US" sz="1400"/>
              <a:t>the sweep can be in one go or in portions during the 0.5 s between CCA checks</a:t>
            </a:r>
          </a:p>
          <a:p>
            <a:pPr lvl="1"/>
            <a:r>
              <a:rPr lang="en-US" sz="1400"/>
              <a:t>every 0.5 s eDAA analyzes the spectrum map and disable 20 MHz segments where WB is detected</a:t>
            </a:r>
          </a:p>
          <a:p>
            <a:pPr lvl="2"/>
            <a:r>
              <a:rPr lang="en-US" sz="1200"/>
              <a:t>in the sims, WB is considered to be present when &gt;60% of a 20 MHz segment has a CCA busy</a:t>
            </a:r>
          </a:p>
          <a:p>
            <a:pPr lvl="1"/>
            <a:r>
              <a:rPr lang="en-US" sz="1400"/>
              <a:t>the use of a spectrum map avoids any issues between NB links, but it does not appear to be an improvement for coexistence with WB</a:t>
            </a:r>
          </a:p>
          <a:p>
            <a:endParaRPr lang="en-US" sz="1700"/>
          </a:p>
          <a:p>
            <a:endParaRPr lang="en-US" sz="1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7D5FE2-8A14-E9B9-5D5B-885BCF661A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132E8F0-0953-4589-931F-0CF931D74C39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3382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CA4A995-3177-F3FC-9339-4D077DB722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0BF377-9BD1-DDA4-31FF-3D2EF18BA3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1512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65154-2AA2-9E3E-3AA6-4EE262CA5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E9FE0-3AF3-B840-81E3-D945273B8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/>
              <a:t>NBFH</a:t>
            </a:r>
          </a:p>
          <a:p>
            <a:pPr lvl="1"/>
            <a:r>
              <a:rPr lang="en-US" sz="1400"/>
              <a:t>IEEE 11-23-0453-00-coex-nb-overview</a:t>
            </a:r>
          </a:p>
          <a:p>
            <a:pPr lvl="1"/>
            <a:r>
              <a:rPr lang="en-US" sz="1400"/>
              <a:t>IEEE 11-23-0454-00-coex-impact-of-bt-on-wlan-performance</a:t>
            </a:r>
          </a:p>
          <a:p>
            <a:pPr lvl="1"/>
            <a:r>
              <a:rPr lang="en-US" sz="1400"/>
              <a:t>IEEE 11-23-0455-00-coex-wi-fi-deferral-for-nb-signals</a:t>
            </a:r>
          </a:p>
          <a:p>
            <a:pPr lvl="1"/>
            <a:r>
              <a:rPr lang="en-US" sz="1400"/>
              <a:t>BRAN(21)109h004r2_EN_303_687_NB_Proposals_for_DAA_Optimisation</a:t>
            </a:r>
          </a:p>
          <a:p>
            <a:pPr lvl="1"/>
            <a:r>
              <a:rPr lang="en-US" sz="1400"/>
              <a:t>BRAN(21)109h007_NB_coexistence_with_WB_in_6_GHz</a:t>
            </a:r>
          </a:p>
          <a:p>
            <a:pPr lvl="1"/>
            <a:r>
              <a:rPr lang="en-US" sz="1400"/>
              <a:t>ETSI EN 300 328 (2.4 GHz)</a:t>
            </a:r>
          </a:p>
          <a:p>
            <a:pPr lvl="1"/>
            <a:r>
              <a:rPr lang="en-US" sz="1400"/>
              <a:t>ETSI EN 301 893 (5 GHz)</a:t>
            </a:r>
          </a:p>
          <a:p>
            <a:pPr lvl="1"/>
            <a:r>
              <a:rPr lang="en-US" sz="1400"/>
              <a:t>ETSI EN 303 687 (6 GHz)</a:t>
            </a:r>
          </a:p>
          <a:p>
            <a:endParaRPr lang="en-US" sz="1600"/>
          </a:p>
          <a:p>
            <a:r>
              <a:rPr lang="en-US" sz="1600"/>
              <a:t>NB-UWB</a:t>
            </a:r>
          </a:p>
          <a:p>
            <a:pPr lvl="1"/>
            <a:r>
              <a:rPr lang="en-US" sz="1400"/>
              <a:t>15-21-0409-01-04ab-narrowband-assisted-multi-millisecond-uwb</a:t>
            </a:r>
          </a:p>
          <a:p>
            <a:pPr lvl="1"/>
            <a:r>
              <a:rPr lang="en-US" sz="1400"/>
              <a:t>15-21-0593-00-04ab-more-on-nba-mms</a:t>
            </a:r>
          </a:p>
          <a:p>
            <a:pPr lvl="1"/>
            <a:r>
              <a:rPr lang="en-US" sz="1400"/>
              <a:t>15-23-0119-00-04ab-coexistence</a:t>
            </a:r>
          </a:p>
          <a:p>
            <a:pPr lvl="1"/>
            <a:r>
              <a:rPr lang="en-US" sz="1400"/>
              <a:t>15-22-0381-02-04ab-nba-uwb-ranging-text-proposal-for-15-4ab-tfd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E49D58-1AFE-F3E5-B742-DD9A4E545E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132E8F0-0953-4589-931F-0CF931D74C39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805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ECC38-1AF0-C29E-D0AE-FAD265D13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Wi-Fi / NBFH 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6750E-6977-ED68-7584-041FF0CF1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These experiments show duty cycled Wi-Fi traffic in the presence of several NBFH links</a:t>
            </a:r>
          </a:p>
          <a:p>
            <a:endParaRPr lang="en-US"/>
          </a:p>
          <a:p>
            <a:r>
              <a:rPr lang="en-US"/>
              <a:t>Wi-Fi has the following duty cycle</a:t>
            </a:r>
          </a:p>
          <a:p>
            <a:pPr lvl="1"/>
            <a:r>
              <a:rPr lang="en-US"/>
              <a:t>0.5 s on, 2 s off</a:t>
            </a:r>
          </a:p>
          <a:p>
            <a:endParaRPr lang="en-US"/>
          </a:p>
          <a:p>
            <a:r>
              <a:rPr lang="en-US"/>
              <a:t>There are also some improvements to the eDAA scanning algorithm relative to prior submissions</a:t>
            </a:r>
          </a:p>
          <a:p>
            <a:pPr lvl="1"/>
            <a:r>
              <a:rPr lang="en-US"/>
              <a:t>two sweeps over the entire 500 MHz per CCA evaluation (instead of one sweep per CCA evaluation as per prior simulation results)</a:t>
            </a:r>
          </a:p>
          <a:p>
            <a:pPr lvl="2"/>
            <a:r>
              <a:rPr lang="en-US"/>
              <a:t>two sweeps per 0.5 s is actually quite high, in practice this may imply scanning just over certain center frequencies, which may impose problems when OFDMA is used by Wi-Fi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4466D-F01D-483B-AC18-9A7C3759D6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322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126F2-B119-7888-B1B7-6A896527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Wi-Fi / NBFH simulation parameters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DD2E7E-56A0-1A31-D97D-1FA5338DF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/>
              <a:t>Wi-Fi settings</a:t>
            </a:r>
          </a:p>
          <a:p>
            <a:pPr lvl="1"/>
            <a:r>
              <a:rPr lang="en-US" sz="1400"/>
              <a:t>Tx power: 23 dBm at AP (LPI), 21 dBm at STA (LPI)</a:t>
            </a:r>
          </a:p>
          <a:p>
            <a:pPr lvl="1"/>
            <a:r>
              <a:rPr lang="en-US" sz="1400"/>
              <a:t>packet size: 2 ms</a:t>
            </a:r>
          </a:p>
          <a:p>
            <a:pPr lvl="1"/>
            <a:r>
              <a:rPr lang="en-US" sz="1400"/>
              <a:t>downlink traffic, full buffer</a:t>
            </a:r>
          </a:p>
          <a:p>
            <a:pPr lvl="1"/>
            <a:r>
              <a:rPr lang="en-US" sz="1400"/>
              <a:t>channel width: 160 MHz</a:t>
            </a:r>
          </a:p>
          <a:p>
            <a:pPr lvl="1"/>
            <a:r>
              <a:rPr lang="en-US" sz="1400"/>
              <a:t>max bitrate: 2402 Mbps at HE MCS 11, 160 MHz, 2x996-tone RU, Nss = 2, 800 ns GI</a:t>
            </a:r>
          </a:p>
          <a:p>
            <a:pPr lvl="1"/>
            <a:r>
              <a:rPr lang="en-US" sz="1400"/>
              <a:t>frame exchange: RTS/CTS/A-MPDU/BA</a:t>
            </a:r>
          </a:p>
          <a:p>
            <a:pPr lvl="1"/>
            <a:r>
              <a:rPr lang="en-US" sz="1400"/>
              <a:t>start time: 5 s</a:t>
            </a:r>
          </a:p>
          <a:p>
            <a:r>
              <a:rPr lang="en-US" sz="1600"/>
              <a:t>NBFH settings</a:t>
            </a:r>
          </a:p>
          <a:p>
            <a:pPr lvl="1"/>
            <a:r>
              <a:rPr lang="en-US" sz="1400"/>
              <a:t>Tx power: 14 dBm (VLP)</a:t>
            </a:r>
          </a:p>
          <a:p>
            <a:pPr lvl="1"/>
            <a:r>
              <a:rPr lang="en-US" sz="1400"/>
              <a:t>dwell time: 625 us</a:t>
            </a:r>
            <a:endParaRPr lang="en-US" sz="1200"/>
          </a:p>
          <a:p>
            <a:pPr lvl="1"/>
            <a:r>
              <a:rPr lang="en-US" sz="1400"/>
              <a:t>hop width: 4 MHz (30 Mbps max PHY rate, Nss = 1)</a:t>
            </a:r>
          </a:p>
          <a:p>
            <a:pPr lvl="1"/>
            <a:r>
              <a:rPr lang="en-US" sz="1400"/>
              <a:t>hopping pattern: random, 125 hops (500 MHz total)</a:t>
            </a:r>
          </a:p>
          <a:p>
            <a:pPr lvl="1"/>
            <a:r>
              <a:rPr lang="en-US" sz="1400"/>
              <a:t>eDAA settings: 0.5 s between CCAs</a:t>
            </a:r>
          </a:p>
          <a:p>
            <a:pPr lvl="1"/>
            <a:r>
              <a:rPr lang="en-US" sz="1400"/>
              <a:t>CCA trigger settings: 7 us CCA before each hop, FBE, trigger threshold 3, 20 MHz segments</a:t>
            </a:r>
          </a:p>
          <a:p>
            <a:pPr lvl="1"/>
            <a:r>
              <a:rPr lang="en-US" sz="1400"/>
              <a:t>start time at ~0.5 s intervals starting at 0 s</a:t>
            </a:r>
          </a:p>
          <a:p>
            <a:pPr lvl="1"/>
            <a:r>
              <a:rPr lang="en-US" sz="1400"/>
              <a:t>downlink traffic, full buffer</a:t>
            </a:r>
          </a:p>
          <a:p>
            <a:r>
              <a:rPr lang="en-US" sz="1600"/>
              <a:t>Channel model</a:t>
            </a:r>
          </a:p>
          <a:p>
            <a:pPr lvl="1"/>
            <a:r>
              <a:rPr lang="en-US" sz="1400"/>
              <a:t>AWGN channel with a breakpoint at 5 m</a:t>
            </a:r>
          </a:p>
          <a:p>
            <a:pPr lvl="2"/>
            <a:r>
              <a:rPr lang="en-US" sz="1200"/>
              <a:t>pathloss = 40.05 + 20log10(f/2.4) + 20log10(min(d, b)) + (d &gt; b) * (35log10(d/b))</a:t>
            </a:r>
          </a:p>
          <a:p>
            <a:pPr lvl="2"/>
            <a:r>
              <a:rPr lang="en-US" sz="1200"/>
              <a:t>where f = 5.18 GHz, d = distance, b = breakpoint = 5 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AF5799-B19E-BD2E-C54B-9C6447FB43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132E8F0-0953-4589-931F-0CF931D74C3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955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BCC18-209B-6649-A665-6B4088961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Wi-Fi / NBFH topology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8E4747-58C7-D4A4-7775-B9828B67A3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132E8F0-0953-4589-931F-0CF931D74C3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DA31FC-9A05-1C33-A0AD-9E50357A5BF0}"/>
              </a:ext>
            </a:extLst>
          </p:cNvPr>
          <p:cNvSpPr txBox="1"/>
          <p:nvPr/>
        </p:nvSpPr>
        <p:spPr>
          <a:xfrm>
            <a:off x="7221989" y="6669461"/>
            <a:ext cx="15840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nb_r1252_dc_3u3d_r4a_r1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7A1C0A-FB7E-A923-7E2F-206576C28B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716881"/>
            <a:ext cx="5334000" cy="400050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232AA96-54E2-D295-3F4D-E0CE1FF48A62}"/>
              </a:ext>
            </a:extLst>
          </p:cNvPr>
          <p:cNvCxnSpPr>
            <a:cxnSpLocks/>
          </p:cNvCxnSpPr>
          <p:nvPr/>
        </p:nvCxnSpPr>
        <p:spPr bwMode="auto">
          <a:xfrm>
            <a:off x="4663440" y="2997051"/>
            <a:ext cx="0" cy="122820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1255501-5525-631D-D054-2F36E88A1670}"/>
              </a:ext>
            </a:extLst>
          </p:cNvPr>
          <p:cNvSpPr txBox="1"/>
          <p:nvPr/>
        </p:nvSpPr>
        <p:spPr>
          <a:xfrm>
            <a:off x="4644008" y="3177071"/>
            <a:ext cx="1016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LPI Wi-Fi link</a:t>
            </a:r>
          </a:p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downlink traffic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AB537B-25E8-8BCD-51A5-4647D9118117}"/>
              </a:ext>
            </a:extLst>
          </p:cNvPr>
          <p:cNvSpPr txBox="1"/>
          <p:nvPr/>
        </p:nvSpPr>
        <p:spPr>
          <a:xfrm>
            <a:off x="4498848" y="2642818"/>
            <a:ext cx="3481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5F303E-E6E2-9065-C6F5-3C22CCA0BF1B}"/>
              </a:ext>
            </a:extLst>
          </p:cNvPr>
          <p:cNvSpPr txBox="1"/>
          <p:nvPr/>
        </p:nvSpPr>
        <p:spPr>
          <a:xfrm>
            <a:off x="4453128" y="4365203"/>
            <a:ext cx="4267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	STA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7E62D3-C21F-25EF-6A53-2C89AC3A55EB}"/>
              </a:ext>
            </a:extLst>
          </p:cNvPr>
          <p:cNvSpPr txBox="1"/>
          <p:nvPr/>
        </p:nvSpPr>
        <p:spPr>
          <a:xfrm>
            <a:off x="3590147" y="3936059"/>
            <a:ext cx="10807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VLP NBFH links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A4F018-2FDE-1E70-C8F1-C4AE3A48D706}"/>
              </a:ext>
            </a:extLst>
          </p:cNvPr>
          <p:cNvSpPr txBox="1"/>
          <p:nvPr/>
        </p:nvSpPr>
        <p:spPr>
          <a:xfrm>
            <a:off x="4670267" y="3936059"/>
            <a:ext cx="10807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VLP NBFH links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40DF490-8CD3-56DA-CA54-20A16A2E8303}"/>
              </a:ext>
            </a:extLst>
          </p:cNvPr>
          <p:cNvCxnSpPr>
            <a:cxnSpLocks/>
          </p:cNvCxnSpPr>
          <p:nvPr/>
        </p:nvCxnSpPr>
        <p:spPr bwMode="auto">
          <a:xfrm>
            <a:off x="3851920" y="4257191"/>
            <a:ext cx="0" cy="7315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77FD1C7-9ACF-C3A9-E1CB-EAAD201EF4F5}"/>
              </a:ext>
            </a:extLst>
          </p:cNvPr>
          <p:cNvCxnSpPr>
            <a:cxnSpLocks/>
          </p:cNvCxnSpPr>
          <p:nvPr/>
        </p:nvCxnSpPr>
        <p:spPr bwMode="auto">
          <a:xfrm>
            <a:off x="4114800" y="4257191"/>
            <a:ext cx="0" cy="7315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AA67302-9A9E-A244-CFF8-4ED839E789F7}"/>
              </a:ext>
            </a:extLst>
          </p:cNvPr>
          <p:cNvCxnSpPr>
            <a:cxnSpLocks/>
          </p:cNvCxnSpPr>
          <p:nvPr/>
        </p:nvCxnSpPr>
        <p:spPr bwMode="auto">
          <a:xfrm>
            <a:off x="4391980" y="4257191"/>
            <a:ext cx="0" cy="7315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526916B-CF6F-575C-8F7D-FAA9ADF3EAC9}"/>
              </a:ext>
            </a:extLst>
          </p:cNvPr>
          <p:cNvCxnSpPr>
            <a:cxnSpLocks/>
          </p:cNvCxnSpPr>
          <p:nvPr/>
        </p:nvCxnSpPr>
        <p:spPr bwMode="auto">
          <a:xfrm>
            <a:off x="4932040" y="4257191"/>
            <a:ext cx="0" cy="7315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B610801-915A-A303-FD30-0E440438C9E4}"/>
              </a:ext>
            </a:extLst>
          </p:cNvPr>
          <p:cNvCxnSpPr>
            <a:cxnSpLocks/>
          </p:cNvCxnSpPr>
          <p:nvPr/>
        </p:nvCxnSpPr>
        <p:spPr bwMode="auto">
          <a:xfrm>
            <a:off x="5202936" y="4257191"/>
            <a:ext cx="0" cy="7315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C9DEB4C-639E-F12C-1C85-CB3BBCE24581}"/>
              </a:ext>
            </a:extLst>
          </p:cNvPr>
          <p:cNvCxnSpPr>
            <a:cxnSpLocks/>
          </p:cNvCxnSpPr>
          <p:nvPr/>
        </p:nvCxnSpPr>
        <p:spPr bwMode="auto">
          <a:xfrm>
            <a:off x="5477256" y="4261104"/>
            <a:ext cx="0" cy="7315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837535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BCC18-209B-6649-A665-6B4088961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Wi-Fi-only (no NBFH)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8E4747-58C7-D4A4-7775-B9828B67A3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132E8F0-0953-4589-931F-0CF931D74C3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DA31FC-9A05-1C33-A0AD-9E50357A5BF0}"/>
              </a:ext>
            </a:extLst>
          </p:cNvPr>
          <p:cNvSpPr txBox="1"/>
          <p:nvPr/>
        </p:nvSpPr>
        <p:spPr>
          <a:xfrm>
            <a:off x="7221989" y="6669461"/>
            <a:ext cx="15840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nb_r1252_dc_3u3d_r4a_r1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2D4252-0000-0117-7B3F-054D5424EF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716881"/>
            <a:ext cx="5334000" cy="4000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700DDAF-123B-86A4-681E-F10B163D7E45}"/>
              </a:ext>
            </a:extLst>
          </p:cNvPr>
          <p:cNvSpPr txBox="1"/>
          <p:nvPr/>
        </p:nvSpPr>
        <p:spPr>
          <a:xfrm>
            <a:off x="2735796" y="4869259"/>
            <a:ext cx="1504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(this plot is not defined for this experiment)</a:t>
            </a:r>
          </a:p>
        </p:txBody>
      </p:sp>
    </p:spTree>
    <p:extLst>
      <p:ext uri="{BB962C8B-B14F-4D97-AF65-F5344CB8AC3E}">
        <p14:creationId xmlns:p14="http://schemas.microsoft.com/office/powerpoint/2010/main" val="1457485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BCC18-209B-6649-A665-6B4088961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Wi-Fi / NBFH (eDAA)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8E4747-58C7-D4A4-7775-B9828B67A3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132E8F0-0953-4589-931F-0CF931D74C3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DA31FC-9A05-1C33-A0AD-9E50357A5BF0}"/>
              </a:ext>
            </a:extLst>
          </p:cNvPr>
          <p:cNvSpPr txBox="1"/>
          <p:nvPr/>
        </p:nvSpPr>
        <p:spPr>
          <a:xfrm>
            <a:off x="7218783" y="6669461"/>
            <a:ext cx="15905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nb_r1252_dc_3u3d_r4b_r1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F560CF-6C1D-D57C-C7BD-CCCECD9FB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716881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079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BCC18-209B-6649-A665-6B4088961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Wi-Fi / NBFH (LBT with CCA trigger)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8E4747-58C7-D4A4-7775-B9828B67A3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132E8F0-0953-4589-931F-0CF931D74C3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DA31FC-9A05-1C33-A0AD-9E50357A5BF0}"/>
              </a:ext>
            </a:extLst>
          </p:cNvPr>
          <p:cNvSpPr txBox="1"/>
          <p:nvPr/>
        </p:nvSpPr>
        <p:spPr>
          <a:xfrm>
            <a:off x="7221989" y="6669461"/>
            <a:ext cx="15840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nb_r1252_dc_3u3d_r4c_r1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38ECA36-B54D-E840-3DE2-9CB923FA20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716881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575002"/>
      </p:ext>
    </p:extLst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customXml/itemProps3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224055</TotalTime>
  <Words>2005</Words>
  <Application>Microsoft Office PowerPoint</Application>
  <PresentationFormat>Custom</PresentationFormat>
  <Paragraphs>270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Times New Roman</vt:lpstr>
      <vt:lpstr>Extend Submission Template</vt:lpstr>
      <vt:lpstr>NB with LBT</vt:lpstr>
      <vt:lpstr>Introduction</vt:lpstr>
      <vt:lpstr>Wi-Fi / NBFH experiments</vt:lpstr>
      <vt:lpstr>Wi-Fi / NBFH experiments</vt:lpstr>
      <vt:lpstr>Wi-Fi / NBFH simulation parameters</vt:lpstr>
      <vt:lpstr>Wi-Fi / NBFH topology</vt:lpstr>
      <vt:lpstr>Wi-Fi-only (no NBFH)</vt:lpstr>
      <vt:lpstr>Wi-Fi / NBFH (eDAA)</vt:lpstr>
      <vt:lpstr>Wi-Fi / NBFH (LBT with CCA trigger)</vt:lpstr>
      <vt:lpstr>Observations (Wi-Fi / NBFH)</vt:lpstr>
      <vt:lpstr>NBFH / NBFH experiments</vt:lpstr>
      <vt:lpstr>NBFH / NBFH experiments</vt:lpstr>
      <vt:lpstr>NBFH simulation parameters</vt:lpstr>
      <vt:lpstr>NBFH / NBFH topology</vt:lpstr>
      <vt:lpstr>NBFH / NBFH (eDAA)</vt:lpstr>
      <vt:lpstr>NBFH / NBFH (LBT with CCA trigger)</vt:lpstr>
      <vt:lpstr>NBFH / NBFH (eDAA)</vt:lpstr>
      <vt:lpstr>NBFH / NBFH (LBT with CCA trigger)</vt:lpstr>
      <vt:lpstr>Observations (NBFH / NBFH)</vt:lpstr>
      <vt:lpstr>NB-UWB / NBFH experiments</vt:lpstr>
      <vt:lpstr>NB-UWB introduction</vt:lpstr>
      <vt:lpstr>NB-UWB settings</vt:lpstr>
      <vt:lpstr>NB-UWB / NBFH simulation parameters</vt:lpstr>
      <vt:lpstr>NB-UWB / NBFH coexistence setup</vt:lpstr>
      <vt:lpstr>NB-UWB / NBFH (scheduled NB-UWB, no LBT)</vt:lpstr>
      <vt:lpstr>NB-UWB / NBFH (scheduled NB-UWB, LBT)</vt:lpstr>
      <vt:lpstr>Observations (NB-UWB / Wi-Fi)</vt:lpstr>
      <vt:lpstr>Appendix   Overview of NB channel access mechanisms</vt:lpstr>
      <vt:lpstr>LBT for NB</vt:lpstr>
      <vt:lpstr>LBT with CCA trigger</vt:lpstr>
      <vt:lpstr>eDAA</vt:lpstr>
      <vt:lpstr>References</vt:lpstr>
      <vt:lpstr>References</vt:lpstr>
    </vt:vector>
  </TitlesOfParts>
  <Manager/>
  <Company>Qualcomm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 with LBT</dc:title>
  <dc:subject/>
  <dc:creator>Menzo Wentink</dc:creator>
  <cp:keywords/>
  <dc:description/>
  <cp:lastModifiedBy>Menzo Wentink</cp:lastModifiedBy>
  <cp:revision>5166</cp:revision>
  <dcterms:created xsi:type="dcterms:W3CDTF">2008-10-07T17:07:33Z</dcterms:created>
  <dcterms:modified xsi:type="dcterms:W3CDTF">2023-07-12T10:07:52Z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0x01010001C8FFCFE5539B4F95C9BBFD1E8D37C3</vt:lpwstr>
  </property>
  <property fmtid="{D5CDD505-2E9C-101B-9397-08002B2CF9AE}" pid="4" name="_AdHocReviewCycleID">
    <vt:i4>-1566240483</vt:i4>
  </property>
  <property fmtid="{D5CDD505-2E9C-101B-9397-08002B2CF9AE}" pid="5" name="_EmailSubject">
    <vt:lpwstr>Short beacon Presentation</vt:lpwstr>
  </property>
  <property fmtid="{D5CDD505-2E9C-101B-9397-08002B2CF9AE}" pid="6" name="_AuthorEmail">
    <vt:lpwstr>sabraham@qualcomm.com</vt:lpwstr>
  </property>
  <property fmtid="{D5CDD505-2E9C-101B-9397-08002B2CF9AE}" pid="7" name="_AuthorEmailDisplayName">
    <vt:lpwstr>Abraham, Santosh</vt:lpwstr>
  </property>
  <property fmtid="{D5CDD505-2E9C-101B-9397-08002B2CF9AE}" pid="8" name="_PreviousAdHocReviewCycleID">
    <vt:i4>508146781</vt:i4>
  </property>
</Properties>
</file>