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387" r:id="rId4"/>
    <p:sldId id="2391" r:id="rId5"/>
    <p:sldId id="2385" r:id="rId6"/>
    <p:sldId id="2392" r:id="rId7"/>
    <p:sldId id="2403" r:id="rId8"/>
    <p:sldId id="2389"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12" autoAdjust="0"/>
    <p:restoredTop sz="96786"/>
  </p:normalViewPr>
  <p:slideViewPr>
    <p:cSldViewPr snapToGrid="0" snapToObjects="1">
      <p:cViewPr varScale="1">
        <p:scale>
          <a:sx n="146" d="100"/>
          <a:sy n="146" d="100"/>
        </p:scale>
        <p:origin x="1248"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01978" y="304602"/>
            <a:ext cx="290746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1272r1`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MAC Address Transition</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2023-07-09</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spcBef>
                <a:spcPts val="400"/>
              </a:spcBef>
              <a:defRPr sz="2400" b="1" spc="-1">
                <a:latin typeface="Times New Roman"/>
                <a:ea typeface="Times New Roman"/>
                <a:cs typeface="Times New Roman"/>
                <a:sym typeface="Times New Roman"/>
              </a:defRPr>
            </a:pPr>
            <a:r>
              <a:rPr lang="en-US" dirty="0"/>
              <a:t>This submission expands on ideas for OTA MAC Address  transition management.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Allowing OTA MAC addresses, such as the SA and DA, to change separately would improve the privacy of transmissions by making it more difficult to correlate the downstream and upstream transmissions to a STA.</a:t>
            </a:r>
          </a:p>
          <a:p>
            <a:endParaRPr lang="en-US" dirty="0"/>
          </a:p>
          <a:p>
            <a:r>
              <a:rPr lang="en-US" dirty="0"/>
              <a:t>Tracking the transition from one set of parameters to another is complicated. The use of two sets of queues could be a way to track this transition.</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requirements all deal with changing a STA’s OTA MAC address.</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826200767"/>
              </p:ext>
            </p:extLst>
          </p:nvPr>
        </p:nvGraphicFramePr>
        <p:xfrm>
          <a:off x="789197" y="2821196"/>
          <a:ext cx="7052476" cy="3381109"/>
        </p:xfrm>
        <a:graphic>
          <a:graphicData uri="http://schemas.openxmlformats.org/drawingml/2006/table">
            <a:tbl>
              <a:tblPr firstRow="1" bandRow="1">
                <a:tableStyleId>{5940675A-B579-460E-94D1-54222C63F5DA}</a:tableStyleId>
              </a:tblPr>
              <a:tblGrid>
                <a:gridCol w="530273">
                  <a:extLst>
                    <a:ext uri="{9D8B030D-6E8A-4147-A177-3AD203B41FA5}">
                      <a16:colId xmlns:a16="http://schemas.microsoft.com/office/drawing/2014/main" val="113882173"/>
                    </a:ext>
                  </a:extLst>
                </a:gridCol>
                <a:gridCol w="6522203">
                  <a:extLst>
                    <a:ext uri="{9D8B030D-6E8A-4147-A177-3AD203B41FA5}">
                      <a16:colId xmlns:a16="http://schemas.microsoft.com/office/drawing/2014/main" val="1692531632"/>
                    </a:ext>
                  </a:extLst>
                </a:gridCol>
              </a:tblGrid>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change its own OTA MAC Address when reassociating from a CPE AP to another CPE AP.</a:t>
                      </a:r>
                    </a:p>
                  </a:txBody>
                  <a:tcPr anchor="ctr"/>
                </a:tc>
                <a:extLst>
                  <a:ext uri="{0D108BD9-81ED-4DB2-BD59-A6C34878D82A}">
                    <a16:rowId xmlns:a16="http://schemas.microsoft.com/office/drawing/2014/main" val="277478750"/>
                  </a:ext>
                </a:extLst>
              </a:tr>
              <a:tr h="584351">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7</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initiate changing its own OTA MAC Address used with a CPE AP in Associate STA State 4 without any loss of connection.</a:t>
                      </a:r>
                    </a:p>
                  </a:txBody>
                  <a:tcPr marL="68580" marR="68580" marT="0" marB="0" anchor="ctr"/>
                </a:tc>
                <a:extLst>
                  <a:ext uri="{0D108BD9-81ED-4DB2-BD59-A6C34878D82A}">
                    <a16:rowId xmlns:a16="http://schemas.microsoft.com/office/drawing/2014/main" val="1590369009"/>
                  </a:ext>
                </a:extLst>
              </a:tr>
              <a:tr h="720432">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8</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11bi </a:t>
                      </a: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shall define a mechanism for a CPE AP to initiate changing the OTA MAC Addresses of a set of associated CPE Client’s in the BSS (those CPE Clients in Associate STA State 4) without any loss of </a:t>
                      </a: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connection.</a:t>
                      </a:r>
                      <a:endPar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endParaRPr>
                    </a:p>
                  </a:txBody>
                  <a:tcPr marL="68580" marR="68580" marT="0" marB="0" anchor="ctr"/>
                </a:tc>
                <a:extLst>
                  <a:ext uri="{0D108BD9-81ED-4DB2-BD59-A6C34878D82A}">
                    <a16:rowId xmlns:a16="http://schemas.microsoft.com/office/drawing/2014/main" val="2771031565"/>
                  </a:ext>
                </a:extLst>
              </a:tr>
              <a:tr h="624374">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and CPE AP to establish the CPE Client’s DS MAC Address without the CPE Client’s DS MAC Address being transmitted in the clear.</a:t>
                      </a:r>
                    </a:p>
                  </a:txBody>
                  <a:tcPr anchor="ctr"/>
                </a:tc>
                <a:extLst>
                  <a:ext uri="{0D108BD9-81ED-4DB2-BD59-A6C34878D82A}">
                    <a16:rowId xmlns:a16="http://schemas.microsoft.com/office/drawing/2014/main" val="439992939"/>
                  </a:ext>
                </a:extLst>
              </a:tr>
              <a:tr h="720432">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39</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11bi shall define a mechanism for a BPE AP and a BPE Client to change the OTA MAC addresses, SN and PN they use for unicast transmissions.</a:t>
                      </a: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91138274"/>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p:txBody>
          <a:bodyPr/>
          <a:lstStyle/>
          <a:p>
            <a:r>
              <a:rPr lang="en-US" dirty="0"/>
              <a:t>Buffer Management during Transitions</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type="body" idx="1"/>
          </p:nvPr>
        </p:nvSpPr>
        <p:spPr>
          <a:xfrm>
            <a:off x="685800" y="1207971"/>
            <a:ext cx="7771680" cy="4887189"/>
          </a:xfrm>
        </p:spPr>
        <p:txBody>
          <a:bodyPr>
            <a:noAutofit/>
          </a:bodyPr>
          <a:lstStyle/>
          <a:p>
            <a:pPr hangingPunct="0">
              <a:lnSpc>
                <a:spcPct val="120000"/>
              </a:lnSpc>
              <a:spcBef>
                <a:spcPts val="200"/>
              </a:spcBef>
              <a:buClr>
                <a:srgbClr val="000000"/>
              </a:buClr>
              <a:buSzPct val="100000"/>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Several people have highlighted that a set period of time to end a MAC transition could be either overstate or understate the amount of time required for the transition.</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Proposal: </a:t>
            </a:r>
          </a:p>
          <a:p>
            <a:pPr lvl="1" indent="-285750" hangingPunct="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indent="-285750" hangingPunct="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Track buffers to decide when ‘old’ MAC(s) can be discarded by using a dual set of buffers.</a:t>
            </a: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Proposed Rules: (STA meant to cover AP or non-AP STA)</a:t>
            </a: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STA is notified or determines that a transition interval has begun from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to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a:t>
            </a:r>
          </a:p>
          <a:p>
            <a:pPr lvl="1" hangingPunct="0">
              <a:lnSpc>
                <a:spcPct val="120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Any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packets arriving at the MAC for transmission are queued to use the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parameter set including MAC, SN, AID, etc. in a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set of packet queues.</a:t>
            </a: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Receive processing of incoming packets from WM is expanded to include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and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MACs, with related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parameter set.</a:t>
            </a: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Existing packets in transmit buffers already constructed using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MAC and other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parameters are queued for transmission as is. Any retransmissions continue to use the existing packets.</a:t>
            </a: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STA tracks emptying of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packets and sends a protected update frame when all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packets are emptied out of the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queues.</a:t>
            </a:r>
          </a:p>
          <a:p>
            <a:pPr marL="342900" lvl="1" indent="-342900" hangingPunct="0">
              <a:lnSpc>
                <a:spcPct val="81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Once the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buffers are empty, they will be available for the next transition as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buffers.</a:t>
            </a: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hangingPunc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hangingPunct="0">
              <a:defRPr sz="1500" spc="-1">
                <a:latin typeface="Arial"/>
                <a:ea typeface="Arial"/>
                <a:cs typeface="Arial"/>
                <a:sym typeface="Arial"/>
              </a:defRPr>
            </a:pP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D7A33E9-42E8-24B9-8838-530479356F9F}"/>
              </a:ext>
            </a:extLst>
          </p:cNvPr>
          <p:cNvCxnSpPr>
            <a:cxnSpLocks/>
          </p:cNvCxnSpPr>
          <p:nvPr/>
        </p:nvCxnSpPr>
        <p:spPr>
          <a:xfrm>
            <a:off x="1907458" y="2084439"/>
            <a:ext cx="0" cy="3541298"/>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7" name="Straight Connector 6">
            <a:extLst>
              <a:ext uri="{FF2B5EF4-FFF2-40B4-BE49-F238E27FC236}">
                <a16:creationId xmlns:a16="http://schemas.microsoft.com/office/drawing/2014/main" id="{6300D4A3-D24D-3791-0530-365F4CECADEF}"/>
              </a:ext>
            </a:extLst>
          </p:cNvPr>
          <p:cNvCxnSpPr>
            <a:cxnSpLocks/>
          </p:cNvCxnSpPr>
          <p:nvPr/>
        </p:nvCxnSpPr>
        <p:spPr>
          <a:xfrm>
            <a:off x="7133303" y="2084439"/>
            <a:ext cx="0" cy="3541298"/>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9" name="Straight Arrow Connector 8">
            <a:extLst>
              <a:ext uri="{FF2B5EF4-FFF2-40B4-BE49-F238E27FC236}">
                <a16:creationId xmlns:a16="http://schemas.microsoft.com/office/drawing/2014/main" id="{E45308E9-D3EA-DA9D-BACC-B8850D8570C6}"/>
              </a:ext>
            </a:extLst>
          </p:cNvPr>
          <p:cNvCxnSpPr/>
          <p:nvPr/>
        </p:nvCxnSpPr>
        <p:spPr>
          <a:xfrm>
            <a:off x="1907458" y="2461716"/>
            <a:ext cx="5225845" cy="0"/>
          </a:xfrm>
          <a:prstGeom prst="straightConnector1">
            <a:avLst/>
          </a:prstGeom>
          <a:noFill/>
          <a:ln w="25400" cap="flat">
            <a:solidFill>
              <a:schemeClr val="tx1"/>
            </a:solidFill>
            <a:prstDash val="solid"/>
            <a:round/>
            <a:headEnd type="triangle" w="med" len="med"/>
            <a:tailEnd type="triangle" w="med" len="med"/>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5094A128-BAF5-BA5F-E3A5-23FBCFD8F964}"/>
              </a:ext>
            </a:extLst>
          </p:cNvPr>
          <p:cNvSpPr txBox="1"/>
          <p:nvPr/>
        </p:nvSpPr>
        <p:spPr>
          <a:xfrm>
            <a:off x="1717040" y="1787120"/>
            <a:ext cx="44884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STA</a:t>
            </a:r>
          </a:p>
        </p:txBody>
      </p:sp>
      <p:sp>
        <p:nvSpPr>
          <p:cNvPr id="11" name="TextBox 10">
            <a:extLst>
              <a:ext uri="{FF2B5EF4-FFF2-40B4-BE49-F238E27FC236}">
                <a16:creationId xmlns:a16="http://schemas.microsoft.com/office/drawing/2014/main" id="{E7F05517-EDA3-0C2A-8EE3-7E437DD9E748}"/>
              </a:ext>
            </a:extLst>
          </p:cNvPr>
          <p:cNvSpPr txBox="1"/>
          <p:nvPr/>
        </p:nvSpPr>
        <p:spPr>
          <a:xfrm>
            <a:off x="6908882" y="1787120"/>
            <a:ext cx="30777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a:t>
            </a:r>
          </a:p>
        </p:txBody>
      </p:sp>
      <p:sp>
        <p:nvSpPr>
          <p:cNvPr id="12" name="TextBox 11">
            <a:extLst>
              <a:ext uri="{FF2B5EF4-FFF2-40B4-BE49-F238E27FC236}">
                <a16:creationId xmlns:a16="http://schemas.microsoft.com/office/drawing/2014/main" id="{32DFAACB-3F69-4C6B-E98F-0FD7D1ED6BF9}"/>
              </a:ext>
            </a:extLst>
          </p:cNvPr>
          <p:cNvSpPr txBox="1"/>
          <p:nvPr/>
        </p:nvSpPr>
        <p:spPr>
          <a:xfrm>
            <a:off x="2662861" y="1836059"/>
            <a:ext cx="374904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a:t>
            </a:r>
            <a:r>
              <a:rPr lang="en-US" sz="1200" dirty="0"/>
              <a:t>associates/authenticates with AP and shared KEY is known to both, as well as initial STA OTA MAC (</a:t>
            </a:r>
            <a:r>
              <a:rPr lang="en-US" sz="1200" dirty="0">
                <a:solidFill>
                  <a:srgbClr val="FF0000"/>
                </a:solidFill>
              </a:rPr>
              <a:t>OLDMAC</a:t>
            </a:r>
            <a:r>
              <a:rPr lang="en-US" sz="1200" dirty="0"/>
              <a:t>)</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3" name="Straight Arrow Connector 12">
            <a:extLst>
              <a:ext uri="{FF2B5EF4-FFF2-40B4-BE49-F238E27FC236}">
                <a16:creationId xmlns:a16="http://schemas.microsoft.com/office/drawing/2014/main" id="{D7E50D6E-B4A9-7D4F-94E6-2B2EBC52D0A3}"/>
              </a:ext>
            </a:extLst>
          </p:cNvPr>
          <p:cNvCxnSpPr/>
          <p:nvPr/>
        </p:nvCxnSpPr>
        <p:spPr>
          <a:xfrm>
            <a:off x="1907458" y="3084379"/>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4" name="TextBox 13">
            <a:extLst>
              <a:ext uri="{FF2B5EF4-FFF2-40B4-BE49-F238E27FC236}">
                <a16:creationId xmlns:a16="http://schemas.microsoft.com/office/drawing/2014/main" id="{21641846-412B-5ADE-B704-5578B1676864}"/>
              </a:ext>
            </a:extLst>
          </p:cNvPr>
          <p:cNvSpPr txBox="1"/>
          <p:nvPr/>
        </p:nvSpPr>
        <p:spPr>
          <a:xfrm>
            <a:off x="2590800" y="2696569"/>
            <a:ext cx="374904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indicates to AP that it supports MAC Change While Associated (</a:t>
            </a:r>
            <a:r>
              <a:rPr lang="en-US" sz="1200" dirty="0" err="1"/>
              <a:t>EDPMACChange</a:t>
            </a:r>
            <a:r>
              <a:rPr lang="en-US" sz="1200" dirty="0"/>
              <a:t> = 1</a:t>
            </a:r>
            <a:r>
              <a:rPr kumimoji="0" lang="en-US" sz="1200" b="0" i="0" u="none" strike="noStrike" cap="none" spc="0" normalizeH="0" baseline="0" dirty="0">
                <a:ln>
                  <a:noFill/>
                </a:ln>
                <a:solidFill>
                  <a:srgbClr val="000000"/>
                </a:solidFill>
                <a:effectLst/>
                <a:uFillTx/>
                <a:latin typeface="+mn-lt"/>
                <a:ea typeface="+mn-ea"/>
                <a:cs typeface="+mn-cs"/>
                <a:sym typeface="Helvetica"/>
              </a:rPr>
              <a:t>) (</a:t>
            </a:r>
            <a:r>
              <a:rPr lang="en-US" sz="1200" dirty="0">
                <a:solidFill>
                  <a:srgbClr val="FF0000"/>
                </a:solidFill>
              </a:rPr>
              <a:t>OLDMAC</a:t>
            </a:r>
            <a:r>
              <a:rPr kumimoji="0" lang="en-US" sz="1200" b="0" i="0" u="none" strike="noStrike" cap="none" spc="0" normalizeH="0" baseline="0" dirty="0">
                <a:ln>
                  <a:noFill/>
                </a:ln>
                <a:solidFill>
                  <a:srgbClr val="000000"/>
                </a:solidFill>
                <a:effectLst/>
                <a:uFillTx/>
                <a:latin typeface="+mn-lt"/>
                <a:ea typeface="+mn-ea"/>
                <a:cs typeface="+mn-cs"/>
                <a:sym typeface="Helvetica"/>
              </a:rPr>
              <a:t>)</a:t>
            </a:r>
          </a:p>
        </p:txBody>
      </p:sp>
      <p:cxnSp>
        <p:nvCxnSpPr>
          <p:cNvPr id="15" name="Straight Arrow Connector 14">
            <a:extLst>
              <a:ext uri="{FF2B5EF4-FFF2-40B4-BE49-F238E27FC236}">
                <a16:creationId xmlns:a16="http://schemas.microsoft.com/office/drawing/2014/main" id="{D51833E5-3366-8422-3410-AFCDE2B3B6C4}"/>
              </a:ext>
            </a:extLst>
          </p:cNvPr>
          <p:cNvCxnSpPr/>
          <p:nvPr/>
        </p:nvCxnSpPr>
        <p:spPr>
          <a:xfrm>
            <a:off x="1907458" y="3791238"/>
            <a:ext cx="5225845" cy="0"/>
          </a:xfrm>
          <a:prstGeom prst="straightConnector1">
            <a:avLst/>
          </a:prstGeom>
          <a:noFill/>
          <a:ln w="25400" cap="flat">
            <a:solidFill>
              <a:schemeClr val="tx1"/>
            </a:solidFill>
            <a:prstDash val="solid"/>
            <a:round/>
            <a:headEnd type="triangle" w="med" len="med"/>
            <a:tailEnd type="triangle" w="med" len="med"/>
          </a:ln>
          <a:effectLst/>
          <a:sp3d/>
        </p:spPr>
        <p:style>
          <a:lnRef idx="0">
            <a:scrgbClr r="0" g="0" b="0"/>
          </a:lnRef>
          <a:fillRef idx="0">
            <a:scrgbClr r="0" g="0" b="0"/>
          </a:fillRef>
          <a:effectRef idx="0">
            <a:scrgbClr r="0" g="0" b="0"/>
          </a:effectRef>
          <a:fontRef idx="none"/>
        </p:style>
      </p:cxnSp>
      <p:sp>
        <p:nvSpPr>
          <p:cNvPr id="16" name="TextBox 15">
            <a:extLst>
              <a:ext uri="{FF2B5EF4-FFF2-40B4-BE49-F238E27FC236}">
                <a16:creationId xmlns:a16="http://schemas.microsoft.com/office/drawing/2014/main" id="{F5D72FD9-562D-7C27-71D1-9C11177D20D1}"/>
              </a:ext>
            </a:extLst>
          </p:cNvPr>
          <p:cNvSpPr txBox="1"/>
          <p:nvPr/>
        </p:nvSpPr>
        <p:spPr>
          <a:xfrm>
            <a:off x="2628861" y="3218761"/>
            <a:ext cx="408867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initiates MAC change by </a:t>
            </a:r>
            <a:r>
              <a:rPr lang="en-US" sz="1200" dirty="0"/>
              <a:t>(method TBD)</a:t>
            </a:r>
          </a:p>
          <a:p>
            <a:pPr marL="0" marR="0" indent="0" algn="l" defTabSz="914400" rtl="0" fontAlgn="auto" latinLnBrk="0" hangingPunct="0">
              <a:lnSpc>
                <a:spcPct val="100000"/>
              </a:lnSpc>
              <a:spcBef>
                <a:spcPts val="0"/>
              </a:spcBef>
              <a:spcAft>
                <a:spcPts val="0"/>
              </a:spcAft>
              <a:buClrTx/>
              <a:buSzTx/>
              <a:buFontTx/>
              <a:buNone/>
              <a:tabLst/>
            </a:pPr>
            <a:r>
              <a:rPr lang="en-US" sz="1200" dirty="0"/>
              <a:t>Or</a:t>
            </a:r>
          </a:p>
          <a:p>
            <a:pPr marL="0" marR="0" indent="0" algn="l" defTabSz="914400" rtl="0" fontAlgn="auto" latinLnBrk="0" hangingPunct="0">
              <a:lnSpc>
                <a:spcPct val="100000"/>
              </a:lnSpc>
              <a:spcBef>
                <a:spcPts val="0"/>
              </a:spcBef>
              <a:spcAft>
                <a:spcPts val="0"/>
              </a:spcAft>
              <a:buClrTx/>
              <a:buSzTx/>
              <a:buFontTx/>
              <a:buNone/>
              <a:tabLst/>
            </a:pPr>
            <a:r>
              <a:rPr lang="en-US" sz="1200" dirty="0"/>
              <a:t>STA initiates MAC change by (method TBD)</a:t>
            </a:r>
          </a:p>
        </p:txBody>
      </p:sp>
      <p:cxnSp>
        <p:nvCxnSpPr>
          <p:cNvPr id="17" name="Straight Arrow Connector 16">
            <a:extLst>
              <a:ext uri="{FF2B5EF4-FFF2-40B4-BE49-F238E27FC236}">
                <a16:creationId xmlns:a16="http://schemas.microsoft.com/office/drawing/2014/main" id="{06F77968-6115-E2CE-D005-0DCD25D6CDB1}"/>
              </a:ext>
            </a:extLst>
          </p:cNvPr>
          <p:cNvCxnSpPr/>
          <p:nvPr/>
        </p:nvCxnSpPr>
        <p:spPr>
          <a:xfrm>
            <a:off x="1907458" y="4603740"/>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8" name="TextBox 17">
            <a:extLst>
              <a:ext uri="{FF2B5EF4-FFF2-40B4-BE49-F238E27FC236}">
                <a16:creationId xmlns:a16="http://schemas.microsoft.com/office/drawing/2014/main" id="{268F2419-79AC-9456-78AF-EE64EC1FFB48}"/>
              </a:ext>
            </a:extLst>
          </p:cNvPr>
          <p:cNvSpPr txBox="1"/>
          <p:nvPr/>
        </p:nvSpPr>
        <p:spPr>
          <a:xfrm>
            <a:off x="2454519" y="4183018"/>
            <a:ext cx="4331291"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transmits old traffic still in buffers </a:t>
            </a:r>
            <a:r>
              <a:rPr lang="en-US" sz="1200" dirty="0"/>
              <a:t>with OLD parameters.</a:t>
            </a:r>
          </a:p>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transmits new traffic to AP using (</a:t>
            </a:r>
            <a:r>
              <a:rPr lang="en-US" sz="1200" dirty="0" err="1">
                <a:solidFill>
                  <a:srgbClr val="0070C0"/>
                </a:solidFill>
              </a:rPr>
              <a:t>NewMAC</a:t>
            </a:r>
            <a:r>
              <a:rPr kumimoji="0" lang="en-US" sz="1200" b="0" i="0" u="none" strike="noStrike" cap="none" spc="0" normalizeH="0" baseline="0" dirty="0">
                <a:ln>
                  <a:noFill/>
                </a:ln>
                <a:solidFill>
                  <a:srgbClr val="000000"/>
                </a:solidFill>
                <a:effectLst/>
                <a:uFillTx/>
                <a:latin typeface="+mn-lt"/>
                <a:ea typeface="+mn-ea"/>
                <a:cs typeface="+mn-cs"/>
                <a:sym typeface="Helvetica"/>
              </a:rPr>
              <a:t>) as SA=TA</a:t>
            </a:r>
          </a:p>
        </p:txBody>
      </p:sp>
      <p:cxnSp>
        <p:nvCxnSpPr>
          <p:cNvPr id="19" name="Straight Arrow Connector 18">
            <a:extLst>
              <a:ext uri="{FF2B5EF4-FFF2-40B4-BE49-F238E27FC236}">
                <a16:creationId xmlns:a16="http://schemas.microsoft.com/office/drawing/2014/main" id="{D672F883-3EB3-DC14-C917-5CA3ADE190D4}"/>
              </a:ext>
            </a:extLst>
          </p:cNvPr>
          <p:cNvCxnSpPr/>
          <p:nvPr/>
        </p:nvCxnSpPr>
        <p:spPr>
          <a:xfrm>
            <a:off x="1907458" y="5305172"/>
            <a:ext cx="5225845" cy="0"/>
          </a:xfrm>
          <a:prstGeom prst="straightConnector1">
            <a:avLst/>
          </a:prstGeom>
          <a:noFill/>
          <a:ln w="25400" cap="flat">
            <a:solidFill>
              <a:schemeClr val="tx1"/>
            </a:solidFill>
            <a:prstDash val="solid"/>
            <a:round/>
            <a:headEnd type="triangle" w="med" len="med"/>
            <a:tailEnd type="none" w="med" len="med"/>
          </a:ln>
          <a:effectLst/>
          <a:sp3d/>
        </p:spPr>
        <p:style>
          <a:lnRef idx="0">
            <a:scrgbClr r="0" g="0" b="0"/>
          </a:lnRef>
          <a:fillRef idx="0">
            <a:scrgbClr r="0" g="0" b="0"/>
          </a:fillRef>
          <a:effectRef idx="0">
            <a:scrgbClr r="0" g="0" b="0"/>
          </a:effectRef>
          <a:fontRef idx="none"/>
        </p:style>
      </p:cxnSp>
      <p:sp>
        <p:nvSpPr>
          <p:cNvPr id="20" name="TextBox 19">
            <a:extLst>
              <a:ext uri="{FF2B5EF4-FFF2-40B4-BE49-F238E27FC236}">
                <a16:creationId xmlns:a16="http://schemas.microsoft.com/office/drawing/2014/main" id="{44DDADB1-3A83-168F-A4CF-E08FA5051576}"/>
              </a:ext>
            </a:extLst>
          </p:cNvPr>
          <p:cNvSpPr txBox="1"/>
          <p:nvPr/>
        </p:nvSpPr>
        <p:spPr>
          <a:xfrm>
            <a:off x="2454520" y="4894912"/>
            <a:ext cx="433129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transmits old traffic still in buffers with OLD parameters.</a:t>
            </a:r>
          </a:p>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transmits new traffic to STA using (</a:t>
            </a:r>
            <a:r>
              <a:rPr kumimoji="0" lang="en-US" sz="1200" b="0" i="0" u="none" strike="noStrike" cap="none" spc="0" normalizeH="0" baseline="0">
                <a:ln>
                  <a:noFill/>
                </a:ln>
                <a:solidFill>
                  <a:srgbClr val="0070C0"/>
                </a:solidFill>
                <a:effectLst/>
                <a:uFillTx/>
                <a:latin typeface="+mn-lt"/>
                <a:ea typeface="+mn-ea"/>
                <a:cs typeface="+mn-cs"/>
                <a:sym typeface="Helvetica"/>
              </a:rPr>
              <a:t>NewMAC</a:t>
            </a:r>
            <a:r>
              <a:rPr kumimoji="0" lang="en-US" sz="1200" b="0" i="0" u="none" strike="noStrike" cap="none" spc="0" normalizeH="0" baseline="0">
                <a:ln>
                  <a:noFill/>
                </a:ln>
                <a:solidFill>
                  <a:srgbClr val="000000"/>
                </a:solidFill>
                <a:effectLst/>
                <a:uFillTx/>
                <a:latin typeface="+mn-lt"/>
                <a:ea typeface="+mn-ea"/>
                <a:cs typeface="+mn-cs"/>
                <a:sym typeface="Helvetica"/>
              </a:rPr>
              <a:t>) </a:t>
            </a:r>
            <a:r>
              <a:rPr kumimoji="0" lang="en-US" sz="1200" b="0" i="0" u="none" strike="noStrike" cap="none" spc="0" normalizeH="0" baseline="0" dirty="0">
                <a:ln>
                  <a:noFill/>
                </a:ln>
                <a:solidFill>
                  <a:srgbClr val="000000"/>
                </a:solidFill>
                <a:effectLst/>
                <a:uFillTx/>
                <a:latin typeface="+mn-lt"/>
                <a:ea typeface="+mn-ea"/>
                <a:cs typeface="+mn-cs"/>
                <a:sym typeface="Helvetica"/>
              </a:rPr>
              <a:t>as DA=RA</a:t>
            </a:r>
          </a:p>
        </p:txBody>
      </p:sp>
      <p:sp>
        <p:nvSpPr>
          <p:cNvPr id="2" name="Title 1">
            <a:extLst>
              <a:ext uri="{FF2B5EF4-FFF2-40B4-BE49-F238E27FC236}">
                <a16:creationId xmlns:a16="http://schemas.microsoft.com/office/drawing/2014/main" id="{AFDAE2A7-ABD0-FE9F-A61E-74E549A03ECD}"/>
              </a:ext>
            </a:extLst>
          </p:cNvPr>
          <p:cNvSpPr txBox="1">
            <a:spLocks/>
          </p:cNvSpPr>
          <p:nvPr/>
        </p:nvSpPr>
        <p:spPr>
          <a:xfrm>
            <a:off x="685800" y="762840"/>
            <a:ext cx="7771680" cy="1065962"/>
          </a:xfrm>
          <a:prstGeom prst="rect">
            <a:avLst/>
          </a:prstGeom>
        </p:spPr>
        <p:txBody>
          <a:bodyPr/>
          <a:lst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a:lstStyle>
          <a:p>
            <a:pPr hangingPunct="1"/>
            <a:r>
              <a:rPr lang="en-US" dirty="0"/>
              <a:t>Example change sequence</a:t>
            </a:r>
            <a:br>
              <a:rPr lang="en-US" dirty="0"/>
            </a:br>
            <a:endParaRPr lang="en-US" dirty="0"/>
          </a:p>
        </p:txBody>
      </p:sp>
      <p:sp>
        <p:nvSpPr>
          <p:cNvPr id="6" name="TextBox 5">
            <a:extLst>
              <a:ext uri="{FF2B5EF4-FFF2-40B4-BE49-F238E27FC236}">
                <a16:creationId xmlns:a16="http://schemas.microsoft.com/office/drawing/2014/main" id="{B88FF09D-AAFD-B890-F4DF-8F88B1E94AD9}"/>
              </a:ext>
            </a:extLst>
          </p:cNvPr>
          <p:cNvSpPr txBox="1"/>
          <p:nvPr/>
        </p:nvSpPr>
        <p:spPr>
          <a:xfrm>
            <a:off x="1117090" y="5725894"/>
            <a:ext cx="7208304"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Note that initial STA OTA MAC may be a randomized MAC address, </a:t>
            </a:r>
            <a:r>
              <a:rPr kumimoji="0" lang="en-US" sz="1200" b="0" i="0" u="none" strike="noStrike" cap="none" spc="0" normalizeH="0" baseline="0" dirty="0" err="1">
                <a:ln>
                  <a:noFill/>
                </a:ln>
                <a:solidFill>
                  <a:srgbClr val="000000"/>
                </a:solidFill>
                <a:effectLst/>
                <a:uFillTx/>
                <a:latin typeface="+mn-lt"/>
                <a:ea typeface="+mn-ea"/>
                <a:cs typeface="+mn-cs"/>
                <a:sym typeface="Helvetica"/>
              </a:rPr>
              <a:t>TGbh</a:t>
            </a:r>
            <a:r>
              <a:rPr kumimoji="0" lang="en-US" sz="1200" b="0" i="0" u="none" strike="noStrike" cap="none" spc="0" normalizeH="0" baseline="0" dirty="0">
                <a:ln>
                  <a:noFill/>
                </a:ln>
                <a:solidFill>
                  <a:srgbClr val="000000"/>
                </a:solidFill>
                <a:effectLst/>
                <a:uFillTx/>
                <a:latin typeface="+mn-lt"/>
                <a:ea typeface="+mn-ea"/>
                <a:cs typeface="+mn-cs"/>
                <a:sym typeface="Helvetica"/>
              </a:rPr>
              <a:t> content may provide a translation from the initial OTA MAC address and the MAC address the AP should use for packets heading into the DS</a:t>
            </a:r>
          </a:p>
        </p:txBody>
      </p:sp>
      <p:graphicFrame>
        <p:nvGraphicFramePr>
          <p:cNvPr id="3" name="Table 2">
            <a:extLst>
              <a:ext uri="{FF2B5EF4-FFF2-40B4-BE49-F238E27FC236}">
                <a16:creationId xmlns:a16="http://schemas.microsoft.com/office/drawing/2014/main" id="{5D724374-CA1E-68F6-0E3B-F7E8A7A38B06}"/>
              </a:ext>
            </a:extLst>
          </p:cNvPr>
          <p:cNvGraphicFramePr>
            <a:graphicFrameLocks noGrp="1"/>
          </p:cNvGraphicFramePr>
          <p:nvPr>
            <p:extLst>
              <p:ext uri="{D42A27DB-BD31-4B8C-83A1-F6EECF244321}">
                <p14:modId xmlns:p14="http://schemas.microsoft.com/office/powerpoint/2010/main" val="2388019275"/>
              </p:ext>
            </p:extLst>
          </p:nvPr>
        </p:nvGraphicFramePr>
        <p:xfrm>
          <a:off x="762675" y="4139550"/>
          <a:ext cx="954365" cy="689643"/>
        </p:xfrm>
        <a:graphic>
          <a:graphicData uri="http://schemas.openxmlformats.org/drawingml/2006/table">
            <a:tbl>
              <a:tblPr firstRow="1" bandRow="1">
                <a:tableStyleId>{5940675A-B579-460E-94D1-54222C63F5DA}</a:tableStyleId>
              </a:tblPr>
              <a:tblGrid>
                <a:gridCol w="428655">
                  <a:extLst>
                    <a:ext uri="{9D8B030D-6E8A-4147-A177-3AD203B41FA5}">
                      <a16:colId xmlns:a16="http://schemas.microsoft.com/office/drawing/2014/main" val="704871768"/>
                    </a:ext>
                  </a:extLst>
                </a:gridCol>
                <a:gridCol w="525710">
                  <a:extLst>
                    <a:ext uri="{9D8B030D-6E8A-4147-A177-3AD203B41FA5}">
                      <a16:colId xmlns:a16="http://schemas.microsoft.com/office/drawing/2014/main" val="2203462632"/>
                    </a:ext>
                  </a:extLst>
                </a:gridCol>
              </a:tblGrid>
              <a:tr h="313499">
                <a:tc>
                  <a:txBody>
                    <a:bodyPr/>
                    <a:lstStyle/>
                    <a:p>
                      <a:r>
                        <a:rPr lang="en-US" sz="1000" dirty="0"/>
                        <a:t>To DS</a:t>
                      </a:r>
                    </a:p>
                  </a:txBody>
                  <a:tcPr/>
                </a:tc>
                <a:tc>
                  <a:txBody>
                    <a:bodyPr/>
                    <a:lstStyle/>
                    <a:p>
                      <a:r>
                        <a:rPr lang="en-US" sz="1000" dirty="0"/>
                        <a:t>From DS</a:t>
                      </a:r>
                    </a:p>
                  </a:txBody>
                  <a:tcPr/>
                </a:tc>
                <a:extLst>
                  <a:ext uri="{0D108BD9-81ED-4DB2-BD59-A6C34878D82A}">
                    <a16:rowId xmlns:a16="http://schemas.microsoft.com/office/drawing/2014/main" val="2466232700"/>
                  </a:ext>
                </a:extLst>
              </a:tr>
              <a:tr h="293403">
                <a:tc>
                  <a:txBody>
                    <a:bodyPr/>
                    <a:lstStyle/>
                    <a:p>
                      <a:pPr algn="ctr"/>
                      <a:r>
                        <a:rPr lang="en-US" sz="1000" dirty="0"/>
                        <a:t>1</a:t>
                      </a:r>
                    </a:p>
                  </a:txBody>
                  <a:tcPr/>
                </a:tc>
                <a:tc>
                  <a:txBody>
                    <a:bodyPr/>
                    <a:lstStyle/>
                    <a:p>
                      <a:pPr algn="ctr"/>
                      <a:r>
                        <a:rPr lang="en-US" sz="1000" dirty="0"/>
                        <a:t>0</a:t>
                      </a:r>
                    </a:p>
                  </a:txBody>
                  <a:tcPr/>
                </a:tc>
                <a:extLst>
                  <a:ext uri="{0D108BD9-81ED-4DB2-BD59-A6C34878D82A}">
                    <a16:rowId xmlns:a16="http://schemas.microsoft.com/office/drawing/2014/main" val="3351522915"/>
                  </a:ext>
                </a:extLst>
              </a:tr>
            </a:tbl>
          </a:graphicData>
        </a:graphic>
      </p:graphicFrame>
      <p:graphicFrame>
        <p:nvGraphicFramePr>
          <p:cNvPr id="4" name="Table 3">
            <a:extLst>
              <a:ext uri="{FF2B5EF4-FFF2-40B4-BE49-F238E27FC236}">
                <a16:creationId xmlns:a16="http://schemas.microsoft.com/office/drawing/2014/main" id="{82D5CD0C-D9AE-13F2-CAE4-BDFE12A88D59}"/>
              </a:ext>
            </a:extLst>
          </p:cNvPr>
          <p:cNvGraphicFramePr>
            <a:graphicFrameLocks noGrp="1"/>
          </p:cNvGraphicFramePr>
          <p:nvPr>
            <p:extLst>
              <p:ext uri="{D42A27DB-BD31-4B8C-83A1-F6EECF244321}">
                <p14:modId xmlns:p14="http://schemas.microsoft.com/office/powerpoint/2010/main" val="2651767596"/>
              </p:ext>
            </p:extLst>
          </p:nvPr>
        </p:nvGraphicFramePr>
        <p:xfrm>
          <a:off x="7338517" y="4936094"/>
          <a:ext cx="954365" cy="689643"/>
        </p:xfrm>
        <a:graphic>
          <a:graphicData uri="http://schemas.openxmlformats.org/drawingml/2006/table">
            <a:tbl>
              <a:tblPr firstRow="1" bandRow="1">
                <a:tableStyleId>{5940675A-B579-460E-94D1-54222C63F5DA}</a:tableStyleId>
              </a:tblPr>
              <a:tblGrid>
                <a:gridCol w="428655">
                  <a:extLst>
                    <a:ext uri="{9D8B030D-6E8A-4147-A177-3AD203B41FA5}">
                      <a16:colId xmlns:a16="http://schemas.microsoft.com/office/drawing/2014/main" val="704871768"/>
                    </a:ext>
                  </a:extLst>
                </a:gridCol>
                <a:gridCol w="525710">
                  <a:extLst>
                    <a:ext uri="{9D8B030D-6E8A-4147-A177-3AD203B41FA5}">
                      <a16:colId xmlns:a16="http://schemas.microsoft.com/office/drawing/2014/main" val="2203462632"/>
                    </a:ext>
                  </a:extLst>
                </a:gridCol>
              </a:tblGrid>
              <a:tr h="313499">
                <a:tc>
                  <a:txBody>
                    <a:bodyPr/>
                    <a:lstStyle/>
                    <a:p>
                      <a:r>
                        <a:rPr lang="en-US" sz="1000" dirty="0"/>
                        <a:t>To DS</a:t>
                      </a:r>
                    </a:p>
                  </a:txBody>
                  <a:tcPr/>
                </a:tc>
                <a:tc>
                  <a:txBody>
                    <a:bodyPr/>
                    <a:lstStyle/>
                    <a:p>
                      <a:r>
                        <a:rPr lang="en-US" sz="1000" dirty="0"/>
                        <a:t>From DS</a:t>
                      </a:r>
                    </a:p>
                  </a:txBody>
                  <a:tcPr/>
                </a:tc>
                <a:extLst>
                  <a:ext uri="{0D108BD9-81ED-4DB2-BD59-A6C34878D82A}">
                    <a16:rowId xmlns:a16="http://schemas.microsoft.com/office/drawing/2014/main" val="2466232700"/>
                  </a:ext>
                </a:extLst>
              </a:tr>
              <a:tr h="293403">
                <a:tc>
                  <a:txBody>
                    <a:bodyPr/>
                    <a:lstStyle/>
                    <a:p>
                      <a:pPr algn="ctr"/>
                      <a:r>
                        <a:rPr lang="en-US" sz="1000" dirty="0"/>
                        <a:t>0</a:t>
                      </a:r>
                    </a:p>
                  </a:txBody>
                  <a:tcPr/>
                </a:tc>
                <a:tc>
                  <a:txBody>
                    <a:bodyPr/>
                    <a:lstStyle/>
                    <a:p>
                      <a:pPr algn="ctr"/>
                      <a:r>
                        <a:rPr lang="en-US" sz="1000" dirty="0"/>
                        <a:t>1</a:t>
                      </a:r>
                    </a:p>
                  </a:txBody>
                  <a:tcPr/>
                </a:tc>
                <a:extLst>
                  <a:ext uri="{0D108BD9-81ED-4DB2-BD59-A6C34878D82A}">
                    <a16:rowId xmlns:a16="http://schemas.microsoft.com/office/drawing/2014/main" val="3351522915"/>
                  </a:ext>
                </a:extLst>
              </a:tr>
            </a:tbl>
          </a:graphicData>
        </a:graphic>
      </p:graphicFrame>
    </p:spTree>
    <p:extLst>
      <p:ext uri="{BB962C8B-B14F-4D97-AF65-F5344CB8AC3E}">
        <p14:creationId xmlns:p14="http://schemas.microsoft.com/office/powerpoint/2010/main" val="46157462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EF3F4-C08B-793E-F9B4-F50E18C48FA2}"/>
              </a:ext>
            </a:extLst>
          </p:cNvPr>
          <p:cNvSpPr>
            <a:spLocks noGrp="1"/>
          </p:cNvSpPr>
          <p:nvPr>
            <p:ph type="title"/>
          </p:nvPr>
        </p:nvSpPr>
        <p:spPr/>
        <p:txBody>
          <a:bodyPr/>
          <a:lstStyle/>
          <a:p>
            <a:r>
              <a:rPr lang="en-US" dirty="0"/>
              <a:t>List of Proposed Parameters:</a:t>
            </a:r>
          </a:p>
        </p:txBody>
      </p:sp>
      <p:sp>
        <p:nvSpPr>
          <p:cNvPr id="3" name="Text Placeholder 2">
            <a:extLst>
              <a:ext uri="{FF2B5EF4-FFF2-40B4-BE49-F238E27FC236}">
                <a16:creationId xmlns:a16="http://schemas.microsoft.com/office/drawing/2014/main" id="{146DE297-541D-370E-9A3C-DA94F3E65ED1}"/>
              </a:ext>
            </a:extLst>
          </p:cNvPr>
          <p:cNvSpPr>
            <a:spLocks noGrp="1"/>
          </p:cNvSpPr>
          <p:nvPr>
            <p:ph type="body" idx="1"/>
          </p:nvPr>
        </p:nvSpPr>
        <p:spPr/>
        <p:txBody>
          <a:bodyPr/>
          <a:lstStyle/>
          <a:p>
            <a:endParaRPr lang="en-US" dirty="0"/>
          </a:p>
          <a:p>
            <a:pPr marL="285750" indent="-285750">
              <a:buFont typeface="Arial" panose="020B0604020202020204" pitchFamily="34" charset="0"/>
              <a:buChar char="•"/>
            </a:pPr>
            <a:r>
              <a:rPr lang="en-US" dirty="0" err="1"/>
              <a:t>EDPActive</a:t>
            </a:r>
            <a:r>
              <a:rPr lang="en-US" dirty="0"/>
              <a:t> – indicates that STA or MLD supports EDP features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a:t>EDPMACChange</a:t>
            </a:r>
            <a:r>
              <a:rPr lang="en-US" dirty="0"/>
              <a:t> – indicates that STA or MLD supports EDP MAC change feature(s)</a:t>
            </a:r>
          </a:p>
          <a:p>
            <a:pPr marL="560070" lvl="1" indent="-285750">
              <a:buFont typeface="Arial" panose="020B0604020202020204" pitchFamily="34" charset="0"/>
              <a:buChar char="•"/>
            </a:pPr>
            <a:r>
              <a:rPr lang="en-US" dirty="0"/>
              <a:t>Optionally, includes whether STA supports TA/RA with separate MACs for enhanced privacy</a:t>
            </a:r>
          </a:p>
          <a:p>
            <a:endParaRPr lang="en-US" dirty="0"/>
          </a:p>
          <a:p>
            <a:pPr marL="285750" indent="-285750">
              <a:buFont typeface="Arial" panose="020B0604020202020204" pitchFamily="34" charset="0"/>
              <a:buChar char="•"/>
            </a:pPr>
            <a:r>
              <a:rPr lang="en-US" dirty="0" err="1"/>
              <a:t>EDPBPIActive</a:t>
            </a:r>
            <a:r>
              <a:rPr lang="en-US" dirty="0"/>
              <a:t> – indicates that STA or MLD supports BPI features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Other features that might be optionally activated?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58313319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30B4-EC1C-4AC5-33DE-8A335E4C775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CA5D71-FEAE-9FBD-096D-74317DB020DC}"/>
              </a:ext>
            </a:extLst>
          </p:cNvPr>
          <p:cNvSpPr>
            <a:spLocks noGrp="1"/>
          </p:cNvSpPr>
          <p:nvPr>
            <p:ph idx="1"/>
          </p:nvPr>
        </p:nvSpPr>
        <p:spPr/>
        <p:txBody>
          <a:bodyPr/>
          <a:lstStyle/>
          <a:p>
            <a:pPr marL="0" indent="0">
              <a:buNone/>
            </a:pPr>
            <a:r>
              <a:rPr lang="en-US" sz="1600" dirty="0">
                <a:latin typeface="Times New Roman" panose="02020603050405020304" pitchFamily="18" charset="0"/>
                <a:cs typeface="Times New Roman" panose="02020603050405020304" pitchFamily="18" charset="0"/>
              </a:rPr>
              <a:t>[1] 11-22/114r3 – Enhanced Random and Changing MAC Address</a:t>
            </a:r>
          </a:p>
          <a:p>
            <a:pPr marL="0" indent="0">
              <a:buNone/>
            </a:pPr>
            <a:r>
              <a:rPr lang="en-US" sz="1600" spc="-1" dirty="0">
                <a:latin typeface="Times New Roman" panose="02020603050405020304" pitchFamily="18" charset="0"/>
                <a:cs typeface="Times New Roman" panose="02020603050405020304" pitchFamily="18" charset="0"/>
                <a:sym typeface="Arial"/>
              </a:rPr>
              <a:t>[2] The Dark Side(-Channel) of Mobile Devices: A Survey on Network Traffic Analysis,</a:t>
            </a:r>
            <a:r>
              <a:rPr lang="en-US" sz="1600" dirty="0">
                <a:latin typeface="Times New Roman" panose="02020603050405020304" pitchFamily="18" charset="0"/>
                <a:cs typeface="Times New Roman" panose="02020603050405020304" pitchFamily="18" charset="0"/>
              </a:rPr>
              <a:t> IEEE Communications Surveys &amp; Tutorials, Vol. 20, Issue 4. pp 2658-2713, 2018.</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900995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35818</TotalTime>
  <Words>792</Words>
  <Application>Microsoft Macintosh PowerPoint</Application>
  <PresentationFormat>On-screen Show (4:3)</PresentationFormat>
  <Paragraphs>95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Helvetica</vt:lpstr>
      <vt:lpstr>Helvetica Neue</vt:lpstr>
      <vt:lpstr>Times New Roman</vt:lpstr>
      <vt:lpstr>Office Theme</vt:lpstr>
      <vt:lpstr>PowerPoint Presentation</vt:lpstr>
      <vt:lpstr>PowerPoint Presentation</vt:lpstr>
      <vt:lpstr>Summary</vt:lpstr>
      <vt:lpstr>Requirements</vt:lpstr>
      <vt:lpstr>Buffer Management during Transitions </vt:lpstr>
      <vt:lpstr>PowerPoint Presentation</vt:lpstr>
      <vt:lpstr>List of Proposed Parameters: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235</cp:revision>
  <dcterms:modified xsi:type="dcterms:W3CDTF">2023-07-13T12:54:00Z</dcterms:modified>
</cp:coreProperties>
</file>