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9" r:id="rId4"/>
    <p:sldId id="270" r:id="rId5"/>
    <p:sldId id="271" r:id="rId6"/>
    <p:sldId id="272" r:id="rId7"/>
    <p:sldId id="268" r:id="rId8"/>
    <p:sldId id="273" r:id="rId9"/>
    <p:sldId id="274" r:id="rId10"/>
    <p:sldId id="275" r:id="rId11"/>
    <p:sldId id="276" r:id="rId12"/>
    <p:sldId id="277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62" d="100"/>
          <a:sy n="62" d="100"/>
        </p:scale>
        <p:origin x="636" y="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802.11-23/1262r0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zh-CN"/>
              <a:t>July 2023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Okan Mutgan,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802.11-23/1262r0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July 2023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Okan Mutgan, Nokia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802.11-23/1262r0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July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802.11-23/1262r0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July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7730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802.11-23/1262r0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July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6239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802.11-23/1262r0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July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125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802.11-23/1262r0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July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802.11-23/1262r0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July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2422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802.11-23/1262r0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July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5836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802.11-23/1262r0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July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862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802.11-23/1262r0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July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9974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802.11-23/1262r0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July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719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802.11-23/1262r0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July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8148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802.11-23/1262r0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July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18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CN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July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July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July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July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July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802.11-23/1262r0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LB274 CR for CID7-21-114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2023-07-12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July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8154403"/>
              </p:ext>
            </p:extLst>
          </p:nvPr>
        </p:nvGraphicFramePr>
        <p:xfrm>
          <a:off x="992188" y="2419350"/>
          <a:ext cx="10271125" cy="248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Document" r:id="rId4" imgW="10440910" imgH="2539493" progId="Word.Document.8">
                  <p:embed/>
                </p:oleObj>
              </mc:Choice>
              <mc:Fallback>
                <p:oleObj name="Document" r:id="rId4" imgW="10440910" imgH="253949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19350"/>
                        <a:ext cx="10271125" cy="24876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1095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Which approach is more suitable?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298299" y="1276128"/>
            <a:ext cx="11593288" cy="4936927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In IRM, STA </a:t>
            </a:r>
            <a:r>
              <a:rPr lang="en-GB" altLang="zh-CN" sz="2400" b="0" dirty="0"/>
              <a:t>sends (informs) the IRM to the AP in,</a:t>
            </a:r>
          </a:p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For FILS, Association Request</a:t>
            </a:r>
          </a:p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For PASN, third PASN frame</a:t>
            </a:r>
          </a:p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For not FILS or not PASN, 4-way Handshake Msg4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-&gt; “IRM duplicate” should be signalled from AP after these frames.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Therefore, </a:t>
            </a:r>
            <a:r>
              <a:rPr lang="en-GB" dirty="0"/>
              <a:t>a reason code with IRM duplicate </a:t>
            </a:r>
            <a:r>
              <a:rPr lang="en-GB" altLang="zh-CN" dirty="0"/>
              <a:t>in de-authentication/dis-association frame</a:t>
            </a:r>
            <a:r>
              <a:rPr lang="en-GB" dirty="0"/>
              <a:t> </a:t>
            </a:r>
            <a:r>
              <a:rPr lang="en-GB" b="0" dirty="0"/>
              <a:t>would be a better choice (because there is almost no appropriate frame to use IRM status field)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When AP sends this reason code to STA, STA realizes that its IRM is duplicate. So, STA generates and comes with another (hopefully not duplicate) IRM. </a:t>
            </a:r>
            <a:br>
              <a:rPr lang="en-GB" dirty="0"/>
            </a:br>
            <a:r>
              <a:rPr lang="en-GB" b="0" dirty="0"/>
              <a:t>If STA does not know the reason, it might try the same duplicate IRM again and again, and never move on.</a:t>
            </a:r>
          </a:p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2023</a:t>
            </a:r>
            <a:endParaRPr lang="en-GB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5FCFB2C6-4FD0-41C7-B575-B4169D8E8B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108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90965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1095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Further Discussion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298299" y="1276128"/>
            <a:ext cx="11593288" cy="4936927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Some cases to consider: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1 – STA A comes in with MAC A and provides IRM B (for next time)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STA A goes or stays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2 – STA X comes in with MAC X and provides IRM B for next time.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That’s a duplicate which the AP can recognize.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rgbClr val="FF0000"/>
                </a:solidFill>
              </a:rPr>
              <a:t>[AP sends to STA: de-authentication/dis-association frame with </a:t>
            </a:r>
            <a:r>
              <a:rPr lang="en-US" altLang="zh-CN" sz="2000" b="0" dirty="0">
                <a:solidFill>
                  <a:srgbClr val="FF0000"/>
                </a:solidFill>
              </a:rPr>
              <a:t>a reason code = IRM duplicate</a:t>
            </a:r>
            <a:r>
              <a:rPr lang="en-US" sz="2000" b="0" dirty="0">
                <a:solidFill>
                  <a:srgbClr val="FF0000"/>
                </a:solidFill>
              </a:rPr>
              <a:t>]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rgbClr val="FF0000"/>
                </a:solidFill>
              </a:rPr>
              <a:t>[STA comes in with IRM C –not a duplicate- and proceeds]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dirty="0">
              <a:solidFill>
                <a:srgbClr val="FF0000"/>
              </a:solidFill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3 – STA A comes in with MAC A and provides IRM B (for next time)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STA A goes away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4 – STA X comes in with MAC B (picked at random or first time IRM associate)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AP does not know, thinks it’s STA A.  Can’t see how to recognize that.</a:t>
            </a:r>
            <a:br>
              <a:rPr lang="en-GB" dirty="0"/>
            </a:br>
            <a:endParaRPr lang="en-GB" dirty="0"/>
          </a:p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2023</a:t>
            </a: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26D1000-B758-498E-A6CE-700578C4E0AA}"/>
              </a:ext>
            </a:extLst>
          </p:cNvPr>
          <p:cNvSpPr txBox="1"/>
          <p:nvPr/>
        </p:nvSpPr>
        <p:spPr>
          <a:xfrm>
            <a:off x="9011490" y="4653136"/>
            <a:ext cx="2125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FF0000"/>
                </a:solidFill>
              </a:rPr>
              <a:t>This case needs further discussion.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4400DF70-1488-4AF9-8DBD-9BE271C6E1F6}"/>
              </a:ext>
            </a:extLst>
          </p:cNvPr>
          <p:cNvSpPr/>
          <p:nvPr/>
        </p:nvSpPr>
        <p:spPr bwMode="auto">
          <a:xfrm>
            <a:off x="8760296" y="4292601"/>
            <a:ext cx="144016" cy="1656679"/>
          </a:xfrm>
          <a:prstGeom prst="rightBrac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75421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1095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Straw Poll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298299" y="1276128"/>
            <a:ext cx="11593288" cy="4936927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To avoid IRM collision, I support</a:t>
            </a:r>
          </a:p>
          <a:p>
            <a:pPr marL="457200" indent="-457200">
              <a:buAutoNum type="arabicParenR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Approach 1: Using IRM Status field = IRM Duplicate</a:t>
            </a:r>
          </a:p>
          <a:p>
            <a:pPr marL="457200" indent="-457200">
              <a:buAutoNum type="arabicParenR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Approach 2: Using de-authentication/dis-association frame with reason code=IRM Duplicate. </a:t>
            </a:r>
          </a:p>
          <a:p>
            <a:pPr marL="457200" indent="-457200">
              <a:buAutoNum type="arabicParenR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Neither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02959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802.11bh D1.0 defines IRM solution.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Basically, IRM is a non-AP STA generated identifiable MAC Address.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There are several CIDs on “IRM collision/conflict”, that is, more than one STA chooses the same IRM.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document proposes a mechanism to avoid IRM collision/conflict.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1095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IRM Recap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2402" y="1372393"/>
            <a:ext cx="10361084" cy="4936927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IRM IE and IRM KDE</a:t>
            </a:r>
          </a:p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2023</a:t>
            </a:r>
            <a:endParaRPr lang="en-GB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5FCFB2C6-4FD0-41C7-B575-B4169D8E8B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108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7229AAB-EA67-42F9-85D7-E90CD36150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8567" y="2058756"/>
            <a:ext cx="8134350" cy="14287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72B0E2F-9057-4669-8A51-4EF2B4F520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45119" y="3646655"/>
            <a:ext cx="3295650" cy="16002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9855062-6F2F-4943-9FE0-B1641C648003}"/>
              </a:ext>
            </a:extLst>
          </p:cNvPr>
          <p:cNvSpPr txBox="1"/>
          <p:nvPr/>
        </p:nvSpPr>
        <p:spPr>
          <a:xfrm>
            <a:off x="1625392" y="4314622"/>
            <a:ext cx="2304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0: Not recognized </a:t>
            </a:r>
          </a:p>
          <a:p>
            <a:r>
              <a:rPr lang="en-US" altLang="zh-CN" sz="2000" dirty="0">
                <a:solidFill>
                  <a:schemeClr val="tx1"/>
                </a:solidFill>
              </a:rPr>
              <a:t>1: Recognized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91507CD-8137-43A4-85B5-8C189AD816B5}"/>
              </a:ext>
            </a:extLst>
          </p:cNvPr>
          <p:cNvCxnSpPr>
            <a:cxnSpLocks/>
          </p:cNvCxnSpPr>
          <p:nvPr/>
        </p:nvCxnSpPr>
        <p:spPr bwMode="auto">
          <a:xfrm flipH="1">
            <a:off x="3647728" y="2636912"/>
            <a:ext cx="4608512" cy="18722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532B081-C560-4FCE-859B-C1E0DC895372}"/>
              </a:ext>
            </a:extLst>
          </p:cNvPr>
          <p:cNvCxnSpPr>
            <a:cxnSpLocks/>
          </p:cNvCxnSpPr>
          <p:nvPr/>
        </p:nvCxnSpPr>
        <p:spPr bwMode="auto">
          <a:xfrm flipH="1">
            <a:off x="3647728" y="4209005"/>
            <a:ext cx="2145590" cy="4375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5976829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1095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IRM Recap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23392" y="1268760"/>
            <a:ext cx="11161240" cy="4936927"/>
          </a:xfrm>
          <a:ln/>
        </p:spPr>
        <p:txBody>
          <a:bodyPr/>
          <a:lstStyle/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For FILS,</a:t>
            </a:r>
            <a:br>
              <a:rPr lang="en-GB" sz="2000" b="0" dirty="0"/>
            </a:br>
            <a:r>
              <a:rPr lang="en-GB" sz="2000" b="0" dirty="0"/>
              <a:t>In initial connection,</a:t>
            </a:r>
            <a:br>
              <a:rPr lang="en-GB" sz="2000" b="0" dirty="0"/>
            </a:br>
            <a:r>
              <a:rPr lang="en-GB" altLang="zh-CN" sz="2000" b="0" dirty="0"/>
              <a:t>STA generates IRM and sends (informs) this IRM to AP (ESS) in </a:t>
            </a:r>
            <a:r>
              <a:rPr lang="en-GB" altLang="zh-CN" sz="2000" dirty="0"/>
              <a:t>IRM field of IRM IE in Association </a:t>
            </a:r>
            <a:r>
              <a:rPr lang="en-GB" altLang="zh-CN" sz="2000" dirty="0" err="1"/>
              <a:t>Req</a:t>
            </a:r>
            <a:br>
              <a:rPr lang="en-GB" altLang="zh-CN" b="0" dirty="0"/>
            </a:br>
            <a:br>
              <a:rPr lang="en-GB" altLang="zh-CN" b="0" dirty="0"/>
            </a:br>
            <a:br>
              <a:rPr lang="en-GB" altLang="zh-CN" b="0" dirty="0"/>
            </a:br>
            <a:br>
              <a:rPr lang="en-GB" altLang="zh-CN" b="0" dirty="0"/>
            </a:br>
            <a:r>
              <a:rPr lang="en-GB" altLang="zh-CN" sz="2000" b="0" dirty="0"/>
              <a:t>in next connection(s), </a:t>
            </a:r>
            <a:br>
              <a:rPr lang="en-GB" altLang="zh-CN" sz="2000" b="0" dirty="0"/>
            </a:br>
            <a:r>
              <a:rPr lang="en-GB" altLang="zh-CN" sz="2000" b="0" dirty="0"/>
              <a:t>STA uses IRM (e.g. IRM1) in Association </a:t>
            </a:r>
            <a:r>
              <a:rPr lang="en-GB" altLang="zh-CN" sz="2000" b="0" dirty="0" err="1"/>
              <a:t>Req</a:t>
            </a:r>
            <a:r>
              <a:rPr lang="en-GB" altLang="zh-CN" sz="2000" b="0" dirty="0"/>
              <a:t> MAC Header</a:t>
            </a:r>
            <a:br>
              <a:rPr lang="en-GB" altLang="zh-CN" sz="2000" b="0" dirty="0"/>
            </a:br>
            <a:r>
              <a:rPr lang="en-GB" altLang="zh-CN" sz="2000" b="0" dirty="0"/>
              <a:t>(optionally sends IRM IE in Association </a:t>
            </a:r>
            <a:r>
              <a:rPr lang="en-GB" altLang="zh-CN" sz="2000" b="0" dirty="0" err="1"/>
              <a:t>Req</a:t>
            </a:r>
            <a:r>
              <a:rPr lang="en-GB" altLang="zh-CN" sz="2000" b="0" dirty="0"/>
              <a:t> if it wants to use another IRM –e.g. IRM2- in another connection)</a:t>
            </a:r>
            <a:br>
              <a:rPr lang="en-GB" altLang="zh-CN" sz="2000" b="0" dirty="0"/>
            </a:br>
            <a:r>
              <a:rPr lang="en-GB" altLang="zh-CN" sz="2000" b="0" dirty="0"/>
              <a:t>AP sends feedback (recognized/not recognized) to STA in </a:t>
            </a:r>
            <a:r>
              <a:rPr lang="en-GB" altLang="zh-CN" sz="2000" dirty="0"/>
              <a:t>IRM Status Field of IRM IE in Association </a:t>
            </a:r>
            <a:r>
              <a:rPr lang="en-GB" altLang="zh-CN" sz="2000" dirty="0" err="1"/>
              <a:t>Resp</a:t>
            </a:r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2023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6995E4C-98CF-4E8A-A9C2-0256BD81527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087" r="-497" b="24401"/>
          <a:stretch/>
        </p:blipFill>
        <p:spPr>
          <a:xfrm>
            <a:off x="2456540" y="2276872"/>
            <a:ext cx="7272807" cy="108012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070A6AC-0F5A-4F9B-A953-EC3A92EF4AE7}"/>
              </a:ext>
            </a:extLst>
          </p:cNvPr>
          <p:cNvSpPr/>
          <p:nvPr/>
        </p:nvSpPr>
        <p:spPr bwMode="auto">
          <a:xfrm>
            <a:off x="6816080" y="2276872"/>
            <a:ext cx="1584176" cy="936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AF200DD-30B3-4FDA-A1C4-A77B545CEF07}"/>
              </a:ext>
            </a:extLst>
          </p:cNvPr>
          <p:cNvSpPr txBox="1"/>
          <p:nvPr/>
        </p:nvSpPr>
        <p:spPr>
          <a:xfrm>
            <a:off x="9624392" y="2483128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e.g. IRM1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A6A08D3-DC10-40AF-8C1C-A6F873D1B49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087" r="-497" b="24401"/>
          <a:stretch/>
        </p:blipFill>
        <p:spPr>
          <a:xfrm>
            <a:off x="2567608" y="5197575"/>
            <a:ext cx="7272807" cy="108012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1943A599-E205-4F2E-94B8-C5A4D0743AC7}"/>
              </a:ext>
            </a:extLst>
          </p:cNvPr>
          <p:cNvSpPr/>
          <p:nvPr/>
        </p:nvSpPr>
        <p:spPr bwMode="auto">
          <a:xfrm>
            <a:off x="8504160" y="5207342"/>
            <a:ext cx="1231300" cy="8929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D9F081B-DBCA-4D72-BF8C-6BA482145FFA}"/>
              </a:ext>
            </a:extLst>
          </p:cNvPr>
          <p:cNvSpPr txBox="1"/>
          <p:nvPr/>
        </p:nvSpPr>
        <p:spPr>
          <a:xfrm>
            <a:off x="6976569" y="6100266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e.g. recognized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9495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1095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IRM Recap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23392" y="1235272"/>
            <a:ext cx="11161240" cy="4936927"/>
          </a:xfrm>
          <a:ln/>
        </p:spPr>
        <p:txBody>
          <a:bodyPr/>
          <a:lstStyle/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For PASN,</a:t>
            </a:r>
            <a:br>
              <a:rPr lang="en-GB" sz="2000" b="0" dirty="0"/>
            </a:br>
            <a:r>
              <a:rPr lang="en-GB" sz="2000" b="0" dirty="0"/>
              <a:t>In initial connection,</a:t>
            </a:r>
            <a:br>
              <a:rPr lang="en-GB" sz="2000" b="0" dirty="0"/>
            </a:br>
            <a:r>
              <a:rPr lang="en-GB" altLang="zh-CN" sz="2000" b="0" dirty="0"/>
              <a:t>STA generates IRM and sends (informs) this IRM to AP (ESS) in </a:t>
            </a:r>
            <a:r>
              <a:rPr lang="en-GB" altLang="zh-CN" sz="2000" dirty="0"/>
              <a:t>IRM field of IRM IE in third PASN frame</a:t>
            </a:r>
            <a:br>
              <a:rPr lang="en-GB" altLang="zh-CN" b="0" dirty="0"/>
            </a:br>
            <a:br>
              <a:rPr lang="en-GB" altLang="zh-CN" b="0" dirty="0"/>
            </a:br>
            <a:br>
              <a:rPr lang="en-GB" altLang="zh-CN" b="0" dirty="0"/>
            </a:br>
            <a:br>
              <a:rPr lang="en-GB" altLang="zh-CN" b="0" dirty="0"/>
            </a:br>
            <a:r>
              <a:rPr lang="en-GB" altLang="zh-CN" sz="2000" b="0" dirty="0"/>
              <a:t>in next connection(s), </a:t>
            </a:r>
            <a:br>
              <a:rPr lang="en-GB" altLang="zh-CN" sz="2000" b="0" dirty="0"/>
            </a:br>
            <a:r>
              <a:rPr lang="en-GB" altLang="zh-CN" sz="2000" b="0" dirty="0"/>
              <a:t>STA uses IRM (e.g. IRM1) in first/second/third PASN frame MAC Header</a:t>
            </a:r>
            <a:br>
              <a:rPr lang="en-GB" altLang="zh-CN" sz="2000" b="0" dirty="0"/>
            </a:br>
            <a:r>
              <a:rPr lang="en-GB" altLang="zh-CN" sz="2000" b="0" dirty="0"/>
              <a:t>(STA optionally sends IRM IE in third PASN frame if it wants to use another IRM –e.g. IRM2- in another connection)</a:t>
            </a:r>
            <a:br>
              <a:rPr lang="en-GB" altLang="zh-CN" sz="2000" b="0" dirty="0"/>
            </a:br>
            <a:r>
              <a:rPr lang="en-GB" altLang="zh-CN" sz="2000" b="0" dirty="0"/>
              <a:t>No Feedback (recognized/not recognized) is defined for PASN</a:t>
            </a:r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2023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6995E4C-98CF-4E8A-A9C2-0256BD81527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087" r="-497" b="24401"/>
          <a:stretch/>
        </p:blipFill>
        <p:spPr>
          <a:xfrm>
            <a:off x="2456540" y="2276872"/>
            <a:ext cx="7272807" cy="108012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070A6AC-0F5A-4F9B-A953-EC3A92EF4AE7}"/>
              </a:ext>
            </a:extLst>
          </p:cNvPr>
          <p:cNvSpPr/>
          <p:nvPr/>
        </p:nvSpPr>
        <p:spPr bwMode="auto">
          <a:xfrm>
            <a:off x="6816080" y="2276872"/>
            <a:ext cx="1584176" cy="936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AF200DD-30B3-4FDA-A1C4-A77B545CEF07}"/>
              </a:ext>
            </a:extLst>
          </p:cNvPr>
          <p:cNvSpPr txBox="1"/>
          <p:nvPr/>
        </p:nvSpPr>
        <p:spPr>
          <a:xfrm>
            <a:off x="9624392" y="2483128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e.g. IRM1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7650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1095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IRM Recap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23392" y="1372393"/>
            <a:ext cx="11161240" cy="4936927"/>
          </a:xfrm>
          <a:ln/>
        </p:spPr>
        <p:txBody>
          <a:bodyPr/>
          <a:lstStyle/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For not FILS or not PASN,</a:t>
            </a:r>
            <a:br>
              <a:rPr lang="en-GB" sz="2000" b="0" dirty="0"/>
            </a:br>
            <a:r>
              <a:rPr lang="en-GB" sz="2000" b="0" dirty="0"/>
              <a:t>In initial connection,</a:t>
            </a:r>
            <a:br>
              <a:rPr lang="en-GB" sz="2000" b="0" dirty="0"/>
            </a:br>
            <a:r>
              <a:rPr lang="en-GB" altLang="zh-CN" sz="2000" b="0" dirty="0"/>
              <a:t>STA generates IRM and sends (informs) this IRM to AP (ESS) in </a:t>
            </a:r>
            <a:r>
              <a:rPr lang="en-GB" altLang="zh-CN" sz="2000" dirty="0"/>
              <a:t>IRM field of IRM KDE in 4W HS M4</a:t>
            </a:r>
            <a:br>
              <a:rPr lang="en-GB" altLang="zh-CN" b="0" dirty="0"/>
            </a:br>
            <a:br>
              <a:rPr lang="en-GB" altLang="zh-CN" b="0" dirty="0"/>
            </a:br>
            <a:br>
              <a:rPr lang="en-GB" altLang="zh-CN" b="0" dirty="0"/>
            </a:br>
            <a:br>
              <a:rPr lang="en-GB" altLang="zh-CN" b="0" dirty="0"/>
            </a:br>
            <a:r>
              <a:rPr lang="en-GB" altLang="zh-CN" sz="2000" b="0" dirty="0"/>
              <a:t>in next connection(s), </a:t>
            </a:r>
            <a:br>
              <a:rPr lang="en-GB" altLang="zh-CN" sz="2000" b="0" dirty="0"/>
            </a:br>
            <a:r>
              <a:rPr lang="en-GB" altLang="zh-CN" sz="2000" b="0" dirty="0"/>
              <a:t>STA uses IRM (e.g. IRM1) </a:t>
            </a:r>
            <a:r>
              <a:rPr lang="en-GB" altLang="zh-CN" sz="2000" b="0" i="1" dirty="0"/>
              <a:t>likely</a:t>
            </a:r>
            <a:r>
              <a:rPr lang="en-GB" altLang="zh-CN" sz="2000" b="0" dirty="0"/>
              <a:t> in 4W HS1/2/3 MAC Header</a:t>
            </a:r>
            <a:br>
              <a:rPr lang="en-GB" altLang="zh-CN" sz="2000" b="0" dirty="0"/>
            </a:br>
            <a:r>
              <a:rPr lang="en-GB" altLang="zh-CN" sz="2000" b="0" dirty="0"/>
              <a:t>AP sends feedback (recognized/not recognized) to STA in </a:t>
            </a:r>
            <a:r>
              <a:rPr lang="en-GB" altLang="zh-CN" sz="2000" dirty="0"/>
              <a:t>IRM Status field of IRM KDE in 4W HS M3</a:t>
            </a:r>
            <a:br>
              <a:rPr lang="en-GB" altLang="zh-CN" sz="2000" dirty="0"/>
            </a:br>
            <a:br>
              <a:rPr lang="en-GB" altLang="zh-CN" sz="2000" dirty="0"/>
            </a:br>
            <a:br>
              <a:rPr lang="en-GB" altLang="zh-CN" sz="2000" dirty="0"/>
            </a:br>
            <a:br>
              <a:rPr lang="en-GB" altLang="zh-CN" sz="2000" dirty="0"/>
            </a:br>
            <a:r>
              <a:rPr lang="en-GB" altLang="zh-CN" sz="2000" b="0" dirty="0"/>
              <a:t>(STA optionally sends IRM IE in 4W HS M4 if it wants to use another IRM –e.g. IRM2- in another connection)</a:t>
            </a:r>
            <a:endParaRPr lang="en-GB" altLang="zh-CN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2023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AF200DD-30B3-4FDA-A1C4-A77B545CEF07}"/>
              </a:ext>
            </a:extLst>
          </p:cNvPr>
          <p:cNvSpPr txBox="1"/>
          <p:nvPr/>
        </p:nvSpPr>
        <p:spPr>
          <a:xfrm>
            <a:off x="6600056" y="2572289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e.g. IRM1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D9F081B-DBCA-4D72-BF8C-6BA482145FFA}"/>
              </a:ext>
            </a:extLst>
          </p:cNvPr>
          <p:cNvSpPr txBox="1"/>
          <p:nvPr/>
        </p:nvSpPr>
        <p:spPr>
          <a:xfrm>
            <a:off x="2927648" y="4981690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e.g. recognized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111F0BF-B034-4445-92D5-B76307344DD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5041" r="3780" b="25738"/>
          <a:stretch/>
        </p:blipFill>
        <p:spPr>
          <a:xfrm>
            <a:off x="4583832" y="2312664"/>
            <a:ext cx="2016224" cy="118834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070A6AC-0F5A-4F9B-A953-EC3A92EF4AE7}"/>
              </a:ext>
            </a:extLst>
          </p:cNvPr>
          <p:cNvSpPr/>
          <p:nvPr/>
        </p:nvSpPr>
        <p:spPr bwMode="auto">
          <a:xfrm>
            <a:off x="4583832" y="2438784"/>
            <a:ext cx="936104" cy="936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38C9435-2B69-4C35-B8AA-0A3FD2B70FC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5041" r="3780" b="25738"/>
          <a:stretch/>
        </p:blipFill>
        <p:spPr>
          <a:xfrm>
            <a:off x="4604961" y="4653136"/>
            <a:ext cx="2016224" cy="1188344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1943A599-E205-4F2E-94B8-C5A4D0743AC7}"/>
              </a:ext>
            </a:extLst>
          </p:cNvPr>
          <p:cNvSpPr/>
          <p:nvPr/>
        </p:nvSpPr>
        <p:spPr bwMode="auto">
          <a:xfrm>
            <a:off x="5567480" y="4800846"/>
            <a:ext cx="816552" cy="100708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80943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1095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What’s the problem?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2402" y="1372393"/>
            <a:ext cx="10361084" cy="4936927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As mentioned, more than one STA can choose the same IRM -&gt; IRM collision/conflict</a:t>
            </a:r>
          </a:p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2023</a:t>
            </a:r>
            <a:endParaRPr lang="en-GB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5FCFB2C6-4FD0-41C7-B575-B4169D8E8B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108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D3229E4-5CF3-4BDB-B0D7-1717EED177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120934"/>
              </p:ext>
            </p:extLst>
          </p:nvPr>
        </p:nvGraphicFramePr>
        <p:xfrm>
          <a:off x="253426" y="2177796"/>
          <a:ext cx="11784631" cy="41315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0756">
                  <a:extLst>
                    <a:ext uri="{9D8B030D-6E8A-4147-A177-3AD203B41FA5}">
                      <a16:colId xmlns:a16="http://schemas.microsoft.com/office/drawing/2014/main" val="1638938054"/>
                    </a:ext>
                  </a:extLst>
                </a:gridCol>
                <a:gridCol w="1603802">
                  <a:extLst>
                    <a:ext uri="{9D8B030D-6E8A-4147-A177-3AD203B41FA5}">
                      <a16:colId xmlns:a16="http://schemas.microsoft.com/office/drawing/2014/main" val="1964555556"/>
                    </a:ext>
                  </a:extLst>
                </a:gridCol>
                <a:gridCol w="5163370">
                  <a:extLst>
                    <a:ext uri="{9D8B030D-6E8A-4147-A177-3AD203B41FA5}">
                      <a16:colId xmlns:a16="http://schemas.microsoft.com/office/drawing/2014/main" val="2624765936"/>
                    </a:ext>
                  </a:extLst>
                </a:gridCol>
                <a:gridCol w="4496703">
                  <a:extLst>
                    <a:ext uri="{9D8B030D-6E8A-4147-A177-3AD203B41FA5}">
                      <a16:colId xmlns:a16="http://schemas.microsoft.com/office/drawing/2014/main" val="763945524"/>
                    </a:ext>
                  </a:extLst>
                </a:gridCol>
              </a:tblGrid>
              <a:tr h="44805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CID</a:t>
                      </a:r>
                      <a:endParaRPr lang="zh-CN" sz="16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5262" marR="6526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Commenter</a:t>
                      </a:r>
                      <a:endParaRPr lang="zh-CN" sz="160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5262" marR="6526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Comment</a:t>
                      </a:r>
                      <a:endParaRPr lang="zh-CN" sz="160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5262" marR="6526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Proposed Change</a:t>
                      </a:r>
                      <a:endParaRPr lang="zh-CN" sz="16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5262" marR="6526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783116"/>
                  </a:ext>
                </a:extLst>
              </a:tr>
              <a:tr h="896100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zh-CN" sz="160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5262" marR="6526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Rojan Chitrakar</a:t>
                      </a:r>
                      <a:endParaRPr lang="zh-CN" sz="160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5262" marR="6526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Since the IRM is locally generated at the non-AP STAs, there are chances that two or more non-AP STAs may generate the same address. AP needs to ensure that conflicts are avoided.</a:t>
                      </a:r>
                      <a:endParaRPr lang="zh-CN" sz="160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5262" marR="6526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Add mechanisms at AP to ensure that IRM conflicts are avoided.</a:t>
                      </a:r>
                      <a:endParaRPr lang="zh-CN" sz="16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5262" marR="6526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9027799"/>
                  </a:ext>
                </a:extLst>
              </a:tr>
              <a:tr h="1568174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zh-CN" sz="160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5262" marR="6526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Jay Yang</a:t>
                      </a:r>
                      <a:endParaRPr lang="zh-CN" sz="16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5262" marR="6526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the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colision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issue may happened when non-AP STA may allocate a new IRM MAC address to the AP.</a:t>
                      </a:r>
                      <a:b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AP need the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deauth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the non-AP STA if the non-AP STA allocate a new IRM that is already allocated by another non-AP STA, and it still be valid. And the de-authentication carrying the reason code of IRM collision</a:t>
                      </a:r>
                      <a:endParaRPr lang="zh-CN" sz="16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5262" marR="6526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add the solution to address the IRM collision issue.</a:t>
                      </a:r>
                      <a:endParaRPr lang="zh-CN" sz="16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5262" marR="6526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2439183"/>
                  </a:ext>
                </a:extLst>
              </a:tr>
              <a:tr h="1120124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114</a:t>
                      </a:r>
                      <a:endParaRPr lang="zh-CN" sz="16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5262" marR="6526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Okan Mutgan</a:t>
                      </a:r>
                      <a:endParaRPr lang="zh-CN" sz="16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5262" marR="6526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IRM is a (non-AP) STA-generated identifier. There is a possibility that more than one non-AP STA(s) can choose the same IRM, leading to "ID collision".</a:t>
                      </a:r>
                      <a:b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The non-AP STA should know  when ID collision happens so that it can choose another IRM.</a:t>
                      </a:r>
                      <a:endParaRPr lang="zh-CN" sz="16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5262" marR="6526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Add a mechanism for IRM to inform non-AP STA about the "ID collision"</a:t>
                      </a:r>
                      <a:endParaRPr lang="zh-CN" sz="16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5262" marR="6526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92555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827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4F1630BA-B027-4906-BB7B-F0FA13C87A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7991" y="2389702"/>
            <a:ext cx="3295650" cy="1600200"/>
          </a:xfrm>
          <a:prstGeom prst="rect">
            <a:avLst/>
          </a:prstGeom>
        </p:spPr>
      </p:pic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1095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How to avoid IRM collision?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298299" y="1276128"/>
            <a:ext cx="11593288" cy="4936927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Approach 1: </a:t>
            </a:r>
            <a:br>
              <a:rPr lang="en-GB" dirty="0"/>
            </a:br>
            <a:r>
              <a:rPr lang="en-GB" b="0" dirty="0"/>
              <a:t>IRM Element defines </a:t>
            </a:r>
            <a:r>
              <a:rPr lang="en-GB" dirty="0"/>
              <a:t>IRM Status </a:t>
            </a:r>
            <a:r>
              <a:rPr lang="en-GB" b="0" u="sng" dirty="0"/>
              <a:t>only</a:t>
            </a:r>
            <a:r>
              <a:rPr lang="en-GB" b="0" dirty="0"/>
              <a:t> for not recognized (0) and recognized (1). Also define (2) </a:t>
            </a:r>
            <a:r>
              <a:rPr lang="en-GB" dirty="0"/>
              <a:t>IRM duplicate</a:t>
            </a:r>
            <a:r>
              <a:rPr lang="en-GB" b="0" dirty="0"/>
              <a:t>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“IRM duplicate” shall be signalled from AP after STA generates and</a:t>
            </a:r>
            <a:r>
              <a:rPr lang="en-GB" altLang="zh-CN" sz="2400" b="0" dirty="0"/>
              <a:t> sends (informs) the IRM to AP (ESS). This </a:t>
            </a:r>
            <a:br>
              <a:rPr lang="en-GB" dirty="0"/>
            </a:br>
            <a:endParaRPr lang="en-GB" dirty="0"/>
          </a:p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2023</a:t>
            </a:r>
            <a:endParaRPr lang="en-GB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5FCFB2C6-4FD0-41C7-B575-B4169D8E8B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108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54105D2-7597-4C7A-B94E-EB34EDD9C87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9755"/>
          <a:stretch/>
        </p:blipFill>
        <p:spPr>
          <a:xfrm>
            <a:off x="60338" y="2475427"/>
            <a:ext cx="7340841" cy="1428750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1A7C150-68F4-4F76-B263-C23CB0CB4670}"/>
              </a:ext>
            </a:extLst>
          </p:cNvPr>
          <p:cNvCxnSpPr>
            <a:cxnSpLocks/>
          </p:cNvCxnSpPr>
          <p:nvPr/>
        </p:nvCxnSpPr>
        <p:spPr bwMode="auto">
          <a:xfrm flipV="1">
            <a:off x="5303912" y="2352123"/>
            <a:ext cx="5036149" cy="1738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9EC9E8C-8EB6-4B97-A720-CB564D2B163F}"/>
              </a:ext>
            </a:extLst>
          </p:cNvPr>
          <p:cNvCxnSpPr>
            <a:cxnSpLocks/>
          </p:cNvCxnSpPr>
          <p:nvPr/>
        </p:nvCxnSpPr>
        <p:spPr bwMode="auto">
          <a:xfrm>
            <a:off x="8633331" y="3294225"/>
            <a:ext cx="1706730" cy="1219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87CDD88-0F28-4FE5-8A14-0B19EDE739E4}"/>
              </a:ext>
            </a:extLst>
          </p:cNvPr>
          <p:cNvSpPr txBox="1"/>
          <p:nvPr/>
        </p:nvSpPr>
        <p:spPr>
          <a:xfrm>
            <a:off x="10237656" y="2361752"/>
            <a:ext cx="23042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0: Not recognized </a:t>
            </a:r>
          </a:p>
          <a:p>
            <a:r>
              <a:rPr lang="en-US" altLang="zh-CN" sz="2000" dirty="0">
                <a:solidFill>
                  <a:schemeClr val="tx1"/>
                </a:solidFill>
              </a:rPr>
              <a:t>1: Recognized</a:t>
            </a:r>
          </a:p>
          <a:p>
            <a:r>
              <a:rPr lang="en-US" altLang="zh-CN" sz="2000" dirty="0">
                <a:solidFill>
                  <a:srgbClr val="FF0000"/>
                </a:solidFill>
              </a:rPr>
              <a:t>2: IRM duplicate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5716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1095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How to avoid IRM collision?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298299" y="1276128"/>
            <a:ext cx="11593288" cy="4936927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Approach 2: </a:t>
            </a:r>
            <a:br>
              <a:rPr lang="en-GB" dirty="0"/>
            </a:br>
            <a:r>
              <a:rPr lang="en-GB" b="0" dirty="0"/>
              <a:t>Define a </a:t>
            </a:r>
            <a:r>
              <a:rPr lang="en-GB" dirty="0"/>
              <a:t>reason code </a:t>
            </a:r>
            <a:r>
              <a:rPr lang="en-GB" b="0" dirty="0"/>
              <a:t>in de-authentication/dis-association frame to indicate </a:t>
            </a:r>
            <a:r>
              <a:rPr lang="en-GB" dirty="0"/>
              <a:t>IRM Duplicate</a:t>
            </a:r>
            <a:r>
              <a:rPr lang="en-GB" b="0" dirty="0"/>
              <a:t>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“IRM duplicate” shall be signalled from AP after STA generates and</a:t>
            </a:r>
            <a:r>
              <a:rPr lang="en-GB" altLang="zh-CN" sz="2400" b="0" dirty="0"/>
              <a:t> sends (informs) the IRM to AP (ESS). </a:t>
            </a:r>
            <a:br>
              <a:rPr lang="en-GB" dirty="0"/>
            </a:br>
            <a:endParaRPr lang="en-GB" dirty="0"/>
          </a:p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2023</a:t>
            </a:r>
            <a:endParaRPr lang="en-GB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5FCFB2C6-4FD0-41C7-B575-B4169D8E8B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108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87953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 for CID7-21-114 on D1.0</Template>
  <TotalTime>847</TotalTime>
  <Words>1353</Words>
  <Application>Microsoft Office PowerPoint</Application>
  <PresentationFormat>Widescreen</PresentationFormat>
  <Paragraphs>166</Paragraphs>
  <Slides>12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等线</vt:lpstr>
      <vt:lpstr>Times New Roman</vt:lpstr>
      <vt:lpstr>Office Theme</vt:lpstr>
      <vt:lpstr>Microsoft Word 97 - 2003 Document</vt:lpstr>
      <vt:lpstr>LB274 CR for CID7-21-114</vt:lpstr>
      <vt:lpstr>Abstract</vt:lpstr>
      <vt:lpstr>IRM Recap</vt:lpstr>
      <vt:lpstr>IRM Recap</vt:lpstr>
      <vt:lpstr>IRM Recap</vt:lpstr>
      <vt:lpstr>IRM Recap</vt:lpstr>
      <vt:lpstr>What’s the problem?</vt:lpstr>
      <vt:lpstr>How to avoid IRM collision?</vt:lpstr>
      <vt:lpstr>How to avoid IRM collision?</vt:lpstr>
      <vt:lpstr>Which approach is more suitable?</vt:lpstr>
      <vt:lpstr>Further Discussion</vt:lpstr>
      <vt:lpstr>Straw Poll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LB274 CR for CID7-21-114</dc:title>
  <dc:creator>Okan Mutgan (NSB)</dc:creator>
  <cp:keywords>11-23-1262-00-00</cp:keywords>
  <cp:lastModifiedBy>Okan Mutgan (NSB)</cp:lastModifiedBy>
  <cp:revision>8</cp:revision>
  <cp:lastPrinted>1601-01-01T00:00:00Z</cp:lastPrinted>
  <dcterms:created xsi:type="dcterms:W3CDTF">2023-07-11T15:12:57Z</dcterms:created>
  <dcterms:modified xsi:type="dcterms:W3CDTF">2023-07-12T05:31:15Z</dcterms:modified>
</cp:coreProperties>
</file>